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7"/>
  </p:notesMasterIdLst>
  <p:handoutMasterIdLst>
    <p:handoutMasterId r:id="rId58"/>
  </p:handoutMasterIdLst>
  <p:sldIdLst>
    <p:sldId id="919" r:id="rId2"/>
    <p:sldId id="256" r:id="rId3"/>
    <p:sldId id="338" r:id="rId4"/>
    <p:sldId id="845" r:id="rId5"/>
    <p:sldId id="846" r:id="rId6"/>
    <p:sldId id="847" r:id="rId7"/>
    <p:sldId id="924" r:id="rId8"/>
    <p:sldId id="855" r:id="rId9"/>
    <p:sldId id="863" r:id="rId10"/>
    <p:sldId id="925" r:id="rId11"/>
    <p:sldId id="375" r:id="rId12"/>
    <p:sldId id="854" r:id="rId13"/>
    <p:sldId id="879" r:id="rId14"/>
    <p:sldId id="856" r:id="rId15"/>
    <p:sldId id="873" r:id="rId16"/>
    <p:sldId id="857" r:id="rId17"/>
    <p:sldId id="859" r:id="rId18"/>
    <p:sldId id="876" r:id="rId19"/>
    <p:sldId id="923" r:id="rId20"/>
    <p:sldId id="926" r:id="rId21"/>
    <p:sldId id="456" r:id="rId22"/>
    <p:sldId id="860" r:id="rId23"/>
    <p:sldId id="875" r:id="rId24"/>
    <p:sldId id="920" r:id="rId25"/>
    <p:sldId id="884" r:id="rId26"/>
    <p:sldId id="885" r:id="rId27"/>
    <p:sldId id="886" r:id="rId28"/>
    <p:sldId id="887" r:id="rId29"/>
    <p:sldId id="888" r:id="rId30"/>
    <p:sldId id="889" r:id="rId31"/>
    <p:sldId id="895" r:id="rId32"/>
    <p:sldId id="896" r:id="rId33"/>
    <p:sldId id="909" r:id="rId34"/>
    <p:sldId id="898" r:id="rId35"/>
    <p:sldId id="899" r:id="rId36"/>
    <p:sldId id="900" r:id="rId37"/>
    <p:sldId id="901" r:id="rId38"/>
    <p:sldId id="902" r:id="rId39"/>
    <p:sldId id="903" r:id="rId40"/>
    <p:sldId id="906" r:id="rId41"/>
    <p:sldId id="922" r:id="rId42"/>
    <p:sldId id="864" r:id="rId43"/>
    <p:sldId id="865" r:id="rId44"/>
    <p:sldId id="866" r:id="rId45"/>
    <p:sldId id="867" r:id="rId46"/>
    <p:sldId id="868" r:id="rId47"/>
    <p:sldId id="916" r:id="rId48"/>
    <p:sldId id="869" r:id="rId49"/>
    <p:sldId id="917" r:id="rId50"/>
    <p:sldId id="911" r:id="rId51"/>
    <p:sldId id="912" r:id="rId52"/>
    <p:sldId id="914" r:id="rId53"/>
    <p:sldId id="870" r:id="rId54"/>
    <p:sldId id="915" r:id="rId55"/>
    <p:sldId id="810" r:id="rId56"/>
  </p:sldIdLst>
  <p:sldSz cx="9144000" cy="6858000" type="screen4x3"/>
  <p:notesSz cx="6985000" cy="9283700"/>
  <p:custDataLst>
    <p:tags r:id="rId5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8000"/>
    <a:srgbClr val="996633"/>
    <a:srgbClr val="FF33CC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7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9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4F71-E990-FF43-90FE-76E79827864F}" type="datetime1">
              <a:rPr lang="en-US" smtClean="0"/>
              <a:t>1/11/23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70407-84D5-4366-9D2E-03D2B520B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0165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44637-A4A6-BB43-B534-96D0DFAF6CC6}" type="datetime1">
              <a:rPr lang="en-US" smtClean="0"/>
              <a:t>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5325"/>
            <a:ext cx="4645025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559"/>
            <a:ext cx="5588000" cy="417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47E1B-7FB8-463C-A7CA-04DC57CC8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3219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D010162-1747-3745-B82A-C4AAE1707006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2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180DC78-3789-D047-9A5C-AEC6D83867F3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51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D4CF9F3-62AE-FC4A-B4FF-E6065340DEF4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85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1890B1B-54BE-A34E-B9CD-1C0F7A4D7005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7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D0C36D3-CEA5-264D-AD9B-C7C16041DEF1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37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AAA3CEF-1AE5-684F-85EC-2F49ECDE4900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66608A5-3DF3-C340-BAA4-B0143DD40CEE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1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6E63754-24BF-C540-89AC-E74E029036C8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1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1D8E524-2594-304E-8EE0-4C0DB864AC6A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66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1D8E524-2594-304E-8EE0-4C0DB864AC6A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7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1D8E524-2594-304E-8EE0-4C0DB864AC6A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7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298D6CF-8F70-8242-8377-31BB7606CF0E}" type="datetime1">
              <a:rPr lang="en-US" smtClean="0"/>
              <a:t>1/11/23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D010162-1747-3745-B82A-C4AAE1707006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53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C67819F-CE10-3F4A-913E-D2B2FE9D4DA8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00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F4DFFF3-0CA0-0E4D-B9EE-168A9AC8B4D1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10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Neither – (if this is observational data) – more on hits later in the semester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F4DFFF3-0CA0-0E4D-B9EE-168A9AC8B4D1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72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97FB465-0A7B-3544-9A49-157D33C6B321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6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are plural…Latin.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3DF64-0D54-C241-A5E3-939551880CC7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4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C8AA240-834F-9E49-96C6-37C2D95DB62C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4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6C9D10D-66D2-1347-BFEB-EABAA7D9C688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07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70C0"/>
                </a:solidFill>
              </a:rPr>
              <a:t>NOPE – we had all those things for a while now.  The big difference is that decision-makers are largely willing to base decisions on what the data say.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0EFD918-94A5-CD41-80EB-D86ECE38EF12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96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B92981-93FF-3F4A-BEE1-2C72DA25B839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3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B11C5CF-12DD-3D43-AB82-96C80E45E2A4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31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8EBB5D-C740-9840-834A-380E5C62AF22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03370FD-8DF6-2947-A690-F316AD73EA11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8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4F4F676-3024-5B47-A970-811C0F01C8FA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565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599FCF-D0D2-F345-AF89-C6B7472153E0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87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6F1BC91-3F3B-B745-A3C6-B05B53D82E4C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404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A3DBD4E-490A-5148-A317-2F26031CBA92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354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7C40073-D7FF-A342-8E40-E6C9BF9D3077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1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4E660BD-F501-D546-810E-E5DA853129EB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849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46BB8BE-A099-8D4D-8288-DF7A59CD3996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294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6DA3C4E-698D-8B49-90D5-E45E92EFF3F3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7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EE8417-2281-EB4D-B030-67576148FF2D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63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F3A3164-EF9D-404F-8171-B62B81F0636D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96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F3A3164-EF9D-404F-8171-B62B81F0636D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869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F43534-C5E3-6E49-B91B-AE59D43DF9BF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901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7C40073-D7FF-A342-8E40-E6C9BF9D3077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935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4E660BD-F501-D546-810E-E5DA853129EB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54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46BB8BE-A099-8D4D-8288-DF7A59CD3996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533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F3A3164-EF9D-404F-8171-B62B81F0636D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221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1D9A616-CEF5-D445-8EF3-642AA972CC6D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607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F43534-C5E3-6E49-B91B-AE59D43DF9BF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882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7996012-1F6E-544D-BB95-ED76539A47D4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F95B9E9-B342-FA4C-B3FD-C65E040F3821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6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9C48B16-DE5B-134A-A953-2A4D30D6D87D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57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9C48B16-DE5B-134A-A953-2A4D30D6D87D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4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AD6E7E-1B9A-4047-A171-3810A54A86FE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8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180DC78-3789-D047-9A5C-AEC6D83867F3}" type="datetime1">
              <a:rPr lang="en-US" smtClean="0"/>
              <a:t>1/11/23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9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18" y="4937052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049963"/>
            <a:ext cx="192024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57766" y="6049963"/>
            <a:ext cx="2350681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1696" y="43237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073417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4721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976198"/>
            <a:ext cx="8015594" cy="411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0788" y="6336171"/>
            <a:ext cx="9228667" cy="528963"/>
            <a:chOff x="-30788" y="4661517"/>
            <a:chExt cx="9228667" cy="52896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C0CBB3C-58C6-AB48-8ED1-B4F6FDD8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1A6C13A9-7F00-D24F-A38D-8A266A3D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7272" y="5841748"/>
            <a:ext cx="365760" cy="365125"/>
          </a:xfrm>
        </p:spPr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2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3180626"/>
            <a:ext cx="6802482" cy="494412"/>
          </a:xfrm>
        </p:spPr>
        <p:txBody>
          <a:bodyPr anchor="ctr">
            <a:noAutofit/>
          </a:bodyPr>
          <a:lstStyle>
            <a:lvl1pPr>
              <a:defRPr sz="4400" b="1" i="0" spc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710382"/>
            <a:ext cx="3700462" cy="336549"/>
          </a:xfrm>
        </p:spPr>
        <p:txBody>
          <a:bodyPr anchor="ctr">
            <a:noAutofit/>
          </a:bodyPr>
          <a:lstStyle>
            <a:lvl1pPr marL="0" indent="0">
              <a:buNone/>
              <a:defRPr sz="16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2602322"/>
            <a:ext cx="148614" cy="119924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4434B38-0F03-F346-9F77-CBCBA511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7272" y="5841748"/>
            <a:ext cx="365760" cy="365125"/>
          </a:xfrm>
        </p:spPr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6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0027" y="1012095"/>
            <a:ext cx="8004391" cy="638906"/>
          </a:xfrm>
        </p:spPr>
        <p:txBody>
          <a:bodyPr>
            <a:normAutofit/>
          </a:bodyPr>
          <a:lstStyle>
            <a:lvl1pPr>
              <a:defRPr sz="32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073417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90706" y="237250"/>
            <a:ext cx="3700462" cy="336549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4721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976198"/>
            <a:ext cx="8015594" cy="411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0788" y="6336171"/>
            <a:ext cx="9228667" cy="528963"/>
            <a:chOff x="-30788" y="4661517"/>
            <a:chExt cx="9228667" cy="52896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33192" y="237251"/>
            <a:ext cx="409068" cy="478110"/>
          </a:xfrm>
        </p:spPr>
        <p:txBody>
          <a:bodyPr/>
          <a:lstStyle/>
          <a:p>
            <a:fld id="{D217A71F-DA05-ED43-B86B-EDA6CCD7FD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38D25335-0339-2A46-8E84-1F4703C6B1BC}"/>
              </a:ext>
            </a:extLst>
          </p:cNvPr>
          <p:cNvSpPr txBox="1">
            <a:spLocks/>
          </p:cNvSpPr>
          <p:nvPr userDrawn="1"/>
        </p:nvSpPr>
        <p:spPr>
          <a:xfrm>
            <a:off x="8647272" y="5841748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5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1044" y="6007291"/>
            <a:ext cx="365760" cy="3651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5857" y="5943600"/>
            <a:ext cx="365760" cy="365125"/>
          </a:xfrm>
        </p:spPr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51559" y="6013780"/>
            <a:ext cx="365760" cy="365125"/>
          </a:xfrm>
        </p:spPr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5841748"/>
            <a:ext cx="365760" cy="365125"/>
          </a:xfrm>
        </p:spPr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58283" y="5888418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baseline="0">
                <a:solidFill>
                  <a:schemeClr val="tx1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8.png"/><Relationship Id="rId10" Type="http://schemas.openxmlformats.org/officeDocument/2006/relationships/image" Target="../media/image120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graph/?g=KJpA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sz="2800" dirty="0"/>
              <a:t>Go to </a:t>
            </a:r>
            <a:r>
              <a:rPr lang="en-US" sz="2800" dirty="0" err="1"/>
              <a:t>One.iu.edu</a:t>
            </a:r>
            <a:r>
              <a:rPr lang="en-US" sz="2800" dirty="0"/>
              <a:t>, login</a:t>
            </a:r>
          </a:p>
          <a:p>
            <a:pPr lvl="1"/>
            <a:r>
              <a:rPr lang="en-US" sz="2400" dirty="0"/>
              <a:t>Type in cloud storage</a:t>
            </a:r>
          </a:p>
          <a:p>
            <a:pPr lvl="2"/>
            <a:r>
              <a:rPr lang="en-US" sz="2200" dirty="0"/>
              <a:t>Select, link any accounts you wish to use</a:t>
            </a:r>
          </a:p>
          <a:p>
            <a:pPr lvl="3"/>
            <a:r>
              <a:rPr lang="en-US" sz="2000" dirty="0"/>
              <a:t>(e.g. Dropbox, Google Drive, OneDrive, etc.)</a:t>
            </a:r>
          </a:p>
          <a:p>
            <a:pPr marL="109728" indent="0">
              <a:buNone/>
            </a:pPr>
            <a:endParaRPr lang="en-US" sz="2800" dirty="0"/>
          </a:p>
          <a:p>
            <a:r>
              <a:rPr lang="en-US" sz="2800" dirty="0"/>
              <a:t>Go to IU </a:t>
            </a:r>
            <a:r>
              <a:rPr lang="en-US" sz="2800" dirty="0" err="1"/>
              <a:t>Anyware</a:t>
            </a:r>
            <a:r>
              <a:rPr lang="en-US" sz="2800" dirty="0"/>
              <a:t> (Googling it works)</a:t>
            </a:r>
          </a:p>
          <a:p>
            <a:pPr lvl="1"/>
            <a:r>
              <a:rPr lang="en-US" sz="2000" dirty="0"/>
              <a:t>Search for and “favorite” Stata (any version)</a:t>
            </a:r>
          </a:p>
          <a:p>
            <a:pPr lvl="1"/>
            <a:r>
              <a:rPr lang="en-US" sz="2000" dirty="0"/>
              <a:t>If using the first time, you will also need to download Citrix Viewer</a:t>
            </a:r>
          </a:p>
          <a:p>
            <a:pPr lvl="1"/>
            <a:endParaRPr lang="en-US" sz="2000" dirty="0"/>
          </a:p>
          <a:p>
            <a:r>
              <a:rPr lang="en-US" sz="2400" dirty="0"/>
              <a:t>Save the data files from </a:t>
            </a:r>
            <a:r>
              <a:rPr lang="en-US" sz="2400" b="1" dirty="0"/>
              <a:t>Canvas</a:t>
            </a:r>
            <a:r>
              <a:rPr lang="en-US" sz="2400" dirty="0"/>
              <a:t> to your linked folder so you can access in Stata.</a:t>
            </a:r>
          </a:p>
          <a:p>
            <a:pPr marL="109728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ln>
            <a:solidFill>
              <a:schemeClr val="accent1"/>
            </a:solidFill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Software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FBE19-0C8B-0243-97AA-1CBDA994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3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What this class is/isn’t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763000" cy="5257800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Isn’t: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A programming class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You’ll learn some Stata, but that’s not the focus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A class where you run endless regressions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This can leave you skilled enough to be dangerous.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sz="2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A class that challenges you to think about data differently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A class on causal inference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Correlation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600" dirty="0"/>
                  <a:t> causation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763000" cy="5257800"/>
              </a:xfrm>
              <a:blipFill>
                <a:blip r:embed="rId3"/>
                <a:stretch>
                  <a:fillRect l="-1304" t="-1446" b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BD318C-BE39-1749-BA17-39F5C38B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1012095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By the end of this class,</a:t>
            </a:r>
            <a:br>
              <a:rPr lang="en-US" dirty="0"/>
            </a:br>
            <a:r>
              <a:rPr lang="en-US" dirty="0"/>
              <a:t>you should: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976198"/>
            <a:ext cx="8015594" cy="4119802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a general overview of what the course is about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able to identify different classifications of data sets.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able to import data into Stata and run a basic linear regression.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3AFD8-20BC-544C-8095-A5D900C4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5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G572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C95D06-D5A4-064C-AE22-21C0A990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Causal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u="sng" dirty="0"/>
              <a:t>Causal inference</a:t>
            </a:r>
            <a:r>
              <a:rPr lang="en-US" sz="2800" b="1" dirty="0"/>
              <a:t> </a:t>
            </a:r>
            <a:r>
              <a:rPr lang="en-US" sz="2800" dirty="0"/>
              <a:t>refers to an intellectual discipline that considers the assumptions, study designs, and estimation strategies that allow researchers to draw causal conclusions based on data.*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Identifying the direct causal impact some X has on some 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*Not a </a:t>
            </a:r>
            <a:r>
              <a:rPr lang="en-US" sz="2000" dirty="0" err="1"/>
              <a:t>def’n</a:t>
            </a:r>
            <a:r>
              <a:rPr lang="en-US" sz="2000" dirty="0"/>
              <a:t> you need to know (but understand by end of the course).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0FA85-5AED-444A-A2E9-769FFB06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Causation vs. Correlation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1F27912-E496-5044-93F7-950852E39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64398"/>
            <a:ext cx="5410200" cy="395305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A096C-3065-2244-8E6E-D19F95DB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0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Causation vs. Correlation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*Note the date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1F27912-E496-5044-93F7-950852E39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64398"/>
            <a:ext cx="5410200" cy="39530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1B551-253D-EE48-9A8A-089206C7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Causation vs. Correlation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You have all surely heard and all surely said, “correlation does not imply causation.”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all know and agree on this.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So why is an entire course on it necessary?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9A6482-6332-7247-917D-8CD112B6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8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Saying it vs. practicing 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There are lots of cases where even those who would consider themselves to be qualified data analysts will fall into the trap of taking a correlation and reading a causal relationship into 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You will be working with and/or overseeing many such individuals.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C1104-B4FB-3C4D-9CD6-85FBC18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Avoiding the trap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As future data analysts, managers, etc., you need to have the tools to make sure you don’t assume a causal relationship unless one can be appropriately identified. 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It’s not always as obvious as it may seem.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9E2F5F-3DF8-144F-88D6-FE19CEAD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5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Correlation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With your neighbors, discuss the following: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</a:rPr>
              <a:t>Suppose you are managing or consulting for a hotel in Chicago. You have daily sales data for every day in 2019, consisting of the price and quantity sold of standard rooms.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</a:rPr>
              <a:t>Do you expect there to be a positive or a negative correlation between quantity &amp; price? Why?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9E2F5F-3DF8-144F-88D6-FE19CEAD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772400" cy="1295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Predictive Analytics for Business Strategy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199704"/>
          </a:xfrm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514600"/>
            <a:ext cx="2819400" cy="82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A1311-6151-F447-83FA-07E8DFD7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“…in the right direction”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cases that lull most people into mistakes often resemble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Regression model (regress y on x1,… 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Coefficients go “in the right direction.”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Because of this, we can imagine how x1 caused y to increase/decrease in this manner.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</a:rPr>
              <a:t>But would you invest $100m of your firm’s funds, hire/fire, etc., based on the belief that this is the causal impact X1 has on Y? 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9E2F5F-3DF8-144F-88D6-FE19CEAD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4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sz="2800" dirty="0"/>
              <a:t>Go to </a:t>
            </a:r>
            <a:r>
              <a:rPr lang="en-US" sz="2800" dirty="0" err="1"/>
              <a:t>One.iu.edu</a:t>
            </a:r>
            <a:r>
              <a:rPr lang="en-US" sz="2800" dirty="0"/>
              <a:t>, login</a:t>
            </a:r>
          </a:p>
          <a:p>
            <a:pPr lvl="1"/>
            <a:r>
              <a:rPr lang="en-US" sz="2400" dirty="0"/>
              <a:t>Type in cloud storage</a:t>
            </a:r>
          </a:p>
          <a:p>
            <a:pPr lvl="2"/>
            <a:r>
              <a:rPr lang="en-US" sz="2200" dirty="0"/>
              <a:t>Select, link any accounts you wish to use</a:t>
            </a:r>
          </a:p>
          <a:p>
            <a:pPr lvl="3"/>
            <a:r>
              <a:rPr lang="en-US" sz="2000" dirty="0"/>
              <a:t>(e.g. Dropbox, Google Drive, OneDrive, etc.)</a:t>
            </a:r>
          </a:p>
          <a:p>
            <a:pPr marL="109728" indent="0">
              <a:buNone/>
            </a:pPr>
            <a:endParaRPr lang="en-US" sz="2800" dirty="0"/>
          </a:p>
          <a:p>
            <a:r>
              <a:rPr lang="en-US" sz="2800" dirty="0"/>
              <a:t>Go to IU </a:t>
            </a:r>
            <a:r>
              <a:rPr lang="en-US" sz="2800" dirty="0" err="1"/>
              <a:t>Anyware</a:t>
            </a:r>
            <a:r>
              <a:rPr lang="en-US" sz="2800" dirty="0"/>
              <a:t> (Googling it works)</a:t>
            </a:r>
          </a:p>
          <a:p>
            <a:pPr lvl="1"/>
            <a:r>
              <a:rPr lang="en-US" sz="2000" dirty="0"/>
              <a:t>Search for and “favorite” Stata (any version)</a:t>
            </a:r>
          </a:p>
          <a:p>
            <a:pPr lvl="1"/>
            <a:r>
              <a:rPr lang="en-US" sz="2000" dirty="0"/>
              <a:t>If using the first time, you will also need to download Citrix Viewer</a:t>
            </a:r>
          </a:p>
          <a:p>
            <a:pPr lvl="1"/>
            <a:endParaRPr lang="en-US" sz="2000" dirty="0"/>
          </a:p>
          <a:p>
            <a:r>
              <a:rPr lang="en-US" sz="2400" dirty="0"/>
              <a:t>Save the data files from Canvas to your linked folder so you can access them in Stata.</a:t>
            </a:r>
          </a:p>
          <a:p>
            <a:pPr marL="109728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ln>
            <a:solidFill>
              <a:schemeClr val="accent1"/>
            </a:solidFill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Software – how to access Stata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FBE19-0C8B-0243-97AA-1CBDA994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5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1" y="341535"/>
            <a:ext cx="8839200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Let’s do a couple simple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IU </a:t>
            </a:r>
            <a:r>
              <a:rPr lang="en-US" sz="2800" dirty="0" err="1"/>
              <a:t>Anyware</a:t>
            </a:r>
            <a:r>
              <a:rPr lang="en-US" sz="2800" dirty="0"/>
              <a:t> -&gt; Stata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File -&gt; Import csv/xlsx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(opening a file only works if it’s a .</a:t>
            </a:r>
            <a:r>
              <a:rPr lang="en-US" sz="2600" dirty="0" err="1"/>
              <a:t>dta</a:t>
            </a:r>
            <a:r>
              <a:rPr lang="en-US" sz="2600" dirty="0"/>
              <a:t> or .do file)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Open the Class 1.1.xlsx file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Open one sheet at a time.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b="1" dirty="0"/>
              <a:t>**If first row are variable names, click “</a:t>
            </a:r>
            <a:r>
              <a:rPr lang="en-US" sz="2600" b="1" u="sng" dirty="0"/>
              <a:t>import first row as variable names</a:t>
            </a:r>
            <a:r>
              <a:rPr lang="en-US" sz="2600" b="1" dirty="0"/>
              <a:t>” box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07615-AB13-4F42-A2B3-C3B500BE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5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Quantity sold and price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7839" y="909848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Reg the quantity sold variable on the price variable.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You can type it or click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Linear regression command is simply: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reg y x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We’ll discuss this more later, but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y = outcome variable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x = independent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output will simply tell us how x and y move together.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AB3A9C-63E4-CD4B-ADD8-66AB0DE1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62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804" y="508576"/>
            <a:ext cx="8004391" cy="638906"/>
          </a:xfrm>
        </p:spPr>
        <p:txBody>
          <a:bodyPr>
            <a:noAutofit/>
          </a:bodyPr>
          <a:lstStyle/>
          <a:p>
            <a:r>
              <a:rPr lang="en-US" sz="4000" dirty="0"/>
              <a:t>Which of the following represent a causal relationship?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Coefficient on Price of 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Coefficient on Price of Shoes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Neither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Both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Not enough information to tell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AB3A9C-63E4-CD4B-ADD8-66AB0DE1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23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109728" indent="0" algn="ctr">
              <a:buNone/>
            </a:pPr>
            <a:r>
              <a:rPr lang="en-US" sz="4800" dirty="0"/>
              <a:t>Data Uses in Business</a:t>
            </a:r>
          </a:p>
          <a:p>
            <a:pPr marL="109728" indent="0"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en-US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D6E892-81FA-774C-8800-262D7CA1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7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What is/are data?</a:t>
            </a:r>
          </a:p>
          <a:p>
            <a:pPr lvl="1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Data are a collection of information</a:t>
            </a:r>
          </a:p>
          <a:p>
            <a:pPr lvl="1"/>
            <a:endParaRPr lang="en-US" sz="2000" dirty="0">
              <a:solidFill>
                <a:srgbClr val="996633"/>
              </a:solidFill>
            </a:endParaRPr>
          </a:p>
          <a:p>
            <a:pPr lvl="1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Essentially everything you observe can be characterized as data</a:t>
            </a:r>
          </a:p>
          <a:p>
            <a:pPr lvl="1"/>
            <a:endParaRPr lang="en-US" sz="2000" dirty="0"/>
          </a:p>
          <a:p>
            <a:r>
              <a:rPr lang="en-US" sz="2400" dirty="0"/>
              <a:t>Business, policy, sports, etc. have transitioned to a world that demands “evidence-based” decisions</a:t>
            </a:r>
          </a:p>
          <a:p>
            <a:pPr lvl="1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And data are the evidence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Data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2435FB-7D9C-9147-B87E-CF2AC32B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08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What is business analytics?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The use of data analysis to aid in business decision-making</a:t>
            </a:r>
          </a:p>
          <a:p>
            <a:pPr lvl="1"/>
            <a:endParaRPr lang="en-US" sz="2000" dirty="0">
              <a:solidFill>
                <a:srgbClr val="996633"/>
              </a:solidFill>
            </a:endParaRPr>
          </a:p>
          <a:p>
            <a:r>
              <a:rPr lang="en-US" sz="2400" dirty="0"/>
              <a:t>Business analytics is a HUGE field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Econometrics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Data mining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Predictive analytics</a:t>
            </a:r>
          </a:p>
          <a:p>
            <a:endParaRPr lang="en-US" sz="2400" dirty="0"/>
          </a:p>
          <a:p>
            <a:r>
              <a:rPr lang="en-US" sz="2400" dirty="0"/>
              <a:t>What is predictive analytics?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Any use of data analysis designed to form predictions about future, or unknown, events or outcomes</a:t>
            </a:r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Predictive Analytics/Business Analytics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03D773-3843-8645-9FDD-33D319DF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1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How do we use predictive analytics?</a:t>
            </a:r>
            <a:endParaRPr lang="en-US" sz="1600" dirty="0"/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Fraud detection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Predict/identify false insurance claim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Predict/identify spam call/text</a:t>
            </a:r>
          </a:p>
          <a:p>
            <a:pPr marL="393192" lvl="1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Risk management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Predict portfolio performance</a:t>
            </a:r>
          </a:p>
          <a:p>
            <a:pPr lvl="1"/>
            <a:endParaRPr lang="en-US" sz="2400" dirty="0">
              <a:solidFill>
                <a:schemeClr val="accent5"/>
              </a:solidFill>
            </a:endParaRP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Business strategy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Predict online purchases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Predictive Analytics/Business Analytics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097CF3-309F-6142-9A24-D7558193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What has changed?  Why has business analytics become a “big deal?”</a:t>
            </a:r>
            <a:endParaRPr lang="en-US" sz="1600" dirty="0">
              <a:solidFill>
                <a:srgbClr val="996633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We now have lots of data?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We now have lots of computing power?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We have new models?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Predictive Analytics/Business Strategy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620645-D2C1-D94A-81FA-7DDC793E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A bit about myself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66586"/>
            <a:ext cx="884084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Labor and development economist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Business Analytics Consulting Workshop co-director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RPCV, former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Experience with housing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Long-term, short-term, hotel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Previously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Cornell Univ.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U of Illinois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Now, a bit about you…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001D61-97A9-CB41-9D01-3B879E19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8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109728" indent="0" algn="ctr">
              <a:buNone/>
            </a:pPr>
            <a:r>
              <a:rPr lang="en-US" sz="4800" dirty="0"/>
              <a:t>Types of data sets</a:t>
            </a:r>
          </a:p>
          <a:p>
            <a:pPr marL="109728" indent="0"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en-US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1A5691-E946-CD41-8972-2315BECE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86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Time component of units of observation often gets special attention, as it can dictate methods</a:t>
            </a: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800" dirty="0"/>
              <a:t>Four main types of data</a:t>
            </a:r>
          </a:p>
          <a:p>
            <a:pPr lvl="1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Cross-sectional</a:t>
            </a:r>
            <a:endParaRPr lang="en-US" sz="2200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Pooled cross-sectional</a:t>
            </a:r>
          </a:p>
          <a:p>
            <a:pPr lvl="1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Time series</a:t>
            </a:r>
          </a:p>
          <a:p>
            <a:pPr lvl="1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Panel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Data Types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9BD486-E92D-454F-A2ED-70FD5E1A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76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Cross-sectional: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No variation in time</a:t>
            </a:r>
          </a:p>
          <a:p>
            <a:endParaRPr lang="en-US" sz="2800" dirty="0"/>
          </a:p>
          <a:p>
            <a:r>
              <a:rPr lang="en-US" sz="2800" dirty="0"/>
              <a:t>Pooled cross-sectional (aka repeated cross-sectional)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Essentially, multiple, different cross-sections taken at different times</a:t>
            </a:r>
          </a:p>
          <a:p>
            <a:endParaRPr lang="en-US" sz="2800" dirty="0"/>
          </a:p>
          <a:p>
            <a:r>
              <a:rPr lang="en-US" sz="2800" dirty="0"/>
              <a:t>Time series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Variation is only in time</a:t>
            </a:r>
          </a:p>
          <a:p>
            <a:endParaRPr lang="en-US" sz="2800" dirty="0"/>
          </a:p>
          <a:p>
            <a:r>
              <a:rPr lang="en-US" sz="2800" dirty="0"/>
              <a:t>Panel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Same cross-sectional units at different points in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Data Types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A50495-8022-A247-89D5-E0DC6A2E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84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4220"/>
            <a:ext cx="8382000" cy="387357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the following slides, there are images meant to be analogies for the following.      See if you can match them to these data types.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Cross-section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Repeated cross-section (aka pooled cross-section)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Time series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Panel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2A89C-022D-294C-BE94-6E31FC83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*Types of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49" y="1384221"/>
            <a:ext cx="8650706" cy="3263504"/>
          </a:xfrm>
        </p:spPr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US" dirty="0"/>
              <a:t>Cross-section, 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/>
              <a:t>Repeated cross-section (pooled cross-section)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/>
              <a:t>Time series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/>
              <a:t>Panel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09" y="5788668"/>
            <a:ext cx="456578" cy="492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08" y="4114557"/>
            <a:ext cx="503537" cy="474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08" y="5244855"/>
            <a:ext cx="366641" cy="491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09" y="4686228"/>
            <a:ext cx="402049" cy="511115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951063" y="4328905"/>
            <a:ext cx="582283" cy="1876246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1674205" y="5126356"/>
            <a:ext cx="25138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 __________ of economists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C1D8CEF-C5C1-F44B-A669-34C71380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Types of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387" y="1048382"/>
            <a:ext cx="8019471" cy="3888243"/>
          </a:xfrm>
        </p:spPr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US" dirty="0"/>
              <a:t>Cross-section, 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/>
              <a:t>Repeated cross-section (pooled cross-section)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/>
              <a:t>Time series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/>
              <a:t>Panel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83" y="5350194"/>
            <a:ext cx="456578" cy="492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082" y="3676083"/>
            <a:ext cx="503537" cy="474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2" y="4806381"/>
            <a:ext cx="366641" cy="491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083" y="4247754"/>
            <a:ext cx="402049" cy="511115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2795724" y="3817734"/>
            <a:ext cx="582283" cy="1876246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3587812" y="4617357"/>
            <a:ext cx="29450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_________________ of economists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46" y="3657600"/>
            <a:ext cx="456578" cy="492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1574673" y="5951212"/>
                <a:ext cx="59293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74673" y="5951212"/>
                <a:ext cx="592931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0073" y="4247754"/>
            <a:ext cx="473120" cy="5248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2950" y="4829407"/>
            <a:ext cx="387366" cy="4496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5358" y="5344659"/>
            <a:ext cx="433408" cy="526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2231550" y="5936779"/>
                <a:ext cx="59293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31550" y="5936779"/>
                <a:ext cx="592931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69F19B5-0566-654D-8602-A777574A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24" y="1555336"/>
            <a:ext cx="8772149" cy="4080419"/>
          </a:xfrm>
        </p:spPr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US" dirty="0"/>
              <a:t>Cross-section, 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/>
              <a:t>Repeated cross-section (pooled cross-section)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/>
              <a:t>Time series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/>
              <a:t>Panel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68" y="5485032"/>
            <a:ext cx="456578" cy="492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907470" y="6082927"/>
                <a:ext cx="59293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7470" y="6082927"/>
                <a:ext cx="592931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1564347" y="6068494"/>
                <a:ext cx="59293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64347" y="6068494"/>
                <a:ext cx="592931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22" y="5485031"/>
            <a:ext cx="456578" cy="4927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24" y="5485031"/>
            <a:ext cx="456578" cy="4927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26" y="5485030"/>
            <a:ext cx="456578" cy="4927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10" y="5485030"/>
            <a:ext cx="456578" cy="4927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10" y="5485030"/>
            <a:ext cx="456578" cy="4927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623" y="5485030"/>
            <a:ext cx="456578" cy="49278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635" y="5485030"/>
            <a:ext cx="456578" cy="4927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4" y="5485030"/>
            <a:ext cx="456578" cy="4927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80" y="5485030"/>
            <a:ext cx="456578" cy="4927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558" y="5485029"/>
            <a:ext cx="456578" cy="492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 flipH="1">
                <a:off x="2218608" y="6068494"/>
                <a:ext cx="59293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18608" y="6068494"/>
                <a:ext cx="592931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/>
          <p:cNvSpPr/>
          <p:nvPr/>
        </p:nvSpPr>
        <p:spPr>
          <a:xfrm rot="16200000">
            <a:off x="4390886" y="1785930"/>
            <a:ext cx="582283" cy="6620855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/>
          <p:cNvSpPr txBox="1"/>
          <p:nvPr/>
        </p:nvSpPr>
        <p:spPr>
          <a:xfrm>
            <a:off x="3232531" y="4403828"/>
            <a:ext cx="3235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 _________________ of an economist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flipH="1">
                <a:off x="7531381" y="6068494"/>
                <a:ext cx="59293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31381" y="6068494"/>
                <a:ext cx="592931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B8354-52C3-C842-A749-76F9CB23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539" y="144507"/>
            <a:ext cx="8650706" cy="994172"/>
          </a:xfrm>
        </p:spPr>
        <p:txBody>
          <a:bodyPr/>
          <a:lstStyle/>
          <a:p>
            <a:r>
              <a:rPr lang="en-US" dirty="0"/>
              <a:t>Types of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59712"/>
            <a:ext cx="8939246" cy="4483524"/>
          </a:xfrm>
        </p:spPr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US" dirty="0"/>
              <a:t>Cross-section, 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/>
              <a:t>Repeated cross-section (pooled cross-section)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/>
              <a:t>Time series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/>
              <a:t>Panel 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26" y="4996902"/>
            <a:ext cx="456578" cy="492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08" y="3314934"/>
            <a:ext cx="503537" cy="474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08" y="4445232"/>
            <a:ext cx="366641" cy="491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09" y="3886605"/>
            <a:ext cx="402049" cy="511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294511" y="5586940"/>
                <a:ext cx="59293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4511" y="5586940"/>
                <a:ext cx="592931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951388" y="5572507"/>
                <a:ext cx="59293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1388" y="5572507"/>
                <a:ext cx="592931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63" y="4989044"/>
            <a:ext cx="456578" cy="4927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65" y="4989044"/>
            <a:ext cx="456578" cy="4927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67" y="4989043"/>
            <a:ext cx="456578" cy="4927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351" y="4989043"/>
            <a:ext cx="456578" cy="4927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251" y="4989043"/>
            <a:ext cx="456578" cy="4927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64" y="4989043"/>
            <a:ext cx="456578" cy="49278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676" y="4989043"/>
            <a:ext cx="456578" cy="4927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65" y="4989043"/>
            <a:ext cx="456578" cy="4927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221" y="4989043"/>
            <a:ext cx="456578" cy="4927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599" y="4989042"/>
            <a:ext cx="456578" cy="492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 flipH="1">
                <a:off x="1605649" y="5572507"/>
                <a:ext cx="59293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05649" y="5572507"/>
                <a:ext cx="592931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151" y="4445232"/>
            <a:ext cx="366641" cy="49139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238" y="4452354"/>
            <a:ext cx="366641" cy="4913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181" y="4445231"/>
            <a:ext cx="366641" cy="49139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241" y="4434547"/>
            <a:ext cx="366641" cy="4913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250" y="4445231"/>
            <a:ext cx="366641" cy="49139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663" y="4431007"/>
            <a:ext cx="366641" cy="49139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672" y="4428613"/>
            <a:ext cx="366641" cy="49139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98" y="4428613"/>
            <a:ext cx="366641" cy="49139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198" y="4428613"/>
            <a:ext cx="366641" cy="49139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469" y="4428612"/>
            <a:ext cx="366641" cy="49139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251" y="3877919"/>
            <a:ext cx="402049" cy="51111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887" y="3859297"/>
            <a:ext cx="402049" cy="51111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46" y="3859297"/>
            <a:ext cx="402049" cy="51111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987" y="3859647"/>
            <a:ext cx="402049" cy="51111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283" y="3833797"/>
            <a:ext cx="402049" cy="51111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916" y="3832690"/>
            <a:ext cx="402049" cy="51111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565" y="3825640"/>
            <a:ext cx="402049" cy="51111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198" y="3832690"/>
            <a:ext cx="402049" cy="51111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901" y="3827750"/>
            <a:ext cx="402049" cy="51111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151" y="3877919"/>
            <a:ext cx="402049" cy="51111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26" y="3320977"/>
            <a:ext cx="503537" cy="47429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16" y="3306384"/>
            <a:ext cx="503537" cy="47429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391" y="3320005"/>
            <a:ext cx="503537" cy="47429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942" y="3314934"/>
            <a:ext cx="503537" cy="47429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565" y="3314934"/>
            <a:ext cx="503537" cy="47429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84" y="3329610"/>
            <a:ext cx="503537" cy="47429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811" y="3314934"/>
            <a:ext cx="503537" cy="47429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565" y="3329610"/>
            <a:ext cx="503537" cy="47429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66" y="3329610"/>
            <a:ext cx="503537" cy="47429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119" y="3314934"/>
            <a:ext cx="503537" cy="474299"/>
          </a:xfrm>
          <a:prstGeom prst="rect">
            <a:avLst/>
          </a:prstGeom>
        </p:spPr>
      </p:pic>
      <p:sp>
        <p:nvSpPr>
          <p:cNvPr id="62" name="Right Brace 61"/>
          <p:cNvSpPr/>
          <p:nvPr/>
        </p:nvSpPr>
        <p:spPr>
          <a:xfrm>
            <a:off x="7503117" y="3450911"/>
            <a:ext cx="302879" cy="1964052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80305-EF4F-9447-BC29-CEC01BCB92BD}"/>
              </a:ext>
            </a:extLst>
          </p:cNvPr>
          <p:cNvSpPr txBox="1"/>
          <p:nvPr/>
        </p:nvSpPr>
        <p:spPr>
          <a:xfrm>
            <a:off x="6182037" y="5872589"/>
            <a:ext cx="29450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_________________ of economists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3BE10-F33D-E04A-A3D6-A0CE2555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Once you understand the data type, the next question:</a:t>
            </a:r>
          </a:p>
          <a:p>
            <a:pPr lvl="1"/>
            <a:r>
              <a:rPr lang="en-US" sz="2400" dirty="0">
                <a:solidFill>
                  <a:srgbClr val="003399"/>
                </a:solidFill>
              </a:rPr>
              <a:t>How did these data come about?</a:t>
            </a:r>
          </a:p>
          <a:p>
            <a:endParaRPr lang="en-US" sz="2800" dirty="0"/>
          </a:p>
          <a:p>
            <a:r>
              <a:rPr lang="en-US" sz="2800" dirty="0"/>
              <a:t>Why do we care?</a:t>
            </a:r>
          </a:p>
          <a:p>
            <a:pPr lvl="1"/>
            <a:r>
              <a:rPr lang="en-US" sz="2400" dirty="0">
                <a:solidFill>
                  <a:srgbClr val="003399"/>
                </a:solidFill>
              </a:rPr>
              <a:t>Thinking of how the data were produced will ultimately guide proper analysis and particularly interpretation.</a:t>
            </a:r>
          </a:p>
          <a:p>
            <a:endParaRPr lang="en-US" sz="2800" dirty="0"/>
          </a:p>
          <a:p>
            <a:r>
              <a:rPr lang="en-US" sz="2800" dirty="0"/>
              <a:t>How the data came about is called the </a:t>
            </a:r>
            <a:r>
              <a:rPr lang="en-US" sz="2800" u="sng" dirty="0"/>
              <a:t>data generating process (DGP)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Data Generating Process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25D7D0-9636-FA48-9BC6-F1433894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92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The data generating process is not something we generally ever know.</a:t>
            </a:r>
          </a:p>
          <a:p>
            <a:endParaRPr lang="en-US" sz="2800" dirty="0"/>
          </a:p>
          <a:p>
            <a:r>
              <a:rPr lang="en-US" sz="2800" dirty="0"/>
              <a:t>Physicists try to uncover the DGP of the universe.</a:t>
            </a:r>
          </a:p>
          <a:p>
            <a:endParaRPr lang="en-US" sz="2800" dirty="0"/>
          </a:p>
          <a:p>
            <a:r>
              <a:rPr lang="en-US" sz="2800" dirty="0"/>
              <a:t>Economists try to uncover the DGP of how humans allocate scarce resources.</a:t>
            </a:r>
            <a:endParaRPr lang="en-US" sz="2400" dirty="0"/>
          </a:p>
          <a:p>
            <a:pPr lvl="1"/>
            <a:endParaRPr lang="en-US" sz="2000" dirty="0"/>
          </a:p>
          <a:p>
            <a:r>
              <a:rPr lang="en-US" sz="2400" dirty="0"/>
              <a:t>Neither knows the true DGP.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Data Generating Process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BA6CA7-C1BD-6B48-88B6-AB99D830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5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804" y="237962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Office hours - flexible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7720" y="876868"/>
            <a:ext cx="8839200" cy="53339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Officially, Mondays 8:30-9:30am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Office suite locked – email me if you plan to come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Unofficially, almost whenever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Email me with your question so I can: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Answer 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And/or set up a zoom meeting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And/or set up an in-person meeting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Bottom line – just reach out to 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DA74B2-74AA-6440-88EA-95C3CFFF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99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r>
              <a:rPr lang="en-US" sz="2800" dirty="0"/>
              <a:t>A model can be thought of as our best guess of/attempt at the DGP.</a:t>
            </a:r>
          </a:p>
          <a:p>
            <a:endParaRPr lang="en-US" sz="2800" dirty="0"/>
          </a:p>
          <a:p>
            <a:r>
              <a:rPr lang="en-US" sz="2800" dirty="0"/>
              <a:t>We often have a pretty good idea of what things directly affect our outcome variable (Y).</a:t>
            </a:r>
          </a:p>
          <a:p>
            <a:endParaRPr lang="en-US" sz="2800" dirty="0">
              <a:solidFill>
                <a:srgbClr val="003399"/>
              </a:solidFill>
            </a:endParaRPr>
          </a:p>
          <a:p>
            <a:r>
              <a:rPr lang="en-US" sz="2800" dirty="0">
                <a:solidFill>
                  <a:srgbClr val="003399"/>
                </a:solidFill>
              </a:rPr>
              <a:t>Unfortunately, we often do not have data on all of them and may not be aware of others. Those are in (U) -&gt; </a:t>
            </a:r>
            <a:r>
              <a:rPr lang="en-US" sz="2800" dirty="0" err="1">
                <a:solidFill>
                  <a:srgbClr val="003399"/>
                </a:solidFill>
              </a:rPr>
              <a:t>unobservables</a:t>
            </a:r>
            <a:r>
              <a:rPr lang="en-US" sz="2800" dirty="0">
                <a:solidFill>
                  <a:srgbClr val="003399"/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rgbClr val="003399"/>
                </a:solidFill>
              </a:rPr>
              <a:t>Will contribute to “messiness” I’ll discuss in a moment.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Model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C65BAE-73A1-FD48-A836-1A5F2A43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1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109728" indent="0" algn="ctr">
              <a:buNone/>
            </a:pPr>
            <a:r>
              <a:rPr lang="en-US" sz="4800" dirty="0"/>
              <a:t>Major Topics </a:t>
            </a:r>
          </a:p>
          <a:p>
            <a:pPr marL="109728" indent="0" algn="ctr">
              <a:buNone/>
            </a:pPr>
            <a:r>
              <a:rPr lang="en-US" sz="4800" dirty="0"/>
              <a:t>of the course</a:t>
            </a:r>
          </a:p>
          <a:p>
            <a:pPr marL="109728" indent="0"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en-US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EAB9BC-8D7D-A547-AD1A-66836130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1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Active vs. Passive Prediction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We’ll go into it later, but most people don’t know the difference between what the text calls active vs. passive prediction.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Passive requires only correlation.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Active requires identifying a causal impact.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151827-F72C-704D-B895-26294B02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7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The Gold Standard: RCT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gold standard is the randomized, controlled trial.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Data from these is known as </a:t>
            </a:r>
            <a:r>
              <a:rPr lang="en-US" sz="2800" u="sng" dirty="0"/>
              <a:t>experimental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Makes our life easier, but not all that common.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Pharma trials, large companies do have some though.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753741-0C34-F547-9551-F32E7AFB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3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Experimental vs. Observational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As we just mentioned, data from an RCT is </a:t>
            </a:r>
            <a:r>
              <a:rPr lang="en-US" sz="2800" u="sng" dirty="0"/>
              <a:t>experimental data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Non-experimental data, which I often refer to as “real world data” is called </a:t>
            </a:r>
            <a:r>
              <a:rPr lang="en-US" sz="2800" u="sng" dirty="0"/>
              <a:t>observational data</a:t>
            </a:r>
            <a:r>
              <a:rPr lang="en-US" sz="2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Prices/incentives have not been randomly assigned.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/>
              <a:t>They are determined by interactions of people and firms who are trying to optimize (do their best).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F0882-8A3A-5D4F-B6C3-DDE54D77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72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The real world is messy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When trying to identify causal impact of X on Y, with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RCT (experimental) data our life is easy.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Real world (observational) data, it can get messy.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Why is it easy in the RCT?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Consider Pfizer/BioNTech COVID vaccine trial: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How should the control and treatment groups look?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600" dirty="0"/>
              <a:t>Any differences?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8DC14-50C2-714B-BC14-9E987E1A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30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Confounding factors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an RCT, we can set it up so just one variable changes (e.g. vaccine/placebo).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observational data, lots of variables are changing.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Some of those mess up our ability to identify the causal impact of X on 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We call those </a:t>
            </a:r>
            <a:r>
              <a:rPr lang="en-US" sz="2600" u="sng" dirty="0"/>
              <a:t>confounding factors</a:t>
            </a:r>
            <a:r>
              <a:rPr lang="en-US" sz="2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9FA73-0CF8-9549-A32F-6F7ED50B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0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Confounding factors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observational data, lots of variables are changing.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Some of those mess up our ability to identify the causal impact of X on Y.</a:t>
            </a:r>
            <a:endParaRPr 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We call those </a:t>
            </a:r>
            <a:r>
              <a:rPr lang="en-US" sz="2600" u="sng" dirty="0"/>
              <a:t>confounding factors</a:t>
            </a:r>
            <a:r>
              <a:rPr lang="en-US" sz="2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Generally, we don’t have data on them.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This is what makes things messy.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9FA73-0CF8-9549-A32F-6F7ED50B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88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A systematic approach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After teaching this a handful of times, I became frustrated with the lack of a repeatable approach to identifying confounding factors (the root of our causal inference problem).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I’ve developed a simple (repeatable) and systematic approach to identifying confounding factors.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Causal inference can get messy, my job is to help you see how to make it less so (on a consistent basis).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E10265-21CA-D348-BB07-2D3C97E8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7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Correlation will be key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For us to successfully implement the (fairly simple) systematic approach, it will be really important for us to have a solid foundation in what it means for two variables to be correlated.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may seem obvious with scatterplots, but maybe less so with time series.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And we won’t usually have either.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Just as you didn’t in the price &amp; quantity of hotel rooms in Chicago question.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151827-F72C-704D-B895-26294B02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4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dirty="0"/>
              <a:t>Grading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80442"/>
            <a:ext cx="8686800" cy="5039358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Quizzes = 30%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2 on Fridays at home, between noon and 11:59pm (40 mins)**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Final Exam = 21%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February 22nd at home** (90 min, during class time)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Problem sets = 39% (in groups)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3 due on Sundays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Email me P.S. questions as a group after discussing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Participation (10%)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2 graded discussion forums, in class participation too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6A5098-F3E3-ED4D-9C20-2BC8AF0F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81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Correlation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Correlation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Strong/weak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pos/neg/zero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753741-0C34-F547-9551-F32E7AFB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410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Strong/weak? Pos/neg/~zero?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F0882-8A3A-5D4F-B6C3-DDE54D77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C3F2170-71D8-FF45-937C-746F1607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" y="998584"/>
            <a:ext cx="4597400" cy="27686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08050BD-D168-0046-96F4-AB725D659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14" y="980441"/>
            <a:ext cx="4597400" cy="276860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2BD4823-6A88-964F-990C-A362A4953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3747865"/>
            <a:ext cx="4597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2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Scatterplots we can eyeball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But I’d encourage you to use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Two variables are positively correlated if: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When one variable is above (below) its mean, the other variable is above (below) its mean.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6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Let’s see how we do with time series.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9FA73-0CF8-9549-A32F-6F7ED50B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87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Temp., Yellowstone visitors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76665A-9140-914E-8AE2-8E093D85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A25EE0-B426-664B-B817-2F1F96DA5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12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Unemployment, GDP Growth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E10265-21CA-D348-BB07-2D3C97E8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7" name="FRED Graph Chart" descr="FRED Graph">
            <a:hlinkClick r:id="rId3" tooltip="View this chart in your browser. "/>
            <a:extLst>
              <a:ext uri="{FF2B5EF4-FFF2-40B4-BE49-F238E27FC236}">
                <a16:creationId xmlns:a16="http://schemas.microsoft.com/office/drawing/2014/main" id="{CB98E605-409A-5A4E-A067-AE72A89E0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43" y="1066800"/>
            <a:ext cx="81915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11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636092"/>
            <a:ext cx="8004391" cy="638906"/>
          </a:xfrm>
        </p:spPr>
        <p:txBody>
          <a:bodyPr>
            <a:noAutofit/>
          </a:bodyPr>
          <a:lstStyle/>
          <a:p>
            <a:r>
              <a:rPr lang="en-US" sz="4000" dirty="0"/>
              <a:t>Announcements/Reminders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2260" y="1369099"/>
            <a:ext cx="8015594" cy="411980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 instructions on first slide to make sure you can utilize data using Stata via IU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Anyware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 a problem set group.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will randomly assign Monday (1/16) for those who haven’t.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 me with any questions or meeting requests: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emcderm@iu.edu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12A73-941F-394C-A9D8-CA49A1E8BE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9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Participation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10% of your grade (in class, 2 discussions, </a:t>
            </a:r>
            <a:r>
              <a:rPr lang="en-US" sz="2800" dirty="0" err="1"/>
              <a:t>hw</a:t>
            </a:r>
            <a:r>
              <a:rPr lang="en-US" sz="2800" dirty="0"/>
              <a:t> group)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Meant to help, not hurt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Reach out for conflicts, health issues,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Group work is not a free pass to let others work for you.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Reach out to me if any issues – I don’t anticipate any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1BB9B-31B7-B745-A110-B385AF51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0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Groups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Maximum 5 people per problem set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You can join a group any time this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 will randomly assign people to groups on Monday (1/16) for those who haven’t yet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This option is completely fine.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1BB9B-31B7-B745-A110-B385AF51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Programming – Stata for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focus of the course is causal inference, not coding.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Stata is chosen as the easiest way to allow students to perform all actions in 572, 579 without taking a separate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We’ll use it in class, but if you want to use R, python, etc., just make sure all in your group can.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665EB-3986-214C-93E9-73CF6B65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341535"/>
            <a:ext cx="8004391" cy="638906"/>
          </a:xfrm>
        </p:spPr>
        <p:txBody>
          <a:bodyPr>
            <a:noAutofit/>
          </a:bodyPr>
          <a:lstStyle/>
          <a:p>
            <a:r>
              <a:rPr lang="en-US" sz="4000" b="0" dirty="0"/>
              <a:t>Problem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733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Done in groups, so you may want to coordinate if you wish to work in a different language.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Most questions will be more conceptual though.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Will be available ~13 days before due date.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BD318C-BE39-1749-BA17-39F5C38B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075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110&quot;&gt;&lt;/object&gt;&lt;object type=&quot;2&quot; unique_id=&quot;10111&quot;&gt;&lt;object type=&quot;3&quot; unique_id=&quot;10112&quot;&gt;&lt;property id=&quot;20148&quot; value=&quot;5&quot;/&gt;&lt;property id=&quot;20300&quot; value=&quot;Slide 1 - &amp;quot;Data Analysis using Economic Modeling&amp;#x0D;&amp;#x0A;(BUS-G492)&amp;quot;&quot;/&gt;&lt;property id=&quot;20307&quot; value=&quot;256&quot;/&gt;&lt;/object&gt;&lt;object type=&quot;3&quot; unique_id=&quot;10113&quot;&gt;&lt;property id=&quot;20148&quot; value=&quot;5&quot;/&gt;&lt;property id=&quot;20300&quot; value=&quot;Slide 2 - &amp;quot;Outline for Today&amp;quot;&quot;/&gt;&lt;property id=&quot;20307&quot; value=&quot;257&quot;/&gt;&lt;/object&gt;&lt;object type=&quot;3&quot; unique_id=&quot;10114&quot;&gt;&lt;property id=&quot;20148&quot; value=&quot;5&quot;/&gt;&lt;property id=&quot;20300&quot; value=&quot;Slide 3 - &amp;quot;The Business Analytics Model&amp;quot;&quot;/&gt;&lt;property id=&quot;20307&quot; value=&quot;294&quot;/&gt;&lt;/object&gt;&lt;object type=&quot;3&quot; unique_id=&quot;10115&quot;&gt;&lt;property id=&quot;20148&quot; value=&quot;5&quot;/&gt;&lt;property id=&quot;20300&quot; value=&quot;Slide 4 - &amp;quot;The Business Analytics Model&amp;quot;&quot;/&gt;&lt;property id=&quot;20307&quot; value=&quot;332&quot;/&gt;&lt;/object&gt;&lt;object type=&quot;3&quot; unique_id=&quot;10116&quot;&gt;&lt;property id=&quot;20148&quot; value=&quot;5&quot;/&gt;&lt;property id=&quot;20300&quot; value=&quot;Slide 5 - &amp;quot;Top Management&amp;quot;&quot;/&gt;&lt;property id=&quot;20307&quot; value=&quot;337&quot;/&gt;&lt;/object&gt;&lt;object type=&quot;3&quot; unique_id=&quot;10117&quot;&gt;&lt;property id=&quot;20148&quot; value=&quot;5&quot;/&gt;&lt;property id=&quot;20300&quot; value=&quot;Slide 6 - &amp;quot;Top Management&amp;quot;&quot;/&gt;&lt;property id=&quot;20307&quot; value=&quot;357&quot;/&gt;&lt;/object&gt;&lt;object type=&quot;3&quot; unique_id=&quot;10118&quot;&gt;&lt;property id=&quot;20148&quot; value=&quot;5&quot;/&gt;&lt;property id=&quot;20300&quot; value=&quot;Slide 7 - &amp;quot;Top Management&amp;quot;&quot;/&gt;&lt;property id=&quot;20307&quot; value=&quot;358&quot;/&gt;&lt;/object&gt;&lt;object type=&quot;3&quot; unique_id=&quot;10119&quot;&gt;&lt;property id=&quot;20148&quot; value=&quot;5&quot;/&gt;&lt;property id=&quot;20300&quot; value=&quot;Slide 8 - &amp;quot;Top Management&amp;quot;&quot;/&gt;&lt;property id=&quot;20307&quot; value=&quot;359&quot;/&gt;&lt;/object&gt;&lt;object type=&quot;3&quot; unique_id=&quot;10120&quot;&gt;&lt;property id=&quot;20148&quot; value=&quot;5&quot;/&gt;&lt;property id=&quot;20300&quot; value=&quot;Slide 9 - &amp;quot;Top Management&amp;quot;&quot;/&gt;&lt;property id=&quot;20307&quot; value=&quot;362&quot;/&gt;&lt;/object&gt;&lt;object type=&quot;3&quot; unique_id=&quot;10121&quot;&gt;&lt;property id=&quot;20148&quot; value=&quot;5&quot;/&gt;&lt;property id=&quot;20300&quot; value=&quot;Slide 10 - &amp;quot;Top Management&amp;quot;&quot;/&gt;&lt;property id=&quot;20307&quot; value=&quot;360&quot;/&gt;&lt;/object&gt;&lt;object type=&quot;3&quot; unique_id=&quot;10123&quot;&gt;&lt;property id=&quot;20148&quot; value=&quot;5&quot;/&gt;&lt;property id=&quot;20300&quot; value=&quot;Slide 12 - &amp;quot;Operational Decision Makers&amp;quot;&quot;/&gt;&lt;property id=&quot;20307&quot; value=&quot;349&quot;/&gt;&lt;/object&gt;&lt;object type=&quot;3&quot; unique_id=&quot;10124&quot;&gt;&lt;property id=&quot;20148&quot; value=&quot;5&quot;/&gt;&lt;property id=&quot;20300&quot; value=&quot;Slide 13 - &amp;quot;Operational Decision Makers&amp;quot;&quot;/&gt;&lt;property id=&quot;20307&quot; value=&quot;363&quot;/&gt;&lt;/object&gt;&lt;object type=&quot;3&quot; unique_id=&quot;10125&quot;&gt;&lt;property id=&quot;20148&quot; value=&quot;5&quot;/&gt;&lt;property id=&quot;20300&quot; value=&quot;Slide 14 - &amp;quot;Operational Decision Makers&amp;quot;&quot;/&gt;&lt;property id=&quot;20307&quot; value=&quot;364&quot;/&gt;&lt;/object&gt;&lt;object type=&quot;3&quot; unique_id=&quot;10126&quot;&gt;&lt;property id=&quot;20148&quot; value=&quot;5&quot;/&gt;&lt;property id=&quot;20300&quot; value=&quot;Slide 15 - &amp;quot;Operational Decision Makers&amp;quot;&quot;/&gt;&lt;property id=&quot;20307&quot; value=&quot;365&quot;/&gt;&lt;/object&gt;&lt;object type=&quot;3&quot; unique_id=&quot;10127&quot;&gt;&lt;property id=&quot;20148&quot; value=&quot;5&quot;/&gt;&lt;property id=&quot;20300&quot; value=&quot;Slide 16 - &amp;quot;Operational Decision Makers&amp;quot;&quot;/&gt;&lt;property id=&quot;20307&quot; value=&quot;366&quot;/&gt;&lt;/object&gt;&lt;object type=&quot;3&quot; unique_id=&quot;10128&quot;&gt;&lt;property id=&quot;20148&quot; value=&quot;5&quot;/&gt;&lt;property id=&quot;20300&quot; value=&quot;Slide 17 - &amp;quot;Operational Decision Makers&amp;quot;&quot;/&gt;&lt;property id=&quot;20307&quot; value=&quot;368&quot;/&gt;&lt;/object&gt;&lt;object type=&quot;3&quot; unique_id=&quot;10129&quot;&gt;&lt;property id=&quot;20148&quot; value=&quot;5&quot;/&gt;&lt;property id=&quot;20300&quot; value=&quot;Slide 18 - &amp;quot;Operational Decision Makers&amp;quot;&quot;/&gt;&lt;property id=&quot;20307&quot; value=&quot;369&quot;/&gt;&lt;/object&gt;&lt;object type=&quot;3&quot; unique_id=&quot;10130&quot;&gt;&lt;property id=&quot;20148&quot; value=&quot;5&quot;/&gt;&lt;property id=&quot;20300&quot; value=&quot;Slide 19 - &amp;quot;Operational Decision Makers&amp;quot;&quot;/&gt;&lt;property id=&quot;20307&quot; value=&quot;370&quot;/&gt;&lt;/object&gt;&lt;object type=&quot;3&quot; unique_id=&quot;10132&quot;&gt;&lt;property id=&quot;20148&quot; value=&quot;5&quot;/&gt;&lt;property id=&quot;20300&quot; value=&quot;Slide 21 - &amp;quot;Analysts&amp;quot;&quot;/&gt;&lt;property id=&quot;20307&quot; value=&quot;335&quot;/&gt;&lt;/object&gt;&lt;object type=&quot;3&quot; unique_id=&quot;10134&quot;&gt;&lt;property id=&quot;20148&quot; value=&quot;5&quot;/&gt;&lt;property id=&quot;20300&quot; value=&quot;Slide 22 - &amp;quot;Database Specialists&amp;quot;&quot;/&gt;&lt;property id=&quot;20307&quot; value=&quot;350&quot;/&gt;&lt;/object&gt;&lt;object type=&quot;3&quot; unique_id=&quot;10135&quot;&gt;&lt;property id=&quot;20148&quot; value=&quot;5&quot;/&gt;&lt;property id=&quot;20300&quot; value=&quot;Slide 23 - &amp;quot;Database Specialists&amp;quot;&quot;/&gt;&lt;property id=&quot;20307&quot; value=&quot;371&quot;/&gt;&lt;/object&gt;&lt;object type=&quot;3&quot; unique_id=&quot;10136&quot;&gt;&lt;property id=&quot;20148&quot; value=&quot;5&quot;/&gt;&lt;property id=&quot;20300&quot; value=&quot;Slide 24 - &amp;quot;Database Specialists&amp;quot;&quot;/&gt;&lt;property id=&quot;20307&quot; value=&quot;372&quot;/&gt;&lt;/object&gt;&lt;object type=&quot;3&quot; unique_id=&quot;10137&quot;&gt;&lt;property id=&quot;20148&quot; value=&quot;5&quot;/&gt;&lt;property id=&quot;20300&quot; value=&quot;Slide 25 - &amp;quot;Database Specialists&amp;quot;&quot;/&gt;&lt;property id=&quot;20307&quot; value=&quot;373&quot;/&gt;&lt;/object&gt;&lt;object type=&quot;3&quot; unique_id=&quot;10138&quot;&gt;&lt;property id=&quot;20148&quot; value=&quot;5&quot;/&gt;&lt;property id=&quot;20300&quot; value=&quot;Slide 26 - &amp;quot;Database Specialists&amp;quot;&quot;/&gt;&lt;property id=&quot;20307&quot; value=&quot;375&quot;/&gt;&lt;/object&gt;&lt;object type=&quot;3&quot; unique_id=&quot;10139&quot;&gt;&lt;property id=&quot;20148&quot; value=&quot;5&quot;/&gt;&lt;property id=&quot;20300&quot; value=&quot;Slide 27 - &amp;quot;Database Specialists&amp;quot;&quot;/&gt;&lt;property id=&quot;20307&quot; value=&quot;374&quot;/&gt;&lt;/object&gt;&lt;object type=&quot;3&quot; unique_id=&quot;10140&quot;&gt;&lt;property id=&quot;20148&quot; value=&quot;5&quot;/&gt;&lt;property id=&quot;20300&quot; value=&quot;Slide 28 - &amp;quot;Database Specialists&amp;quot;&quot;/&gt;&lt;property id=&quot;20307&quot; value=&quot;378&quot;/&gt;&lt;/object&gt;&lt;object type=&quot;3&quot; unique_id=&quot;10141&quot;&gt;&lt;property id=&quot;20148&quot; value=&quot;5&quot;/&gt;&lt;property id=&quot;20300&quot; value=&quot;Slide 29 - &amp;quot;Database Specialists&amp;quot;&quot;/&gt;&lt;property id=&quot;20307&quot; value=&quot;376&quot;/&gt;&lt;/object&gt;&lt;object type=&quot;3&quot; unique_id=&quot;10142&quot;&gt;&lt;property id=&quot;20148&quot; value=&quot;5&quot;/&gt;&lt;property id=&quot;20300&quot; value=&quot;Slide 31 - &amp;quot;Database Specialists&amp;quot;&quot;/&gt;&lt;property id=&quot;20307&quot; value=&quot;377&quot;/&gt;&lt;/object&gt;&lt;object type=&quot;3&quot; unique_id=&quot;10144&quot;&gt;&lt;property id=&quot;20148&quot; value=&quot;5&quot;/&gt;&lt;property id=&quot;20300&quot; value=&quot;Slide 33 - &amp;quot;IT Professionals&amp;quot;&quot;/&gt;&lt;property id=&quot;20307&quot; value=&quot;351&quot;/&gt;&lt;/object&gt;&lt;object type=&quot;3&quot; unique_id=&quot;10145&quot;&gt;&lt;property id=&quot;20148&quot; value=&quot;5&quot;/&gt;&lt;property id=&quot;20300&quot; value=&quot;Slide 34 - &amp;quot;IT Professionals&amp;quot;&quot;/&gt;&lt;property id=&quot;20307&quot; value=&quot;379&quot;/&gt;&lt;/object&gt;&lt;object type=&quot;3&quot; unique_id=&quot;10369&quot;&gt;&lt;property id=&quot;20148&quot; value=&quot;5&quot;/&gt;&lt;property id=&quot;20300&quot; value=&quot;Slide 11 - &amp;quot;Top Management&amp;quot;&quot;/&gt;&lt;property id=&quot;20307&quot; value=&quot;380&quot;/&gt;&lt;/object&gt;&lt;object type=&quot;3&quot; unique_id=&quot;10484&quot;&gt;&lt;property id=&quot;20148&quot; value=&quot;5&quot;/&gt;&lt;property id=&quot;20300&quot; value=&quot;Slide 20 - &amp;quot;Operational Decision Makers&amp;quot;&quot;/&gt;&lt;property id=&quot;20307&quot; value=&quot;381&quot;/&gt;&lt;/object&gt;&lt;object type=&quot;3&quot; unique_id=&quot;11001&quot;&gt;&lt;property id=&quot;20148&quot; value=&quot;5&quot;/&gt;&lt;property id=&quot;20300&quot; value=&quot;Slide 30 - &amp;quot;Database Specialists&amp;quot;&quot;/&gt;&lt;property id=&quot;20307&quot; value=&quot;382&quot;/&gt;&lt;/object&gt;&lt;object type=&quot;3&quot; unique_id=&quot;11002&quot;&gt;&lt;property id=&quot;20148&quot; value=&quot;5&quot;/&gt;&lt;property id=&quot;20300&quot; value=&quot;Slide 32 - &amp;quot;Database Specialists&amp;quot;&quot;/&gt;&lt;property id=&quot;20307&quot; value=&quot;383&quot;/&gt;&lt;/object&gt;&lt;object type=&quot;3&quot; unique_id=&quot;11115&quot;&gt;&lt;property id=&quot;20148&quot; value=&quot;5&quot;/&gt;&lt;property id=&quot;20300&quot; value=&quot;Slide 35 - &amp;quot;Data Analysis Overview&amp;quot;&quot;/&gt;&lt;property id=&quot;20307&quot; value=&quot;38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0000"/>
      </a:accent1>
      <a:accent2>
        <a:srgbClr val="6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26923</TotalTime>
  <Words>2580</Words>
  <Application>Microsoft Macintosh PowerPoint</Application>
  <PresentationFormat>On-screen Show (4:3)</PresentationFormat>
  <Paragraphs>576</Paragraphs>
  <Slides>55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Concourse</vt:lpstr>
      <vt:lpstr>Software</vt:lpstr>
      <vt:lpstr>Predictive Analytics for Business Strategy</vt:lpstr>
      <vt:lpstr>A bit about myself</vt:lpstr>
      <vt:lpstr>Office hours - flexible</vt:lpstr>
      <vt:lpstr>Grading</vt:lpstr>
      <vt:lpstr>Participation</vt:lpstr>
      <vt:lpstr>Groups</vt:lpstr>
      <vt:lpstr>Programming – Stata for class</vt:lpstr>
      <vt:lpstr>Problem Sets</vt:lpstr>
      <vt:lpstr>What this class is/isn’t</vt:lpstr>
      <vt:lpstr>By the end of this class, you should:</vt:lpstr>
      <vt:lpstr>About G572</vt:lpstr>
      <vt:lpstr>Causal inference</vt:lpstr>
      <vt:lpstr>Causation vs. Correlation</vt:lpstr>
      <vt:lpstr>Causation vs. Correlation</vt:lpstr>
      <vt:lpstr>Causation vs. Correlation</vt:lpstr>
      <vt:lpstr>Saying it vs. practicing it</vt:lpstr>
      <vt:lpstr>Avoiding the trap</vt:lpstr>
      <vt:lpstr>Correlation example</vt:lpstr>
      <vt:lpstr>“…in the right direction”</vt:lpstr>
      <vt:lpstr>Software – how to access Stata</vt:lpstr>
      <vt:lpstr>Let’s do a couple simple examples</vt:lpstr>
      <vt:lpstr>Quantity sold and price</vt:lpstr>
      <vt:lpstr>Which of the following represent a causal relationship? </vt:lpstr>
      <vt:lpstr>PowerPoint Presentation</vt:lpstr>
      <vt:lpstr>Data</vt:lpstr>
      <vt:lpstr>Predictive Analytics/Business Analytics</vt:lpstr>
      <vt:lpstr>Predictive Analytics/Business Analytics</vt:lpstr>
      <vt:lpstr>Predictive Analytics/Business Strategy</vt:lpstr>
      <vt:lpstr>PowerPoint Presentation</vt:lpstr>
      <vt:lpstr>Data Types</vt:lpstr>
      <vt:lpstr>Data Types</vt:lpstr>
      <vt:lpstr>Types of data sets </vt:lpstr>
      <vt:lpstr>*Types of data </vt:lpstr>
      <vt:lpstr>Types of data </vt:lpstr>
      <vt:lpstr>Types of data </vt:lpstr>
      <vt:lpstr>Types of data </vt:lpstr>
      <vt:lpstr>Data Generating Process</vt:lpstr>
      <vt:lpstr>Data Generating Process</vt:lpstr>
      <vt:lpstr>Model</vt:lpstr>
      <vt:lpstr>PowerPoint Presentation</vt:lpstr>
      <vt:lpstr>Active vs. Passive Prediction</vt:lpstr>
      <vt:lpstr>The Gold Standard: RCT</vt:lpstr>
      <vt:lpstr>Experimental vs. Observational</vt:lpstr>
      <vt:lpstr>The real world is messy </vt:lpstr>
      <vt:lpstr>Confounding factors</vt:lpstr>
      <vt:lpstr>Confounding factors</vt:lpstr>
      <vt:lpstr>A systematic approach</vt:lpstr>
      <vt:lpstr>Correlation will be key</vt:lpstr>
      <vt:lpstr>Correlation Examples</vt:lpstr>
      <vt:lpstr>Strong/weak? Pos/neg/~zero?</vt:lpstr>
      <vt:lpstr>Scatterplots we can eyeball</vt:lpstr>
      <vt:lpstr>Temp., Yellowstone visitors</vt:lpstr>
      <vt:lpstr>Unemployment, GDP Growth</vt:lpstr>
      <vt:lpstr>Announcements/Reminders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Prince</dc:creator>
  <cp:lastModifiedBy>McDermott, Eric</cp:lastModifiedBy>
  <cp:revision>1322</cp:revision>
  <dcterms:created xsi:type="dcterms:W3CDTF">2010-01-21T17:35:37Z</dcterms:created>
  <dcterms:modified xsi:type="dcterms:W3CDTF">2023-01-11T13:19:39Z</dcterms:modified>
</cp:coreProperties>
</file>