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8"/>
  </p:notesMasterIdLst>
  <p:handoutMasterIdLst>
    <p:handoutMasterId r:id="rId49"/>
  </p:handoutMasterIdLst>
  <p:sldIdLst>
    <p:sldId id="256" r:id="rId2"/>
    <p:sldId id="375" r:id="rId3"/>
    <p:sldId id="491" r:id="rId4"/>
    <p:sldId id="514" r:id="rId5"/>
    <p:sldId id="257" r:id="rId6"/>
    <p:sldId id="490" r:id="rId7"/>
    <p:sldId id="483" r:id="rId8"/>
    <p:sldId id="531" r:id="rId9"/>
    <p:sldId id="484" r:id="rId10"/>
    <p:sldId id="532" r:id="rId11"/>
    <p:sldId id="485" r:id="rId12"/>
    <p:sldId id="492" r:id="rId13"/>
    <p:sldId id="493" r:id="rId14"/>
    <p:sldId id="486" r:id="rId15"/>
    <p:sldId id="487" r:id="rId16"/>
    <p:sldId id="500" r:id="rId17"/>
    <p:sldId id="501" r:id="rId18"/>
    <p:sldId id="502" r:id="rId19"/>
    <p:sldId id="503" r:id="rId20"/>
    <p:sldId id="504" r:id="rId21"/>
    <p:sldId id="505" r:id="rId22"/>
    <p:sldId id="506" r:id="rId23"/>
    <p:sldId id="507" r:id="rId24"/>
    <p:sldId id="511" r:id="rId25"/>
    <p:sldId id="512" r:id="rId26"/>
    <p:sldId id="513" r:id="rId27"/>
    <p:sldId id="508" r:id="rId28"/>
    <p:sldId id="509" r:id="rId29"/>
    <p:sldId id="510" r:id="rId30"/>
    <p:sldId id="489" r:id="rId31"/>
    <p:sldId id="533" r:id="rId32"/>
    <p:sldId id="515" r:id="rId33"/>
    <p:sldId id="535" r:id="rId34"/>
    <p:sldId id="494" r:id="rId35"/>
    <p:sldId id="495" r:id="rId36"/>
    <p:sldId id="496" r:id="rId37"/>
    <p:sldId id="497" r:id="rId38"/>
    <p:sldId id="498" r:id="rId39"/>
    <p:sldId id="499" r:id="rId40"/>
    <p:sldId id="516" r:id="rId41"/>
    <p:sldId id="522" r:id="rId42"/>
    <p:sldId id="523" r:id="rId43"/>
    <p:sldId id="524" r:id="rId44"/>
    <p:sldId id="528" r:id="rId45"/>
    <p:sldId id="529" r:id="rId46"/>
    <p:sldId id="530" r:id="rId47"/>
  </p:sldIdLst>
  <p:sldSz cx="9144000" cy="6858000" type="screen4x3"/>
  <p:notesSz cx="6985000" cy="92837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8000"/>
    <a:srgbClr val="996633"/>
    <a:srgbClr val="FF33CC"/>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4694" autoAdjust="0"/>
  </p:normalViewPr>
  <p:slideViewPr>
    <p:cSldViewPr>
      <p:cViewPr varScale="1">
        <p:scale>
          <a:sx n="121" d="100"/>
          <a:sy n="121" d="100"/>
        </p:scale>
        <p:origin x="896" y="176"/>
      </p:cViewPr>
      <p:guideLst>
        <p:guide orient="horz" pos="2160"/>
        <p:guide pos="2880"/>
      </p:guideLst>
    </p:cSldViewPr>
  </p:slideViewPr>
  <p:outlineViewPr>
    <p:cViewPr>
      <p:scale>
        <a:sx n="33" d="100"/>
        <a:sy n="33" d="100"/>
      </p:scale>
      <p:origin x="0" y="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82"/>
          </a:xfrm>
          <a:prstGeom prst="rect">
            <a:avLst/>
          </a:prstGeom>
        </p:spPr>
        <p:txBody>
          <a:bodyPr vert="horz" lIns="91440" tIns="45720" rIns="91440" bIns="45720" rtlCol="0"/>
          <a:lstStyle>
            <a:lvl1pPr algn="r">
              <a:defRPr sz="1200"/>
            </a:lvl1pPr>
          </a:lstStyle>
          <a:p>
            <a:fld id="{6F485C97-E0E9-1A45-B593-EF57C869CAB7}" type="datetime1">
              <a:rPr lang="en-US" smtClean="0"/>
              <a:t>1/10/23</a:t>
            </a:fld>
            <a:endParaRPr lang="en-US"/>
          </a:p>
        </p:txBody>
      </p:sp>
      <p:sp>
        <p:nvSpPr>
          <p:cNvPr id="4" name="Footer Placeholder 3"/>
          <p:cNvSpPr>
            <a:spLocks noGrp="1"/>
          </p:cNvSpPr>
          <p:nvPr>
            <p:ph type="ftr" sz="quarter" idx="2"/>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533"/>
            <a:ext cx="3026833" cy="464581"/>
          </a:xfrm>
          <a:prstGeom prst="rect">
            <a:avLst/>
          </a:prstGeom>
        </p:spPr>
        <p:txBody>
          <a:bodyPr vert="horz" lIns="91440" tIns="45720" rIns="91440" bIns="45720" rtlCol="0" anchor="b"/>
          <a:lstStyle>
            <a:lvl1pPr algn="r">
              <a:defRPr sz="1200"/>
            </a:lvl1pPr>
          </a:lstStyle>
          <a:p>
            <a:fld id="{92470407-84D5-4366-9D2E-03D2B520B514}" type="slidenum">
              <a:rPr lang="en-US" smtClean="0"/>
              <a:pPr/>
              <a:t>‹#›</a:t>
            </a:fld>
            <a:endParaRPr lang="en-US"/>
          </a:p>
        </p:txBody>
      </p:sp>
    </p:spTree>
    <p:extLst>
      <p:ext uri="{BB962C8B-B14F-4D97-AF65-F5344CB8AC3E}">
        <p14:creationId xmlns:p14="http://schemas.microsoft.com/office/powerpoint/2010/main" val="335300165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8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550" y="0"/>
            <a:ext cx="3026833" cy="464582"/>
          </a:xfrm>
          <a:prstGeom prst="rect">
            <a:avLst/>
          </a:prstGeom>
        </p:spPr>
        <p:txBody>
          <a:bodyPr vert="horz" lIns="91440" tIns="45720" rIns="91440" bIns="45720" rtlCol="0"/>
          <a:lstStyle>
            <a:lvl1pPr algn="r">
              <a:defRPr sz="1200"/>
            </a:lvl1pPr>
          </a:lstStyle>
          <a:p>
            <a:fld id="{39B230CA-B872-274C-A27B-DC65D0D2A3C0}" type="datetime1">
              <a:rPr lang="en-US" smtClean="0"/>
              <a:t>1/10/23</a:t>
            </a:fld>
            <a:endParaRPr lang="en-US"/>
          </a:p>
        </p:txBody>
      </p:sp>
      <p:sp>
        <p:nvSpPr>
          <p:cNvPr id="4" name="Slide Image Placeholder 3"/>
          <p:cNvSpPr>
            <a:spLocks noGrp="1" noRot="1" noChangeAspect="1"/>
          </p:cNvSpPr>
          <p:nvPr>
            <p:ph type="sldImg" idx="2"/>
          </p:nvPr>
        </p:nvSpPr>
        <p:spPr>
          <a:xfrm>
            <a:off x="1169988" y="695325"/>
            <a:ext cx="4645025" cy="3482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09559"/>
            <a:ext cx="5588000" cy="41780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533"/>
            <a:ext cx="3026833" cy="46458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533"/>
            <a:ext cx="3026833" cy="464581"/>
          </a:xfrm>
          <a:prstGeom prst="rect">
            <a:avLst/>
          </a:prstGeom>
        </p:spPr>
        <p:txBody>
          <a:bodyPr vert="horz" lIns="91440" tIns="45720" rIns="91440" bIns="45720" rtlCol="0" anchor="b"/>
          <a:lstStyle>
            <a:lvl1pPr algn="r">
              <a:defRPr sz="1200"/>
            </a:lvl1pPr>
          </a:lstStyle>
          <a:p>
            <a:fld id="{27947E1B-7FB8-463C-A7CA-04DC57CC8691}" type="slidenum">
              <a:rPr lang="en-US" smtClean="0"/>
              <a:pPr/>
              <a:t>‹#›</a:t>
            </a:fld>
            <a:endParaRPr lang="en-US"/>
          </a:p>
        </p:txBody>
      </p:sp>
    </p:spTree>
    <p:extLst>
      <p:ext uri="{BB962C8B-B14F-4D97-AF65-F5344CB8AC3E}">
        <p14:creationId xmlns:p14="http://schemas.microsoft.com/office/powerpoint/2010/main" val="61223219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6E97FA91-B97B-2F4F-ABFF-E3FCA11E1CED}" type="datetime1">
              <a:rPr lang="en-US" smtClean="0"/>
              <a:t>1/10/23</a:t>
            </a:fld>
            <a:endParaRPr lang="en-US"/>
          </a:p>
        </p:txBody>
      </p:sp>
      <p:sp>
        <p:nvSpPr>
          <p:cNvPr id="5" name="Slide Number Placeholder 4"/>
          <p:cNvSpPr>
            <a:spLocks noGrp="1"/>
          </p:cNvSpPr>
          <p:nvPr>
            <p:ph type="sldNum" sz="quarter" idx="11"/>
          </p:nvPr>
        </p:nvSpPr>
        <p:spPr/>
        <p:txBody>
          <a:bodyPr/>
          <a:lstStyle/>
          <a:p>
            <a:fld id="{27947E1B-7FB8-463C-A7CA-04DC57CC869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10</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130960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11</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205899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12</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3174218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13</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842594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14</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2059980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15</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1580375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16</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3000661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17</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233866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18</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2698516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19</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93110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2</a:t>
            </a:fld>
            <a:endParaRPr lang="en-US"/>
          </a:p>
        </p:txBody>
      </p:sp>
      <p:sp>
        <p:nvSpPr>
          <p:cNvPr id="5" name="Date Placeholder 4"/>
          <p:cNvSpPr>
            <a:spLocks noGrp="1"/>
          </p:cNvSpPr>
          <p:nvPr>
            <p:ph type="dt" idx="11"/>
          </p:nvPr>
        </p:nvSpPr>
        <p:spPr/>
        <p:txBody>
          <a:bodyPr/>
          <a:lstStyle/>
          <a:p>
            <a:fld id="{DD4CF9F3-62AE-FC4A-B4FF-E6065340DEF4}" type="datetime1">
              <a:rPr lang="en-US" smtClean="0"/>
              <a:t>1/10/23</a:t>
            </a:fld>
            <a:endParaRPr lang="en-US"/>
          </a:p>
        </p:txBody>
      </p:sp>
    </p:spTree>
    <p:extLst>
      <p:ext uri="{BB962C8B-B14F-4D97-AF65-F5344CB8AC3E}">
        <p14:creationId xmlns:p14="http://schemas.microsoft.com/office/powerpoint/2010/main" val="173463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20</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1891122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21</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2900305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22</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360025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23</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53670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24</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932471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25</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123830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26</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1265229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27</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3576617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28</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247001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29</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146096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6D261-4ACC-5E49-97C5-9D8FD2D9A3AF}" type="slidenum">
              <a:rPr lang="en-US" smtClean="0"/>
              <a:t>3</a:t>
            </a:fld>
            <a:endParaRPr lang="en-US"/>
          </a:p>
        </p:txBody>
      </p:sp>
      <p:sp>
        <p:nvSpPr>
          <p:cNvPr id="5" name="Date Placeholder 4"/>
          <p:cNvSpPr>
            <a:spLocks noGrp="1"/>
          </p:cNvSpPr>
          <p:nvPr>
            <p:ph type="dt" idx="11"/>
          </p:nvPr>
        </p:nvSpPr>
        <p:spPr/>
        <p:txBody>
          <a:bodyPr/>
          <a:lstStyle/>
          <a:p>
            <a:fld id="{DD4CF9F3-62AE-FC4A-B4FF-E6065340DEF4}" type="datetime1">
              <a:rPr lang="en-US" smtClean="0"/>
              <a:t>1/10/23</a:t>
            </a:fld>
            <a:endParaRPr lang="en-US"/>
          </a:p>
        </p:txBody>
      </p:sp>
    </p:spTree>
    <p:extLst>
      <p:ext uri="{BB962C8B-B14F-4D97-AF65-F5344CB8AC3E}">
        <p14:creationId xmlns:p14="http://schemas.microsoft.com/office/powerpoint/2010/main" val="1321490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30</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102170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31</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2290081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a:t>
            </a:r>
            <a:r>
              <a:rPr lang="en-US" dirty="0" err="1"/>
              <a:t>onlinestatbook.com</a:t>
            </a:r>
            <a:r>
              <a:rPr lang="en-US" dirty="0"/>
              <a:t>/</a:t>
            </a:r>
            <a:r>
              <a:rPr lang="en-US" dirty="0" err="1"/>
              <a:t>stat_sim</a:t>
            </a:r>
            <a:r>
              <a:rPr lang="en-US" dirty="0"/>
              <a:t>/</a:t>
            </a:r>
            <a:r>
              <a:rPr lang="en-US" dirty="0" err="1"/>
              <a:t>sampling_dist</a:t>
            </a:r>
            <a:r>
              <a:rPr lang="en-US" dirty="0"/>
              <a:t>/</a:t>
            </a:r>
            <a:r>
              <a:rPr lang="en-US" dirty="0" err="1"/>
              <a:t>index.html</a:t>
            </a:r>
            <a:endParaRPr lang="en-US" dirty="0"/>
          </a:p>
        </p:txBody>
      </p:sp>
      <p:sp>
        <p:nvSpPr>
          <p:cNvPr id="4" name="Slide Number Placeholder 3"/>
          <p:cNvSpPr>
            <a:spLocks noGrp="1"/>
          </p:cNvSpPr>
          <p:nvPr>
            <p:ph type="sldNum" sz="quarter" idx="10"/>
          </p:nvPr>
        </p:nvSpPr>
        <p:spPr/>
        <p:txBody>
          <a:bodyPr/>
          <a:lstStyle/>
          <a:p>
            <a:fld id="{27947E1B-7FB8-463C-A7CA-04DC57CC8691}" type="slidenum">
              <a:rPr lang="en-US" smtClean="0"/>
              <a:pPr/>
              <a:t>32</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1447514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33</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2485279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34</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2212851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35</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1889130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36</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3359123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37</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578555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38</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1868396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39</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2363429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4</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3750496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40</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3009807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41</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26936799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42</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2427072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43</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1009439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44</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2582873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45</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26478579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46</a:t>
            </a:fld>
            <a:endParaRPr lang="en-US"/>
          </a:p>
        </p:txBody>
      </p:sp>
      <p:sp>
        <p:nvSpPr>
          <p:cNvPr id="5" name="Date Placeholder 4"/>
          <p:cNvSpPr>
            <a:spLocks noGrp="1"/>
          </p:cNvSpPr>
          <p:nvPr>
            <p:ph type="dt" idx="11"/>
          </p:nvPr>
        </p:nvSpPr>
        <p:spPr/>
        <p:txBody>
          <a:bodyPr/>
          <a:lstStyle/>
          <a:p>
            <a:fld id="{356661C7-DF5E-2149-9574-D4316D904735}" type="datetime1">
              <a:rPr lang="en-US" smtClean="0"/>
              <a:t>1/10/23</a:t>
            </a:fld>
            <a:endParaRPr lang="en-US"/>
          </a:p>
        </p:txBody>
      </p:sp>
    </p:spTree>
    <p:extLst>
      <p:ext uri="{BB962C8B-B14F-4D97-AF65-F5344CB8AC3E}">
        <p14:creationId xmlns:p14="http://schemas.microsoft.com/office/powerpoint/2010/main" val="1738844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5</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6</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3679353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7</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890315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8</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410100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947E1B-7FB8-463C-A7CA-04DC57CC8691}" type="slidenum">
              <a:rPr lang="en-US" smtClean="0"/>
              <a:pPr/>
              <a:t>9</a:t>
            </a:fld>
            <a:endParaRPr lang="en-US"/>
          </a:p>
        </p:txBody>
      </p:sp>
      <p:sp>
        <p:nvSpPr>
          <p:cNvPr id="5" name="Date Placeholder 4"/>
          <p:cNvSpPr>
            <a:spLocks noGrp="1"/>
          </p:cNvSpPr>
          <p:nvPr>
            <p:ph type="dt" idx="11"/>
          </p:nvPr>
        </p:nvSpPr>
        <p:spPr/>
        <p:txBody>
          <a:bodyPr/>
          <a:lstStyle/>
          <a:p>
            <a:fld id="{5C5E6CF9-8780-C54D-8631-6DB663DC56D0}" type="datetime1">
              <a:rPr lang="en-US" smtClean="0"/>
              <a:t>1/10/23</a:t>
            </a:fld>
            <a:endParaRPr lang="en-US"/>
          </a:p>
        </p:txBody>
      </p:sp>
    </p:spTree>
    <p:extLst>
      <p:ext uri="{BB962C8B-B14F-4D97-AF65-F5344CB8AC3E}">
        <p14:creationId xmlns:p14="http://schemas.microsoft.com/office/powerpoint/2010/main" val="1062115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Predictive Analytics for Business Strategy</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2D48033-F52F-43BC-9751-F53BB58AB1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only: white">
    <p:spTree>
      <p:nvGrpSpPr>
        <p:cNvPr id="1" name=""/>
        <p:cNvGrpSpPr/>
        <p:nvPr/>
      </p:nvGrpSpPr>
      <p:grpSpPr>
        <a:xfrm>
          <a:off x="0" y="0"/>
          <a:ext cx="0" cy="0"/>
          <a:chOff x="0" y="0"/>
          <a:chExt cx="0" cy="0"/>
        </a:xfrm>
      </p:grpSpPr>
      <p:sp>
        <p:nvSpPr>
          <p:cNvPr id="5" name="Rectangle 4"/>
          <p:cNvSpPr/>
          <p:nvPr userDrawn="1"/>
        </p:nvSpPr>
        <p:spPr>
          <a:xfrm>
            <a:off x="0" y="1073417"/>
            <a:ext cx="82664"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3556000" y="4721412"/>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976198"/>
            <a:ext cx="8015594" cy="4119802"/>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23" name="Group 22"/>
          <p:cNvGrpSpPr/>
          <p:nvPr userDrawn="1"/>
        </p:nvGrpSpPr>
        <p:grpSpPr>
          <a:xfrm>
            <a:off x="-30788" y="6336171"/>
            <a:ext cx="9228667" cy="528963"/>
            <a:chOff x="-30788" y="4661517"/>
            <a:chExt cx="9228667" cy="528963"/>
          </a:xfrm>
        </p:grpSpPr>
        <p:sp>
          <p:nvSpPr>
            <p:cNvPr id="24" name="Rectangle 2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7" name="TextBox 26"/>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a:t>
              </a:r>
            </a:p>
          </p:txBody>
        </p:sp>
      </p:grpSp>
      <p:sp>
        <p:nvSpPr>
          <p:cNvPr id="3" name="Title 2">
            <a:extLst>
              <a:ext uri="{FF2B5EF4-FFF2-40B4-BE49-F238E27FC236}">
                <a16:creationId xmlns:a16="http://schemas.microsoft.com/office/drawing/2014/main" id="{3C0CBB3C-58C6-AB48-8ED1-B4F6FDD832A9}"/>
              </a:ext>
            </a:extLst>
          </p:cNvPr>
          <p:cNvSpPr>
            <a:spLocks noGrp="1"/>
          </p:cNvSpPr>
          <p:nvPr>
            <p:ph type="title"/>
          </p:nvPr>
        </p:nvSpPr>
        <p:spPr/>
        <p:txBody>
          <a:bodyPr/>
          <a:lstStyle/>
          <a:p>
            <a:r>
              <a:rPr lang="en-US"/>
              <a:t>Click to edit Master title style</a:t>
            </a:r>
          </a:p>
        </p:txBody>
      </p:sp>
      <p:sp>
        <p:nvSpPr>
          <p:cNvPr id="11" name="Slide Number Placeholder 6">
            <a:extLst>
              <a:ext uri="{FF2B5EF4-FFF2-40B4-BE49-F238E27FC236}">
                <a16:creationId xmlns:a16="http://schemas.microsoft.com/office/drawing/2014/main" id="{1A6C13A9-7F00-D24F-A38D-8A266A3D0DBA}"/>
              </a:ext>
            </a:extLst>
          </p:cNvPr>
          <p:cNvSpPr>
            <a:spLocks noGrp="1"/>
          </p:cNvSpPr>
          <p:nvPr>
            <p:ph type="sldNum" sz="quarter" idx="12"/>
          </p:nvPr>
        </p:nvSpPr>
        <p:spPr>
          <a:xfrm>
            <a:off x="8647272" y="5841748"/>
            <a:ext cx="365760" cy="365125"/>
          </a:xfrm>
        </p:spPr>
        <p:txBody>
          <a:bodyPr/>
          <a:lstStyle/>
          <a:p>
            <a:fld id="{82D48033-F52F-43BC-9751-F53BB58AB199}" type="slidenum">
              <a:rPr lang="en-US" smtClean="0"/>
              <a:pPr/>
              <a:t>‹#›</a:t>
            </a:fld>
            <a:endParaRPr lang="en-US"/>
          </a:p>
        </p:txBody>
      </p:sp>
    </p:spTree>
    <p:extLst>
      <p:ext uri="{BB962C8B-B14F-4D97-AF65-F5344CB8AC3E}">
        <p14:creationId xmlns:p14="http://schemas.microsoft.com/office/powerpoint/2010/main" val="76695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p:cNvSpPr>
            <a:spLocks noGrp="1"/>
          </p:cNvSpPr>
          <p:nvPr>
            <p:ph type="sldNum" sz="quarter" idx="12"/>
          </p:nvPr>
        </p:nvSpPr>
        <p:spPr/>
        <p:txBody>
          <a:bodyPr/>
          <a:lstStyle/>
          <a:p>
            <a:fld id="{82D48033-F52F-43BC-9751-F53BB58AB19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Predictive Analytics for Business Strategy</a:t>
            </a:r>
          </a:p>
        </p:txBody>
      </p:sp>
      <p:sp>
        <p:nvSpPr>
          <p:cNvPr id="9" name="Slide Number Placeholder 8"/>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Predictive Analytics for Business Strategy</a:t>
            </a:r>
          </a:p>
        </p:txBody>
      </p:sp>
      <p:sp>
        <p:nvSpPr>
          <p:cNvPr id="5" name="Slide Number Placeholder 4"/>
          <p:cNvSpPr>
            <a:spLocks noGrp="1"/>
          </p:cNvSpPr>
          <p:nvPr>
            <p:ph type="sldNum" sz="quarter" idx="12"/>
          </p:nvPr>
        </p:nvSpPr>
        <p:spPr/>
        <p:txBody>
          <a:bodyPr/>
          <a:lstStyle/>
          <a:p>
            <a:fld id="{82D48033-F52F-43BC-9751-F53BB58AB19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Predictive Analytics for Business Strategy</a:t>
            </a:r>
          </a:p>
        </p:txBody>
      </p:sp>
      <p:sp>
        <p:nvSpPr>
          <p:cNvPr id="4" name="Slide Number Placeholder 3"/>
          <p:cNvSpPr>
            <a:spLocks noGrp="1"/>
          </p:cNvSpPr>
          <p:nvPr>
            <p:ph type="sldNum" sz="quarter" idx="12"/>
          </p:nvPr>
        </p:nvSpPr>
        <p:spPr/>
        <p:txBody>
          <a:bodyPr/>
          <a:lstStyle/>
          <a:p>
            <a:fld id="{82D48033-F52F-43BC-9751-F53BB58AB1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a:p>
        </p:txBody>
      </p:sp>
      <p:sp>
        <p:nvSpPr>
          <p:cNvPr id="6" name="Footer Placeholder 5"/>
          <p:cNvSpPr>
            <a:spLocks noGrp="1"/>
          </p:cNvSpPr>
          <p:nvPr>
            <p:ph type="ftr" sz="quarter" idx="11"/>
          </p:nvPr>
        </p:nvSpPr>
        <p:spPr/>
        <p:txBody>
          <a:bodyPr/>
          <a:lstStyle/>
          <a:p>
            <a:r>
              <a:rPr lang="en-US"/>
              <a:t>Predictive Analytics for Business Strategy</a:t>
            </a:r>
          </a:p>
        </p:txBody>
      </p:sp>
      <p:sp>
        <p:nvSpPr>
          <p:cNvPr id="7" name="Slide Number Placeholder 6"/>
          <p:cNvSpPr>
            <a:spLocks noGrp="1"/>
          </p:cNvSpPr>
          <p:nvPr>
            <p:ph type="sldNum" sz="quarter" idx="12"/>
          </p:nvPr>
        </p:nvSpPr>
        <p:spPr/>
        <p:txBody>
          <a:bodyPr/>
          <a:lstStyle/>
          <a:p>
            <a:fld id="{82D48033-F52F-43BC-9751-F53BB58AB19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Predictive Analytics for Business Strategy</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2D48033-F52F-43BC-9751-F53BB58AB19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Predictive Analytics for Business Strategy</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D48033-F52F-43BC-9751-F53BB58AB1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0"/>
            <a:ext cx="7772400" cy="1295400"/>
          </a:xfrm>
        </p:spPr>
        <p:txBody>
          <a:bodyPr>
            <a:noAutofit/>
          </a:bodyPr>
          <a:lstStyle/>
          <a:p>
            <a:pPr algn="ctr">
              <a:spcBef>
                <a:spcPts val="0"/>
              </a:spcBef>
            </a:pPr>
            <a:r>
              <a:rPr lang="en-US" sz="4000" dirty="0"/>
              <a:t>Predictive Analytics for Business Strategy</a:t>
            </a:r>
            <a:endParaRPr lang="en-US" sz="3200" dirty="0"/>
          </a:p>
        </p:txBody>
      </p:sp>
      <p:sp>
        <p:nvSpPr>
          <p:cNvPr id="3" name="Subtitle 2"/>
          <p:cNvSpPr>
            <a:spLocks noGrp="1"/>
          </p:cNvSpPr>
          <p:nvPr>
            <p:ph type="subTitle" idx="1"/>
          </p:nvPr>
        </p:nvSpPr>
        <p:spPr>
          <a:xfrm>
            <a:off x="685800" y="3886200"/>
            <a:ext cx="7772400" cy="1199704"/>
          </a:xfrm>
        </p:spPr>
        <p:txBody>
          <a:bodyPr/>
          <a:lstStyle/>
          <a:p>
            <a:pPr algn="ctr"/>
            <a:endParaRPr lang="en-US" dirty="0">
              <a:solidFill>
                <a:schemeClr val="tx1"/>
              </a:solidFill>
            </a:endParaRPr>
          </a:p>
        </p:txBody>
      </p:sp>
      <p:pic>
        <p:nvPicPr>
          <p:cNvPr id="7" name="il_fi" descr="http://www.indiana.edu/~wfa/images/Kelley%20School%20of%20Business%20Signature.gif"/>
          <p:cNvPicPr/>
          <p:nvPr/>
        </p:nvPicPr>
        <p:blipFill>
          <a:blip r:embed="rId3" cstate="print"/>
          <a:srcRect/>
          <a:stretch>
            <a:fillRect/>
          </a:stretch>
        </p:blipFill>
        <p:spPr bwMode="auto">
          <a:xfrm>
            <a:off x="2895600" y="2514600"/>
            <a:ext cx="2819400" cy="820686"/>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What </a:t>
            </a:r>
            <a:r>
              <a:rPr lang="en-US" sz="2800" i="1" dirty="0"/>
              <a:t>is likely  </a:t>
            </a:r>
            <a:r>
              <a:rPr lang="en-US" sz="2800" dirty="0"/>
              <a:t>to be approximately normally distributed is the </a:t>
            </a:r>
            <a:r>
              <a:rPr lang="en-US" sz="2800" u="sng" dirty="0"/>
              <a:t>sampling distribution of sample means</a:t>
            </a:r>
            <a:r>
              <a:rPr lang="en-US" sz="2800" dirty="0"/>
              <a:t>.</a:t>
            </a:r>
          </a:p>
          <a:p>
            <a:endParaRPr lang="en-US" sz="2800" dirty="0"/>
          </a:p>
          <a:p>
            <a:endParaRPr lang="en-US" sz="2800" dirty="0"/>
          </a:p>
          <a:p>
            <a:r>
              <a:rPr lang="en-US" sz="2800" dirty="0"/>
              <a:t>Typically abbreviated as just </a:t>
            </a:r>
            <a:r>
              <a:rPr lang="en-US" sz="2800" b="1" dirty="0"/>
              <a:t>sampling distribution</a:t>
            </a:r>
            <a:r>
              <a:rPr lang="en-US" sz="2800" dirty="0"/>
              <a:t>.</a:t>
            </a:r>
            <a:endParaRPr lang="en-US" sz="24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400" dirty="0">
                <a:solidFill>
                  <a:schemeClr val="bg1"/>
                </a:solidFill>
                <a:effectLst>
                  <a:reflection blurRad="6350" stA="55000" endA="300" endPos="45500" dir="5400000" sy="-100000" algn="bl" rotWithShape="0"/>
                </a:effectLst>
              </a:rPr>
              <a:t>Sampling distribution (of sample means)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10</a:t>
            </a:fld>
            <a:endParaRPr lang="en-US"/>
          </a:p>
        </p:txBody>
      </p:sp>
    </p:spTree>
    <p:extLst>
      <p:ext uri="{BB962C8B-B14F-4D97-AF65-F5344CB8AC3E}">
        <p14:creationId xmlns:p14="http://schemas.microsoft.com/office/powerpoint/2010/main" val="75320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So what the heck is the</a:t>
            </a:r>
            <a:r>
              <a:rPr lang="en-US" sz="2800" u="sng" dirty="0"/>
              <a:t> </a:t>
            </a:r>
            <a:r>
              <a:rPr lang="en-US" sz="2800" b="1" u="sng" dirty="0"/>
              <a:t>sampling distribution (of sample means)</a:t>
            </a:r>
            <a:r>
              <a:rPr lang="en-US" sz="2800" dirty="0"/>
              <a:t>?</a:t>
            </a:r>
            <a:endParaRPr lang="en-US" sz="2400" dirty="0"/>
          </a:p>
          <a:p>
            <a:pPr lvl="1"/>
            <a:endParaRPr lang="en-US" sz="2400" dirty="0"/>
          </a:p>
          <a:p>
            <a:pPr lvl="1"/>
            <a:r>
              <a:rPr lang="en-US" sz="2400" dirty="0"/>
              <a:t>It is the distribution of all possible sample means from a given population for a given sample size.</a:t>
            </a:r>
          </a:p>
          <a:p>
            <a:pPr lvl="1"/>
            <a:endParaRPr lang="en-US" sz="2400" dirty="0"/>
          </a:p>
          <a:p>
            <a:pPr lvl="1"/>
            <a:r>
              <a:rPr lang="en-US" sz="2400" dirty="0"/>
              <a:t>Ok… great, how do we make it?</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Sampling distribution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11</a:t>
            </a:fld>
            <a:endParaRPr lang="en-US"/>
          </a:p>
        </p:txBody>
      </p:sp>
    </p:spTree>
    <p:extLst>
      <p:ext uri="{BB962C8B-B14F-4D97-AF65-F5344CB8AC3E}">
        <p14:creationId xmlns:p14="http://schemas.microsoft.com/office/powerpoint/2010/main" val="658691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So what the heck is the</a:t>
            </a:r>
            <a:r>
              <a:rPr lang="en-US" sz="2800" u="sng" dirty="0"/>
              <a:t> </a:t>
            </a:r>
            <a:r>
              <a:rPr lang="en-US" sz="2800" b="1" u="sng" dirty="0"/>
              <a:t>sampling distribution (of sample means)</a:t>
            </a:r>
            <a:r>
              <a:rPr lang="en-US" sz="2800" dirty="0"/>
              <a:t>?</a:t>
            </a:r>
            <a:endParaRPr lang="en-US" sz="2400" dirty="0"/>
          </a:p>
          <a:p>
            <a:pPr lvl="1"/>
            <a:endParaRPr lang="en-US" sz="2400" dirty="0"/>
          </a:p>
          <a:p>
            <a:pPr lvl="1"/>
            <a:r>
              <a:rPr lang="en-US" sz="2400" dirty="0"/>
              <a:t>It is the distribution of all possible sample means from a given population for a given sample size.</a:t>
            </a:r>
          </a:p>
          <a:p>
            <a:pPr lvl="1"/>
            <a:endParaRPr lang="en-US" sz="2400" dirty="0"/>
          </a:p>
          <a:p>
            <a:pPr lvl="1"/>
            <a:r>
              <a:rPr lang="en-US" sz="2400" dirty="0"/>
              <a:t>Ok… great, how do we make it?</a:t>
            </a:r>
          </a:p>
          <a:p>
            <a:pPr lvl="2"/>
            <a:r>
              <a:rPr lang="en-US" sz="2200" dirty="0"/>
              <a:t>We don’t….</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Sampling distribution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12</a:t>
            </a:fld>
            <a:endParaRPr lang="en-US"/>
          </a:p>
        </p:txBody>
      </p:sp>
    </p:spTree>
    <p:extLst>
      <p:ext uri="{BB962C8B-B14F-4D97-AF65-F5344CB8AC3E}">
        <p14:creationId xmlns:p14="http://schemas.microsoft.com/office/powerpoint/2010/main" val="223147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So what the heck is the</a:t>
            </a:r>
            <a:r>
              <a:rPr lang="en-US" sz="2800" u="sng" dirty="0"/>
              <a:t> </a:t>
            </a:r>
            <a:r>
              <a:rPr lang="en-US" sz="2800" b="1" u="sng" dirty="0"/>
              <a:t>sampling distribution (of sample means)</a:t>
            </a:r>
            <a:r>
              <a:rPr lang="en-US" sz="2800" dirty="0"/>
              <a:t>?</a:t>
            </a:r>
            <a:endParaRPr lang="en-US" sz="2400" dirty="0"/>
          </a:p>
          <a:p>
            <a:pPr lvl="1"/>
            <a:endParaRPr lang="en-US" sz="2400" dirty="0"/>
          </a:p>
          <a:p>
            <a:pPr lvl="1"/>
            <a:r>
              <a:rPr lang="en-US" sz="2400" dirty="0"/>
              <a:t>It is the distribution of all possible sample means from a given population for a given sample size.</a:t>
            </a:r>
          </a:p>
          <a:p>
            <a:pPr lvl="1"/>
            <a:endParaRPr lang="en-US" sz="2400" dirty="0"/>
          </a:p>
          <a:p>
            <a:pPr lvl="1"/>
            <a:r>
              <a:rPr lang="en-US" sz="2400" dirty="0"/>
              <a:t>Ok… great, how do we make it?</a:t>
            </a:r>
          </a:p>
          <a:p>
            <a:pPr lvl="2"/>
            <a:r>
              <a:rPr lang="en-US" sz="2200" dirty="0"/>
              <a:t>We don’t…. it’s a theoretical distribution that must exist. </a:t>
            </a:r>
          </a:p>
          <a:p>
            <a:pPr lvl="2"/>
            <a:r>
              <a:rPr lang="en-US" sz="2200" dirty="0"/>
              <a:t>Even though we will never actually make it, we know how it exists – </a:t>
            </a:r>
            <a:r>
              <a:rPr lang="en-US" sz="2200" b="1" u="sng" dirty="0"/>
              <a:t>this is super powerful!!</a:t>
            </a:r>
            <a:endParaRPr lang="en-US" sz="22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Sampling distribution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13</a:t>
            </a:fld>
            <a:endParaRPr lang="en-US"/>
          </a:p>
        </p:txBody>
      </p:sp>
    </p:spTree>
    <p:extLst>
      <p:ext uri="{BB962C8B-B14F-4D97-AF65-F5344CB8AC3E}">
        <p14:creationId xmlns:p14="http://schemas.microsoft.com/office/powerpoint/2010/main" val="4228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lnSpcReduction="10000"/>
          </a:bodyPr>
          <a:lstStyle/>
          <a:p>
            <a:r>
              <a:rPr lang="en-US" sz="2800" dirty="0"/>
              <a:t>Although people’s heights is not an exciting example, it’s easy for us to imagine the population distribution. </a:t>
            </a:r>
          </a:p>
          <a:p>
            <a:pPr lvl="1"/>
            <a:r>
              <a:rPr lang="en-US" sz="2400" dirty="0"/>
              <a:t>Some tall, some short, lots in between</a:t>
            </a:r>
          </a:p>
          <a:p>
            <a:pPr lvl="1"/>
            <a:r>
              <a:rPr lang="en-US" sz="2400" dirty="0"/>
              <a:t>Might be “funky”, skewed, bi-modal, who knows</a:t>
            </a:r>
          </a:p>
          <a:p>
            <a:pPr lvl="2"/>
            <a:r>
              <a:rPr lang="en-US" sz="2200" dirty="0"/>
              <a:t>It doesn’t actually matter what the population distribution shape is.</a:t>
            </a:r>
          </a:p>
          <a:p>
            <a:pPr lvl="3"/>
            <a:r>
              <a:rPr lang="en-US" sz="2000" dirty="0"/>
              <a:t>Oh how undergrad me would have been surprised!</a:t>
            </a:r>
            <a:endParaRPr lang="en-US" sz="2800" dirty="0"/>
          </a:p>
          <a:p>
            <a:endParaRPr lang="en-US" sz="2800" dirty="0"/>
          </a:p>
          <a:p>
            <a:r>
              <a:rPr lang="en-US" sz="2800" dirty="0"/>
              <a:t>Imagine you took </a:t>
            </a:r>
            <a:r>
              <a:rPr lang="en-US" sz="2800" b="1" i="1" dirty="0"/>
              <a:t>every</a:t>
            </a:r>
            <a:r>
              <a:rPr lang="en-US" sz="2800" dirty="0"/>
              <a:t> sample mean of adults’ heights in Indiana (n=48).</a:t>
            </a:r>
          </a:p>
          <a:p>
            <a:pPr lvl="1"/>
            <a:r>
              <a:rPr lang="en-US" sz="2400" dirty="0"/>
              <a:t>Describe for me some of the most extreme samples (out of billions &amp; billions..)</a:t>
            </a:r>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Imagine constructing a sampling </a:t>
            </a:r>
            <a:r>
              <a:rPr lang="en-US" dirty="0" err="1">
                <a:solidFill>
                  <a:schemeClr val="bg1"/>
                </a:solidFill>
                <a:effectLst>
                  <a:reflection blurRad="6350" stA="55000" endA="300" endPos="45500" dir="5400000" sy="-100000" algn="bl" rotWithShape="0"/>
                </a:effectLst>
              </a:rPr>
              <a:t>dist’n</a:t>
            </a:r>
            <a:endParaRPr lang="en-US" dirty="0">
              <a:solidFill>
                <a:schemeClr val="bg1"/>
              </a:solidFill>
              <a:effectLst>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14</a:t>
            </a:fld>
            <a:endParaRPr lang="en-US"/>
          </a:p>
        </p:txBody>
      </p:sp>
    </p:spTree>
    <p:extLst>
      <p:ext uri="{BB962C8B-B14F-4D97-AF65-F5344CB8AC3E}">
        <p14:creationId xmlns:p14="http://schemas.microsoft.com/office/powerpoint/2010/main" val="82417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Now that we’ve imagined what the more extreme sample means might look like (and what those samples must have been comprised of), what might some samples in between those look like?</a:t>
            </a:r>
          </a:p>
          <a:p>
            <a:endParaRPr lang="en-US" sz="2800" dirty="0"/>
          </a:p>
          <a:p>
            <a:endParaRPr lang="en-US" sz="2800" dirty="0"/>
          </a:p>
          <a:p>
            <a:r>
              <a:rPr lang="en-US" sz="2800" dirty="0"/>
              <a:t>(after) – which sample means are more likely to occur?</a:t>
            </a:r>
          </a:p>
          <a:p>
            <a:endParaRPr lang="en-US" sz="28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Most extremes, what about others?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15</a:t>
            </a:fld>
            <a:endParaRPr lang="en-US"/>
          </a:p>
        </p:txBody>
      </p:sp>
    </p:spTree>
    <p:extLst>
      <p:ext uri="{BB962C8B-B14F-4D97-AF65-F5344CB8AC3E}">
        <p14:creationId xmlns:p14="http://schemas.microsoft.com/office/powerpoint/2010/main" val="85964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endParaRPr lang="en-US" sz="2800" dirty="0"/>
          </a:p>
          <a:p>
            <a:r>
              <a:rPr lang="en-US" sz="2800" dirty="0"/>
              <a:t>The </a:t>
            </a:r>
            <a:r>
              <a:rPr lang="en-US" sz="2800" u="sng" dirty="0"/>
              <a:t>sampling distribution (of the sample mean of sample size n)</a:t>
            </a:r>
            <a:r>
              <a:rPr lang="en-US" sz="2800" dirty="0"/>
              <a:t> represents every single possible sample mean of sample size n that could occur if you were to take all possible samples and shows the probability of each occurring.</a:t>
            </a:r>
          </a:p>
          <a:p>
            <a:endParaRPr lang="en-US" sz="2800" dirty="0"/>
          </a:p>
          <a:p>
            <a:r>
              <a:rPr lang="en-US" sz="2800" dirty="0"/>
              <a:t>Why does sample size matter?</a:t>
            </a:r>
          </a:p>
          <a:p>
            <a:pPr lvl="1"/>
            <a:r>
              <a:rPr lang="en-US" sz="2400" dirty="0"/>
              <a:t>Let’s see</a:t>
            </a:r>
          </a:p>
          <a:p>
            <a:endParaRPr lang="en-US" sz="2800" u="sng" dirty="0">
              <a:solidFill>
                <a:schemeClr val="accent1"/>
              </a:solidFill>
            </a:endParaRPr>
          </a:p>
          <a:p>
            <a:endParaRPr lang="en-US" sz="2800" u="sng" dirty="0">
              <a:solidFill>
                <a:schemeClr val="accent1"/>
              </a:solidFill>
            </a:endParaRPr>
          </a:p>
        </p:txBody>
      </p:sp>
      <p:sp>
        <p:nvSpPr>
          <p:cNvPr id="2" name="Title 1"/>
          <p:cNvSpPr>
            <a:spLocks noGrp="1"/>
          </p:cNvSpPr>
          <p:nvPr>
            <p:ph type="title"/>
          </p:nvPr>
        </p:nvSpPr>
        <p:spPr>
          <a:xfrm>
            <a:off x="0" y="0"/>
            <a:ext cx="9144000" cy="1295400"/>
          </a:xfrm>
          <a:solidFill>
            <a:schemeClr val="accent1"/>
          </a:solidFill>
          <a:ln>
            <a:solidFill>
              <a:schemeClr val="accent1"/>
            </a:solidFill>
          </a:ln>
          <a:effectLst>
            <a:softEdge rad="63500"/>
          </a:effectLst>
        </p:spPr>
        <p:txBody>
          <a:bodyPr>
            <a:noAutofit/>
          </a:bodyPr>
          <a:lstStyle/>
          <a:p>
            <a:r>
              <a:rPr lang="en-US" sz="3900"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Sampling distribution of the     sample mean of sample size 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16</a:t>
            </a:fld>
            <a:endParaRPr lang="en-US"/>
          </a:p>
        </p:txBody>
      </p:sp>
    </p:spTree>
    <p:extLst>
      <p:ext uri="{BB962C8B-B14F-4D97-AF65-F5344CB8AC3E}">
        <p14:creationId xmlns:p14="http://schemas.microsoft.com/office/powerpoint/2010/main" val="202687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143000"/>
                <a:ext cx="8991600" cy="4864291"/>
              </a:xfrm>
            </p:spPr>
            <p:txBody>
              <a:bodyPr>
                <a:normAutofit fontScale="85000" lnSpcReduction="10000"/>
              </a:bodyPr>
              <a:lstStyle/>
              <a:p>
                <a:r>
                  <a:rPr lang="en-US" sz="2800" dirty="0"/>
                  <a:t>What you are more likely to have heard of is the Central Limit Theorem. </a:t>
                </a:r>
              </a:p>
              <a:p>
                <a:endParaRPr lang="en-US" sz="2800" dirty="0">
                  <a:solidFill>
                    <a:schemeClr val="accent1"/>
                  </a:solidFill>
                </a:endParaRPr>
              </a:p>
              <a:p>
                <a:r>
                  <a:rPr lang="en-US" sz="2600" b="0" i="0" u="none" strike="noStrike" dirty="0">
                    <a:solidFill>
                      <a:srgbClr val="202124"/>
                    </a:solidFill>
                    <a:effectLst/>
                    <a:latin typeface="arial" panose="020B0604020202020204" pitchFamily="34" charset="0"/>
                  </a:rPr>
                  <a:t>The central limit theorem states that if you have a population with mean </a:t>
                </a:r>
                <a:r>
                  <a:rPr lang="el-GR" sz="2600" b="1" i="0" u="none" strike="noStrike" dirty="0">
                    <a:solidFill>
                      <a:srgbClr val="202124"/>
                    </a:solidFill>
                    <a:effectLst/>
                    <a:latin typeface="arial" panose="020B0604020202020204" pitchFamily="34" charset="0"/>
                  </a:rPr>
                  <a:t>μ</a:t>
                </a:r>
                <a:r>
                  <a:rPr lang="el-GR" sz="2600" b="0" i="0" u="none" strike="noStrike" dirty="0">
                    <a:solidFill>
                      <a:srgbClr val="202124"/>
                    </a:solidFill>
                    <a:effectLst/>
                    <a:latin typeface="arial" panose="020B0604020202020204" pitchFamily="34" charset="0"/>
                  </a:rPr>
                  <a:t> </a:t>
                </a:r>
                <a:r>
                  <a:rPr lang="en-US" sz="2600" b="0" i="0" u="none" strike="noStrike" dirty="0">
                    <a:solidFill>
                      <a:srgbClr val="202124"/>
                    </a:solidFill>
                    <a:effectLst/>
                    <a:latin typeface="arial" panose="020B0604020202020204" pitchFamily="34" charset="0"/>
                  </a:rPr>
                  <a:t>and standard deviation </a:t>
                </a:r>
                <a:r>
                  <a:rPr lang="el-GR" sz="2600" b="1" i="0" u="none" strike="noStrike" dirty="0">
                    <a:solidFill>
                      <a:srgbClr val="202124"/>
                    </a:solidFill>
                    <a:effectLst/>
                    <a:latin typeface="arial" panose="020B0604020202020204" pitchFamily="34" charset="0"/>
                  </a:rPr>
                  <a:t>σ</a:t>
                </a:r>
                <a:r>
                  <a:rPr lang="el-GR" sz="2600" b="0" i="0" u="none" strike="noStrike" dirty="0">
                    <a:solidFill>
                      <a:srgbClr val="202124"/>
                    </a:solidFill>
                    <a:effectLst/>
                    <a:latin typeface="arial" panose="020B0604020202020204" pitchFamily="34" charset="0"/>
                  </a:rPr>
                  <a:t> </a:t>
                </a:r>
                <a:r>
                  <a:rPr lang="en-US" sz="2600" b="0" i="0" u="none" strike="noStrike" dirty="0">
                    <a:solidFill>
                      <a:srgbClr val="202124"/>
                    </a:solidFill>
                    <a:effectLst/>
                    <a:latin typeface="arial" panose="020B0604020202020204" pitchFamily="34" charset="0"/>
                  </a:rPr>
                  <a:t>and take sufficiently large random samples from the population with replacement, then the distribution of the sample means will be approximately normally distributed </a:t>
                </a:r>
                <a:r>
                  <a:rPr lang="en-US" sz="2400" b="0" i="0" u="none" strike="noStrike" dirty="0">
                    <a:solidFill>
                      <a:srgbClr val="202124"/>
                    </a:solidFill>
                    <a:effectLst/>
                    <a:latin typeface="arial" panose="020B0604020202020204" pitchFamily="34" charset="0"/>
                  </a:rPr>
                  <a:t>(approximately normal =&gt; follows a t distribution).</a:t>
                </a:r>
                <a:endParaRPr lang="en-US" sz="2400" dirty="0"/>
              </a:p>
              <a:p>
                <a:pPr lvl="1"/>
                <a:r>
                  <a:rPr lang="en-US" sz="2400" dirty="0"/>
                  <a:t>(*if variance finite)</a:t>
                </a:r>
              </a:p>
              <a:p>
                <a:endParaRPr lang="en-US" sz="2800" dirty="0"/>
              </a:p>
              <a:p>
                <a:pPr lvl="1"/>
                <a:r>
                  <a:rPr lang="en-US" sz="2400" b="1" u="sng" dirty="0"/>
                  <a:t>Also that its center is population mean </a:t>
                </a:r>
                <a14:m>
                  <m:oMath xmlns:m="http://schemas.openxmlformats.org/officeDocument/2006/math">
                    <m:r>
                      <a:rPr lang="en-US" sz="2400" b="1" i="1" u="sng" smtClean="0">
                        <a:latin typeface="Cambria Math" panose="02040503050406030204" pitchFamily="18" charset="0"/>
                      </a:rPr>
                      <m:t>𝝁</m:t>
                    </m:r>
                  </m:oMath>
                </a14:m>
                <a:r>
                  <a:rPr lang="en-US" sz="2400" u="sng" dirty="0"/>
                  <a:t>!!!!!</a:t>
                </a:r>
                <a:r>
                  <a:rPr lang="en-US" sz="2400" dirty="0"/>
                  <a:t>  </a:t>
                </a:r>
                <a:endParaRPr lang="en-US" sz="2800" dirty="0"/>
              </a:p>
              <a:p>
                <a:endParaRPr lang="en-US" sz="2800" dirty="0"/>
              </a:p>
              <a:p>
                <a:r>
                  <a:rPr lang="en-US" sz="2800" dirty="0"/>
                  <a:t>Why do statisticians, econometricians, etc. always geek out over this fact?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143000"/>
                <a:ext cx="8991600" cy="4864291"/>
              </a:xfrm>
              <a:blipFill>
                <a:blip r:embed="rId3"/>
                <a:stretch>
                  <a:fillRect t="-1828" r="-1130" b="-1044"/>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CLT</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17</a:t>
            </a:fld>
            <a:endParaRPr lang="en-US"/>
          </a:p>
        </p:txBody>
      </p:sp>
    </p:spTree>
    <p:extLst>
      <p:ext uri="{BB962C8B-B14F-4D97-AF65-F5344CB8AC3E}">
        <p14:creationId xmlns:p14="http://schemas.microsoft.com/office/powerpoint/2010/main" val="177966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screen&#10;&#10;Description automatically generated">
            <a:extLst>
              <a:ext uri="{FF2B5EF4-FFF2-40B4-BE49-F238E27FC236}">
                <a16:creationId xmlns:a16="http://schemas.microsoft.com/office/drawing/2014/main" id="{0DAEDD25-F43D-8049-BABD-0B578F77F3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556" y="1600200"/>
            <a:ext cx="8927024" cy="4114800"/>
          </a:xfrm>
        </p:spPr>
      </p:pic>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Sampling </a:t>
            </a:r>
            <a:r>
              <a:rPr lang="en-US" dirty="0" err="1">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dist’n</a:t>
            </a:r>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 vs. </a:t>
            </a:r>
            <a:r>
              <a:rPr lang="en-US" dirty="0" err="1">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pop’n</a:t>
            </a:r>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 </a:t>
            </a:r>
            <a:r>
              <a:rPr lang="en-US" dirty="0" err="1">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dist’n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18</a:t>
            </a:fld>
            <a:endParaRPr lang="en-US"/>
          </a:p>
        </p:txBody>
      </p:sp>
    </p:spTree>
    <p:extLst>
      <p:ext uri="{BB962C8B-B14F-4D97-AF65-F5344CB8AC3E}">
        <p14:creationId xmlns:p14="http://schemas.microsoft.com/office/powerpoint/2010/main" val="1566850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864291"/>
              </a:xfrm>
            </p:spPr>
            <p:txBody>
              <a:bodyPr>
                <a:normAutofit/>
              </a:bodyPr>
              <a:lstStyle/>
              <a:p>
                <a:endParaRPr lang="en-US" sz="2800" dirty="0"/>
              </a:p>
              <a:p>
                <a:r>
                  <a:rPr lang="en-US" sz="2800" dirty="0"/>
                  <a:t>How do we know if our particular sample mean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 is at, above, or below the population mean </a:t>
                </a:r>
                <a14:m>
                  <m:oMath xmlns:m="http://schemas.openxmlformats.org/officeDocument/2006/math">
                    <m:r>
                      <a:rPr lang="en-US" sz="2400" b="0" i="1" smtClean="0">
                        <a:latin typeface="Cambria Math" panose="02040503050406030204" pitchFamily="18" charset="0"/>
                      </a:rPr>
                      <m:t>𝜇</m:t>
                    </m:r>
                  </m:oMath>
                </a14:m>
                <a:r>
                  <a:rPr lang="en-US" sz="2200" dirty="0"/>
                  <a:t> ?</a:t>
                </a:r>
              </a:p>
              <a:p>
                <a:endParaRPr lang="en-US" sz="2200" dirty="0"/>
              </a:p>
              <a:p>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But where is our sample mean?</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19</a:t>
            </a:fld>
            <a:endParaRPr lang="en-US"/>
          </a:p>
        </p:txBody>
      </p:sp>
    </p:spTree>
    <p:extLst>
      <p:ext uri="{BB962C8B-B14F-4D97-AF65-F5344CB8AC3E}">
        <p14:creationId xmlns:p14="http://schemas.microsoft.com/office/powerpoint/2010/main" val="309069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012095"/>
            <a:ext cx="8004391" cy="638906"/>
          </a:xfrm>
        </p:spPr>
        <p:txBody>
          <a:bodyPr>
            <a:normAutofit fontScale="90000"/>
          </a:bodyPr>
          <a:lstStyle/>
          <a:p>
            <a:r>
              <a:rPr lang="en-US" dirty="0"/>
              <a:t>By the end of this class,</a:t>
            </a:r>
            <a:br>
              <a:rPr lang="en-US" dirty="0"/>
            </a:br>
            <a:r>
              <a:rPr lang="en-US" dirty="0"/>
              <a:t>you should be able to:</a:t>
            </a:r>
          </a:p>
        </p:txBody>
      </p:sp>
      <p:sp>
        <p:nvSpPr>
          <p:cNvPr id="4" name="Content Placeholder 3"/>
          <p:cNvSpPr>
            <a:spLocks noGrp="1"/>
          </p:cNvSpPr>
          <p:nvPr>
            <p:ph idx="1"/>
          </p:nvPr>
        </p:nvSpPr>
        <p:spPr>
          <a:xfrm>
            <a:off x="518824" y="1976198"/>
            <a:ext cx="8015594" cy="4119802"/>
          </a:xfrm>
        </p:spPr>
        <p:txBody>
          <a:bodyPr>
            <a:noAutofit/>
          </a:bodyPr>
          <a:lstStyle/>
          <a:p>
            <a:endParaRPr lang="en-US" sz="2000" dirty="0">
              <a:solidFill>
                <a:schemeClr val="tx1">
                  <a:lumMod val="75000"/>
                  <a:lumOff val="25000"/>
                </a:schemeClr>
              </a:solidFill>
            </a:endParaRPr>
          </a:p>
          <a:p>
            <a:r>
              <a:rPr lang="en-US" dirty="0"/>
              <a:t>Explain what a t-statistic is (&amp; standard error, p-value).</a:t>
            </a:r>
          </a:p>
          <a:p>
            <a:r>
              <a:rPr lang="en-US" dirty="0"/>
              <a:t>Explain what it means for something to be statistically significant.</a:t>
            </a:r>
          </a:p>
          <a:p>
            <a:r>
              <a:rPr lang="en-US" dirty="0"/>
              <a:t>Explain what it means to reject a null hypothesis.</a:t>
            </a:r>
          </a:p>
          <a:p>
            <a:r>
              <a:rPr lang="en-US" dirty="0"/>
              <a:t>Explain what a confidence interval is.</a:t>
            </a:r>
          </a:p>
          <a:p>
            <a:endParaRPr lang="en-US" sz="2000"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A173AFD8-20BC-544C-8095-A5D900C49100}"/>
              </a:ext>
            </a:extLst>
          </p:cNvPr>
          <p:cNvSpPr>
            <a:spLocks noGrp="1"/>
          </p:cNvSpPr>
          <p:nvPr>
            <p:ph type="sldNum" sz="quarter" idx="12"/>
          </p:nvPr>
        </p:nvSpPr>
        <p:spPr/>
        <p:txBody>
          <a:bodyPr/>
          <a:lstStyle/>
          <a:p>
            <a:fld id="{82D48033-F52F-43BC-9751-F53BB58AB199}" type="slidenum">
              <a:rPr lang="en-US" smtClean="0"/>
              <a:pPr/>
              <a:t>2</a:t>
            </a:fld>
            <a:endParaRPr lang="en-US"/>
          </a:p>
        </p:txBody>
      </p:sp>
    </p:spTree>
    <p:extLst>
      <p:ext uri="{BB962C8B-B14F-4D97-AF65-F5344CB8AC3E}">
        <p14:creationId xmlns:p14="http://schemas.microsoft.com/office/powerpoint/2010/main" val="9745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screen&#10;&#10;Description automatically generated">
            <a:extLst>
              <a:ext uri="{FF2B5EF4-FFF2-40B4-BE49-F238E27FC236}">
                <a16:creationId xmlns:a16="http://schemas.microsoft.com/office/drawing/2014/main" id="{0DAEDD25-F43D-8049-BABD-0B578F77F3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2150" y="2438400"/>
            <a:ext cx="7275844" cy="3353709"/>
          </a:xfrm>
        </p:spPr>
      </p:pic>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Sampling </a:t>
            </a:r>
            <a:r>
              <a:rPr lang="en-US" dirty="0" err="1">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dist’n</a:t>
            </a:r>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 vs. </a:t>
            </a:r>
            <a:r>
              <a:rPr lang="en-US" dirty="0" err="1">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pop’n</a:t>
            </a:r>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 </a:t>
            </a:r>
            <a:r>
              <a:rPr lang="en-US" dirty="0" err="1">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dist’n</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20</a:t>
            </a:fld>
            <a:endParaRPr lang="en-US"/>
          </a:p>
        </p:txBody>
      </p:sp>
      <p:sp>
        <p:nvSpPr>
          <p:cNvPr id="3" name="TextBox 2">
            <a:extLst>
              <a:ext uri="{FF2B5EF4-FFF2-40B4-BE49-F238E27FC236}">
                <a16:creationId xmlns:a16="http://schemas.microsoft.com/office/drawing/2014/main" id="{F009C731-47BA-D744-BFE3-72D2602586F5}"/>
              </a:ext>
            </a:extLst>
          </p:cNvPr>
          <p:cNvSpPr txBox="1"/>
          <p:nvPr/>
        </p:nvSpPr>
        <p:spPr>
          <a:xfrm>
            <a:off x="854439" y="1603948"/>
            <a:ext cx="7928774" cy="769441"/>
          </a:xfrm>
          <a:prstGeom prst="rect">
            <a:avLst/>
          </a:prstGeom>
          <a:noFill/>
        </p:spPr>
        <p:txBody>
          <a:bodyPr wrap="none" rtlCol="0">
            <a:spAutoFit/>
          </a:bodyPr>
          <a:lstStyle/>
          <a:p>
            <a:r>
              <a:rPr lang="en-US" sz="2200" dirty="0"/>
              <a:t>How do you end up with values at the left tail, right tail, </a:t>
            </a:r>
          </a:p>
          <a:p>
            <a:r>
              <a:rPr lang="en-US" sz="2200" dirty="0"/>
              <a:t>or near the middle of the sampling distribution? </a:t>
            </a:r>
          </a:p>
        </p:txBody>
      </p:sp>
    </p:spTree>
    <p:extLst>
      <p:ext uri="{BB962C8B-B14F-4D97-AF65-F5344CB8AC3E}">
        <p14:creationId xmlns:p14="http://schemas.microsoft.com/office/powerpoint/2010/main" val="415155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endParaRPr lang="en-US" sz="2800" dirty="0"/>
          </a:p>
          <a:p>
            <a:r>
              <a:rPr lang="en-US" sz="2800" dirty="0"/>
              <a:t>Part of the name of the sampling distribution include this “of sample size n”</a:t>
            </a:r>
            <a:endParaRPr lang="en-US" sz="2200" dirty="0"/>
          </a:p>
          <a:p>
            <a:endParaRPr lang="en-US" sz="2200" dirty="0"/>
          </a:p>
          <a:p>
            <a:r>
              <a:rPr lang="en-US" sz="2800" dirty="0"/>
              <a:t>What happens to the sampling distribution if we increase the sample size?</a:t>
            </a:r>
          </a:p>
          <a:p>
            <a:pPr lvl="1"/>
            <a:endParaRPr lang="en-US" sz="2400" dirty="0"/>
          </a:p>
          <a:p>
            <a:pPr lvl="1"/>
            <a:r>
              <a:rPr lang="en-US" sz="2400" dirty="0"/>
              <a:t>Instead of n=48, what if we had n=500?</a:t>
            </a:r>
          </a:p>
          <a:p>
            <a:pPr lvl="1"/>
            <a:endParaRPr lang="en-US" sz="2400" dirty="0"/>
          </a:p>
          <a:p>
            <a:pPr lvl="1"/>
            <a:r>
              <a:rPr lang="en-US" sz="2400" dirty="0"/>
              <a:t>Will it change at all? If so, how?</a:t>
            </a:r>
          </a:p>
          <a:p>
            <a:endParaRPr lang="en-US" sz="2200" dirty="0"/>
          </a:p>
        </p:txBody>
      </p:sp>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Sampling ….. </a:t>
            </a:r>
            <a:r>
              <a:rPr lang="en-US" u="sng"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of sample size 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21</a:t>
            </a:fld>
            <a:endParaRPr lang="en-US"/>
          </a:p>
        </p:txBody>
      </p:sp>
    </p:spTree>
    <p:extLst>
      <p:ext uri="{BB962C8B-B14F-4D97-AF65-F5344CB8AC3E}">
        <p14:creationId xmlns:p14="http://schemas.microsoft.com/office/powerpoint/2010/main" val="368488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hape, polygon&#10;&#10;Description automatically generated">
            <a:extLst>
              <a:ext uri="{FF2B5EF4-FFF2-40B4-BE49-F238E27FC236}">
                <a16:creationId xmlns:a16="http://schemas.microsoft.com/office/drawing/2014/main" id="{4E18AB58-1E5C-7F46-87F0-64D68B2541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799" y="1072067"/>
            <a:ext cx="8565031" cy="5023933"/>
          </a:xfrm>
        </p:spPr>
      </p:pic>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Sampling </a:t>
            </a:r>
            <a:r>
              <a:rPr lang="en-US" dirty="0" err="1">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dist’n</a:t>
            </a:r>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 &amp; sample size</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22</a:t>
            </a:fld>
            <a:endParaRPr lang="en-US"/>
          </a:p>
        </p:txBody>
      </p:sp>
    </p:spTree>
    <p:extLst>
      <p:ext uri="{BB962C8B-B14F-4D97-AF65-F5344CB8AC3E}">
        <p14:creationId xmlns:p14="http://schemas.microsoft.com/office/powerpoint/2010/main" val="2313560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pPr marL="109728" indent="0">
              <a:buNone/>
            </a:pPr>
            <a:endParaRPr lang="en-US" sz="2800" dirty="0"/>
          </a:p>
          <a:p>
            <a:r>
              <a:rPr lang="en-US" sz="2800" dirty="0"/>
              <a:t>Notice in the previous slide that very different population distributions still all generate an approximately normal sampling distribution (w/ a big enough sample size).</a:t>
            </a:r>
          </a:p>
          <a:p>
            <a:endParaRPr lang="en-US" sz="2800" dirty="0"/>
          </a:p>
          <a:p>
            <a:r>
              <a:rPr lang="en-US" sz="2800" dirty="0"/>
              <a:t>But the sampling distribution can be narrower/wider depending on a couple factors.</a:t>
            </a:r>
          </a:p>
          <a:p>
            <a:endParaRPr lang="en-US" sz="2800" dirty="0"/>
          </a:p>
          <a:p>
            <a:endParaRPr lang="en-US" sz="2800" dirty="0"/>
          </a:p>
          <a:p>
            <a:endParaRPr lang="en-US" sz="2800" dirty="0">
              <a:solidFill>
                <a:schemeClr val="accent1"/>
              </a:solidFill>
            </a:endParaRPr>
          </a:p>
        </p:txBody>
      </p:sp>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Population doesn’t matter (much)</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23</a:t>
            </a:fld>
            <a:endParaRPr lang="en-US"/>
          </a:p>
        </p:txBody>
      </p:sp>
    </p:spTree>
    <p:extLst>
      <p:ext uri="{BB962C8B-B14F-4D97-AF65-F5344CB8AC3E}">
        <p14:creationId xmlns:p14="http://schemas.microsoft.com/office/powerpoint/2010/main" val="3348814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864291"/>
              </a:xfrm>
            </p:spPr>
            <p:txBody>
              <a:bodyPr>
                <a:normAutofit/>
              </a:bodyPr>
              <a:lstStyle/>
              <a:p>
                <a:pPr marL="109728" indent="0">
                  <a:buNone/>
                </a:pPr>
                <a:endParaRPr lang="en-US" sz="2800" dirty="0"/>
              </a:p>
              <a:p>
                <a:r>
                  <a:rPr lang="en-US" sz="2800" dirty="0"/>
                  <a:t>Each of the populations in the above slides has a standard deviation </a:t>
                </a:r>
                <a14:m>
                  <m:oMath xmlns:m="http://schemas.openxmlformats.org/officeDocument/2006/math">
                    <m:r>
                      <a:rPr lang="en-US" sz="2800" b="0" i="1" smtClean="0">
                        <a:latin typeface="Cambria Math" panose="02040503050406030204" pitchFamily="18" charset="0"/>
                      </a:rPr>
                      <m:t>𝜎</m:t>
                    </m:r>
                  </m:oMath>
                </a14:m>
                <a:r>
                  <a:rPr lang="en-US" sz="2800" dirty="0"/>
                  <a:t>.</a:t>
                </a:r>
              </a:p>
              <a:p>
                <a:pPr lvl="1"/>
                <a:r>
                  <a:rPr lang="en-US" sz="2400" dirty="0"/>
                  <a:t>Will we know what it is?</a:t>
                </a:r>
              </a:p>
              <a:p>
                <a:endParaRPr lang="en-US" sz="2800" dirty="0"/>
              </a:p>
              <a:p>
                <a:r>
                  <a:rPr lang="en-US" sz="2800" dirty="0"/>
                  <a:t>Generally speaking, what does standard deviation (or variance, which is standard deviation squared, or </a:t>
                </a:r>
                <a14:m>
                  <m:oMath xmlns:m="http://schemas.openxmlformats.org/officeDocument/2006/math">
                    <m:sSup>
                      <m:sSupPr>
                        <m:ctrlPr>
                          <a:rPr lang="en-US" sz="2800" b="0" i="1" smtClean="0">
                            <a:latin typeface="Cambria Math" panose="02040503050406030204" pitchFamily="18" charset="0"/>
                          </a:rPr>
                        </m:ctrlPr>
                      </m:sSupPr>
                      <m:e>
                        <m:r>
                          <a:rPr lang="en-US" sz="2800" i="1">
                            <a:latin typeface="Cambria Math" panose="02040503050406030204" pitchFamily="18" charset="0"/>
                          </a:rPr>
                          <m:t>𝜎</m:t>
                        </m:r>
                      </m:e>
                      <m:sup>
                        <m:r>
                          <a:rPr lang="en-US" sz="2800" b="0" i="1" smtClean="0">
                            <a:latin typeface="Cambria Math" panose="02040503050406030204" pitchFamily="18" charset="0"/>
                          </a:rPr>
                          <m:t>2</m:t>
                        </m:r>
                      </m:sup>
                    </m:sSup>
                  </m:oMath>
                </a14:m>
                <a:r>
                  <a:rPr lang="en-US" sz="2800" dirty="0"/>
                  <a:t>) tell us about a population?</a:t>
                </a:r>
              </a:p>
              <a:p>
                <a:endParaRPr lang="en-US" sz="2800" dirty="0">
                  <a:solidFill>
                    <a:schemeClr val="accent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Standard deviation</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24</a:t>
            </a:fld>
            <a:endParaRPr lang="en-US"/>
          </a:p>
        </p:txBody>
      </p:sp>
    </p:spTree>
    <p:extLst>
      <p:ext uri="{BB962C8B-B14F-4D97-AF65-F5344CB8AC3E}">
        <p14:creationId xmlns:p14="http://schemas.microsoft.com/office/powerpoint/2010/main" val="377706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864291"/>
              </a:xfrm>
            </p:spPr>
            <p:txBody>
              <a:bodyPr>
                <a:normAutofit/>
              </a:bodyPr>
              <a:lstStyle/>
              <a:p>
                <a:endParaRPr lang="en-US" sz="2800" dirty="0"/>
              </a:p>
              <a:p>
                <a:r>
                  <a:rPr lang="en-US" sz="2800" dirty="0"/>
                  <a:t>Each of the three populations in the earlier slide had a standard deviation </a:t>
                </a:r>
                <a14:m>
                  <m:oMath xmlns:m="http://schemas.openxmlformats.org/officeDocument/2006/math">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𝜎</m:t>
                        </m:r>
                      </m:e>
                      <m:sub>
                        <m:r>
                          <a:rPr lang="en-US" sz="2800" b="0" i="1" smtClean="0">
                            <a:latin typeface="Cambria Math" panose="02040503050406030204" pitchFamily="18" charset="0"/>
                          </a:rPr>
                          <m:t>1</m:t>
                        </m:r>
                      </m:sub>
                    </m:sSub>
                    <m:r>
                      <a:rPr lang="en-US" sz="2800" i="1">
                        <a:latin typeface="Cambria Math" panose="02040503050406030204" pitchFamily="18" charset="0"/>
                      </a:rPr>
                      <m:t>,</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𝜎</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𝜎</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oMath>
                </a14:m>
                <a:r>
                  <a:rPr lang="en-US" sz="2800" dirty="0"/>
                  <a:t>.</a:t>
                </a:r>
              </a:p>
              <a:p>
                <a:pPr marL="109728" indent="0">
                  <a:buNone/>
                </a:pPr>
                <a:endParaRPr lang="en-US" sz="2800" dirty="0"/>
              </a:p>
              <a:p>
                <a:pPr marL="109728" indent="0">
                  <a:buNone/>
                </a:pPr>
                <a:endParaRPr lang="en-US" sz="2800" dirty="0"/>
              </a:p>
              <a:p>
                <a:r>
                  <a:rPr lang="en-US" sz="2800" dirty="0"/>
                  <a:t>We typically estimate each with our sample standard deviation </a:t>
                </a:r>
                <a14:m>
                  <m:oMath xmlns:m="http://schemas.openxmlformats.org/officeDocument/2006/math">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𝑠</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𝑠</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𝑠</m:t>
                        </m:r>
                      </m:e>
                      <m:sub>
                        <m:r>
                          <a:rPr lang="en-US" sz="2800" i="1">
                            <a:latin typeface="Cambria Math" panose="02040503050406030204" pitchFamily="18" charset="0"/>
                          </a:rPr>
                          <m:t>3</m:t>
                        </m:r>
                      </m:sub>
                    </m:sSub>
                    <m:r>
                      <a:rPr lang="en-US" sz="2800" i="1">
                        <a:latin typeface="Cambria Math" panose="02040503050406030204" pitchFamily="18" charset="0"/>
                      </a:rPr>
                      <m:t>)</m:t>
                    </m:r>
                  </m:oMath>
                </a14:m>
                <a:r>
                  <a:rPr lang="en-US" sz="2800" dirty="0"/>
                  <a:t>.</a:t>
                </a:r>
              </a:p>
              <a:p>
                <a:endParaRPr lang="en-US" sz="2800" dirty="0"/>
              </a:p>
              <a:p>
                <a:endParaRPr lang="en-US" sz="2800" dirty="0">
                  <a:solidFill>
                    <a:schemeClr val="accent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Standard deviation</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25</a:t>
            </a:fld>
            <a:endParaRPr lang="en-US"/>
          </a:p>
        </p:txBody>
      </p:sp>
    </p:spTree>
    <p:extLst>
      <p:ext uri="{BB962C8B-B14F-4D97-AF65-F5344CB8AC3E}">
        <p14:creationId xmlns:p14="http://schemas.microsoft.com/office/powerpoint/2010/main" val="246241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endParaRPr lang="en-US" sz="2800" dirty="0"/>
          </a:p>
          <a:p>
            <a:r>
              <a:rPr lang="en-US" sz="2800" dirty="0"/>
              <a:t>Does the sampling distribution have a standard deviation? What is it?</a:t>
            </a:r>
          </a:p>
          <a:p>
            <a:pPr lvl="1"/>
            <a:r>
              <a:rPr lang="en-US" sz="2400" dirty="0"/>
              <a:t>Yes, it’s the standard deviation of the sampling </a:t>
            </a:r>
            <a:r>
              <a:rPr lang="en-US" sz="2400" dirty="0" err="1"/>
              <a:t>dist’n</a:t>
            </a:r>
            <a:r>
              <a:rPr lang="en-US" sz="2400" dirty="0"/>
              <a:t> (we just don’t know what it is).</a:t>
            </a:r>
          </a:p>
          <a:p>
            <a:pPr lvl="2"/>
            <a:r>
              <a:rPr lang="en-US" sz="2200" dirty="0"/>
              <a:t>Tells us how spread out the sampling </a:t>
            </a:r>
            <a:r>
              <a:rPr lang="en-US" sz="2200" dirty="0" err="1"/>
              <a:t>dist’n</a:t>
            </a:r>
            <a:r>
              <a:rPr lang="en-US" sz="2200" dirty="0"/>
              <a:t> is.</a:t>
            </a:r>
          </a:p>
          <a:p>
            <a:endParaRPr lang="en-US" sz="2800" dirty="0">
              <a:solidFill>
                <a:schemeClr val="accent1"/>
              </a:solidFill>
            </a:endParaRPr>
          </a:p>
          <a:p>
            <a:r>
              <a:rPr lang="en-US" sz="2800" dirty="0">
                <a:solidFill>
                  <a:schemeClr val="accent1"/>
                </a:solidFill>
              </a:rPr>
              <a:t>We can’t know it (without entire sampling </a:t>
            </a:r>
            <a:r>
              <a:rPr lang="en-US" sz="2800" dirty="0" err="1">
                <a:solidFill>
                  <a:schemeClr val="accent1"/>
                </a:solidFill>
              </a:rPr>
              <a:t>dist’n</a:t>
            </a:r>
            <a:r>
              <a:rPr lang="en-US" sz="2800" dirty="0">
                <a:solidFill>
                  <a:schemeClr val="accent1"/>
                </a:solidFill>
              </a:rPr>
              <a:t> – will we ever have this?), but we can estimate it.</a:t>
            </a:r>
          </a:p>
        </p:txBody>
      </p:sp>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Standard deviation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26</a:t>
            </a:fld>
            <a:endParaRPr lang="en-US"/>
          </a:p>
        </p:txBody>
      </p:sp>
    </p:spTree>
    <p:extLst>
      <p:ext uri="{BB962C8B-B14F-4D97-AF65-F5344CB8AC3E}">
        <p14:creationId xmlns:p14="http://schemas.microsoft.com/office/powerpoint/2010/main" val="2574453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r>
              <a:rPr lang="en-US" sz="2400" dirty="0"/>
              <a:t>(for the same underlying population) </a:t>
            </a:r>
            <a:r>
              <a:rPr lang="en-US" sz="2800" dirty="0"/>
              <a:t>The sampling distribution of size 100 is narrower than the sampling distribution of size 50.</a:t>
            </a:r>
          </a:p>
          <a:p>
            <a:endParaRPr lang="en-US" sz="2800" dirty="0"/>
          </a:p>
          <a:p>
            <a:pPr lvl="1"/>
            <a:r>
              <a:rPr lang="en-US" sz="2400" dirty="0"/>
              <a:t>Why?</a:t>
            </a:r>
          </a:p>
          <a:p>
            <a:pPr lvl="1"/>
            <a:endParaRPr lang="en-US" sz="2400" dirty="0"/>
          </a:p>
          <a:p>
            <a:pPr lvl="1"/>
            <a:r>
              <a:rPr lang="en-US" sz="2400" dirty="0"/>
              <a:t>Is the center of the sampling </a:t>
            </a:r>
            <a:r>
              <a:rPr lang="en-US" sz="2400" dirty="0" err="1"/>
              <a:t>dist’n</a:t>
            </a:r>
            <a:r>
              <a:rPr lang="en-US" sz="2400" dirty="0"/>
              <a:t> different? </a:t>
            </a:r>
          </a:p>
          <a:p>
            <a:pPr lvl="1"/>
            <a:endParaRPr lang="en-US" sz="2400" dirty="0"/>
          </a:p>
          <a:p>
            <a:pPr lvl="1"/>
            <a:r>
              <a:rPr lang="en-US" sz="2400" dirty="0"/>
              <a:t>What must the standard deviation of the sampling distribution be a function of?</a:t>
            </a:r>
          </a:p>
          <a:p>
            <a:endParaRPr lang="en-US" sz="2800" dirty="0">
              <a:solidFill>
                <a:schemeClr val="accent1"/>
              </a:solidFill>
            </a:endParaRPr>
          </a:p>
          <a:p>
            <a:endParaRPr lang="en-US" sz="2800" dirty="0">
              <a:solidFill>
                <a:schemeClr val="accent1"/>
              </a:solidFill>
            </a:endParaRPr>
          </a:p>
        </p:txBody>
      </p:sp>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Standard error</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27</a:t>
            </a:fld>
            <a:endParaRPr lang="en-US"/>
          </a:p>
        </p:txBody>
      </p:sp>
    </p:spTree>
    <p:extLst>
      <p:ext uri="{BB962C8B-B14F-4D97-AF65-F5344CB8AC3E}">
        <p14:creationId xmlns:p14="http://schemas.microsoft.com/office/powerpoint/2010/main" val="205012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864291"/>
              </a:xfrm>
            </p:spPr>
            <p:txBody>
              <a:bodyPr>
                <a:normAutofit/>
              </a:bodyPr>
              <a:lstStyle/>
              <a:p>
                <a:r>
                  <a:rPr lang="en-US" sz="2000" dirty="0"/>
                  <a:t>(for the same underlying population) </a:t>
                </a:r>
                <a:r>
                  <a:rPr lang="en-US" sz="2400" dirty="0"/>
                  <a:t>The sampling distribution of size 100 is narrower than the sampling distribution of size 50.</a:t>
                </a:r>
              </a:p>
              <a:p>
                <a:pPr lvl="1"/>
                <a:endParaRPr lang="en-US" sz="2400" dirty="0"/>
              </a:p>
              <a:p>
                <a:pPr lvl="1"/>
                <a:r>
                  <a:rPr lang="en-US" sz="2400" dirty="0"/>
                  <a:t>What must the standard deviation of the sampling distribution be a function of? </a:t>
                </a:r>
                <a:r>
                  <a:rPr lang="en-US" sz="2400" b="1" dirty="0"/>
                  <a:t>n</a:t>
                </a:r>
                <a:endParaRPr lang="en-US" sz="2400" dirty="0"/>
              </a:p>
              <a:p>
                <a:pPr lvl="2"/>
                <a:r>
                  <a:rPr lang="en-US" sz="2200" dirty="0">
                    <a:solidFill>
                      <a:schemeClr val="tx1"/>
                    </a:solidFill>
                  </a:rPr>
                  <a:t>The standard deviation of the sampling distribution is </a:t>
                </a:r>
                <a14:m>
                  <m:oMath xmlns:m="http://schemas.openxmlformats.org/officeDocument/2006/math">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𝜎</m:t>
                        </m:r>
                      </m:num>
                      <m:den>
                        <m:rad>
                          <m:radPr>
                            <m:degHide m:val="on"/>
                            <m:ctrlPr>
                              <a:rPr lang="en-US" sz="2400" b="0" i="1" smtClean="0">
                                <a:solidFill>
                                  <a:schemeClr val="tx1"/>
                                </a:solidFill>
                                <a:latin typeface="Cambria Math" panose="02040503050406030204" pitchFamily="18" charset="0"/>
                              </a:rPr>
                            </m:ctrlPr>
                          </m:radPr>
                          <m:deg/>
                          <m:e>
                            <m:r>
                              <a:rPr lang="en-US" sz="2400" b="0" i="1" smtClean="0">
                                <a:solidFill>
                                  <a:schemeClr val="tx1"/>
                                </a:solidFill>
                                <a:latin typeface="Cambria Math" panose="02040503050406030204" pitchFamily="18" charset="0"/>
                              </a:rPr>
                              <m:t>𝑛</m:t>
                            </m:r>
                          </m:e>
                        </m:rad>
                      </m:den>
                    </m:f>
                  </m:oMath>
                </a14:m>
                <a:r>
                  <a:rPr lang="en-US" sz="2200" dirty="0">
                    <a:solidFill>
                      <a:schemeClr val="tx1"/>
                    </a:solidFill>
                  </a:rPr>
                  <a:t>.</a:t>
                </a:r>
              </a:p>
              <a:p>
                <a:pPr lvl="2"/>
                <a:r>
                  <a:rPr lang="en-US" sz="2200" dirty="0"/>
                  <a:t>What do you think we use to estimate this value?</a:t>
                </a:r>
                <a:endParaRPr lang="en-US" sz="2200" dirty="0">
                  <a:solidFill>
                    <a:schemeClr val="tx1"/>
                  </a:solidFill>
                </a:endParaRPr>
              </a:p>
              <a:p>
                <a:pPr lvl="2"/>
                <a:endParaRPr lang="en-US" sz="2200" dirty="0">
                  <a:solidFill>
                    <a:schemeClr val="accent1"/>
                  </a:solidFill>
                </a:endParaRPr>
              </a:p>
              <a:p>
                <a:endParaRPr lang="en-US" sz="2800" dirty="0">
                  <a:solidFill>
                    <a:schemeClr val="accent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t="-1305" r="-2315"/>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Standard error</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28</a:t>
            </a:fld>
            <a:endParaRPr lang="en-US"/>
          </a:p>
        </p:txBody>
      </p:sp>
    </p:spTree>
    <p:extLst>
      <p:ext uri="{BB962C8B-B14F-4D97-AF65-F5344CB8AC3E}">
        <p14:creationId xmlns:p14="http://schemas.microsoft.com/office/powerpoint/2010/main" val="43357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864291"/>
              </a:xfrm>
            </p:spPr>
            <p:txBody>
              <a:bodyPr>
                <a:normAutofit/>
              </a:bodyPr>
              <a:lstStyle/>
              <a:p>
                <a:r>
                  <a:rPr lang="en-US" sz="2000" dirty="0"/>
                  <a:t>(for the same underlying population) </a:t>
                </a:r>
                <a:r>
                  <a:rPr lang="en-US" sz="2400" dirty="0"/>
                  <a:t>The sampling distribution of size 100 is narrower than the sampling distribution of size 50.</a:t>
                </a:r>
              </a:p>
              <a:p>
                <a:pPr lvl="1"/>
                <a:endParaRPr lang="en-US" sz="2400" dirty="0"/>
              </a:p>
              <a:p>
                <a:pPr lvl="1"/>
                <a:r>
                  <a:rPr lang="en-US" sz="2400" dirty="0"/>
                  <a:t>What must the standard deviation of the sampling distribution be a function of? </a:t>
                </a:r>
                <a:r>
                  <a:rPr lang="en-US" sz="2400" b="1" dirty="0"/>
                  <a:t>n</a:t>
                </a:r>
                <a:endParaRPr lang="en-US" sz="2400" dirty="0"/>
              </a:p>
              <a:p>
                <a:pPr lvl="2"/>
                <a:r>
                  <a:rPr lang="en-US" sz="2200" dirty="0">
                    <a:solidFill>
                      <a:schemeClr val="tx1"/>
                    </a:solidFill>
                  </a:rPr>
                  <a:t>The standard deviation of the sampling distribution is </a:t>
                </a:r>
                <a14:m>
                  <m:oMath xmlns:m="http://schemas.openxmlformats.org/officeDocument/2006/math">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𝜎</m:t>
                        </m:r>
                      </m:num>
                      <m:den>
                        <m:rad>
                          <m:radPr>
                            <m:degHide m:val="on"/>
                            <m:ctrlPr>
                              <a:rPr lang="en-US" sz="2400" b="0" i="1" smtClean="0">
                                <a:solidFill>
                                  <a:schemeClr val="tx1"/>
                                </a:solidFill>
                                <a:latin typeface="Cambria Math" panose="02040503050406030204" pitchFamily="18" charset="0"/>
                              </a:rPr>
                            </m:ctrlPr>
                          </m:radPr>
                          <m:deg/>
                          <m:e>
                            <m:r>
                              <a:rPr lang="en-US" sz="2400" b="0" i="1" smtClean="0">
                                <a:solidFill>
                                  <a:schemeClr val="tx1"/>
                                </a:solidFill>
                                <a:latin typeface="Cambria Math" panose="02040503050406030204" pitchFamily="18" charset="0"/>
                              </a:rPr>
                              <m:t>𝑛</m:t>
                            </m:r>
                          </m:e>
                        </m:rad>
                      </m:den>
                    </m:f>
                  </m:oMath>
                </a14:m>
                <a:r>
                  <a:rPr lang="en-US" sz="2200" dirty="0">
                    <a:solidFill>
                      <a:schemeClr val="tx1"/>
                    </a:solidFill>
                  </a:rPr>
                  <a:t>.</a:t>
                </a:r>
              </a:p>
              <a:p>
                <a:pPr lvl="1"/>
                <a:r>
                  <a:rPr lang="en-US" sz="2400" dirty="0"/>
                  <a:t>What do you think we use to estimate this value?</a:t>
                </a:r>
              </a:p>
              <a:p>
                <a:pPr lvl="2"/>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𝑠</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oMath>
                </a14:m>
                <a:r>
                  <a:rPr lang="en-US" sz="2200" dirty="0"/>
                  <a:t> , which is known as the </a:t>
                </a:r>
                <a:r>
                  <a:rPr lang="en-US" sz="2200" b="1" u="sng" dirty="0"/>
                  <a:t>standard error</a:t>
                </a:r>
                <a:r>
                  <a:rPr lang="en-US" sz="2200" dirty="0"/>
                  <a:t>.</a:t>
                </a:r>
                <a:endParaRPr lang="en-US" sz="2200" u="sng" dirty="0"/>
              </a:p>
              <a:p>
                <a:pPr lvl="3"/>
                <a:endParaRPr lang="en-US" sz="2000" dirty="0">
                  <a:solidFill>
                    <a:schemeClr val="tx1"/>
                  </a:solidFill>
                </a:endParaRPr>
              </a:p>
              <a:p>
                <a:pPr lvl="2"/>
                <a:endParaRPr lang="en-US" sz="2200" dirty="0">
                  <a:solidFill>
                    <a:schemeClr val="accent1"/>
                  </a:solidFill>
                </a:endParaRPr>
              </a:p>
              <a:p>
                <a:endParaRPr lang="en-US" sz="2800" dirty="0">
                  <a:solidFill>
                    <a:schemeClr val="accent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t="-1305" r="-2315"/>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*Standard error</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29</a:t>
            </a:fld>
            <a:endParaRPr lang="en-US"/>
          </a:p>
        </p:txBody>
      </p:sp>
    </p:spTree>
    <p:extLst>
      <p:ext uri="{BB962C8B-B14F-4D97-AF65-F5344CB8AC3E}">
        <p14:creationId xmlns:p14="http://schemas.microsoft.com/office/powerpoint/2010/main" val="79604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533400"/>
            <a:ext cx="8004391" cy="638906"/>
          </a:xfrm>
        </p:spPr>
        <p:txBody>
          <a:bodyPr>
            <a:normAutofit fontScale="90000"/>
          </a:bodyPr>
          <a:lstStyle/>
          <a:p>
            <a:r>
              <a:rPr lang="en-US" dirty="0"/>
              <a:t>Today’s class</a:t>
            </a:r>
          </a:p>
        </p:txBody>
      </p:sp>
      <p:sp>
        <p:nvSpPr>
          <p:cNvPr id="4" name="Content Placeholder 3"/>
          <p:cNvSpPr>
            <a:spLocks noGrp="1"/>
          </p:cNvSpPr>
          <p:nvPr>
            <p:ph idx="1"/>
          </p:nvPr>
        </p:nvSpPr>
        <p:spPr>
          <a:xfrm>
            <a:off x="518824" y="1677277"/>
            <a:ext cx="8015594" cy="4119802"/>
          </a:xfrm>
        </p:spPr>
        <p:txBody>
          <a:bodyPr>
            <a:noAutofit/>
          </a:bodyPr>
          <a:lstStyle/>
          <a:p>
            <a:pPr>
              <a:buFont typeface="Arial" panose="020B0604020202020204" pitchFamily="34" charset="0"/>
              <a:buChar char="•"/>
            </a:pPr>
            <a:r>
              <a:rPr lang="en-US" sz="2800" dirty="0"/>
              <a:t>Just a heads up, this class may feel a bit more theoretic and less applied than our other sessions.</a:t>
            </a:r>
          </a:p>
          <a:p>
            <a:pPr>
              <a:buFont typeface="Arial" panose="020B0604020202020204" pitchFamily="34" charset="0"/>
              <a:buChar char="•"/>
            </a:pPr>
            <a:endParaRPr lang="en-US" sz="2800" dirty="0"/>
          </a:p>
          <a:p>
            <a:pPr>
              <a:buFont typeface="Arial" panose="020B0604020202020204" pitchFamily="34" charset="0"/>
              <a:buChar char="•"/>
            </a:pPr>
            <a:r>
              <a:rPr lang="en-US" sz="2800" dirty="0"/>
              <a:t>I won’t be asking super detailed stats theory questions, but you will regularly see t statistics, p-values, standard errors, etc. and I’d like you to have some comfort with what those are.</a:t>
            </a:r>
          </a:p>
          <a:p>
            <a:endParaRPr lang="en-US" sz="2000"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A173AFD8-20BC-544C-8095-A5D900C49100}"/>
              </a:ext>
            </a:extLst>
          </p:cNvPr>
          <p:cNvSpPr>
            <a:spLocks noGrp="1"/>
          </p:cNvSpPr>
          <p:nvPr>
            <p:ph type="sldNum" sz="quarter" idx="12"/>
          </p:nvPr>
        </p:nvSpPr>
        <p:spPr/>
        <p:txBody>
          <a:bodyPr/>
          <a:lstStyle/>
          <a:p>
            <a:fld id="{82D48033-F52F-43BC-9751-F53BB58AB199}" type="slidenum">
              <a:rPr lang="en-US" smtClean="0"/>
              <a:pPr/>
              <a:t>3</a:t>
            </a:fld>
            <a:endParaRPr lang="en-US"/>
          </a:p>
        </p:txBody>
      </p:sp>
    </p:spTree>
    <p:extLst>
      <p:ext uri="{BB962C8B-B14F-4D97-AF65-F5344CB8AC3E}">
        <p14:creationId xmlns:p14="http://schemas.microsoft.com/office/powerpoint/2010/main" val="3247129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To summarize, a standard error estimates a standard deviation of the sampling distribution.</a:t>
            </a:r>
          </a:p>
          <a:p>
            <a:endParaRPr lang="en-US" sz="2800" dirty="0"/>
          </a:p>
          <a:p>
            <a:r>
              <a:rPr lang="en-US" sz="2800" dirty="0"/>
              <a:t>Estimates how “spread out” sampling </a:t>
            </a:r>
            <a:r>
              <a:rPr lang="en-US" sz="2800" dirty="0" err="1"/>
              <a:t>dist</a:t>
            </a:r>
            <a:r>
              <a:rPr lang="en-US" sz="2800" dirty="0"/>
              <a:t> is.</a:t>
            </a:r>
          </a:p>
          <a:p>
            <a:endParaRPr lang="en-US" sz="2800" dirty="0"/>
          </a:p>
          <a:p>
            <a:r>
              <a:rPr lang="en-US" sz="2800" dirty="0"/>
              <a:t>Gives us a measuring stick so we can tell when something is “really far” away or not.</a:t>
            </a:r>
            <a:endParaRPr lang="en-US" sz="24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Why do we care about standard errors?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30</a:t>
            </a:fld>
            <a:endParaRPr lang="en-US"/>
          </a:p>
        </p:txBody>
      </p:sp>
    </p:spTree>
    <p:extLst>
      <p:ext uri="{BB962C8B-B14F-4D97-AF65-F5344CB8AC3E}">
        <p14:creationId xmlns:p14="http://schemas.microsoft.com/office/powerpoint/2010/main" val="2186136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Sampling </a:t>
            </a:r>
            <a:r>
              <a:rPr lang="en-US" dirty="0" err="1">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dist’n</a:t>
            </a:r>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 &amp; sample size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31</a:t>
            </a:fld>
            <a:endParaRPr lang="en-US"/>
          </a:p>
        </p:txBody>
      </p:sp>
      <p:pic>
        <p:nvPicPr>
          <p:cNvPr id="10" name="Content Placeholder 9" descr="Shape, polygon&#10;&#10;Description automatically generated">
            <a:extLst>
              <a:ext uri="{FF2B5EF4-FFF2-40B4-BE49-F238E27FC236}">
                <a16:creationId xmlns:a16="http://schemas.microsoft.com/office/drawing/2014/main" id="{EBB603D8-5038-2047-B801-BC3E017B329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94336" y="1004098"/>
            <a:ext cx="4605320" cy="5835509"/>
          </a:xfrm>
        </p:spPr>
      </p:pic>
    </p:spTree>
    <p:extLst>
      <p:ext uri="{BB962C8B-B14F-4D97-AF65-F5344CB8AC3E}">
        <p14:creationId xmlns:p14="http://schemas.microsoft.com/office/powerpoint/2010/main" val="3507181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60632" cy="5029200"/>
          </a:xfrm>
          <a:ln>
            <a:noFill/>
          </a:ln>
        </p:spPr>
        <p:txBody>
          <a:bodyPr>
            <a:normAutofit/>
          </a:bodyPr>
          <a:lstStyle/>
          <a:p>
            <a:r>
              <a:rPr lang="en-US" sz="2400" dirty="0"/>
              <a:t>Typically, we can’t observe an entire </a:t>
            </a:r>
            <a:r>
              <a:rPr lang="en-US" sz="2400" dirty="0" err="1"/>
              <a:t>pop’n</a:t>
            </a:r>
            <a:r>
              <a:rPr lang="en-US" sz="2400" dirty="0"/>
              <a:t> (this is why statisticians are so valuable).</a:t>
            </a:r>
          </a:p>
          <a:p>
            <a:r>
              <a:rPr lang="en-US" sz="2400" dirty="0"/>
              <a:t>Let’s imagine we can for a moment.</a:t>
            </a:r>
          </a:p>
          <a:p>
            <a:r>
              <a:rPr lang="en-US" sz="2400" dirty="0"/>
              <a:t>Which will be larger for the two populations?</a:t>
            </a:r>
          </a:p>
          <a:p>
            <a:pPr marL="850392" lvl="1" indent="-457200">
              <a:buFont typeface="+mj-lt"/>
              <a:buAutoNum type="alphaUcPeriod"/>
            </a:pPr>
            <a:r>
              <a:rPr lang="en-US" sz="2200" dirty="0"/>
              <a:t>Standard deviation of sampling distribution of n=30 for population 1</a:t>
            </a:r>
          </a:p>
          <a:p>
            <a:pPr marL="850392" lvl="1" indent="-457200">
              <a:buFont typeface="+mj-lt"/>
              <a:buAutoNum type="alphaUcPeriod"/>
            </a:pPr>
            <a:r>
              <a:rPr lang="en-US" sz="2200" dirty="0"/>
              <a:t>Standard deviation of sampling distribution of n=30 for population 2</a:t>
            </a:r>
          </a:p>
          <a:p>
            <a:pPr marL="594360" indent="-457200"/>
            <a:r>
              <a:rPr lang="en-US" sz="2400" dirty="0"/>
              <a:t>What will each sampling distribution look like?</a:t>
            </a:r>
          </a:p>
          <a:p>
            <a:pPr marL="850392" lvl="1" indent="-457200">
              <a:buFont typeface="+mj-lt"/>
              <a:buAutoNum type="alphaUcPeriod"/>
            </a:pPr>
            <a:endParaRPr lang="en-US" sz="24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Two different populations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32</a:t>
            </a:fld>
            <a:endParaRPr lang="en-US"/>
          </a:p>
        </p:txBody>
      </p:sp>
      <p:pic>
        <p:nvPicPr>
          <p:cNvPr id="8" name="Picture 7" descr="Chart, histogram&#10;&#10;Description automatically generated">
            <a:extLst>
              <a:ext uri="{FF2B5EF4-FFF2-40B4-BE49-F238E27FC236}">
                <a16:creationId xmlns:a16="http://schemas.microsoft.com/office/drawing/2014/main" id="{8D9F7ACD-AC0E-0648-8266-81D43B222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68" y="4725276"/>
            <a:ext cx="4559300" cy="1625600"/>
          </a:xfrm>
          <a:prstGeom prst="rect">
            <a:avLst/>
          </a:prstGeom>
        </p:spPr>
      </p:pic>
      <p:pic>
        <p:nvPicPr>
          <p:cNvPr id="10" name="Picture 9" descr="Chart, histogram&#10;&#10;Description automatically generated">
            <a:extLst>
              <a:ext uri="{FF2B5EF4-FFF2-40B4-BE49-F238E27FC236}">
                <a16:creationId xmlns:a16="http://schemas.microsoft.com/office/drawing/2014/main" id="{A6B4F69A-CBF6-A043-AED7-11D119C2DE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0854" y="4699000"/>
            <a:ext cx="4495800" cy="1625600"/>
          </a:xfrm>
          <a:prstGeom prst="rect">
            <a:avLst/>
          </a:prstGeom>
        </p:spPr>
      </p:pic>
    </p:spTree>
    <p:extLst>
      <p:ext uri="{BB962C8B-B14F-4D97-AF65-F5344CB8AC3E}">
        <p14:creationId xmlns:p14="http://schemas.microsoft.com/office/powerpoint/2010/main" val="66754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029200"/>
          </a:xfrm>
          <a:ln>
            <a:noFill/>
          </a:ln>
        </p:spPr>
        <p:txBody>
          <a:bodyPr>
            <a:normAutofit/>
          </a:bodyPr>
          <a:lstStyle/>
          <a:p>
            <a:endParaRPr lang="en-US" sz="2800" dirty="0"/>
          </a:p>
          <a:p>
            <a:r>
              <a:rPr lang="en-US" sz="2800" dirty="0"/>
              <a:t>Let’s jump back to Class 1.1 data and run that basic regression on the shoe sales data so we can see if we understand more of it now.</a:t>
            </a:r>
          </a:p>
          <a:p>
            <a:endParaRPr lang="en-US" sz="2800" dirty="0"/>
          </a:p>
          <a:p>
            <a:pPr lvl="1"/>
            <a:r>
              <a:rPr lang="en-US" sz="2400" dirty="0"/>
              <a:t>What is the standard error value on price?</a:t>
            </a:r>
          </a:p>
          <a:p>
            <a:pPr lvl="1"/>
            <a:r>
              <a:rPr lang="en-US" sz="2400" dirty="0"/>
              <a:t>How many standard errors away from zero is our estimated effect?</a:t>
            </a:r>
          </a:p>
          <a:p>
            <a:pPr lvl="2"/>
            <a:r>
              <a:rPr lang="en-US" sz="2200" dirty="0"/>
              <a:t>If zero was the true effect, how likely would it be to observe a sample effect this far away? (very? Not very?)</a:t>
            </a:r>
          </a:p>
          <a:p>
            <a:pPr marL="630936" lvl="2" indent="0">
              <a:buNone/>
            </a:pPr>
            <a:endParaRPr lang="en-US" sz="18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Let’s look at some regression </a:t>
            </a:r>
            <a:r>
              <a:rPr lang="en-US" dirty="0" err="1">
                <a:solidFill>
                  <a:schemeClr val="bg1"/>
                </a:solidFill>
                <a:effectLst>
                  <a:reflection blurRad="6350" stA="55000" endA="300" endPos="45500" dir="5400000" sy="-100000" algn="bl" rotWithShape="0"/>
                </a:effectLst>
              </a:rPr>
              <a:t>outpout</a:t>
            </a:r>
            <a:endParaRPr lang="en-US" dirty="0">
              <a:solidFill>
                <a:schemeClr val="bg1"/>
              </a:solidFill>
              <a:effectLst>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33</a:t>
            </a:fld>
            <a:endParaRPr lang="en-US"/>
          </a:p>
        </p:txBody>
      </p:sp>
    </p:spTree>
    <p:extLst>
      <p:ext uri="{BB962C8B-B14F-4D97-AF65-F5344CB8AC3E}">
        <p14:creationId xmlns:p14="http://schemas.microsoft.com/office/powerpoint/2010/main" val="302346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85000" lnSpcReduction="20000"/>
          </a:bodyPr>
          <a:lstStyle/>
          <a:p>
            <a:endParaRPr lang="en-US" sz="2800" dirty="0"/>
          </a:p>
          <a:p>
            <a:r>
              <a:rPr lang="en-US" sz="2800" dirty="0"/>
              <a:t>Suppose a medical firm has software that their employees regularly use.</a:t>
            </a:r>
          </a:p>
          <a:p>
            <a:endParaRPr lang="en-US" sz="2800" dirty="0"/>
          </a:p>
          <a:p>
            <a:r>
              <a:rPr lang="en-US" sz="2800" dirty="0"/>
              <a:t>They have a new training method they want to try out, but since they’re unsure of its efficacy, they only do it with 1/3 of the employees who use it.</a:t>
            </a:r>
          </a:p>
          <a:p>
            <a:endParaRPr lang="en-US" sz="2800" dirty="0"/>
          </a:p>
          <a:p>
            <a:r>
              <a:rPr lang="en-US" sz="2800" dirty="0"/>
              <a:t>Six months later, they want to know if it was effective.</a:t>
            </a:r>
          </a:p>
          <a:p>
            <a:endParaRPr lang="en-US" sz="2800" dirty="0"/>
          </a:p>
          <a:p>
            <a:pPr lvl="1"/>
            <a:r>
              <a:rPr lang="en-US" sz="2400" dirty="0"/>
              <a:t>A note for later in the semester: this firm is interested in knowing the causal impact of the software on output. We will later discuss what needs to be true to get a good estimate of this. </a:t>
            </a:r>
            <a:endParaRPr lang="en-US" sz="20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HR Training example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34</a:t>
            </a:fld>
            <a:endParaRPr lang="en-US"/>
          </a:p>
        </p:txBody>
      </p:sp>
    </p:spTree>
    <p:extLst>
      <p:ext uri="{BB962C8B-B14F-4D97-AF65-F5344CB8AC3E}">
        <p14:creationId xmlns:p14="http://schemas.microsoft.com/office/powerpoint/2010/main" val="4083135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lnSpcReduction="10000"/>
              </a:bodyPr>
              <a:lstStyle/>
              <a:p>
                <a:endParaRPr lang="en-US" sz="2800" dirty="0"/>
              </a:p>
              <a:p>
                <a:r>
                  <a:rPr lang="en-US" sz="2800" dirty="0"/>
                  <a:t>The null hypothesis could be anything, but they’re interested in knowing whether the new training method was effective, so they might want to know if:</a:t>
                </a:r>
              </a:p>
              <a:p>
                <a:pPr lvl="1"/>
                <a:r>
                  <a:rPr lang="en-US" sz="2400" dirty="0"/>
                  <a:t>Output of those trained using the new method was ”significantly” different from those who trained on the old method.</a:t>
                </a:r>
              </a:p>
              <a:p>
                <a:pPr lvl="1"/>
                <a:endParaRPr lang="en-US" sz="2400" dirty="0"/>
              </a:p>
              <a:p>
                <a:r>
                  <a:rPr lang="en-US" sz="2800" dirty="0"/>
                  <a:t>The null hypothesis might be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=0</m:t>
                    </m:r>
                  </m:oMath>
                </a14:m>
                <a:endParaRPr lang="en-US" sz="2800" dirty="0"/>
              </a:p>
              <a:p>
                <a:pPr lvl="1"/>
                <a:r>
                  <a:rPr lang="en-US" sz="2400" dirty="0"/>
                  <a:t>We assume no difference and test to see if we can reject it. </a:t>
                </a:r>
              </a:p>
              <a:p>
                <a:pPr lvl="1"/>
                <a:endParaRPr lang="en-US" sz="24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r="-2160"/>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What’s our null hypothesis here?</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35</a:t>
            </a:fld>
            <a:endParaRPr lang="en-US"/>
          </a:p>
        </p:txBody>
      </p:sp>
    </p:spTree>
    <p:extLst>
      <p:ext uri="{BB962C8B-B14F-4D97-AF65-F5344CB8AC3E}">
        <p14:creationId xmlns:p14="http://schemas.microsoft.com/office/powerpoint/2010/main" val="101013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Suppose they measure the average output of each group and get a value of 0.24 units higher for those trained in the new method.</a:t>
            </a:r>
          </a:p>
          <a:p>
            <a:endParaRPr lang="en-US" sz="2800" dirty="0"/>
          </a:p>
          <a:p>
            <a:r>
              <a:rPr lang="en-US" sz="2800" dirty="0"/>
              <a:t>What could be reasons the new group had higher average output?</a:t>
            </a:r>
          </a:p>
          <a:p>
            <a:endParaRPr lang="en-US" sz="2800" dirty="0"/>
          </a:p>
          <a:p>
            <a:r>
              <a:rPr lang="en-US" sz="2800" dirty="0"/>
              <a:t>How can we use statistics to inform us whether this is “a lot”?</a:t>
            </a:r>
            <a:endParaRPr lang="en-US" sz="24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How do we tell?</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36</a:t>
            </a:fld>
            <a:endParaRPr lang="en-US"/>
          </a:p>
        </p:txBody>
      </p:sp>
    </p:spTree>
    <p:extLst>
      <p:ext uri="{BB962C8B-B14F-4D97-AF65-F5344CB8AC3E}">
        <p14:creationId xmlns:p14="http://schemas.microsoft.com/office/powerpoint/2010/main" val="2725109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7744"/>
            <a:ext cx="8763000" cy="5029200"/>
          </a:xfrm>
          <a:ln>
            <a:noFill/>
          </a:ln>
        </p:spPr>
        <p:txBody>
          <a:bodyPr>
            <a:normAutofit/>
          </a:bodyPr>
          <a:lstStyle/>
          <a:p>
            <a:endParaRPr lang="en-US" sz="2800" dirty="0"/>
          </a:p>
          <a:p>
            <a:r>
              <a:rPr lang="en-US" sz="2800" dirty="0"/>
              <a:t>A </a:t>
            </a:r>
            <a:r>
              <a:rPr lang="en-US" sz="2800" b="1" u="sng" dirty="0"/>
              <a:t>hypothesis test</a:t>
            </a:r>
            <a:r>
              <a:rPr lang="en-US" sz="2800" dirty="0"/>
              <a:t> simply looks to see how many standard errors above or below the null hypothesis the observed sample (mean) value is.</a:t>
            </a:r>
          </a:p>
          <a:p>
            <a:endParaRPr lang="en-US" sz="2800" dirty="0"/>
          </a:p>
          <a:p>
            <a:r>
              <a:rPr lang="en-US" sz="2800" dirty="0"/>
              <a:t>Beforehand, we set:</a:t>
            </a:r>
          </a:p>
          <a:p>
            <a:pPr lvl="1"/>
            <a:r>
              <a:rPr lang="en-US" sz="2000" dirty="0"/>
              <a:t>Threshold for how many standard errors away (1.96, 2.0, etc.)</a:t>
            </a:r>
          </a:p>
          <a:p>
            <a:pPr lvl="1"/>
            <a:r>
              <a:rPr lang="en-US" sz="2000" dirty="0"/>
              <a:t>OR</a:t>
            </a:r>
          </a:p>
          <a:p>
            <a:pPr lvl="1"/>
            <a:r>
              <a:rPr lang="en-US" sz="2000" dirty="0"/>
              <a:t>Threshold for p-value (0.05, 0.1, etc.)</a:t>
            </a:r>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Hypothesis test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37</a:t>
            </a:fld>
            <a:endParaRPr lang="en-US"/>
          </a:p>
        </p:txBody>
      </p:sp>
    </p:spTree>
    <p:extLst>
      <p:ext uri="{BB962C8B-B14F-4D97-AF65-F5344CB8AC3E}">
        <p14:creationId xmlns:p14="http://schemas.microsoft.com/office/powerpoint/2010/main" val="3589124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190072" cy="5029200"/>
              </a:xfrm>
              <a:ln>
                <a:noFill/>
              </a:ln>
            </p:spPr>
            <p:txBody>
              <a:bodyPr>
                <a:normAutofit/>
              </a:bodyPr>
              <a:lstStyle/>
              <a:p>
                <a:endParaRPr lang="en-US" sz="2800" dirty="0"/>
              </a:p>
              <a:p>
                <a:r>
                  <a:rPr lang="en-US" sz="2800" dirty="0"/>
                  <a:t>Let’s take a moment and discuss the notation we will use.</a:t>
                </a:r>
              </a:p>
              <a:p>
                <a:endParaRPr lang="en-US" sz="2800" dirty="0"/>
              </a:p>
              <a:p>
                <a:pPr lvl="1"/>
                <a14:m>
                  <m:oMath xmlns:m="http://schemas.openxmlformats.org/officeDocument/2006/math">
                    <m:r>
                      <a:rPr lang="en-US" sz="2400" b="0" i="1" smtClean="0">
                        <a:latin typeface="Cambria Math" panose="02040503050406030204" pitchFamily="18" charset="0"/>
                      </a:rPr>
                      <m:t>𝜇</m:t>
                    </m:r>
                  </m:oMath>
                </a14:m>
                <a:r>
                  <a:rPr lang="en-US" sz="2400" dirty="0"/>
                  <a:t> refers to the true population mean</a:t>
                </a:r>
              </a:p>
              <a:p>
                <a:pPr lvl="1"/>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𝜇</m:t>
                        </m:r>
                      </m:e>
                      <m:sub>
                        <m:r>
                          <a:rPr lang="en-US" sz="2400" b="0" i="1" smtClean="0">
                            <a:latin typeface="Cambria Math" panose="02040503050406030204" pitchFamily="18" charset="0"/>
                          </a:rPr>
                          <m:t>0</m:t>
                        </m:r>
                      </m:sub>
                    </m:sSub>
                  </m:oMath>
                </a14:m>
                <a:r>
                  <a:rPr lang="en-US" sz="2400" dirty="0"/>
                  <a:t> refers to the hypothesized population mean</a:t>
                </a:r>
              </a:p>
              <a:p>
                <a:pPr lvl="2"/>
                <a:r>
                  <a:rPr lang="en-US" sz="2200" dirty="0"/>
                  <a:t>Our null hypothesis</a:t>
                </a:r>
              </a:p>
              <a:p>
                <a:pPr lvl="1"/>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oMath>
                </a14:m>
                <a:r>
                  <a:rPr lang="en-US" sz="2400" dirty="0"/>
                  <a:t> refers to the observed sample mean</a:t>
                </a:r>
              </a:p>
              <a:p>
                <a:pPr lvl="1"/>
                <a:endParaRPr lang="en-US" sz="2400" dirty="0"/>
              </a:p>
              <a:p>
                <a:r>
                  <a:rPr lang="en-US" sz="2800" dirty="0"/>
                  <a:t>We reject the null hypothesis if </a:t>
                </a:r>
                <a14:m>
                  <m:oMath xmlns:m="http://schemas.openxmlformats.org/officeDocument/2006/math">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𝑥</m:t>
                        </m:r>
                      </m:e>
                    </m:acc>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𝜇</m:t>
                        </m:r>
                      </m:e>
                      <m:sub>
                        <m:r>
                          <a:rPr lang="en-US" sz="2800" b="0" i="1" dirty="0" smtClean="0">
                            <a:latin typeface="Cambria Math" panose="02040503050406030204" pitchFamily="18" charset="0"/>
                          </a:rPr>
                          <m:t>0</m:t>
                        </m:r>
                      </m:sub>
                    </m:sSub>
                  </m:oMath>
                </a14:m>
                <a:r>
                  <a:rPr lang="en-US" sz="2800" dirty="0"/>
                  <a:t> is “too large.”</a:t>
                </a:r>
              </a:p>
              <a:p>
                <a:pPr lvl="1"/>
                <a:endParaRPr lang="en-US" sz="2400" dirty="0"/>
              </a:p>
              <a:p>
                <a:endParaRPr lang="en-US" sz="2800" dirty="0"/>
              </a:p>
              <a:p>
                <a:pPr lvl="1"/>
                <a:endParaRPr lang="en-US" sz="2000" dirty="0"/>
              </a:p>
              <a:p>
                <a:pPr lvl="1"/>
                <a:endParaRPr lang="en-US" sz="24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190072"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Notation </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38</a:t>
            </a:fld>
            <a:endParaRPr lang="en-US"/>
          </a:p>
        </p:txBody>
      </p:sp>
    </p:spTree>
    <p:extLst>
      <p:ext uri="{BB962C8B-B14F-4D97-AF65-F5344CB8AC3E}">
        <p14:creationId xmlns:p14="http://schemas.microsoft.com/office/powerpoint/2010/main" val="2702599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Okay, so you may have also worked with confidence intervals.</a:t>
                </a:r>
              </a:p>
              <a:p>
                <a:pPr lvl="1"/>
                <a:r>
                  <a:rPr lang="en-US" sz="2000" dirty="0"/>
                  <a:t>No worries if not, but we will.</a:t>
                </a:r>
              </a:p>
              <a:p>
                <a:pPr lvl="1"/>
                <a:endParaRPr lang="en-US" sz="2000" dirty="0"/>
              </a:p>
              <a:p>
                <a:endParaRPr lang="en-US" sz="2400" dirty="0"/>
              </a:p>
              <a:p>
                <a:r>
                  <a:rPr lang="en-US" sz="2400" dirty="0"/>
                  <a:t>Something like the following: </a:t>
                </a:r>
              </a:p>
              <a:p>
                <a:pPr lvl="1"/>
                <a:endParaRPr lang="en-US" sz="2000" i="1" dirty="0">
                  <a:latin typeface="Cambria Math" panose="02040503050406030204" pitchFamily="18" charset="0"/>
                </a:endParaRPr>
              </a:p>
              <a:p>
                <a14:m>
                  <m:oMath xmlns:m="http://schemas.openxmlformats.org/officeDocument/2006/math">
                    <m:acc>
                      <m:accPr>
                        <m:chr m:val="̅"/>
                        <m:ctrlPr>
                          <a:rPr lang="en-US" sz="2400" i="1" dirty="0">
                            <a:latin typeface="Cambria Math" panose="02040503050406030204" pitchFamily="18" charset="0"/>
                          </a:rPr>
                        </m:ctrlPr>
                      </m:accPr>
                      <m:e>
                        <m:r>
                          <a:rPr lang="en-US" sz="2400" b="0" i="1" dirty="0" smtClean="0">
                            <a:latin typeface="Cambria Math" panose="02040503050406030204" pitchFamily="18" charset="0"/>
                          </a:rPr>
                          <m:t>𝑥</m:t>
                        </m:r>
                      </m:e>
                    </m:acc>
                    <m:r>
                      <a:rPr lang="en-US" sz="2400" b="0" i="1" dirty="0" smtClean="0">
                        <a:latin typeface="Cambria Math" panose="02040503050406030204" pitchFamily="18" charset="0"/>
                      </a:rPr>
                      <m:t>±2</m:t>
                    </m:r>
                    <m:r>
                      <a:rPr lang="en-US" sz="2400" b="0" i="1" dirty="0" smtClean="0">
                        <a:latin typeface="Cambria Math" panose="02040503050406030204" pitchFamily="18" charset="0"/>
                      </a:rPr>
                      <m:t>𝑠𝑡𝑎𝑛𝑑𝑎𝑟𝑑</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𝑒𝑟𝑟𝑜𝑟𝑠</m:t>
                    </m:r>
                  </m:oMath>
                </a14:m>
                <a:endParaRPr lang="en-US" sz="2400" dirty="0"/>
              </a:p>
              <a:p>
                <a:endParaRPr lang="en-US" sz="2400" dirty="0"/>
              </a:p>
              <a:p>
                <a:endParaRPr lang="en-US" sz="2400" dirty="0"/>
              </a:p>
              <a:p>
                <a:pPr lvl="1"/>
                <a:endParaRPr lang="en-US" sz="2000" dirty="0"/>
              </a:p>
              <a:p>
                <a:pPr lvl="1"/>
                <a:endParaRPr lang="en-US" sz="24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029200"/>
              </a:xfrm>
              <a:blipFill>
                <a:blip r:embed="rId3"/>
                <a:stretch>
                  <a:fillRect/>
                </a:stretch>
              </a:blipFill>
              <a:ln>
                <a:noFill/>
              </a:ln>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On to confidence intervals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39</a:t>
            </a:fld>
            <a:endParaRPr lang="en-US"/>
          </a:p>
        </p:txBody>
      </p:sp>
    </p:spTree>
    <p:extLst>
      <p:ext uri="{BB962C8B-B14F-4D97-AF65-F5344CB8AC3E}">
        <p14:creationId xmlns:p14="http://schemas.microsoft.com/office/powerpoint/2010/main" val="240717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line chart&#10;&#10;Description automatically generated">
            <a:extLst>
              <a:ext uri="{FF2B5EF4-FFF2-40B4-BE49-F238E27FC236}">
                <a16:creationId xmlns:a16="http://schemas.microsoft.com/office/drawing/2014/main" id="{4293C168-BF6A-0744-B960-5E346D11D9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1956" y="849294"/>
            <a:ext cx="7900991" cy="5751576"/>
          </a:xfrm>
        </p:spPr>
      </p:pic>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Normal distribution</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4</a:t>
            </a:fld>
            <a:endParaRPr lang="en-US"/>
          </a:p>
        </p:txBody>
      </p:sp>
    </p:spTree>
    <p:extLst>
      <p:ext uri="{BB962C8B-B14F-4D97-AF65-F5344CB8AC3E}">
        <p14:creationId xmlns:p14="http://schemas.microsoft.com/office/powerpoint/2010/main" val="2438063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Let’s say we had a confidence interval for the single population problem.</a:t>
            </a:r>
          </a:p>
          <a:p>
            <a:endParaRPr lang="en-US" sz="2800" dirty="0"/>
          </a:p>
          <a:p>
            <a:r>
              <a:rPr lang="en-US" sz="2800" dirty="0"/>
              <a:t>The 95% confidence interval for the output of the employees using the old method for software training is: (12.64, 18.72)</a:t>
            </a:r>
          </a:p>
          <a:p>
            <a:endParaRPr lang="en-US" sz="2800" dirty="0"/>
          </a:p>
          <a:p>
            <a:r>
              <a:rPr lang="en-US" sz="2800" dirty="0"/>
              <a:t>How would you translate into English what those numbers mean? (use in a sentence)</a:t>
            </a:r>
            <a:endParaRPr lang="en-US" sz="24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Confidence interval example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40</a:t>
            </a:fld>
            <a:endParaRPr lang="en-US"/>
          </a:p>
        </p:txBody>
      </p:sp>
    </p:spTree>
    <p:extLst>
      <p:ext uri="{BB962C8B-B14F-4D97-AF65-F5344CB8AC3E}">
        <p14:creationId xmlns:p14="http://schemas.microsoft.com/office/powerpoint/2010/main" val="3573117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864291"/>
              </a:xfrm>
            </p:spPr>
            <p:txBody>
              <a:bodyPr>
                <a:normAutofit lnSpcReduction="10000"/>
              </a:bodyPr>
              <a:lstStyle/>
              <a:p>
                <a:endParaRPr lang="en-US" sz="2800" dirty="0"/>
              </a:p>
              <a:p>
                <a:r>
                  <a:rPr lang="en-US" sz="2800" dirty="0"/>
                  <a:t>Essentially, we are standing at our sample mean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i="1">
                        <a:latin typeface="Cambria Math" panose="02040503050406030204" pitchFamily="18" charset="0"/>
                      </a:rPr>
                      <m:t> </m:t>
                    </m:r>
                  </m:oMath>
                </a14:m>
                <a:r>
                  <a:rPr lang="en-US" sz="2800" dirty="0"/>
                  <a:t> (not </a:t>
                </a:r>
                <a14:m>
                  <m:oMath xmlns:m="http://schemas.openxmlformats.org/officeDocument/2006/math">
                    <m:r>
                      <a:rPr lang="en-US" sz="2800" b="0" i="1" smtClean="0">
                        <a:latin typeface="Cambria Math" panose="02040503050406030204" pitchFamily="18" charset="0"/>
                      </a:rPr>
                      <m:t>𝜇</m:t>
                    </m:r>
                  </m:oMath>
                </a14:m>
                <a:r>
                  <a:rPr lang="en-US" sz="2800" dirty="0"/>
                  <a:t> nor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0</m:t>
                        </m:r>
                      </m:sub>
                    </m:sSub>
                  </m:oMath>
                </a14:m>
                <a:r>
                  <a:rPr lang="en-US" sz="2800" dirty="0"/>
                  <a:t> - why not?) and casting a net on each side of us, trying to capture the population mean.</a:t>
                </a:r>
              </a:p>
              <a:p>
                <a:endParaRPr lang="en-US" sz="2800" dirty="0"/>
              </a:p>
              <a:p>
                <a:r>
                  <a:rPr lang="en-US" sz="2800" dirty="0"/>
                  <a:t>If our sample size was several thousand, the sampling distribution would still be a t distribution but very close to a normal, then a 95% confidence interval would be 1.96 standard errors on each side of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oMath>
                </a14:m>
                <a:r>
                  <a:rPr lang="en-US" sz="2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864291"/>
              </a:xfrm>
              <a:blipFill>
                <a:blip r:embed="rId3"/>
                <a:stretch>
                  <a:fillRect r="-2932"/>
                </a:stretch>
              </a:blipFill>
            </p:spPr>
            <p:txBody>
              <a:bodyPr/>
              <a:lstStyle/>
              <a:p>
                <a:r>
                  <a:rPr lang="en-US">
                    <a:noFill/>
                  </a:rPr>
                  <a:t> </a:t>
                </a:r>
              </a:p>
            </p:txBody>
          </p:sp>
        </mc:Fallback>
      </mc:AlternateContent>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reflection blurRad="6350" stA="55000" endA="300" endPos="45500" dir="5400000" sy="-100000" algn="bl" rotWithShape="0"/>
                </a:effectLst>
              </a:rPr>
              <a:t>Confidence intervals</a:t>
            </a:r>
            <a:endPar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endParaRP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41</a:t>
            </a:fld>
            <a:endParaRPr lang="en-US"/>
          </a:p>
        </p:txBody>
      </p:sp>
    </p:spTree>
    <p:extLst>
      <p:ext uri="{BB962C8B-B14F-4D97-AF65-F5344CB8AC3E}">
        <p14:creationId xmlns:p14="http://schemas.microsoft.com/office/powerpoint/2010/main" val="3525159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endParaRPr lang="en-US" sz="2800" dirty="0"/>
          </a:p>
          <a:p>
            <a:r>
              <a:rPr lang="en-US" sz="2800" dirty="0"/>
              <a:t>Ok, great…</a:t>
            </a:r>
          </a:p>
          <a:p>
            <a:endParaRPr lang="en-US" sz="2800" dirty="0"/>
          </a:p>
          <a:p>
            <a:r>
              <a:rPr lang="en-US" sz="2800" dirty="0"/>
              <a:t>But how do we know that 95% of the time the true population mean will be inside the confidence interval?</a:t>
            </a:r>
          </a:p>
        </p:txBody>
      </p:sp>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Confidence intervals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42</a:t>
            </a:fld>
            <a:endParaRPr lang="en-US"/>
          </a:p>
        </p:txBody>
      </p:sp>
    </p:spTree>
    <p:extLst>
      <p:ext uri="{BB962C8B-B14F-4D97-AF65-F5344CB8AC3E}">
        <p14:creationId xmlns:p14="http://schemas.microsoft.com/office/powerpoint/2010/main" val="51075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line chart&#10;&#10;Description automatically generated">
            <a:extLst>
              <a:ext uri="{FF2B5EF4-FFF2-40B4-BE49-F238E27FC236}">
                <a16:creationId xmlns:a16="http://schemas.microsoft.com/office/drawing/2014/main" id="{4293C168-BF6A-0744-B960-5E346D11D9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1956" y="849294"/>
            <a:ext cx="7900991" cy="5751576"/>
          </a:xfrm>
        </p:spPr>
      </p:pic>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Confidence interval as “nets”</a:t>
            </a:r>
          </a:p>
        </p:txBody>
      </p:sp>
      <p:pic>
        <p:nvPicPr>
          <p:cNvPr id="4" name="il_fi" descr="http://www.indiana.edu/~wfa/images/Kelley%20School%20of%20Business%20Signature.gif"/>
          <p:cNvPicPr/>
          <p:nvPr/>
        </p:nvPicPr>
        <p:blipFill>
          <a:blip r:embed="rId4"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43</a:t>
            </a:fld>
            <a:endParaRPr lang="en-US"/>
          </a:p>
        </p:txBody>
      </p:sp>
      <p:sp>
        <p:nvSpPr>
          <p:cNvPr id="3" name="TextBox 2">
            <a:extLst>
              <a:ext uri="{FF2B5EF4-FFF2-40B4-BE49-F238E27FC236}">
                <a16:creationId xmlns:a16="http://schemas.microsoft.com/office/drawing/2014/main" id="{D15AD382-7709-D147-9ABF-589A5869DEFB}"/>
              </a:ext>
            </a:extLst>
          </p:cNvPr>
          <p:cNvSpPr txBox="1"/>
          <p:nvPr/>
        </p:nvSpPr>
        <p:spPr>
          <a:xfrm>
            <a:off x="588971" y="6416204"/>
            <a:ext cx="8012130" cy="369332"/>
          </a:xfrm>
          <a:prstGeom prst="rect">
            <a:avLst/>
          </a:prstGeom>
          <a:noFill/>
        </p:spPr>
        <p:txBody>
          <a:bodyPr wrap="none" rtlCol="0">
            <a:spAutoFit/>
          </a:bodyPr>
          <a:lstStyle/>
          <a:p>
            <a:r>
              <a:rPr lang="en-US" dirty="0">
                <a:solidFill>
                  <a:schemeClr val="accent6"/>
                </a:solidFill>
                <a:highlight>
                  <a:srgbClr val="000000"/>
                </a:highlight>
              </a:rPr>
              <a:t>*We’ll actually estimate using standard errors not standard deviations</a:t>
            </a:r>
          </a:p>
        </p:txBody>
      </p:sp>
    </p:spTree>
    <p:extLst>
      <p:ext uri="{BB962C8B-B14F-4D97-AF65-F5344CB8AC3E}">
        <p14:creationId xmlns:p14="http://schemas.microsoft.com/office/powerpoint/2010/main" val="1767282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What does each of the following tell us? </a:t>
            </a:r>
          </a:p>
          <a:p>
            <a:pPr lvl="1"/>
            <a:endParaRPr lang="en-US" sz="2400" dirty="0"/>
          </a:p>
          <a:p>
            <a:pPr lvl="1"/>
            <a:r>
              <a:rPr lang="en-US" sz="2400" dirty="0"/>
              <a:t>standard error</a:t>
            </a:r>
          </a:p>
          <a:p>
            <a:pPr lvl="1"/>
            <a:endParaRPr lang="en-US" sz="2400" dirty="0"/>
          </a:p>
          <a:p>
            <a:pPr lvl="1"/>
            <a:r>
              <a:rPr lang="en-US" sz="2400" dirty="0"/>
              <a:t>t statistic</a:t>
            </a:r>
          </a:p>
          <a:p>
            <a:pPr lvl="1"/>
            <a:endParaRPr lang="en-US" sz="2400" dirty="0"/>
          </a:p>
          <a:p>
            <a:pPr lvl="1"/>
            <a:r>
              <a:rPr lang="en-US" sz="2400" dirty="0"/>
              <a:t>p value</a:t>
            </a:r>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What did we learn?</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44</a:t>
            </a:fld>
            <a:endParaRPr lang="en-US"/>
          </a:p>
        </p:txBody>
      </p:sp>
    </p:spTree>
    <p:extLst>
      <p:ext uri="{BB962C8B-B14F-4D97-AF65-F5344CB8AC3E}">
        <p14:creationId xmlns:p14="http://schemas.microsoft.com/office/powerpoint/2010/main" val="4027177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fontScale="92500" lnSpcReduction="10000"/>
          </a:bodyPr>
          <a:lstStyle/>
          <a:p>
            <a:endParaRPr lang="en-US" sz="2800" dirty="0"/>
          </a:p>
          <a:p>
            <a:r>
              <a:rPr lang="en-US" sz="2800" dirty="0"/>
              <a:t>What is each of the following? </a:t>
            </a:r>
          </a:p>
          <a:p>
            <a:pPr lvl="1"/>
            <a:r>
              <a:rPr lang="en-US" sz="2400" b="1" u="sng" dirty="0"/>
              <a:t>standard error</a:t>
            </a:r>
          </a:p>
          <a:p>
            <a:pPr lvl="2"/>
            <a:r>
              <a:rPr lang="en-US" sz="2200" dirty="0"/>
              <a:t>Estimate of the standard deviation of the sampling distribution</a:t>
            </a:r>
          </a:p>
          <a:p>
            <a:pPr lvl="2"/>
            <a:endParaRPr lang="en-US" sz="2200" dirty="0"/>
          </a:p>
          <a:p>
            <a:pPr lvl="1"/>
            <a:r>
              <a:rPr lang="en-US" sz="2400" b="1" u="sng" dirty="0"/>
              <a:t>t statistic</a:t>
            </a:r>
          </a:p>
          <a:p>
            <a:pPr lvl="2"/>
            <a:r>
              <a:rPr lang="en-US" sz="2200" dirty="0"/>
              <a:t>The number of standard errors an observation is away from the null hypothesis</a:t>
            </a:r>
          </a:p>
          <a:p>
            <a:pPr lvl="1"/>
            <a:endParaRPr lang="en-US" sz="2400" dirty="0"/>
          </a:p>
          <a:p>
            <a:pPr lvl="1"/>
            <a:r>
              <a:rPr lang="en-US" sz="2400" b="1" u="sng" dirty="0"/>
              <a:t>p value</a:t>
            </a:r>
          </a:p>
          <a:p>
            <a:pPr lvl="2"/>
            <a:r>
              <a:rPr lang="en-US" sz="2200" dirty="0"/>
              <a:t>The probability that, </a:t>
            </a:r>
            <a:r>
              <a:rPr lang="en-US" sz="2200" i="1" dirty="0"/>
              <a:t>if the null hypothesis had been true</a:t>
            </a:r>
            <a:r>
              <a:rPr lang="en-US" sz="2200" dirty="0"/>
              <a:t>, that we would have observed something as extreme as we observed or something even more extreme.</a:t>
            </a:r>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P value</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45</a:t>
            </a:fld>
            <a:endParaRPr lang="en-US"/>
          </a:p>
        </p:txBody>
      </p:sp>
    </p:spTree>
    <p:extLst>
      <p:ext uri="{BB962C8B-B14F-4D97-AF65-F5344CB8AC3E}">
        <p14:creationId xmlns:p14="http://schemas.microsoft.com/office/powerpoint/2010/main" val="2135550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a:bodyPr>
          <a:lstStyle/>
          <a:p>
            <a:endParaRPr lang="en-US" sz="2800" dirty="0"/>
          </a:p>
          <a:p>
            <a:pPr marL="109728" indent="0">
              <a:buNone/>
            </a:pPr>
            <a:endParaRPr lang="en-US" sz="2400" dirty="0"/>
          </a:p>
          <a:p>
            <a:r>
              <a:rPr lang="en-US" sz="2400" dirty="0"/>
              <a:t>Don’t forget to join a team if you want </a:t>
            </a:r>
          </a:p>
          <a:p>
            <a:pPr lvl="1"/>
            <a:r>
              <a:rPr lang="en-US" sz="2000" dirty="0"/>
              <a:t>People -&gt; Problem Set Groups</a:t>
            </a:r>
          </a:p>
          <a:p>
            <a:pPr lvl="1"/>
            <a:endParaRPr lang="en-US" sz="2000" dirty="0"/>
          </a:p>
        </p:txBody>
      </p:sp>
      <p:sp>
        <p:nvSpPr>
          <p:cNvPr id="2" name="Title 1"/>
          <p:cNvSpPr>
            <a:spLocks noGrp="1"/>
          </p:cNvSpPr>
          <p:nvPr>
            <p:ph type="title"/>
          </p:nvPr>
        </p:nvSpPr>
        <p:spPr>
          <a:xfrm>
            <a:off x="0" y="0"/>
            <a:ext cx="9144000" cy="1066800"/>
          </a:xfrm>
          <a:solidFill>
            <a:schemeClr val="accent1"/>
          </a:solidFill>
          <a:ln>
            <a:solidFill>
              <a:schemeClr val="accent1"/>
            </a:solidFill>
          </a:ln>
          <a:effectLst>
            <a:softEdge rad="63500"/>
          </a:effectLst>
        </p:spPr>
        <p:txBody>
          <a:bodyPr>
            <a:normAutofit/>
          </a:bodyPr>
          <a:lstStyle/>
          <a:p>
            <a:r>
              <a:rPr lang="en-US" dirty="0">
                <a:solidFill>
                  <a:schemeClr val="bg1"/>
                </a:solidFill>
                <a:effectLst>
                  <a:outerShdw blurRad="31750" dist="25400" dir="5400000" algn="tl" rotWithShape="0">
                    <a:srgbClr val="000000">
                      <a:alpha val="25000"/>
                    </a:srgbClr>
                  </a:outerShdw>
                  <a:reflection blurRad="6350" stA="55000" endA="300" endPos="45500" dir="5400000" sy="-100000" algn="bl" rotWithShape="0"/>
                </a:effectLst>
              </a:rPr>
              <a:t>Announcements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Predictive Analytics for Business Strategy</a:t>
            </a:r>
          </a:p>
        </p:txBody>
      </p:sp>
      <p:sp>
        <p:nvSpPr>
          <p:cNvPr id="6" name="Slide Number Placeholder 5">
            <a:extLst>
              <a:ext uri="{FF2B5EF4-FFF2-40B4-BE49-F238E27FC236}">
                <a16:creationId xmlns:a16="http://schemas.microsoft.com/office/drawing/2014/main" id="{E94FBFBE-AF74-A448-B8FD-DFDC1664DA9C}"/>
              </a:ext>
            </a:extLst>
          </p:cNvPr>
          <p:cNvSpPr>
            <a:spLocks noGrp="1"/>
          </p:cNvSpPr>
          <p:nvPr>
            <p:ph type="sldNum" sz="quarter" idx="12"/>
          </p:nvPr>
        </p:nvSpPr>
        <p:spPr/>
        <p:txBody>
          <a:bodyPr/>
          <a:lstStyle/>
          <a:p>
            <a:fld id="{82D48033-F52F-43BC-9751-F53BB58AB199}" type="slidenum">
              <a:rPr lang="en-US" smtClean="0"/>
              <a:pPr/>
              <a:t>46</a:t>
            </a:fld>
            <a:endParaRPr lang="en-US"/>
          </a:p>
        </p:txBody>
      </p:sp>
    </p:spTree>
    <p:extLst>
      <p:ext uri="{BB962C8B-B14F-4D97-AF65-F5344CB8AC3E}">
        <p14:creationId xmlns:p14="http://schemas.microsoft.com/office/powerpoint/2010/main" val="121457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endParaRPr lang="en-US" sz="2800" dirty="0"/>
          </a:p>
          <a:p>
            <a:r>
              <a:rPr lang="en-US" sz="2800" dirty="0"/>
              <a:t>What is your understanding of what the central limit theorem (CLT) says?</a:t>
            </a:r>
            <a:endParaRPr lang="en-US" sz="24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The Central Limit Theorem (CLT)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Introductory statistics courses talk all about the normal distribution.</a:t>
            </a:r>
          </a:p>
          <a:p>
            <a:endParaRPr lang="en-US" sz="2800" dirty="0"/>
          </a:p>
          <a:p>
            <a:r>
              <a:rPr lang="en-US" sz="2800" dirty="0"/>
              <a:t>Also the t distribution, which is similar.</a:t>
            </a:r>
          </a:p>
          <a:p>
            <a:endParaRPr lang="en-US" sz="2800" dirty="0"/>
          </a:p>
          <a:p>
            <a:r>
              <a:rPr lang="en-US" sz="2800" dirty="0"/>
              <a:t>Not knowing any better, I got the impression that statisticians thought many/most populations were normally distributed.</a:t>
            </a:r>
          </a:p>
          <a:p>
            <a:endParaRPr lang="en-US" sz="2800" dirty="0"/>
          </a:p>
          <a:p>
            <a:endParaRPr lang="en-US" sz="2800" dirty="0"/>
          </a:p>
          <a:p>
            <a:endParaRPr lang="en-US" sz="24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The Central Limit Theorem (CLT)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6</a:t>
            </a:fld>
            <a:endParaRPr lang="en-US"/>
          </a:p>
        </p:txBody>
      </p:sp>
    </p:spTree>
    <p:extLst>
      <p:ext uri="{BB962C8B-B14F-4D97-AF65-F5344CB8AC3E}">
        <p14:creationId xmlns:p14="http://schemas.microsoft.com/office/powerpoint/2010/main" val="113320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Years later, I learned they don’t think the distribution of the population is necessarily normally distributed.</a:t>
            </a:r>
          </a:p>
          <a:p>
            <a:pPr lvl="1"/>
            <a:r>
              <a:rPr lang="en-US" sz="2400" dirty="0"/>
              <a:t>Or even that this is often the case.</a:t>
            </a:r>
          </a:p>
          <a:p>
            <a:endParaRPr lang="en-US" sz="2800" dirty="0"/>
          </a:p>
          <a:p>
            <a:r>
              <a:rPr lang="en-US" sz="2800" dirty="0"/>
              <a:t>In fact, they often don’t care (much) about how the population is distributed.</a:t>
            </a:r>
            <a:endParaRPr lang="en-US" sz="24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That’s not why normal is so important</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7</a:t>
            </a:fld>
            <a:endParaRPr lang="en-US"/>
          </a:p>
        </p:txBody>
      </p:sp>
    </p:spTree>
    <p:extLst>
      <p:ext uri="{BB962C8B-B14F-4D97-AF65-F5344CB8AC3E}">
        <p14:creationId xmlns:p14="http://schemas.microsoft.com/office/powerpoint/2010/main" val="66217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r>
              <a:rPr lang="en-US" sz="2800" dirty="0"/>
              <a:t>Populations can have pretty much any distribution. Here are a few distributions, but populations can be much “funkier”/weirder than any of these.</a:t>
            </a:r>
          </a:p>
          <a:p>
            <a:r>
              <a:rPr lang="en-US" sz="2800" dirty="0"/>
              <a:t>Very unlikely to actually follow any of these.</a:t>
            </a:r>
          </a:p>
          <a:p>
            <a:endParaRPr lang="en-US" sz="2800" dirty="0"/>
          </a:p>
          <a:p>
            <a:endParaRPr lang="en-US" sz="2800" dirty="0"/>
          </a:p>
          <a:p>
            <a:endParaRPr lang="en-US" sz="2400" dirty="0"/>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
            </a:scene3d>
            <a:sp3d prstMaterial="softEdge">
              <a:bevelT w="25400" h="25400"/>
            </a:sp3d>
          </a:bodyPr>
          <a:lstStyle/>
          <a:p>
            <a:r>
              <a:rPr lang="en-US" dirty="0">
                <a:solidFill>
                  <a:schemeClr val="bg1"/>
                </a:solidFill>
                <a:effectLst>
                  <a:reflection blurRad="6350" stA="55000" endA="300" endPos="45500" dir="5400000" sy="-100000" algn="bl" rotWithShape="0"/>
                </a:effectLst>
              </a:rPr>
              <a:t>Some (not all) population distributions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8</a:t>
            </a:fld>
            <a:endParaRPr lang="en-US"/>
          </a:p>
        </p:txBody>
      </p:sp>
      <p:pic>
        <p:nvPicPr>
          <p:cNvPr id="8" name="Picture 7" descr="Diagram&#10;&#10;Description automatically generated">
            <a:extLst>
              <a:ext uri="{FF2B5EF4-FFF2-40B4-BE49-F238E27FC236}">
                <a16:creationId xmlns:a16="http://schemas.microsoft.com/office/drawing/2014/main" id="{3117792A-0DAE-9C4D-BA42-CE7B922367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429000"/>
            <a:ext cx="9144000" cy="2595084"/>
          </a:xfrm>
          <a:prstGeom prst="rect">
            <a:avLst/>
          </a:prstGeom>
        </p:spPr>
      </p:pic>
    </p:spTree>
    <p:extLst>
      <p:ext uri="{BB962C8B-B14F-4D97-AF65-F5344CB8AC3E}">
        <p14:creationId xmlns:p14="http://schemas.microsoft.com/office/powerpoint/2010/main" val="111186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29200"/>
          </a:xfrm>
          <a:ln>
            <a:noFill/>
          </a:ln>
        </p:spPr>
        <p:txBody>
          <a:bodyPr>
            <a:normAutofit/>
          </a:bodyPr>
          <a:lstStyle/>
          <a:p>
            <a:endParaRPr lang="en-US" sz="2800" dirty="0"/>
          </a:p>
          <a:p>
            <a:r>
              <a:rPr lang="en-US" sz="2800" dirty="0"/>
              <a:t>I’d compare it to computer science – programmers can program a computer to do tasks that would take a single person</a:t>
            </a:r>
          </a:p>
          <a:p>
            <a:endParaRPr lang="en-US" sz="2800" dirty="0"/>
          </a:p>
          <a:p>
            <a:r>
              <a:rPr lang="en-US" sz="2800" dirty="0"/>
              <a:t>Statisticians can take an affordably-sized sample and still infer things about a much larger population.</a:t>
            </a:r>
          </a:p>
          <a:p>
            <a:pPr lvl="1"/>
            <a:r>
              <a:rPr lang="en-US" sz="2000" dirty="0"/>
              <a:t>We almost never observe the population.</a:t>
            </a:r>
          </a:p>
          <a:p>
            <a:pPr lvl="2"/>
            <a:r>
              <a:rPr lang="en-US" sz="1800" dirty="0"/>
              <a:t>Might be impossible.</a:t>
            </a:r>
          </a:p>
          <a:p>
            <a:pPr lvl="2"/>
            <a:r>
              <a:rPr lang="en-US" sz="1800" dirty="0"/>
              <a:t>At minimum, would be very costly.</a:t>
            </a:r>
          </a:p>
          <a:p>
            <a:pPr lvl="1"/>
            <a:endParaRPr lang="en-US" sz="2400" dirty="0"/>
          </a:p>
          <a:p>
            <a:endParaRPr lang="en-US" sz="2800" dirty="0"/>
          </a:p>
        </p:txBody>
      </p:sp>
      <p:sp>
        <p:nvSpPr>
          <p:cNvPr id="7" name="Footer Placeholder 6"/>
          <p:cNvSpPr>
            <a:spLocks noGrp="1"/>
          </p:cNvSpPr>
          <p:nvPr>
            <p:ph type="ftr" sz="quarter" idx="11"/>
          </p:nvPr>
        </p:nvSpPr>
        <p:spPr/>
        <p:txBody>
          <a:bodyPr/>
          <a:lstStyle/>
          <a:p>
            <a:r>
              <a:rPr lang="en-US"/>
              <a:t>Predictive Analytics for Business Strategy</a:t>
            </a:r>
            <a:endParaRPr lang="en-US" dirty="0"/>
          </a:p>
        </p:txBody>
      </p:sp>
      <p:sp>
        <p:nvSpPr>
          <p:cNvPr id="2" name="Title 1"/>
          <p:cNvSpPr>
            <a:spLocks noGrp="1"/>
          </p:cNvSpPr>
          <p:nvPr>
            <p:ph type="title"/>
          </p:nvPr>
        </p:nvSpPr>
        <p:spPr>
          <a:xfrm>
            <a:off x="0" y="0"/>
            <a:ext cx="9144000" cy="914400"/>
          </a:xfrm>
          <a:solidFill>
            <a:schemeClr val="accent1"/>
          </a:solidFill>
          <a:ln>
            <a:gradFill>
              <a:gsLst>
                <a:gs pos="100000">
                  <a:srgbClr val="CBCBCB"/>
                </a:gs>
                <a:gs pos="62000">
                  <a:srgbClr val="CBCBCB">
                    <a:alpha val="41000"/>
                  </a:srgbClr>
                </a:gs>
                <a:gs pos="62000">
                  <a:srgbClr val="CBCBCB">
                    <a:alpha val="41000"/>
                  </a:srgbClr>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ln>
          <a:effectLst>
            <a:softEdge rad="63500"/>
          </a:effectLst>
        </p:spPr>
        <p:style>
          <a:lnRef idx="2">
            <a:schemeClr val="dk1"/>
          </a:lnRef>
          <a:fillRef idx="1">
            <a:schemeClr val="lt1"/>
          </a:fillRef>
          <a:effectRef idx="0">
            <a:schemeClr val="dk1"/>
          </a:effectRef>
          <a:fontRef idx="minor">
            <a:schemeClr val="dk1"/>
          </a:fontRef>
        </p:style>
        <p:txBody>
          <a:bodyPr>
            <a:normAutofit/>
            <a:scene3d>
              <a:camera prst="orthographicFront"/>
              <a:lightRig rig="soft" dir="t"/>
            </a:scene3d>
            <a:sp3d prstMaterial="softEdge">
              <a:bevelT w="25400" h="25400"/>
            </a:sp3d>
          </a:bodyPr>
          <a:lstStyle/>
          <a:p>
            <a:r>
              <a:rPr lang="en-US" sz="3400" dirty="0">
                <a:solidFill>
                  <a:schemeClr val="bg1"/>
                </a:solidFill>
                <a:effectLst>
                  <a:reflection blurRad="6350" stA="55000" endA="300" endPos="45500" dir="5400000" sy="-100000" algn="bl" rotWithShape="0"/>
                </a:effectLst>
              </a:rPr>
              <a:t>What is the power of the field of statistics?</a:t>
            </a:r>
          </a:p>
        </p:txBody>
      </p:sp>
      <p:pic>
        <p:nvPicPr>
          <p:cNvPr id="4" name="il_fi" descr="http://www.indiana.edu/~wfa/images/Kelley%20School%20of%20Business%20Signature.gif"/>
          <p:cNvPicPr/>
          <p:nvPr/>
        </p:nvPicPr>
        <p:blipFill>
          <a:blip r:embed="rId3" cstate="print"/>
          <a:srcRect/>
          <a:stretch>
            <a:fillRect/>
          </a:stretch>
        </p:blipFill>
        <p:spPr bwMode="auto">
          <a:xfrm>
            <a:off x="7620000" y="6324600"/>
            <a:ext cx="1371600" cy="381000"/>
          </a:xfrm>
          <a:prstGeom prst="rect">
            <a:avLst/>
          </a:prstGeom>
          <a:noFill/>
          <a:ln w="9525">
            <a:noFill/>
            <a:miter lim="800000"/>
            <a:headEnd/>
            <a:tailEnd/>
          </a:ln>
        </p:spPr>
      </p:pic>
      <p:sp>
        <p:nvSpPr>
          <p:cNvPr id="5" name="Slide Number Placeholder 4">
            <a:extLst>
              <a:ext uri="{FF2B5EF4-FFF2-40B4-BE49-F238E27FC236}">
                <a16:creationId xmlns:a16="http://schemas.microsoft.com/office/drawing/2014/main" id="{3BFA7AB3-8041-FC48-9D34-37AAF605F3FF}"/>
              </a:ext>
            </a:extLst>
          </p:cNvPr>
          <p:cNvSpPr>
            <a:spLocks noGrp="1"/>
          </p:cNvSpPr>
          <p:nvPr>
            <p:ph type="sldNum" sz="quarter" idx="12"/>
          </p:nvPr>
        </p:nvSpPr>
        <p:spPr/>
        <p:txBody>
          <a:bodyPr/>
          <a:lstStyle/>
          <a:p>
            <a:fld id="{82D48033-F52F-43BC-9751-F53BB58AB199}" type="slidenum">
              <a:rPr lang="en-US" smtClean="0"/>
              <a:pPr/>
              <a:t>9</a:t>
            </a:fld>
            <a:endParaRPr lang="en-US"/>
          </a:p>
        </p:txBody>
      </p:sp>
    </p:spTree>
    <p:extLst>
      <p:ext uri="{BB962C8B-B14F-4D97-AF65-F5344CB8AC3E}">
        <p14:creationId xmlns:p14="http://schemas.microsoft.com/office/powerpoint/2010/main" val="11459719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8&quot; unique_id=&quot;10110&quot;&gt;&lt;/object&gt;&lt;object type=&quot;2&quot; unique_id=&quot;10111&quot;&gt;&lt;object type=&quot;3&quot; unique_id=&quot;10112&quot;&gt;&lt;property id=&quot;20148&quot; value=&quot;5&quot;/&gt;&lt;property id=&quot;20300&quot; value=&quot;Slide 1 - &amp;quot;Data Analysis using Economic Modeling&amp;#x0D;&amp;#x0A;(BUS-G492)&amp;quot;&quot;/&gt;&lt;property id=&quot;20307&quot; value=&quot;256&quot;/&gt;&lt;/object&gt;&lt;object type=&quot;3&quot; unique_id=&quot;10113&quot;&gt;&lt;property id=&quot;20148&quot; value=&quot;5&quot;/&gt;&lt;property id=&quot;20300&quot; value=&quot;Slide 2 - &amp;quot;Outline for Today&amp;quot;&quot;/&gt;&lt;property id=&quot;20307&quot; value=&quot;257&quot;/&gt;&lt;/object&gt;&lt;object type=&quot;3&quot; unique_id=&quot;10114&quot;&gt;&lt;property id=&quot;20148&quot; value=&quot;5&quot;/&gt;&lt;property id=&quot;20300&quot; value=&quot;Slide 3 - &amp;quot;The Business Analytics Model&amp;quot;&quot;/&gt;&lt;property id=&quot;20307&quot; value=&quot;294&quot;/&gt;&lt;/object&gt;&lt;object type=&quot;3&quot; unique_id=&quot;10115&quot;&gt;&lt;property id=&quot;20148&quot; value=&quot;5&quot;/&gt;&lt;property id=&quot;20300&quot; value=&quot;Slide 4 - &amp;quot;The Business Analytics Model&amp;quot;&quot;/&gt;&lt;property id=&quot;20307&quot; value=&quot;332&quot;/&gt;&lt;/object&gt;&lt;object type=&quot;3&quot; unique_id=&quot;10116&quot;&gt;&lt;property id=&quot;20148&quot; value=&quot;5&quot;/&gt;&lt;property id=&quot;20300&quot; value=&quot;Slide 5 - &amp;quot;Top Management&amp;quot;&quot;/&gt;&lt;property id=&quot;20307&quot; value=&quot;337&quot;/&gt;&lt;/object&gt;&lt;object type=&quot;3&quot; unique_id=&quot;10117&quot;&gt;&lt;property id=&quot;20148&quot; value=&quot;5&quot;/&gt;&lt;property id=&quot;20300&quot; value=&quot;Slide 6 - &amp;quot;Top Management&amp;quot;&quot;/&gt;&lt;property id=&quot;20307&quot; value=&quot;357&quot;/&gt;&lt;/object&gt;&lt;object type=&quot;3&quot; unique_id=&quot;10118&quot;&gt;&lt;property id=&quot;20148&quot; value=&quot;5&quot;/&gt;&lt;property id=&quot;20300&quot; value=&quot;Slide 7 - &amp;quot;Top Management&amp;quot;&quot;/&gt;&lt;property id=&quot;20307&quot; value=&quot;358&quot;/&gt;&lt;/object&gt;&lt;object type=&quot;3&quot; unique_id=&quot;10119&quot;&gt;&lt;property id=&quot;20148&quot; value=&quot;5&quot;/&gt;&lt;property id=&quot;20300&quot; value=&quot;Slide 8 - &amp;quot;Top Management&amp;quot;&quot;/&gt;&lt;property id=&quot;20307&quot; value=&quot;359&quot;/&gt;&lt;/object&gt;&lt;object type=&quot;3&quot; unique_id=&quot;10120&quot;&gt;&lt;property id=&quot;20148&quot; value=&quot;5&quot;/&gt;&lt;property id=&quot;20300&quot; value=&quot;Slide 9 - &amp;quot;Top Management&amp;quot;&quot;/&gt;&lt;property id=&quot;20307&quot; value=&quot;362&quot;/&gt;&lt;/object&gt;&lt;object type=&quot;3&quot; unique_id=&quot;10121&quot;&gt;&lt;property id=&quot;20148&quot; value=&quot;5&quot;/&gt;&lt;property id=&quot;20300&quot; value=&quot;Slide 10 - &amp;quot;Top Management&amp;quot;&quot;/&gt;&lt;property id=&quot;20307&quot; value=&quot;360&quot;/&gt;&lt;/object&gt;&lt;object type=&quot;3&quot; unique_id=&quot;10123&quot;&gt;&lt;property id=&quot;20148&quot; value=&quot;5&quot;/&gt;&lt;property id=&quot;20300&quot; value=&quot;Slide 12 - &amp;quot;Operational Decision Makers&amp;quot;&quot;/&gt;&lt;property id=&quot;20307&quot; value=&quot;349&quot;/&gt;&lt;/object&gt;&lt;object type=&quot;3&quot; unique_id=&quot;10124&quot;&gt;&lt;property id=&quot;20148&quot; value=&quot;5&quot;/&gt;&lt;property id=&quot;20300&quot; value=&quot;Slide 13 - &amp;quot;Operational Decision Makers&amp;quot;&quot;/&gt;&lt;property id=&quot;20307&quot; value=&quot;363&quot;/&gt;&lt;/object&gt;&lt;object type=&quot;3&quot; unique_id=&quot;10125&quot;&gt;&lt;property id=&quot;20148&quot; value=&quot;5&quot;/&gt;&lt;property id=&quot;20300&quot; value=&quot;Slide 14 - &amp;quot;Operational Decision Makers&amp;quot;&quot;/&gt;&lt;property id=&quot;20307&quot; value=&quot;364&quot;/&gt;&lt;/object&gt;&lt;object type=&quot;3&quot; unique_id=&quot;10126&quot;&gt;&lt;property id=&quot;20148&quot; value=&quot;5&quot;/&gt;&lt;property id=&quot;20300&quot; value=&quot;Slide 15 - &amp;quot;Operational Decision Makers&amp;quot;&quot;/&gt;&lt;property id=&quot;20307&quot; value=&quot;365&quot;/&gt;&lt;/object&gt;&lt;object type=&quot;3&quot; unique_id=&quot;10127&quot;&gt;&lt;property id=&quot;20148&quot; value=&quot;5&quot;/&gt;&lt;property id=&quot;20300&quot; value=&quot;Slide 16 - &amp;quot;Operational Decision Makers&amp;quot;&quot;/&gt;&lt;property id=&quot;20307&quot; value=&quot;366&quot;/&gt;&lt;/object&gt;&lt;object type=&quot;3&quot; unique_id=&quot;10128&quot;&gt;&lt;property id=&quot;20148&quot; value=&quot;5&quot;/&gt;&lt;property id=&quot;20300&quot; value=&quot;Slide 17 - &amp;quot;Operational Decision Makers&amp;quot;&quot;/&gt;&lt;property id=&quot;20307&quot; value=&quot;368&quot;/&gt;&lt;/object&gt;&lt;object type=&quot;3&quot; unique_id=&quot;10129&quot;&gt;&lt;property id=&quot;20148&quot; value=&quot;5&quot;/&gt;&lt;property id=&quot;20300&quot; value=&quot;Slide 18 - &amp;quot;Operational Decision Makers&amp;quot;&quot;/&gt;&lt;property id=&quot;20307&quot; value=&quot;369&quot;/&gt;&lt;/object&gt;&lt;object type=&quot;3&quot; unique_id=&quot;10130&quot;&gt;&lt;property id=&quot;20148&quot; value=&quot;5&quot;/&gt;&lt;property id=&quot;20300&quot; value=&quot;Slide 19 - &amp;quot;Operational Decision Makers&amp;quot;&quot;/&gt;&lt;property id=&quot;20307&quot; value=&quot;370&quot;/&gt;&lt;/object&gt;&lt;object type=&quot;3&quot; unique_id=&quot;10132&quot;&gt;&lt;property id=&quot;20148&quot; value=&quot;5&quot;/&gt;&lt;property id=&quot;20300&quot; value=&quot;Slide 21 - &amp;quot;Analysts&amp;quot;&quot;/&gt;&lt;property id=&quot;20307&quot; value=&quot;335&quot;/&gt;&lt;/object&gt;&lt;object type=&quot;3&quot; unique_id=&quot;10134&quot;&gt;&lt;property id=&quot;20148&quot; value=&quot;5&quot;/&gt;&lt;property id=&quot;20300&quot; value=&quot;Slide 22 - &amp;quot;Database Specialists&amp;quot;&quot;/&gt;&lt;property id=&quot;20307&quot; value=&quot;350&quot;/&gt;&lt;/object&gt;&lt;object type=&quot;3&quot; unique_id=&quot;10135&quot;&gt;&lt;property id=&quot;20148&quot; value=&quot;5&quot;/&gt;&lt;property id=&quot;20300&quot; value=&quot;Slide 23 - &amp;quot;Database Specialists&amp;quot;&quot;/&gt;&lt;property id=&quot;20307&quot; value=&quot;371&quot;/&gt;&lt;/object&gt;&lt;object type=&quot;3&quot; unique_id=&quot;10136&quot;&gt;&lt;property id=&quot;20148&quot; value=&quot;5&quot;/&gt;&lt;property id=&quot;20300&quot; value=&quot;Slide 24 - &amp;quot;Database Specialists&amp;quot;&quot;/&gt;&lt;property id=&quot;20307&quot; value=&quot;372&quot;/&gt;&lt;/object&gt;&lt;object type=&quot;3&quot; unique_id=&quot;10137&quot;&gt;&lt;property id=&quot;20148&quot; value=&quot;5&quot;/&gt;&lt;property id=&quot;20300&quot; value=&quot;Slide 25 - &amp;quot;Database Specialists&amp;quot;&quot;/&gt;&lt;property id=&quot;20307&quot; value=&quot;373&quot;/&gt;&lt;/object&gt;&lt;object type=&quot;3&quot; unique_id=&quot;10138&quot;&gt;&lt;property id=&quot;20148&quot; value=&quot;5&quot;/&gt;&lt;property id=&quot;20300&quot; value=&quot;Slide 26 - &amp;quot;Database Specialists&amp;quot;&quot;/&gt;&lt;property id=&quot;20307&quot; value=&quot;375&quot;/&gt;&lt;/object&gt;&lt;object type=&quot;3&quot; unique_id=&quot;10139&quot;&gt;&lt;property id=&quot;20148&quot; value=&quot;5&quot;/&gt;&lt;property id=&quot;20300&quot; value=&quot;Slide 27 - &amp;quot;Database Specialists&amp;quot;&quot;/&gt;&lt;property id=&quot;20307&quot; value=&quot;374&quot;/&gt;&lt;/object&gt;&lt;object type=&quot;3&quot; unique_id=&quot;10140&quot;&gt;&lt;property id=&quot;20148&quot; value=&quot;5&quot;/&gt;&lt;property id=&quot;20300&quot; value=&quot;Slide 28 - &amp;quot;Database Specialists&amp;quot;&quot;/&gt;&lt;property id=&quot;20307&quot; value=&quot;378&quot;/&gt;&lt;/object&gt;&lt;object type=&quot;3&quot; unique_id=&quot;10141&quot;&gt;&lt;property id=&quot;20148&quot; value=&quot;5&quot;/&gt;&lt;property id=&quot;20300&quot; value=&quot;Slide 29 - &amp;quot;Database Specialists&amp;quot;&quot;/&gt;&lt;property id=&quot;20307&quot; value=&quot;376&quot;/&gt;&lt;/object&gt;&lt;object type=&quot;3&quot; unique_id=&quot;10142&quot;&gt;&lt;property id=&quot;20148&quot; value=&quot;5&quot;/&gt;&lt;property id=&quot;20300&quot; value=&quot;Slide 31 - &amp;quot;Database Specialists&amp;quot;&quot;/&gt;&lt;property id=&quot;20307&quot; value=&quot;377&quot;/&gt;&lt;/object&gt;&lt;object type=&quot;3&quot; unique_id=&quot;10144&quot;&gt;&lt;property id=&quot;20148&quot; value=&quot;5&quot;/&gt;&lt;property id=&quot;20300&quot; value=&quot;Slide 33 - &amp;quot;IT Professionals&amp;quot;&quot;/&gt;&lt;property id=&quot;20307&quot; value=&quot;351&quot;/&gt;&lt;/object&gt;&lt;object type=&quot;3&quot; unique_id=&quot;10145&quot;&gt;&lt;property id=&quot;20148&quot; value=&quot;5&quot;/&gt;&lt;property id=&quot;20300&quot; value=&quot;Slide 34 - &amp;quot;IT Professionals&amp;quot;&quot;/&gt;&lt;property id=&quot;20307&quot; value=&quot;379&quot;/&gt;&lt;/object&gt;&lt;object type=&quot;3&quot; unique_id=&quot;10369&quot;&gt;&lt;property id=&quot;20148&quot; value=&quot;5&quot;/&gt;&lt;property id=&quot;20300&quot; value=&quot;Slide 11 - &amp;quot;Top Management&amp;quot;&quot;/&gt;&lt;property id=&quot;20307&quot; value=&quot;380&quot;/&gt;&lt;/object&gt;&lt;object type=&quot;3&quot; unique_id=&quot;10484&quot;&gt;&lt;property id=&quot;20148&quot; value=&quot;5&quot;/&gt;&lt;property id=&quot;20300&quot; value=&quot;Slide 20 - &amp;quot;Operational Decision Makers&amp;quot;&quot;/&gt;&lt;property id=&quot;20307&quot; value=&quot;381&quot;/&gt;&lt;/object&gt;&lt;object type=&quot;3&quot; unique_id=&quot;11001&quot;&gt;&lt;property id=&quot;20148&quot; value=&quot;5&quot;/&gt;&lt;property id=&quot;20300&quot; value=&quot;Slide 30 - &amp;quot;Database Specialists&amp;quot;&quot;/&gt;&lt;property id=&quot;20307&quot; value=&quot;382&quot;/&gt;&lt;/object&gt;&lt;object type=&quot;3&quot; unique_id=&quot;11002&quot;&gt;&lt;property id=&quot;20148&quot; value=&quot;5&quot;/&gt;&lt;property id=&quot;20300&quot; value=&quot;Slide 32 - &amp;quot;Database Specialists&amp;quot;&quot;/&gt;&lt;property id=&quot;20307&quot; value=&quot;383&quot;/&gt;&lt;/object&gt;&lt;object type=&quot;3&quot; unique_id=&quot;11115&quot;&gt;&lt;property id=&quot;20148&quot; value=&quot;5&quot;/&gt;&lt;property id=&quot;20300&quot; value=&quot;Slide 35 - &amp;quot;Data Analysis Overview&amp;quot;&quot;/&gt;&lt;property id=&quot;20307&quot; value=&quot;384&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
      <a:dk1>
        <a:srgbClr val="000000"/>
      </a:dk1>
      <a:lt1>
        <a:srgbClr val="FFFFFF"/>
      </a:lt1>
      <a:dk2>
        <a:srgbClr val="000000"/>
      </a:dk2>
      <a:lt2>
        <a:srgbClr val="FFFFFF"/>
      </a:lt2>
      <a:accent1>
        <a:srgbClr val="900000"/>
      </a:accent1>
      <a:accent2>
        <a:srgbClr val="6C0000"/>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34494</TotalTime>
  <Words>2610</Words>
  <Application>Microsoft Macintosh PowerPoint</Application>
  <PresentationFormat>On-screen Show (4:3)</PresentationFormat>
  <Paragraphs>474</Paragraphs>
  <Slides>46</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Arial</vt:lpstr>
      <vt:lpstr>Calibri</vt:lpstr>
      <vt:lpstr>Cambria Math</vt:lpstr>
      <vt:lpstr>Lucida Sans Unicode</vt:lpstr>
      <vt:lpstr>Verdana</vt:lpstr>
      <vt:lpstr>Wingdings 2</vt:lpstr>
      <vt:lpstr>Wingdings 3</vt:lpstr>
      <vt:lpstr>Concourse</vt:lpstr>
      <vt:lpstr>Predictive Analytics for Business Strategy</vt:lpstr>
      <vt:lpstr>By the end of this class, you should be able to:</vt:lpstr>
      <vt:lpstr>Today’s class</vt:lpstr>
      <vt:lpstr>Normal distribution</vt:lpstr>
      <vt:lpstr>The Central Limit Theorem (CLT)</vt:lpstr>
      <vt:lpstr>The Central Limit Theorem (CLT)</vt:lpstr>
      <vt:lpstr>That’s not why normal is so important</vt:lpstr>
      <vt:lpstr>Some (not all) population distributions</vt:lpstr>
      <vt:lpstr>What is the power of the field of statistics?</vt:lpstr>
      <vt:lpstr>Sampling distribution (of sample means)</vt:lpstr>
      <vt:lpstr>Sampling distribution</vt:lpstr>
      <vt:lpstr>Sampling distribution</vt:lpstr>
      <vt:lpstr>Sampling distribution</vt:lpstr>
      <vt:lpstr>Imagine constructing a sampling dist’n</vt:lpstr>
      <vt:lpstr>Most extremes, what about others?</vt:lpstr>
      <vt:lpstr>Sampling distribution of the     sample mean of sample size n</vt:lpstr>
      <vt:lpstr>CLT</vt:lpstr>
      <vt:lpstr>Sampling dist’n vs. pop’n dist’n</vt:lpstr>
      <vt:lpstr>But where is our sample mean?</vt:lpstr>
      <vt:lpstr>Sampling dist’n vs. pop’n dist’n</vt:lpstr>
      <vt:lpstr>Sampling ….. of sample size n</vt:lpstr>
      <vt:lpstr>Sampling dist’n &amp; sample size</vt:lpstr>
      <vt:lpstr>Population doesn’t matter (much)</vt:lpstr>
      <vt:lpstr>Standard deviation</vt:lpstr>
      <vt:lpstr>Standard deviation</vt:lpstr>
      <vt:lpstr>Standard deviation</vt:lpstr>
      <vt:lpstr>Standard error</vt:lpstr>
      <vt:lpstr>Standard error</vt:lpstr>
      <vt:lpstr>*Standard error</vt:lpstr>
      <vt:lpstr>Why do we care about standard errors?</vt:lpstr>
      <vt:lpstr>Sampling dist’n &amp; sample size</vt:lpstr>
      <vt:lpstr>Two different populations</vt:lpstr>
      <vt:lpstr>Let’s look at some regression outpout</vt:lpstr>
      <vt:lpstr>HR Training example</vt:lpstr>
      <vt:lpstr>What’s our null hypothesis here?</vt:lpstr>
      <vt:lpstr>How do we tell?</vt:lpstr>
      <vt:lpstr>Hypothesis test</vt:lpstr>
      <vt:lpstr>Notation </vt:lpstr>
      <vt:lpstr>On to confidence intervals</vt:lpstr>
      <vt:lpstr>Confidence interval example</vt:lpstr>
      <vt:lpstr>Confidence intervals</vt:lpstr>
      <vt:lpstr>Confidence intervals</vt:lpstr>
      <vt:lpstr>Confidence interval as “nets”</vt:lpstr>
      <vt:lpstr>What did we learn?</vt:lpstr>
      <vt:lpstr>P value</vt:lpstr>
      <vt:lpstr>Announcements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Prince</dc:creator>
  <cp:lastModifiedBy>McDermott, Eric</cp:lastModifiedBy>
  <cp:revision>1349</cp:revision>
  <dcterms:created xsi:type="dcterms:W3CDTF">2010-01-21T17:35:37Z</dcterms:created>
  <dcterms:modified xsi:type="dcterms:W3CDTF">2023-01-11T02:20:30Z</dcterms:modified>
</cp:coreProperties>
</file>