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4"/>
  </p:notesMasterIdLst>
  <p:handoutMasterIdLst>
    <p:handoutMasterId r:id="rId35"/>
  </p:handoutMasterIdLst>
  <p:sldIdLst>
    <p:sldId id="589" r:id="rId2"/>
    <p:sldId id="256" r:id="rId3"/>
    <p:sldId id="375" r:id="rId4"/>
    <p:sldId id="257" r:id="rId5"/>
    <p:sldId id="491" r:id="rId6"/>
    <p:sldId id="541" r:id="rId7"/>
    <p:sldId id="540" r:id="rId8"/>
    <p:sldId id="537" r:id="rId9"/>
    <p:sldId id="542" r:id="rId10"/>
    <p:sldId id="543" r:id="rId11"/>
    <p:sldId id="538" r:id="rId12"/>
    <p:sldId id="544" r:id="rId13"/>
    <p:sldId id="530" r:id="rId14"/>
    <p:sldId id="531" r:id="rId15"/>
    <p:sldId id="532" r:id="rId16"/>
    <p:sldId id="545" r:id="rId17"/>
    <p:sldId id="546" r:id="rId18"/>
    <p:sldId id="547" r:id="rId19"/>
    <p:sldId id="536" r:id="rId20"/>
    <p:sldId id="585" r:id="rId21"/>
    <p:sldId id="548" r:id="rId22"/>
    <p:sldId id="549" r:id="rId23"/>
    <p:sldId id="550" r:id="rId24"/>
    <p:sldId id="580" r:id="rId25"/>
    <p:sldId id="552" r:id="rId26"/>
    <p:sldId id="581" r:id="rId27"/>
    <p:sldId id="553" r:id="rId28"/>
    <p:sldId id="554" r:id="rId29"/>
    <p:sldId id="586" r:id="rId30"/>
    <p:sldId id="587" r:id="rId31"/>
    <p:sldId id="588" r:id="rId32"/>
    <p:sldId id="526" r:id="rId33"/>
  </p:sldIdLst>
  <p:sldSz cx="9144000" cy="6858000" type="screen4x3"/>
  <p:notesSz cx="6985000" cy="92837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996633"/>
    <a:srgbClr val="FF33CC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C97-E0E9-1A45-B593-EF57C869CAB7}" type="datetime1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0407-84D5-4366-9D2E-03D2B520B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16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30CA-B872-274C-A27B-DC65D0D2A3C0}" type="datetime1">
              <a:rPr lang="en-US" smtClean="0"/>
              <a:t>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559"/>
            <a:ext cx="5588000" cy="417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7E1B-7FB8-463C-A7CA-04DC57CC8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219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6661C7-DF5E-2149-9574-D4316D904735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2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48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75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97FA91-B97B-2F4F-ABFF-E3FCA11E1CED}" type="datetime1">
              <a:rPr lang="en-US" smtClean="0"/>
              <a:t>1/15/23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3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5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4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1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6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6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6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0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7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7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7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6661C7-DF5E-2149-9574-D4316D904735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5E6CF9-8780-C54D-8631-6DB663DC56D0}" type="datetime1">
              <a:rPr lang="en-US" smtClean="0"/>
              <a:t>1/15/23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CBB3C-58C6-AB48-8ED1-B4F6FDD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A6C13A9-7F00-D24F-A38D-8A266A3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PS1 (group) due Sunday (1/22)</a:t>
            </a:r>
          </a:p>
          <a:p>
            <a:endParaRPr lang="en-US" sz="2800" dirty="0"/>
          </a:p>
          <a:p>
            <a:r>
              <a:rPr lang="en-US" sz="2800" dirty="0"/>
              <a:t>Discussion 1 due Sunday (1/22)</a:t>
            </a:r>
          </a:p>
          <a:p>
            <a:pPr marL="109728" indent="0">
              <a:buNone/>
            </a:pPr>
            <a:endParaRPr lang="en-US" sz="28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Announcements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BFBE-AF74-A448-B8FD-DFDC1664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There are other special cases of two sample t tests, such as when the observations are paired (same individuals, but before &amp; after).</a:t>
            </a:r>
          </a:p>
          <a:p>
            <a:endParaRPr lang="en-US" sz="2800" dirty="0"/>
          </a:p>
          <a:p>
            <a:r>
              <a:rPr lang="en-US" sz="2800" dirty="0"/>
              <a:t>This is not something we need to focus on for our understanding of t tests though.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31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Two sample t test – special cases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Next we’ll use a sample of some scraped data from Airbnb listings in Austin, TX.</a:t>
            </a:r>
          </a:p>
          <a:p>
            <a:endParaRPr lang="en-US" sz="2800" dirty="0"/>
          </a:p>
          <a:p>
            <a:r>
              <a:rPr lang="en-US" sz="2800" dirty="0"/>
              <a:t>First, let’s use a couple basic commands that give us info on the variables</a:t>
            </a:r>
          </a:p>
          <a:p>
            <a:endParaRPr lang="en-US" sz="2800" dirty="0"/>
          </a:p>
          <a:p>
            <a:pPr lvl="1"/>
            <a:r>
              <a:rPr lang="en-US" sz="2400" dirty="0"/>
              <a:t>describe</a:t>
            </a:r>
          </a:p>
          <a:p>
            <a:pPr lvl="2"/>
            <a:r>
              <a:rPr lang="en-US" sz="2200" dirty="0"/>
              <a:t>Gives a description of all variables</a:t>
            </a:r>
          </a:p>
          <a:p>
            <a:pPr lvl="2"/>
            <a:r>
              <a:rPr lang="en-US" sz="2200" dirty="0"/>
              <a:t>We can use describe price if just interested in price</a:t>
            </a:r>
          </a:p>
          <a:p>
            <a:pPr lvl="1"/>
            <a:r>
              <a:rPr lang="en-US" sz="2400" dirty="0"/>
              <a:t>summarize</a:t>
            </a:r>
          </a:p>
          <a:p>
            <a:pPr lvl="2"/>
            <a:r>
              <a:rPr lang="en-US" sz="2200" dirty="0"/>
              <a:t>Can also enter variable(s) after. Gives summary stats.</a:t>
            </a:r>
          </a:p>
          <a:p>
            <a:pPr lvl="2"/>
            <a:endParaRPr lang="en-US" sz="2200" dirty="0"/>
          </a:p>
          <a:p>
            <a:r>
              <a:rPr lang="en-US" sz="2800" dirty="0"/>
              <a:t>Note commands are case sensitive.</a:t>
            </a:r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Stata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Let’s start with our t tests:</a:t>
            </a:r>
          </a:p>
          <a:p>
            <a:endParaRPr lang="en-US" sz="2800" dirty="0"/>
          </a:p>
          <a:p>
            <a:r>
              <a:rPr lang="en-US" sz="2800" dirty="0"/>
              <a:t>Using the dropdown menu (and then take note of the commands):</a:t>
            </a:r>
          </a:p>
          <a:p>
            <a:endParaRPr lang="en-US" sz="2800" dirty="0"/>
          </a:p>
          <a:p>
            <a:r>
              <a:rPr lang="en-US" sz="2800" dirty="0"/>
              <a:t>Statistics -&gt; Summaries, tables, and tests   -&gt; Classical tests of hypotheses                 -&gt; t test (mean-comparison test)</a:t>
            </a:r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Stata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Suppose we think the average number of bedrooms in a listing is 2.</a:t>
            </a:r>
          </a:p>
          <a:p>
            <a:endParaRPr lang="en-US" sz="2800" dirty="0"/>
          </a:p>
          <a:p>
            <a:r>
              <a:rPr lang="en-US" sz="2800" dirty="0"/>
              <a:t>We could test whether the average from this sample of data is significantly different from 2.</a:t>
            </a:r>
          </a:p>
          <a:p>
            <a:endParaRPr lang="en-US" sz="2800" dirty="0"/>
          </a:p>
          <a:p>
            <a:pPr lvl="1"/>
            <a:r>
              <a:rPr lang="en-US" sz="2600" dirty="0"/>
              <a:t>Choose One Sample</a:t>
            </a:r>
          </a:p>
          <a:p>
            <a:pPr lvl="1"/>
            <a:r>
              <a:rPr lang="en-US" sz="2600" dirty="0"/>
              <a:t>Variable name = bedrooms</a:t>
            </a:r>
          </a:p>
          <a:p>
            <a:pPr lvl="1"/>
            <a:r>
              <a:rPr lang="en-US" sz="2600" dirty="0"/>
              <a:t>Hypothesized mean = 2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Single sample t test example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Could we reject the null hypothesis here?</a:t>
            </a:r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Single sample t test example output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7BC2B20-68EE-9C48-AA92-A05A95ADE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8" y="2133600"/>
            <a:ext cx="81382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We’ve used the expression “significant” or “significantly different” multiple times now.</a:t>
            </a:r>
          </a:p>
          <a:p>
            <a:endParaRPr lang="en-US" sz="2800" dirty="0"/>
          </a:p>
          <a:p>
            <a:r>
              <a:rPr lang="en-US" sz="2800" dirty="0"/>
              <a:t>Typically, it is whether something is significantly different from zero. </a:t>
            </a:r>
          </a:p>
          <a:p>
            <a:endParaRPr lang="en-US" sz="2800" dirty="0"/>
          </a:p>
          <a:p>
            <a:r>
              <a:rPr lang="en-US" sz="2800" dirty="0"/>
              <a:t>In the last example, we were asking if a coefficient was significantly different from 2.</a:t>
            </a:r>
          </a:p>
          <a:p>
            <a:pPr lvl="1"/>
            <a:r>
              <a:rPr lang="en-US" sz="2400" dirty="0"/>
              <a:t>Was it? And how would you explain significance?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Significantly different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r>
              <a:rPr lang="en-US" sz="2800" dirty="0"/>
              <a:t>In order to do a two sample t test, there needs to be something that can be split into two groups.</a:t>
            </a:r>
          </a:p>
          <a:p>
            <a:pPr lvl="1"/>
            <a:r>
              <a:rPr lang="en-US" sz="2200" dirty="0"/>
              <a:t>Treated/untreated</a:t>
            </a:r>
          </a:p>
          <a:p>
            <a:pPr lvl="1"/>
            <a:r>
              <a:rPr lang="en-US" sz="2200" dirty="0"/>
              <a:t>High/low</a:t>
            </a:r>
          </a:p>
          <a:p>
            <a:pPr lvl="1"/>
            <a:r>
              <a:rPr lang="en-US" sz="2200" dirty="0"/>
              <a:t>Type A/Type B (assuming only two) types</a:t>
            </a:r>
          </a:p>
          <a:p>
            <a:pPr lvl="1"/>
            <a:endParaRPr lang="en-US" sz="2200" dirty="0"/>
          </a:p>
          <a:p>
            <a:r>
              <a:rPr lang="en-US" sz="2600" dirty="0"/>
              <a:t>We could create a variable that is 1 if an observation is above average and 0 if not.</a:t>
            </a:r>
          </a:p>
          <a:p>
            <a:pPr lvl="1"/>
            <a:r>
              <a:rPr lang="en-US" sz="2200" dirty="0"/>
              <a:t>Such as the high/low case.</a:t>
            </a:r>
          </a:p>
          <a:p>
            <a:pPr lvl="1"/>
            <a:endParaRPr lang="en-US" sz="2200" dirty="0"/>
          </a:p>
          <a:p>
            <a:r>
              <a:rPr lang="en-US" sz="2600" dirty="0"/>
              <a:t>Here we’ll just use the </a:t>
            </a:r>
            <a:r>
              <a:rPr lang="en-US" sz="2600" dirty="0" err="1"/>
              <a:t>entire_home</a:t>
            </a:r>
            <a:r>
              <a:rPr lang="en-US" sz="2600" dirty="0"/>
              <a:t> variable since it is split into two groups (yes, no).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Two sample t tests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Here we will test whether the average price of having the entire place is the same as not having the entire place.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600" dirty="0"/>
              <a:t>Two-sample using groups</a:t>
            </a:r>
          </a:p>
          <a:p>
            <a:pPr lvl="1"/>
            <a:r>
              <a:rPr lang="en-US" sz="2600" dirty="0"/>
              <a:t>Variable name = price</a:t>
            </a:r>
          </a:p>
          <a:p>
            <a:pPr lvl="1"/>
            <a:r>
              <a:rPr lang="en-US" sz="2600" dirty="0"/>
              <a:t>Group variable name = </a:t>
            </a:r>
            <a:r>
              <a:rPr lang="en-US" sz="2600" dirty="0" err="1"/>
              <a:t>entire_home</a:t>
            </a:r>
            <a:endParaRPr lang="en-US" sz="2600" dirty="0"/>
          </a:p>
          <a:p>
            <a:pPr lvl="1"/>
            <a:r>
              <a:rPr lang="en-US" sz="2600" dirty="0"/>
              <a:t>Unequal variance checked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Two sample t test example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Could we reject the null hypothesis here?</a:t>
            </a:r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Two sample t test example output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A072B99-36D1-D149-81F8-7D46B148B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01241"/>
            <a:ext cx="7112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Testing whether avg number of bedrooms is equal to 2 is quite different from what we actually do.</a:t>
            </a:r>
          </a:p>
          <a:p>
            <a:endParaRPr lang="en-US" sz="2800" dirty="0"/>
          </a:p>
          <a:p>
            <a:r>
              <a:rPr lang="en-US" sz="2800" dirty="0"/>
              <a:t>We’re often running a regression and want to understand the relationship(s) that uncovers.</a:t>
            </a:r>
          </a:p>
          <a:p>
            <a:endParaRPr lang="en-US" sz="2800" dirty="0"/>
          </a:p>
          <a:p>
            <a:r>
              <a:rPr lang="en-US" sz="2800" dirty="0"/>
              <a:t>The reason we are so interested in t tests is that we do them every time we run a regression.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 tests in linear regression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295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Predictive Analytics for Business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514600"/>
            <a:ext cx="2819400" cy="8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Let’s use the same data (and same two variables), but this time, let’s run the following regression:</a:t>
            </a:r>
          </a:p>
          <a:p>
            <a:endParaRPr lang="en-US" sz="2800" dirty="0"/>
          </a:p>
          <a:p>
            <a:pPr lvl="1"/>
            <a:r>
              <a:rPr lang="en-US" sz="2000" dirty="0"/>
              <a:t>reg price </a:t>
            </a:r>
            <a:r>
              <a:rPr lang="en-US" sz="2000" dirty="0" err="1"/>
              <a:t>entire_home</a:t>
            </a:r>
            <a:endParaRPr lang="en-US" sz="2000" dirty="0"/>
          </a:p>
          <a:p>
            <a:pPr lvl="1"/>
            <a:endParaRPr lang="en-US" sz="2400" dirty="0"/>
          </a:p>
          <a:p>
            <a:r>
              <a:rPr lang="en-US" sz="2800" dirty="0"/>
              <a:t>Interpret the following:</a:t>
            </a:r>
          </a:p>
          <a:p>
            <a:pPr lvl="1"/>
            <a:r>
              <a:rPr lang="en-US" sz="2400" dirty="0"/>
              <a:t>Coefficient on </a:t>
            </a:r>
            <a:r>
              <a:rPr lang="en-US" sz="2400" dirty="0" err="1"/>
              <a:t>entire_home</a:t>
            </a:r>
            <a:r>
              <a:rPr lang="en-US" sz="2400" dirty="0"/>
              <a:t> (&amp; std. error, t, p, CI)</a:t>
            </a:r>
          </a:p>
          <a:p>
            <a:pPr lvl="1"/>
            <a:r>
              <a:rPr lang="en-US" sz="2400" dirty="0"/>
              <a:t>Does p-value tell us if effect is significant?</a:t>
            </a:r>
          </a:p>
          <a:p>
            <a:pPr lvl="1"/>
            <a:r>
              <a:rPr lang="en-US" sz="2400" dirty="0"/>
              <a:t>What can/can’t we say about causality here?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Regression and hypothesis tests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Simple regression example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48C7D36-B3DA-6D4E-B57C-62E3B65C9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03400"/>
            <a:ext cx="7086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0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R squared is said to tell us how much of the total variation in Y can be “</a:t>
            </a:r>
            <a:r>
              <a:rPr lang="en-US" sz="2800" i="1" dirty="0"/>
              <a:t>explained</a:t>
            </a:r>
            <a:r>
              <a:rPr lang="en-US" sz="2800" dirty="0"/>
              <a:t>” by the variation in X.</a:t>
            </a:r>
          </a:p>
          <a:p>
            <a:pPr lvl="1"/>
            <a:r>
              <a:rPr lang="en-US" sz="2400" dirty="0"/>
              <a:t>I dislike the use of “</a:t>
            </a:r>
            <a:r>
              <a:rPr lang="en-US" sz="2400" i="1" dirty="0"/>
              <a:t>explained</a:t>
            </a:r>
            <a:r>
              <a:rPr lang="en-US" sz="2400" dirty="0"/>
              <a:t>” here.</a:t>
            </a:r>
          </a:p>
          <a:p>
            <a:endParaRPr lang="en-US" sz="2800" dirty="0"/>
          </a:p>
          <a:p>
            <a:r>
              <a:rPr lang="en-US" sz="2800" dirty="0"/>
              <a:t>Think of this instead as a measurement of correlation and how closely the other variables move with Y.</a:t>
            </a:r>
          </a:p>
          <a:p>
            <a:endParaRPr lang="en-US" sz="2800" dirty="0"/>
          </a:p>
          <a:p>
            <a:r>
              <a:rPr lang="en-US" sz="2800" dirty="0"/>
              <a:t>This has a lot of value in some cases, but much less in causal inference. 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R-squared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If we regressed # of people drowning by falling into a pool on # Nicholas cage films, we’d see a high R-squared over these years.</a:t>
            </a:r>
          </a:p>
          <a:p>
            <a:pPr lvl="1"/>
            <a:r>
              <a:rPr lang="en-US" sz="2400" dirty="0"/>
              <a:t>Does this imply other factors have little/no role?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Example of very high R-squared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4F283AF-3ADF-0445-8F5E-E3A253CEB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223"/>
            <a:ext cx="9144000" cy="360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7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Going back to price and </a:t>
            </a:r>
            <a:r>
              <a:rPr lang="en-US" sz="2800" dirty="0" err="1"/>
              <a:t>entire_home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Since this is observational data (how can we tell that?), we can’t directly use it to infer a causal impact of </a:t>
            </a:r>
            <a:r>
              <a:rPr lang="en-US" sz="2800" dirty="0" err="1"/>
              <a:t>entire_home</a:t>
            </a:r>
            <a:r>
              <a:rPr lang="en-US" sz="2800" dirty="0"/>
              <a:t> on price.</a:t>
            </a:r>
          </a:p>
          <a:p>
            <a:endParaRPr lang="en-US" sz="2800" dirty="0"/>
          </a:p>
          <a:p>
            <a:r>
              <a:rPr lang="en-US" sz="2800" dirty="0"/>
              <a:t>Why not?</a:t>
            </a:r>
          </a:p>
          <a:p>
            <a:pPr lvl="1"/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 else is going on?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Run the following regression and interpret the output: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reg price </a:t>
            </a:r>
            <a:r>
              <a:rPr lang="en-US" sz="2400" dirty="0" err="1"/>
              <a:t>entire_home</a:t>
            </a:r>
            <a:r>
              <a:rPr lang="en-US" sz="2400" dirty="0"/>
              <a:t> beds bedrooms</a:t>
            </a:r>
          </a:p>
          <a:p>
            <a:pPr lvl="1"/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Let’s add additional variables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What do the coefficients tell us? </a:t>
            </a:r>
          </a:p>
          <a:p>
            <a:r>
              <a:rPr lang="en-US" sz="2800" dirty="0"/>
              <a:t>What does/doesn’t this say about causality?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Let’s add an additional variable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C9D5385-5BFA-B946-B2A9-F33626106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981200"/>
            <a:ext cx="6997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4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Ignoring the constant (y-intercept) term (_cons), how many hypothesis tests were conducted in the last regression?</a:t>
            </a:r>
          </a:p>
          <a:p>
            <a:endParaRPr lang="en-US" sz="2800" dirty="0"/>
          </a:p>
          <a:p>
            <a:r>
              <a:rPr lang="en-US" sz="2800" dirty="0"/>
              <a:t>In how many of those (ignoring constant), would we reject the null hypothesis at a 95% confidence level?</a:t>
            </a:r>
          </a:p>
          <a:p>
            <a:pPr lvl="1"/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Hypothesis tests in regression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4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For this example, we’ll use </a:t>
            </a:r>
            <a:r>
              <a:rPr lang="en-US" sz="2800" dirty="0" err="1"/>
              <a:t>NYCTaxi.dta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Make sure you use file -&gt; open</a:t>
            </a:r>
          </a:p>
          <a:p>
            <a:pPr lvl="1"/>
            <a:r>
              <a:rPr lang="en-US" sz="2400" dirty="0"/>
              <a:t>Since it is a .</a:t>
            </a:r>
            <a:r>
              <a:rPr lang="en-US" sz="2400" dirty="0" err="1"/>
              <a:t>dta</a:t>
            </a:r>
            <a:r>
              <a:rPr lang="en-US" sz="2400" dirty="0"/>
              <a:t> file, which is specific </a:t>
            </a:r>
            <a:r>
              <a:rPr lang="en-US" sz="2400"/>
              <a:t>to Stata</a:t>
            </a:r>
            <a:endParaRPr lang="en-US" sz="2400" dirty="0"/>
          </a:p>
          <a:p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NYC Taxi Data example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Let’s run a few regressions and discuss:</a:t>
            </a:r>
          </a:p>
          <a:p>
            <a:endParaRPr lang="en-US" sz="2800" dirty="0"/>
          </a:p>
          <a:p>
            <a:pPr lvl="1"/>
            <a:r>
              <a:rPr lang="en-US" sz="2400" dirty="0"/>
              <a:t>reg </a:t>
            </a:r>
            <a:r>
              <a:rPr lang="en-US" sz="2400" dirty="0" err="1"/>
              <a:t>fare_amount</a:t>
            </a:r>
            <a:r>
              <a:rPr lang="en-US" sz="2400" dirty="0"/>
              <a:t> </a:t>
            </a:r>
            <a:r>
              <a:rPr lang="en-US" sz="2400" dirty="0" err="1"/>
              <a:t>tolls_amount</a:t>
            </a:r>
            <a:endParaRPr lang="en-US" sz="2400" dirty="0"/>
          </a:p>
          <a:p>
            <a:endParaRPr lang="en-US" sz="2800" dirty="0"/>
          </a:p>
          <a:p>
            <a:pPr lvl="1"/>
            <a:r>
              <a:rPr lang="en-US" sz="2400" dirty="0"/>
              <a:t>reg </a:t>
            </a:r>
            <a:r>
              <a:rPr lang="en-US" sz="2400" dirty="0" err="1"/>
              <a:t>tip_amount</a:t>
            </a:r>
            <a:r>
              <a:rPr lang="en-US" sz="2400" dirty="0"/>
              <a:t> </a:t>
            </a:r>
            <a:r>
              <a:rPr lang="en-US" sz="2400" dirty="0" err="1"/>
              <a:t>tolls_amount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NYC Taxi Data example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By the end of this class,</a:t>
            </a:r>
            <a:br>
              <a:rPr lang="en-US" dirty="0"/>
            </a:br>
            <a:r>
              <a:rPr lang="en-US" dirty="0"/>
              <a:t>you should be able to: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/>
              <a:t>Conduct and explain the results of a single population and two population hypothesis test. (we’ll be using t tests)</a:t>
            </a:r>
          </a:p>
          <a:p>
            <a:r>
              <a:rPr lang="en-US" sz="2200" dirty="0"/>
              <a:t>Explain regression output and the hypothesis test(s) is/are being conducted when you run a linear regression.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what it means for a coefficient to be statistically significant.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 why a significant effect of x on y may not imply a causal impact of x on 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Let’s consider some other factors that might impact </a:t>
            </a:r>
            <a:r>
              <a:rPr lang="en-US" sz="2800" dirty="0" err="1"/>
              <a:t>tip_amount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lvl="1"/>
            <a:r>
              <a:rPr lang="en-US" sz="2400" dirty="0"/>
              <a:t>reg </a:t>
            </a:r>
            <a:r>
              <a:rPr lang="en-US" sz="2400" dirty="0" err="1"/>
              <a:t>tip_amount</a:t>
            </a:r>
            <a:r>
              <a:rPr lang="en-US" sz="2400" dirty="0"/>
              <a:t> </a:t>
            </a:r>
            <a:r>
              <a:rPr lang="en-US" sz="2400" dirty="0" err="1"/>
              <a:t>tolls_amount</a:t>
            </a:r>
            <a:r>
              <a:rPr lang="en-US" sz="2400" dirty="0"/>
              <a:t> </a:t>
            </a:r>
            <a:r>
              <a:rPr lang="en-US" sz="2400" dirty="0" err="1"/>
              <a:t>fare_amount</a:t>
            </a:r>
            <a:r>
              <a:rPr lang="en-US" sz="2400" dirty="0"/>
              <a:t> </a:t>
            </a:r>
            <a:r>
              <a:rPr lang="en-US" sz="2400" dirty="0" err="1"/>
              <a:t>trip_distance</a:t>
            </a:r>
            <a:r>
              <a:rPr lang="en-US" sz="2400" dirty="0"/>
              <a:t> </a:t>
            </a:r>
            <a:r>
              <a:rPr lang="en-US" sz="2400" dirty="0" err="1"/>
              <a:t>passenger_count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How can we interpret this?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Anything surprising here?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NYC Taxi Data example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4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  <a:ln>
            <a:noFill/>
          </a:ln>
        </p:spPr>
        <p:txBody>
          <a:bodyPr>
            <a:normAutofit fontScale="92500"/>
          </a:bodyPr>
          <a:lstStyle/>
          <a:p>
            <a:endParaRPr lang="en-US" sz="2800" dirty="0"/>
          </a:p>
          <a:p>
            <a:r>
              <a:rPr lang="en-US" sz="2800" dirty="0"/>
              <a:t>What do we see among passengers that pay using a credit card?</a:t>
            </a:r>
          </a:p>
          <a:p>
            <a:endParaRPr lang="en-US" sz="2800" dirty="0"/>
          </a:p>
          <a:p>
            <a:pPr lvl="1"/>
            <a:r>
              <a:rPr lang="en-US" sz="2400" dirty="0"/>
              <a:t>reg </a:t>
            </a:r>
            <a:r>
              <a:rPr lang="en-US" sz="2400" dirty="0" err="1"/>
              <a:t>tip_am</a:t>
            </a:r>
            <a:r>
              <a:rPr lang="en-US" sz="2400" dirty="0"/>
              <a:t> </a:t>
            </a:r>
            <a:r>
              <a:rPr lang="en-US" sz="2400" dirty="0" err="1"/>
              <a:t>payment_credit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reg </a:t>
            </a:r>
            <a:r>
              <a:rPr lang="en-US" sz="2400" dirty="0" err="1"/>
              <a:t>tip_am</a:t>
            </a:r>
            <a:r>
              <a:rPr lang="en-US" sz="2400" dirty="0"/>
              <a:t> </a:t>
            </a:r>
            <a:r>
              <a:rPr lang="en-US" sz="2400" dirty="0" err="1"/>
              <a:t>payment_credit</a:t>
            </a:r>
            <a:r>
              <a:rPr lang="en-US" sz="2400" dirty="0"/>
              <a:t> </a:t>
            </a:r>
            <a:r>
              <a:rPr lang="en-US" sz="2400" dirty="0" err="1"/>
              <a:t>fare_amount</a:t>
            </a:r>
            <a:r>
              <a:rPr lang="en-US" sz="2400" dirty="0"/>
              <a:t> </a:t>
            </a:r>
            <a:r>
              <a:rPr lang="en-US" sz="2400" dirty="0" err="1"/>
              <a:t>tolls_amount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Can we interpret either of these causally?</a:t>
            </a:r>
          </a:p>
          <a:p>
            <a:r>
              <a:rPr lang="en-US" sz="2800" dirty="0"/>
              <a:t>Can you think of any differences between those who pay with a credit card and those who don’t?</a:t>
            </a:r>
          </a:p>
          <a:p>
            <a:pPr marL="109728" indent="0">
              <a:buNone/>
            </a:pP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Payment by credit?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sz="2800" dirty="0"/>
          </a:p>
          <a:p>
            <a:r>
              <a:rPr lang="en-US" sz="2800" dirty="0"/>
              <a:t>We’ve seen how one or more X variables move with a Y variable (holding other X variables fixed).</a:t>
            </a:r>
          </a:p>
          <a:p>
            <a:endParaRPr lang="en-US" sz="2800" dirty="0"/>
          </a:p>
          <a:p>
            <a:r>
              <a:rPr lang="en-US" sz="2800" dirty="0"/>
              <a:t>We can describe whether that relationship is statistically significant given our sample.</a:t>
            </a:r>
          </a:p>
          <a:p>
            <a:endParaRPr lang="en-US" sz="2800" dirty="0"/>
          </a:p>
          <a:p>
            <a:r>
              <a:rPr lang="en-US" sz="2800" dirty="0"/>
              <a:t>However, we will have to learn more to be able to make causal claims when using observational data.</a:t>
            </a:r>
          </a:p>
          <a:p>
            <a:pPr marL="109728" indent="0">
              <a:buNone/>
            </a:pPr>
            <a:endParaRPr lang="en-US" sz="28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Wrapping up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BFBE-AF74-A448-B8FD-DFDC1664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Most of you have run a linear regression before.</a:t>
            </a:r>
          </a:p>
          <a:p>
            <a:endParaRPr lang="en-US" sz="2800" dirty="0"/>
          </a:p>
          <a:p>
            <a:r>
              <a:rPr lang="en-US" sz="2800" dirty="0"/>
              <a:t>What you may or may not have realized was that you were likely conducting at least one hypothesis test each time your ran a linear regression.</a:t>
            </a:r>
          </a:p>
          <a:p>
            <a:endParaRPr lang="en-US" sz="2800" dirty="0"/>
          </a:p>
          <a:p>
            <a:r>
              <a:rPr lang="en-US" sz="2800" dirty="0"/>
              <a:t>We will eventually focus far more on regression, but because of this overlap, it is very important we understand t tests first.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Hypothesis tests in regression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533400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t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677277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What is a t test?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533400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t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677277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What is a t test?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t-test is any statistical hypothesis test in which the test statistic follows a Student's t-distribution under the null hypothesis.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we’d known the population variance, we would use the normal rather than the t distribution.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533400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t tests in Stata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677277"/>
            <a:ext cx="8015594" cy="41198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are different types of t tests: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Single sample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Compares our sample mean to hypothesized value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Often zero (test for “significance”)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sample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Often a test for equality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  <a:ln>
            <a:noFill/>
          </a:ln>
        </p:spPr>
        <p:txBody>
          <a:bodyPr>
            <a:normAutofit fontScale="92500"/>
          </a:bodyPr>
          <a:lstStyle/>
          <a:p>
            <a:endParaRPr lang="en-US" sz="2800" dirty="0"/>
          </a:p>
          <a:p>
            <a:r>
              <a:rPr lang="en-US" sz="2800" dirty="0"/>
              <a:t>In a single sample t test, we are testing whether we are far enough away from the null hypothesis to reject it.</a:t>
            </a:r>
          </a:p>
          <a:p>
            <a:endParaRPr lang="en-US" sz="2800" dirty="0"/>
          </a:p>
          <a:p>
            <a:r>
              <a:rPr lang="en-US" sz="2800" dirty="0"/>
              <a:t>Null hypothesis is zero:</a:t>
            </a:r>
          </a:p>
          <a:p>
            <a:pPr lvl="1"/>
            <a:r>
              <a:rPr lang="en-US" sz="2400" dirty="0"/>
              <a:t>Are we far from zero? (in regression, is it significant?)</a:t>
            </a:r>
          </a:p>
          <a:p>
            <a:pPr lvl="1"/>
            <a:endParaRPr lang="en-US" sz="2400" dirty="0"/>
          </a:p>
          <a:p>
            <a:r>
              <a:rPr lang="en-US" sz="2800" dirty="0"/>
              <a:t>Null hypothesis is some other value:</a:t>
            </a:r>
          </a:p>
          <a:p>
            <a:pPr lvl="1"/>
            <a:r>
              <a:rPr lang="en-US" sz="2400" dirty="0"/>
              <a:t>Maybe the maximum allowable amount of arsenic in a liter of water is x. We might test if we can reject being at or below x.</a:t>
            </a:r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Single sample t test (common in regression)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In a two sample t test, we are testing whether one group is far enough away from another group.</a:t>
            </a:r>
          </a:p>
          <a:p>
            <a:endParaRPr lang="en-US" sz="2800" dirty="0"/>
          </a:p>
          <a:p>
            <a:r>
              <a:rPr lang="en-US" sz="2800" dirty="0"/>
              <a:t>Suppose, we gave one group a treatment and another a placebo. </a:t>
            </a:r>
          </a:p>
          <a:p>
            <a:pPr lvl="1"/>
            <a:r>
              <a:rPr lang="en-US" sz="2400" dirty="0"/>
              <a:t>We might want to see if the group with the treatment performed significantly better/worse than the other.</a:t>
            </a:r>
          </a:p>
          <a:p>
            <a:endParaRPr lang="en-US" sz="2800" dirty="0"/>
          </a:p>
          <a:p>
            <a:r>
              <a:rPr lang="en-US" sz="2800" dirty="0"/>
              <a:t>Very often, null hypothesis is zero:</a:t>
            </a:r>
          </a:p>
          <a:p>
            <a:pPr lvl="1"/>
            <a:r>
              <a:rPr lang="en-US" sz="2400" dirty="0"/>
              <a:t>Here we are taking the average of each sample and subtracting it. Then we see if that difference is far from zero.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Two sample t test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AB3-8041-FC48-9D34-37AAF60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4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10&quot;&gt;&lt;/object&gt;&lt;object type=&quot;2&quot; unique_id=&quot;10111&quot;&gt;&lt;object type=&quot;3&quot; unique_id=&quot;10112&quot;&gt;&lt;property id=&quot;20148&quot; value=&quot;5&quot;/&gt;&lt;property id=&quot;20300&quot; value=&quot;Slide 1 - &amp;quot;Data Analysis using Economic Modeling&amp;#x0D;&amp;#x0A;(BUS-G492)&amp;quot;&quot;/&gt;&lt;property id=&quot;20307&quot; value=&quot;256&quot;/&gt;&lt;/object&gt;&lt;object type=&quot;3&quot; unique_id=&quot;10113&quot;&gt;&lt;property id=&quot;20148&quot; value=&quot;5&quot;/&gt;&lt;property id=&quot;20300&quot; value=&quot;Slide 2 - &amp;quot;Outline for Today&amp;quot;&quot;/&gt;&lt;property id=&quot;20307&quot; value=&quot;257&quot;/&gt;&lt;/object&gt;&lt;object type=&quot;3&quot; unique_id=&quot;10114&quot;&gt;&lt;property id=&quot;20148&quot; value=&quot;5&quot;/&gt;&lt;property id=&quot;20300&quot; value=&quot;Slide 3 - &amp;quot;The Business Analytics Model&amp;quot;&quot;/&gt;&lt;property id=&quot;20307&quot; value=&quot;294&quot;/&gt;&lt;/object&gt;&lt;object type=&quot;3&quot; unique_id=&quot;10115&quot;&gt;&lt;property id=&quot;20148&quot; value=&quot;5&quot;/&gt;&lt;property id=&quot;20300&quot; value=&quot;Slide 4 - &amp;quot;The Business Analytics Model&amp;quot;&quot;/&gt;&lt;property id=&quot;20307&quot; value=&quot;332&quot;/&gt;&lt;/object&gt;&lt;object type=&quot;3&quot; unique_id=&quot;10116&quot;&gt;&lt;property id=&quot;20148&quot; value=&quot;5&quot;/&gt;&lt;property id=&quot;20300&quot; value=&quot;Slide 5 - &amp;quot;Top Management&amp;quot;&quot;/&gt;&lt;property id=&quot;20307&quot; value=&quot;337&quot;/&gt;&lt;/object&gt;&lt;object type=&quot;3&quot; unique_id=&quot;10117&quot;&gt;&lt;property id=&quot;20148&quot; value=&quot;5&quot;/&gt;&lt;property id=&quot;20300&quot; value=&quot;Slide 6 - &amp;quot;Top Management&amp;quot;&quot;/&gt;&lt;property id=&quot;20307&quot; value=&quot;357&quot;/&gt;&lt;/object&gt;&lt;object type=&quot;3&quot; unique_id=&quot;10118&quot;&gt;&lt;property id=&quot;20148&quot; value=&quot;5&quot;/&gt;&lt;property id=&quot;20300&quot; value=&quot;Slide 7 - &amp;quot;Top Management&amp;quot;&quot;/&gt;&lt;property id=&quot;20307&quot; value=&quot;358&quot;/&gt;&lt;/object&gt;&lt;object type=&quot;3&quot; unique_id=&quot;10119&quot;&gt;&lt;property id=&quot;20148&quot; value=&quot;5&quot;/&gt;&lt;property id=&quot;20300&quot; value=&quot;Slide 8 - &amp;quot;Top Management&amp;quot;&quot;/&gt;&lt;property id=&quot;20307&quot; value=&quot;359&quot;/&gt;&lt;/object&gt;&lt;object type=&quot;3&quot; unique_id=&quot;10120&quot;&gt;&lt;property id=&quot;20148&quot; value=&quot;5&quot;/&gt;&lt;property id=&quot;20300&quot; value=&quot;Slide 9 - &amp;quot;Top Management&amp;quot;&quot;/&gt;&lt;property id=&quot;20307&quot; value=&quot;362&quot;/&gt;&lt;/object&gt;&lt;object type=&quot;3&quot; unique_id=&quot;10121&quot;&gt;&lt;property id=&quot;20148&quot; value=&quot;5&quot;/&gt;&lt;property id=&quot;20300&quot; value=&quot;Slide 10 - &amp;quot;Top Management&amp;quot;&quot;/&gt;&lt;property id=&quot;20307&quot; value=&quot;360&quot;/&gt;&lt;/object&gt;&lt;object type=&quot;3&quot; unique_id=&quot;10123&quot;&gt;&lt;property id=&quot;20148&quot; value=&quot;5&quot;/&gt;&lt;property id=&quot;20300&quot; value=&quot;Slide 12 - &amp;quot;Operational Decision Makers&amp;quot;&quot;/&gt;&lt;property id=&quot;20307&quot; value=&quot;349&quot;/&gt;&lt;/object&gt;&lt;object type=&quot;3&quot; unique_id=&quot;10124&quot;&gt;&lt;property id=&quot;20148&quot; value=&quot;5&quot;/&gt;&lt;property id=&quot;20300&quot; value=&quot;Slide 13 - &amp;quot;Operational Decision Makers&amp;quot;&quot;/&gt;&lt;property id=&quot;20307&quot; value=&quot;363&quot;/&gt;&lt;/object&gt;&lt;object type=&quot;3&quot; unique_id=&quot;10125&quot;&gt;&lt;property id=&quot;20148&quot; value=&quot;5&quot;/&gt;&lt;property id=&quot;20300&quot; value=&quot;Slide 14 - &amp;quot;Operational Decision Makers&amp;quot;&quot;/&gt;&lt;property id=&quot;20307&quot; value=&quot;364&quot;/&gt;&lt;/object&gt;&lt;object type=&quot;3&quot; unique_id=&quot;10126&quot;&gt;&lt;property id=&quot;20148&quot; value=&quot;5&quot;/&gt;&lt;property id=&quot;20300&quot; value=&quot;Slide 15 - &amp;quot;Operational Decision Makers&amp;quot;&quot;/&gt;&lt;property id=&quot;20307&quot; value=&quot;365&quot;/&gt;&lt;/object&gt;&lt;object type=&quot;3&quot; unique_id=&quot;10127&quot;&gt;&lt;property id=&quot;20148&quot; value=&quot;5&quot;/&gt;&lt;property id=&quot;20300&quot; value=&quot;Slide 16 - &amp;quot;Operational Decision Makers&amp;quot;&quot;/&gt;&lt;property id=&quot;20307&quot; value=&quot;366&quot;/&gt;&lt;/object&gt;&lt;object type=&quot;3&quot; unique_id=&quot;10128&quot;&gt;&lt;property id=&quot;20148&quot; value=&quot;5&quot;/&gt;&lt;property id=&quot;20300&quot; value=&quot;Slide 17 - &amp;quot;Operational Decision Makers&amp;quot;&quot;/&gt;&lt;property id=&quot;20307&quot; value=&quot;368&quot;/&gt;&lt;/object&gt;&lt;object type=&quot;3&quot; unique_id=&quot;10129&quot;&gt;&lt;property id=&quot;20148&quot; value=&quot;5&quot;/&gt;&lt;property id=&quot;20300&quot; value=&quot;Slide 18 - &amp;quot;Operational Decision Makers&amp;quot;&quot;/&gt;&lt;property id=&quot;20307&quot; value=&quot;369&quot;/&gt;&lt;/object&gt;&lt;object type=&quot;3&quot; unique_id=&quot;10130&quot;&gt;&lt;property id=&quot;20148&quot; value=&quot;5&quot;/&gt;&lt;property id=&quot;20300&quot; value=&quot;Slide 19 - &amp;quot;Operational Decision Makers&amp;quot;&quot;/&gt;&lt;property id=&quot;20307&quot; value=&quot;370&quot;/&gt;&lt;/object&gt;&lt;object type=&quot;3&quot; unique_id=&quot;10132&quot;&gt;&lt;property id=&quot;20148&quot; value=&quot;5&quot;/&gt;&lt;property id=&quot;20300&quot; value=&quot;Slide 21 - &amp;quot;Analysts&amp;quot;&quot;/&gt;&lt;property id=&quot;20307&quot; value=&quot;335&quot;/&gt;&lt;/object&gt;&lt;object type=&quot;3&quot; unique_id=&quot;10134&quot;&gt;&lt;property id=&quot;20148&quot; value=&quot;5&quot;/&gt;&lt;property id=&quot;20300&quot; value=&quot;Slide 22 - &amp;quot;Database Specialists&amp;quot;&quot;/&gt;&lt;property id=&quot;20307&quot; value=&quot;350&quot;/&gt;&lt;/object&gt;&lt;object type=&quot;3&quot; unique_id=&quot;10135&quot;&gt;&lt;property id=&quot;20148&quot; value=&quot;5&quot;/&gt;&lt;property id=&quot;20300&quot; value=&quot;Slide 23 - &amp;quot;Database Specialists&amp;quot;&quot;/&gt;&lt;property id=&quot;20307&quot; value=&quot;371&quot;/&gt;&lt;/object&gt;&lt;object type=&quot;3&quot; unique_id=&quot;10136&quot;&gt;&lt;property id=&quot;20148&quot; value=&quot;5&quot;/&gt;&lt;property id=&quot;20300&quot; value=&quot;Slide 24 - &amp;quot;Database Specialists&amp;quot;&quot;/&gt;&lt;property id=&quot;20307&quot; value=&quot;372&quot;/&gt;&lt;/object&gt;&lt;object type=&quot;3&quot; unique_id=&quot;10137&quot;&gt;&lt;property id=&quot;20148&quot; value=&quot;5&quot;/&gt;&lt;property id=&quot;20300&quot; value=&quot;Slide 25 - &amp;quot;Database Specialists&amp;quot;&quot;/&gt;&lt;property id=&quot;20307&quot; value=&quot;373&quot;/&gt;&lt;/object&gt;&lt;object type=&quot;3&quot; unique_id=&quot;10138&quot;&gt;&lt;property id=&quot;20148&quot; value=&quot;5&quot;/&gt;&lt;property id=&quot;20300&quot; value=&quot;Slide 26 - &amp;quot;Database Specialists&amp;quot;&quot;/&gt;&lt;property id=&quot;20307&quot; value=&quot;375&quot;/&gt;&lt;/object&gt;&lt;object type=&quot;3&quot; unique_id=&quot;10139&quot;&gt;&lt;property id=&quot;20148&quot; value=&quot;5&quot;/&gt;&lt;property id=&quot;20300&quot; value=&quot;Slide 27 - &amp;quot;Database Specialists&amp;quot;&quot;/&gt;&lt;property id=&quot;20307&quot; value=&quot;374&quot;/&gt;&lt;/object&gt;&lt;object type=&quot;3&quot; unique_id=&quot;10140&quot;&gt;&lt;property id=&quot;20148&quot; value=&quot;5&quot;/&gt;&lt;property id=&quot;20300&quot; value=&quot;Slide 28 - &amp;quot;Database Specialists&amp;quot;&quot;/&gt;&lt;property id=&quot;20307&quot; value=&quot;378&quot;/&gt;&lt;/object&gt;&lt;object type=&quot;3&quot; unique_id=&quot;10141&quot;&gt;&lt;property id=&quot;20148&quot; value=&quot;5&quot;/&gt;&lt;property id=&quot;20300&quot; value=&quot;Slide 29 - &amp;quot;Database Specialists&amp;quot;&quot;/&gt;&lt;property id=&quot;20307&quot; value=&quot;376&quot;/&gt;&lt;/object&gt;&lt;object type=&quot;3&quot; unique_id=&quot;10142&quot;&gt;&lt;property id=&quot;20148&quot; value=&quot;5&quot;/&gt;&lt;property id=&quot;20300&quot; value=&quot;Slide 31 - &amp;quot;Database Specialists&amp;quot;&quot;/&gt;&lt;property id=&quot;20307&quot; value=&quot;377&quot;/&gt;&lt;/object&gt;&lt;object type=&quot;3&quot; unique_id=&quot;10144&quot;&gt;&lt;property id=&quot;20148&quot; value=&quot;5&quot;/&gt;&lt;property id=&quot;20300&quot; value=&quot;Slide 33 - &amp;quot;IT Professionals&amp;quot;&quot;/&gt;&lt;property id=&quot;20307&quot; value=&quot;351&quot;/&gt;&lt;/object&gt;&lt;object type=&quot;3&quot; unique_id=&quot;10145&quot;&gt;&lt;property id=&quot;20148&quot; value=&quot;5&quot;/&gt;&lt;property id=&quot;20300&quot; value=&quot;Slide 34 - &amp;quot;IT Professionals&amp;quot;&quot;/&gt;&lt;property id=&quot;20307&quot; value=&quot;379&quot;/&gt;&lt;/object&gt;&lt;object type=&quot;3&quot; unique_id=&quot;10369&quot;&gt;&lt;property id=&quot;20148&quot; value=&quot;5&quot;/&gt;&lt;property id=&quot;20300&quot; value=&quot;Slide 11 - &amp;quot;Top Management&amp;quot;&quot;/&gt;&lt;property id=&quot;20307&quot; value=&quot;380&quot;/&gt;&lt;/object&gt;&lt;object type=&quot;3&quot; unique_id=&quot;10484&quot;&gt;&lt;property id=&quot;20148&quot; value=&quot;5&quot;/&gt;&lt;property id=&quot;20300&quot; value=&quot;Slide 20 - &amp;quot;Operational Decision Makers&amp;quot;&quot;/&gt;&lt;property id=&quot;20307&quot; value=&quot;381&quot;/&gt;&lt;/object&gt;&lt;object type=&quot;3&quot; unique_id=&quot;11001&quot;&gt;&lt;property id=&quot;20148&quot; value=&quot;5&quot;/&gt;&lt;property id=&quot;20300&quot; value=&quot;Slide 30 - &amp;quot;Database Specialists&amp;quot;&quot;/&gt;&lt;property id=&quot;20307&quot; value=&quot;382&quot;/&gt;&lt;/object&gt;&lt;object type=&quot;3&quot; unique_id=&quot;11002&quot;&gt;&lt;property id=&quot;20148&quot; value=&quot;5&quot;/&gt;&lt;property id=&quot;20300&quot; value=&quot;Slide 32 - &amp;quot;Database Specialists&amp;quot;&quot;/&gt;&lt;property id=&quot;20307&quot; value=&quot;383&quot;/&gt;&lt;/object&gt;&lt;object type=&quot;3&quot; unique_id=&quot;11115&quot;&gt;&lt;property id=&quot;20148&quot; value=&quot;5&quot;/&gt;&lt;property id=&quot;20300&quot; value=&quot;Slide 35 - &amp;quot;Data Analysis Overview&amp;quot;&quot;/&gt;&lt;property id=&quot;20307&quot; value=&quot;38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0000"/>
      </a:accent1>
      <a:accent2>
        <a:srgbClr val="6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32315</TotalTime>
  <Words>1712</Words>
  <Application>Microsoft Macintosh PowerPoint</Application>
  <PresentationFormat>On-screen Show (4:3)</PresentationFormat>
  <Paragraphs>387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Announcements</vt:lpstr>
      <vt:lpstr>Predictive Analytics for Business Strategy</vt:lpstr>
      <vt:lpstr>By the end of this class, you should be able to:</vt:lpstr>
      <vt:lpstr>Hypothesis tests in regression</vt:lpstr>
      <vt:lpstr>t tests</vt:lpstr>
      <vt:lpstr>t tests</vt:lpstr>
      <vt:lpstr>t tests in Stata</vt:lpstr>
      <vt:lpstr>Single sample t test (common in regression)</vt:lpstr>
      <vt:lpstr>Two sample t test</vt:lpstr>
      <vt:lpstr>Two sample t test – special cases</vt:lpstr>
      <vt:lpstr>Stata</vt:lpstr>
      <vt:lpstr>Stata</vt:lpstr>
      <vt:lpstr>Single sample t test example</vt:lpstr>
      <vt:lpstr>Single sample t test example output</vt:lpstr>
      <vt:lpstr>Significantly different</vt:lpstr>
      <vt:lpstr>Two sample t tests</vt:lpstr>
      <vt:lpstr>Two sample t test example</vt:lpstr>
      <vt:lpstr>Two sample t test example output</vt:lpstr>
      <vt:lpstr>t tests in linear regression</vt:lpstr>
      <vt:lpstr>Regression and hypothesis tests</vt:lpstr>
      <vt:lpstr>Simple regression example</vt:lpstr>
      <vt:lpstr>R-squared </vt:lpstr>
      <vt:lpstr>Example of very high R-squared</vt:lpstr>
      <vt:lpstr>What else is going on?</vt:lpstr>
      <vt:lpstr>Let’s add additional variables</vt:lpstr>
      <vt:lpstr>Let’s add an additional variable</vt:lpstr>
      <vt:lpstr>Hypothesis tests in regression</vt:lpstr>
      <vt:lpstr>NYC Taxi Data example </vt:lpstr>
      <vt:lpstr>NYC Taxi Data example </vt:lpstr>
      <vt:lpstr>NYC Taxi Data example </vt:lpstr>
      <vt:lpstr>Payment by credit?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Prince</dc:creator>
  <cp:lastModifiedBy>McDermott, Eric</cp:lastModifiedBy>
  <cp:revision>1358</cp:revision>
  <dcterms:created xsi:type="dcterms:W3CDTF">2010-01-21T17:35:37Z</dcterms:created>
  <dcterms:modified xsi:type="dcterms:W3CDTF">2023-01-16T01:38:09Z</dcterms:modified>
</cp:coreProperties>
</file>