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1"/>
  </p:notesMasterIdLst>
  <p:handoutMasterIdLst>
    <p:handoutMasterId r:id="rId42"/>
  </p:handoutMasterIdLst>
  <p:sldIdLst>
    <p:sldId id="256" r:id="rId2"/>
    <p:sldId id="257" r:id="rId3"/>
    <p:sldId id="713" r:id="rId4"/>
    <p:sldId id="714" r:id="rId5"/>
    <p:sldId id="777" r:id="rId6"/>
    <p:sldId id="778" r:id="rId7"/>
    <p:sldId id="715" r:id="rId8"/>
    <p:sldId id="782" r:id="rId9"/>
    <p:sldId id="716" r:id="rId10"/>
    <p:sldId id="717" r:id="rId11"/>
    <p:sldId id="718" r:id="rId12"/>
    <p:sldId id="780" r:id="rId13"/>
    <p:sldId id="719" r:id="rId14"/>
    <p:sldId id="720" r:id="rId15"/>
    <p:sldId id="779" r:id="rId16"/>
    <p:sldId id="723" r:id="rId17"/>
    <p:sldId id="724" r:id="rId18"/>
    <p:sldId id="725" r:id="rId19"/>
    <p:sldId id="781" r:id="rId20"/>
    <p:sldId id="727" r:id="rId21"/>
    <p:sldId id="728" r:id="rId22"/>
    <p:sldId id="729" r:id="rId23"/>
    <p:sldId id="730" r:id="rId24"/>
    <p:sldId id="731" r:id="rId25"/>
    <p:sldId id="732" r:id="rId26"/>
    <p:sldId id="733" r:id="rId27"/>
    <p:sldId id="734" r:id="rId28"/>
    <p:sldId id="735" r:id="rId29"/>
    <p:sldId id="736" r:id="rId30"/>
    <p:sldId id="737" r:id="rId31"/>
    <p:sldId id="738" r:id="rId32"/>
    <p:sldId id="740" r:id="rId33"/>
    <p:sldId id="783" r:id="rId34"/>
    <p:sldId id="741" r:id="rId35"/>
    <p:sldId id="784" r:id="rId36"/>
    <p:sldId id="742" r:id="rId37"/>
    <p:sldId id="743" r:id="rId38"/>
    <p:sldId id="744" r:id="rId39"/>
    <p:sldId id="589" r:id="rId40"/>
  </p:sldIdLst>
  <p:sldSz cx="9144000" cy="6858000" type="screen4x3"/>
  <p:notesSz cx="6985000" cy="92837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6633"/>
    <a:srgbClr val="003399"/>
    <a:srgbClr val="FF33CC"/>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7" autoAdjust="0"/>
    <p:restoredTop sz="87451" autoAdjust="0"/>
  </p:normalViewPr>
  <p:slideViewPr>
    <p:cSldViewPr>
      <p:cViewPr varScale="1">
        <p:scale>
          <a:sx n="75" d="100"/>
          <a:sy n="75" d="100"/>
        </p:scale>
        <p:origin x="1672" y="168"/>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5F015CCC-DFF3-1649-A506-C0FF4FF00C63}" type="datetime1">
              <a:rPr lang="en-US" smtClean="0"/>
              <a:t>1/18/23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2900758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6332F300-2BCD-5C49-9CE4-A61030037895}" type="datetime1">
              <a:rPr lang="en-US" smtClean="0"/>
              <a:t>1/18/23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34430823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10455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44131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4835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14</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91632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15</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1688923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31274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483268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18</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280842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83126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29847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978217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21</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733667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80306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23</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1063326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75977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526490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1275187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27</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3440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667528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4185937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29484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1613781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64165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32</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722245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516815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989190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684368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36</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9879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37</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1884474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38</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911953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39</a:t>
            </a:fld>
            <a:endParaRPr lang="en-US"/>
          </a:p>
        </p:txBody>
      </p:sp>
      <p:sp>
        <p:nvSpPr>
          <p:cNvPr id="5" name="Date Placeholder 4"/>
          <p:cNvSpPr>
            <a:spLocks noGrp="1"/>
          </p:cNvSpPr>
          <p:nvPr>
            <p:ph type="dt" idx="11"/>
          </p:nvPr>
        </p:nvSpPr>
        <p:spPr/>
        <p:txBody>
          <a:bodyPr/>
          <a:lstStyle/>
          <a:p>
            <a:fld id="{356661C7-DF5E-2149-9574-D4316D904735}" type="datetime1">
              <a:rPr lang="en-US" smtClean="0"/>
              <a:t>1/18/23</a:t>
            </a:fld>
            <a:endParaRPr lang="en-US"/>
          </a:p>
        </p:txBody>
      </p:sp>
    </p:spTree>
    <p:extLst>
      <p:ext uri="{BB962C8B-B14F-4D97-AF65-F5344CB8AC3E}">
        <p14:creationId xmlns:p14="http://schemas.microsoft.com/office/powerpoint/2010/main" val="1740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06775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6</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65216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21129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6391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5633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10</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1/18/23</a:t>
            </a:fld>
            <a:endParaRPr lang="en-US" dirty="0"/>
          </a:p>
        </p:txBody>
      </p:sp>
    </p:spTree>
    <p:extLst>
      <p:ext uri="{BB962C8B-B14F-4D97-AF65-F5344CB8AC3E}">
        <p14:creationId xmlns:p14="http://schemas.microsoft.com/office/powerpoint/2010/main" val="3819476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4/3/2019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4/3/2019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4/3/2019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4/3/2019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4/3/2019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4/3/2019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4/3/2019</a:t>
            </a:r>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4/3/2019</a:t>
            </a:r>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4/3/2019</a:t>
            </a:r>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4/3/2019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4/3/2019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4/3/2019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2"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run a regression and find the observed and predicted values of Y when X is 1.24.</a:t>
                </a:r>
              </a:p>
              <a:p>
                <a:endParaRPr lang="en-US" sz="2800" dirty="0"/>
              </a:p>
              <a:p>
                <a:r>
                  <a:rPr lang="en-US" sz="2800" dirty="0"/>
                  <a:t>So we have (for our first observation):</a:t>
                </a: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r>
                          <a:rPr lang="en-US" sz="2400" b="0" i="1" smtClean="0">
                            <a:latin typeface="Cambria Math" panose="02040503050406030204" pitchFamily="18" charset="0"/>
                          </a:rPr>
                          <m:t>_</m:t>
                        </m:r>
                        <m:r>
                          <a:rPr lang="en-US" sz="2400" b="0" i="1" smtClean="0">
                            <a:latin typeface="Cambria Math" panose="02040503050406030204" pitchFamily="18" charset="0"/>
                          </a:rPr>
                          <m:t>𝑐h𝑜𝑐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1.24</a:t>
                </a: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r>
                          <a:rPr lang="en-US" sz="2400" b="0" i="1" smtClean="0">
                            <a:latin typeface="Cambria Math" panose="02040503050406030204" pitchFamily="18" charset="0"/>
                          </a:rPr>
                          <m:t>_</m:t>
                        </m:r>
                        <m:r>
                          <a:rPr lang="en-US" sz="2400" b="0" i="1" smtClean="0">
                            <a:latin typeface="Cambria Math" panose="02040503050406030204" pitchFamily="18" charset="0"/>
                          </a:rPr>
                          <m:t>𝑐h𝑜𝑐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199.66  (actual)</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800" i="1">
                                <a:latin typeface="Cambria Math" panose="02040503050406030204" pitchFamily="18" charset="0"/>
                              </a:rPr>
                              <m:t>𝑄</m:t>
                            </m:r>
                          </m:e>
                        </m:acc>
                        <m:r>
                          <a:rPr lang="en-US" sz="2400" b="0" i="1" smtClean="0">
                            <a:latin typeface="Cambria Math" panose="02040503050406030204" pitchFamily="18" charset="0"/>
                          </a:rPr>
                          <m:t>_</m:t>
                        </m:r>
                        <m:r>
                          <a:rPr lang="en-US" sz="2400" b="0" i="1" smtClean="0">
                            <a:latin typeface="Cambria Math" panose="02040503050406030204" pitchFamily="18" charset="0"/>
                          </a:rPr>
                          <m:t>𝑐h𝑜𝑐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199.71  (predicted)</a:t>
                </a:r>
              </a:p>
              <a:p>
                <a:pPr lvl="1"/>
                <a:endParaRPr lang="en-US" sz="2400" dirty="0"/>
              </a:p>
              <a:p>
                <a:r>
                  <a:rPr lang="en-US" sz="2800" dirty="0"/>
                  <a:t>Residual = Actual – Predicted</a:t>
                </a: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199.66 – 199.71 = -0.05</a:t>
                </a:r>
              </a:p>
              <a:p>
                <a:pPr lvl="1"/>
                <a:endParaRPr lang="en-US" sz="2400" dirty="0"/>
              </a:p>
              <a:p>
                <a:pPr lvl="1"/>
                <a:endParaRPr lang="en-US" sz="2400" dirty="0"/>
              </a:p>
              <a:p>
                <a:pPr lvl="1"/>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2623" b="-756"/>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is the residual?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10</a:t>
            </a:fld>
            <a:endParaRPr lang="en-US"/>
          </a:p>
        </p:txBody>
      </p:sp>
    </p:spTree>
    <p:extLst>
      <p:ext uri="{BB962C8B-B14F-4D97-AF65-F5344CB8AC3E}">
        <p14:creationId xmlns:p14="http://schemas.microsoft.com/office/powerpoint/2010/main" val="198651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We calculated the residual for person 1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1</m:t>
                        </m:r>
                      </m:sub>
                    </m:sSub>
                  </m:oMath>
                </a14:m>
                <a:r>
                  <a:rPr lang="en-US" sz="2800" dirty="0"/>
                  <a:t>)</a:t>
                </a:r>
              </a:p>
              <a:p>
                <a:endParaRPr lang="en-US" sz="2400" dirty="0"/>
              </a:p>
              <a:p>
                <a:r>
                  <a:rPr lang="en-US" sz="2800" dirty="0"/>
                  <a:t>There would be a residual for all other individuals/observations as well.</a:t>
                </a:r>
              </a:p>
              <a:p>
                <a:endParaRPr lang="en-US" sz="2800" dirty="0"/>
              </a:p>
              <a:p>
                <a:r>
                  <a:rPr lang="en-US" sz="2800" dirty="0"/>
                  <a:t>Some would be positive, some negative</a:t>
                </a:r>
              </a:p>
              <a:p>
                <a:pPr lvl="1"/>
                <a:r>
                  <a:rPr lang="en-US" sz="2400" dirty="0"/>
                  <a:t>Line/plane of best fit in “middle” of </a:t>
                </a:r>
                <a:r>
                  <a:rPr lang="en-US" sz="2400"/>
                  <a:t>data points</a:t>
                </a:r>
                <a:endParaRPr lang="en-US" sz="24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Residuals for every observation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11</a:t>
            </a:fld>
            <a:endParaRPr lang="en-US"/>
          </a:p>
        </p:txBody>
      </p:sp>
    </p:spTree>
    <p:extLst>
      <p:ext uri="{BB962C8B-B14F-4D97-AF65-F5344CB8AC3E}">
        <p14:creationId xmlns:p14="http://schemas.microsoft.com/office/powerpoint/2010/main" val="156866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We generally won’t need to, but if we wanted to see all residuals we could calculate them by subtracting:</a:t>
            </a:r>
          </a:p>
          <a:p>
            <a:pPr lvl="1"/>
            <a:r>
              <a:rPr lang="en-US" sz="2000" dirty="0"/>
              <a:t>Actual Y – Predicted Y</a:t>
            </a:r>
          </a:p>
          <a:p>
            <a:pPr lvl="2"/>
            <a:r>
              <a:rPr lang="en-US" sz="1800" dirty="0"/>
              <a:t>For every observation</a:t>
            </a:r>
          </a:p>
          <a:p>
            <a:pPr lvl="2"/>
            <a:endParaRPr lang="en-US" sz="1800" dirty="0"/>
          </a:p>
          <a:p>
            <a:pPr lvl="2"/>
            <a:endParaRPr lang="en-US" sz="1800" dirty="0"/>
          </a:p>
          <a:p>
            <a:r>
              <a:rPr lang="en-US" sz="2400" dirty="0"/>
              <a:t>Or, just like the predict command following reg</a:t>
            </a:r>
          </a:p>
          <a:p>
            <a:endParaRPr lang="en-US" sz="2400" dirty="0"/>
          </a:p>
          <a:p>
            <a:pPr lvl="1"/>
            <a:r>
              <a:rPr lang="en-US" sz="2000" dirty="0"/>
              <a:t>We can use:</a:t>
            </a:r>
          </a:p>
          <a:p>
            <a:pPr lvl="2"/>
            <a:r>
              <a:rPr lang="en-US" sz="1800" dirty="0"/>
              <a:t>predict </a:t>
            </a:r>
            <a:r>
              <a:rPr lang="en-US" sz="1800" dirty="0" err="1"/>
              <a:t>Q_resid</a:t>
            </a:r>
            <a:r>
              <a:rPr lang="en-US" sz="1800" dirty="0"/>
              <a:t>, residuals</a:t>
            </a:r>
          </a:p>
          <a:p>
            <a:pPr lvl="3"/>
            <a:r>
              <a:rPr lang="en-US" sz="1600" dirty="0"/>
              <a:t>The “comma + residuals” option tells Stata to calculate residuals</a:t>
            </a:r>
          </a:p>
          <a:p>
            <a:pPr lvl="3"/>
            <a:r>
              <a:rPr lang="en-US" sz="1600" dirty="0"/>
              <a:t>We could have used any name; </a:t>
            </a:r>
            <a:r>
              <a:rPr lang="en-US" sz="1600" dirty="0" err="1"/>
              <a:t>Q_resid</a:t>
            </a:r>
            <a:r>
              <a:rPr lang="en-US" sz="1600" dirty="0"/>
              <a:t> is arbitrary.</a:t>
            </a:r>
          </a:p>
          <a:p>
            <a:pPr lvl="2"/>
            <a:endParaRPr lang="en-US" sz="1800" dirty="0"/>
          </a:p>
          <a:p>
            <a:endParaRPr lang="en-US" sz="2400" dirty="0"/>
          </a:p>
          <a:p>
            <a:pPr lvl="1"/>
            <a:endParaRPr lang="en-US" sz="2400" dirty="0"/>
          </a:p>
          <a:p>
            <a:pPr lvl="1"/>
            <a:endParaRPr lang="en-US" sz="24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Finding all residuals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12</a:t>
            </a:fld>
            <a:endParaRPr lang="en-US"/>
          </a:p>
        </p:txBody>
      </p:sp>
    </p:spTree>
    <p:extLst>
      <p:ext uri="{BB962C8B-B14F-4D97-AF65-F5344CB8AC3E}">
        <p14:creationId xmlns:p14="http://schemas.microsoft.com/office/powerpoint/2010/main" val="25336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take a look at a scatterplot with the line of best fit so we can more clearly visualize the residuals for each observation.</a:t>
            </a:r>
          </a:p>
          <a:p>
            <a:endParaRPr lang="en-US" sz="2800" dirty="0"/>
          </a:p>
          <a:p>
            <a:endParaRPr lang="en-US" sz="2800" dirty="0"/>
          </a:p>
          <a:p>
            <a:pPr lvl="1"/>
            <a:r>
              <a:rPr lang="en-US" sz="2400" dirty="0" err="1"/>
              <a:t>twoway</a:t>
            </a:r>
            <a:r>
              <a:rPr lang="en-US" sz="2400" dirty="0"/>
              <a:t> scatter </a:t>
            </a:r>
            <a:r>
              <a:rPr lang="en-US" sz="2400" dirty="0" err="1"/>
              <a:t>Q_choc</a:t>
            </a:r>
            <a:r>
              <a:rPr lang="en-US" sz="2400" dirty="0"/>
              <a:t> P_ choc || </a:t>
            </a:r>
            <a:r>
              <a:rPr lang="en-US" sz="2400" dirty="0" err="1"/>
              <a:t>lfit</a:t>
            </a:r>
            <a:r>
              <a:rPr lang="en-US" sz="2400" dirty="0"/>
              <a:t> Q_ choc P_ choc</a:t>
            </a:r>
          </a:p>
          <a:p>
            <a:pPr lvl="2"/>
            <a:r>
              <a:rPr lang="en-US" sz="2200" dirty="0"/>
              <a:t>This performs two separate commands on the same graph.</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Residuals visualized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13</a:t>
            </a:fld>
            <a:endParaRPr lang="en-US"/>
          </a:p>
        </p:txBody>
      </p:sp>
    </p:spTree>
    <p:extLst>
      <p:ext uri="{BB962C8B-B14F-4D97-AF65-F5344CB8AC3E}">
        <p14:creationId xmlns:p14="http://schemas.microsoft.com/office/powerpoint/2010/main" val="290845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How do we interpret each residual?</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is a residual?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14</a:t>
            </a:fld>
            <a:endParaRPr lang="en-US"/>
          </a:p>
        </p:txBody>
      </p:sp>
    </p:spTree>
    <p:extLst>
      <p:ext uri="{BB962C8B-B14F-4D97-AF65-F5344CB8AC3E}">
        <p14:creationId xmlns:p14="http://schemas.microsoft.com/office/powerpoint/2010/main" val="329688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How do we interpret each residual?</a:t>
            </a:r>
          </a:p>
          <a:p>
            <a:endParaRPr lang="en-US" sz="2800" dirty="0"/>
          </a:p>
          <a:p>
            <a:r>
              <a:rPr lang="en-US" sz="2800" dirty="0"/>
              <a:t>It may be tempting to think that the “truth” for the population is the line of best fit and that the residuals are simply the parts we can’t explain.</a:t>
            </a:r>
          </a:p>
          <a:p>
            <a:endParaRPr lang="en-US" sz="2800" dirty="0"/>
          </a:p>
          <a:p>
            <a:r>
              <a:rPr lang="en-US" sz="2800" dirty="0"/>
              <a:t>There certainly is a lot that we can’t explain </a:t>
            </a:r>
          </a:p>
          <a:p>
            <a:pPr lvl="1"/>
            <a:r>
              <a:rPr lang="en-US" sz="2400" dirty="0"/>
              <a:t>Lots of </a:t>
            </a:r>
            <a:r>
              <a:rPr lang="en-US" sz="2400" dirty="0" err="1"/>
              <a:t>unobservables</a:t>
            </a:r>
            <a:r>
              <a:rPr lang="en-US" sz="2400" dirty="0"/>
              <a:t> </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is a residual?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15</a:t>
            </a:fld>
            <a:endParaRPr lang="en-US"/>
          </a:p>
        </p:txBody>
      </p:sp>
    </p:spTree>
    <p:extLst>
      <p:ext uri="{BB962C8B-B14F-4D97-AF65-F5344CB8AC3E}">
        <p14:creationId xmlns:p14="http://schemas.microsoft.com/office/powerpoint/2010/main" val="314493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pPr marL="109728" indent="0">
              <a:buNone/>
            </a:pPr>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What’s in U?</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16</a:t>
            </a:fld>
            <a:endParaRPr lang="en-US"/>
          </a:p>
        </p:txBody>
      </p:sp>
      <p:pic>
        <p:nvPicPr>
          <p:cNvPr id="8" name="Picture 7">
            <a:extLst>
              <a:ext uri="{FF2B5EF4-FFF2-40B4-BE49-F238E27FC236}">
                <a16:creationId xmlns:a16="http://schemas.microsoft.com/office/drawing/2014/main" id="{C717E99F-02A8-3A1B-CA4E-06B042194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 y="914400"/>
            <a:ext cx="7518400" cy="5295900"/>
          </a:xfrm>
          <a:prstGeom prst="rect">
            <a:avLst/>
          </a:prstGeom>
        </p:spPr>
      </p:pic>
    </p:spTree>
    <p:extLst>
      <p:ext uri="{BB962C8B-B14F-4D97-AF65-F5344CB8AC3E}">
        <p14:creationId xmlns:p14="http://schemas.microsoft.com/office/powerpoint/2010/main" val="186094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Are the </a:t>
            </a:r>
            <a:r>
              <a:rPr lang="en-US" sz="2800" dirty="0" err="1"/>
              <a:t>unobservables</a:t>
            </a:r>
            <a:r>
              <a:rPr lang="en-US" sz="2800" dirty="0"/>
              <a:t> perfectly balanced around the line of best fit?</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Are </a:t>
            </a:r>
            <a:r>
              <a:rPr lang="en-US" dirty="0" err="1">
                <a:solidFill>
                  <a:schemeClr val="bg1"/>
                </a:solidFill>
                <a:effectLst>
                  <a:reflection blurRad="6350" stA="55000" endA="300" endPos="45500" dir="5400000" sy="-100000" algn="bl" rotWithShape="0"/>
                </a:effectLst>
              </a:rPr>
              <a:t>unobservables</a:t>
            </a:r>
            <a:r>
              <a:rPr lang="en-US" dirty="0">
                <a:solidFill>
                  <a:schemeClr val="bg1"/>
                </a:solidFill>
                <a:effectLst>
                  <a:reflection blurRad="6350" stA="55000" endA="300" endPos="45500" dir="5400000" sy="-100000" algn="bl" rotWithShape="0"/>
                </a:effectLst>
              </a:rPr>
              <a:t> “balanced”?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17</a:t>
            </a:fld>
            <a:endParaRPr lang="en-US"/>
          </a:p>
        </p:txBody>
      </p:sp>
    </p:spTree>
    <p:extLst>
      <p:ext uri="{BB962C8B-B14F-4D97-AF65-F5344CB8AC3E}">
        <p14:creationId xmlns:p14="http://schemas.microsoft.com/office/powerpoint/2010/main" val="301960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write our linear regression model for the demand for chocolate example:</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r>
                  <a:rPr lang="en-US" sz="2800" b="0" dirty="0"/>
                  <a:t>What’s in U? </a:t>
                </a:r>
                <a:r>
                  <a:rPr lang="en-US" sz="2800" dirty="0"/>
                  <a:t>What directly impacts the quantity of chocolate sold?</a:t>
                </a:r>
                <a:endParaRPr lang="en-US" sz="2800" b="0" dirty="0"/>
              </a:p>
              <a:p>
                <a:endParaRPr lang="en-US" sz="2800" dirty="0"/>
              </a:p>
              <a:p>
                <a:endParaRPr lang="en-US" sz="28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Going back to U</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18</a:t>
            </a:fld>
            <a:endParaRPr lang="en-US"/>
          </a:p>
        </p:txBody>
      </p:sp>
    </p:spTree>
    <p:extLst>
      <p:ext uri="{BB962C8B-B14F-4D97-AF65-F5344CB8AC3E}">
        <p14:creationId xmlns:p14="http://schemas.microsoft.com/office/powerpoint/2010/main" val="402240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Certainly there are a lot of things that directly impact the quantity of chocolate sold.</a:t>
            </a:r>
          </a:p>
          <a:p>
            <a:endParaRPr lang="en-US" sz="2800" dirty="0"/>
          </a:p>
          <a:p>
            <a:r>
              <a:rPr lang="en-US" sz="2800" dirty="0"/>
              <a:t>Brand, quality, type, etc.</a:t>
            </a:r>
          </a:p>
          <a:p>
            <a:endParaRPr lang="en-US" sz="2800" dirty="0"/>
          </a:p>
          <a:p>
            <a:r>
              <a:rPr lang="en-US" sz="2800" dirty="0"/>
              <a:t>Let’s imagine quality was the only thing so we can simplify our discussion.</a:t>
            </a:r>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Lots of things…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19</a:t>
            </a:fld>
            <a:endParaRPr lang="en-US"/>
          </a:p>
        </p:txBody>
      </p:sp>
    </p:spTree>
    <p:extLst>
      <p:ext uri="{BB962C8B-B14F-4D97-AF65-F5344CB8AC3E}">
        <p14:creationId xmlns:p14="http://schemas.microsoft.com/office/powerpoint/2010/main" val="323212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What the U term in our model represents?</a:t>
            </a:r>
          </a:p>
          <a:p>
            <a:endParaRPr lang="en-US" sz="2800" dirty="0"/>
          </a:p>
          <a:p>
            <a:r>
              <a:rPr lang="en-US" sz="2800" dirty="0"/>
              <a:t>Can we observe U?</a:t>
            </a:r>
          </a:p>
          <a:p>
            <a:endParaRPr lang="en-US" sz="2800" dirty="0"/>
          </a:p>
          <a:p>
            <a:r>
              <a:rPr lang="en-US" sz="2800" dirty="0"/>
              <a:t>When we care about what is in U and why.</a:t>
            </a:r>
          </a:p>
          <a:p>
            <a:endParaRPr lang="en-US" sz="2800" dirty="0"/>
          </a:p>
          <a:p>
            <a:r>
              <a:rPr lang="en-US" sz="2800" dirty="0"/>
              <a:t>Bias and possible sources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Outline for Today</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Our model is:</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r>
                  <a:rPr lang="en-US" sz="2800" dirty="0"/>
                  <a:t>&amp; suppose only thing in U is quality</a:t>
                </a:r>
              </a:p>
              <a:p>
                <a:endParaRPr lang="en-US" sz="2800" dirty="0"/>
              </a:p>
              <a:p>
                <a:r>
                  <a:rPr lang="en-US" sz="2800" dirty="0"/>
                  <a:t>How does the existence of quality make it hard to estimate the causal impact of price on quantity sold (of chocolate)?</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Back to the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20</a:t>
            </a:fld>
            <a:endParaRPr lang="en-US"/>
          </a:p>
        </p:txBody>
      </p:sp>
    </p:spTree>
    <p:extLst>
      <p:ext uri="{BB962C8B-B14F-4D97-AF65-F5344CB8AC3E}">
        <p14:creationId xmlns:p14="http://schemas.microsoft.com/office/powerpoint/2010/main" val="369610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When we regress quantity on price in this example, we can’t be sure we’re picking up just the causal effect of price.</a:t>
            </a:r>
          </a:p>
          <a:p>
            <a:endParaRPr lang="en-US" sz="2800" dirty="0"/>
          </a:p>
          <a:p>
            <a:r>
              <a:rPr lang="en-US" sz="2800" dirty="0"/>
              <a:t>Or, if we are picking up the effect of price AND the effect of quality.</a:t>
            </a:r>
          </a:p>
          <a:p>
            <a:pPr lvl="1"/>
            <a:r>
              <a:rPr lang="en-US" sz="2400" dirty="0"/>
              <a:t>Often other things, but we assumed quality only</a:t>
            </a:r>
          </a:p>
          <a:p>
            <a:pPr lvl="1"/>
            <a:endParaRPr lang="en-US" sz="2400" dirty="0"/>
          </a:p>
          <a:p>
            <a:r>
              <a:rPr lang="en-US" sz="2800" dirty="0"/>
              <a:t>Quality’s existence causes bias in our estimate of the causal impact of price on quantity.</a:t>
            </a:r>
          </a:p>
          <a:p>
            <a:pPr lvl="1"/>
            <a:r>
              <a:rPr lang="en-US" sz="2400" dirty="0"/>
              <a:t>It messes up our ability to estimate the causal impact of price.</a:t>
            </a:r>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Confounding factor</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21</a:t>
            </a:fld>
            <a:endParaRPr lang="en-US"/>
          </a:p>
        </p:txBody>
      </p:sp>
    </p:spTree>
    <p:extLst>
      <p:ext uri="{BB962C8B-B14F-4D97-AF65-F5344CB8AC3E}">
        <p14:creationId xmlns:p14="http://schemas.microsoft.com/office/powerpoint/2010/main" val="341137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We said that quality is in U.</a:t>
            </a:r>
          </a:p>
          <a:p>
            <a:endParaRPr lang="en-US" sz="2800" dirty="0"/>
          </a:p>
          <a:p>
            <a:endParaRPr lang="en-US" sz="2800" dirty="0"/>
          </a:p>
          <a:p>
            <a:r>
              <a:rPr lang="en-US" sz="2800" dirty="0"/>
              <a:t>Can we see it in our data?</a:t>
            </a:r>
          </a:p>
          <a:p>
            <a:pPr lvl="1"/>
            <a:r>
              <a:rPr lang="en-US" sz="2400" dirty="0"/>
              <a:t>In a scatterplot?</a:t>
            </a:r>
          </a:p>
          <a:p>
            <a:pPr lvl="1"/>
            <a:r>
              <a:rPr lang="en-US" sz="2400" dirty="0"/>
              <a:t>In the spreadsheet?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Can we see quality in data?</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22</a:t>
            </a:fld>
            <a:endParaRPr lang="en-US"/>
          </a:p>
        </p:txBody>
      </p:sp>
    </p:spTree>
    <p:extLst>
      <p:ext uri="{BB962C8B-B14F-4D97-AF65-F5344CB8AC3E}">
        <p14:creationId xmlns:p14="http://schemas.microsoft.com/office/powerpoint/2010/main" val="1478514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What is the correlation between price and quality?</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Where is quality?</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23</a:t>
            </a:fld>
            <a:endParaRPr lang="en-US"/>
          </a:p>
        </p:txBody>
      </p:sp>
      <p:pic>
        <p:nvPicPr>
          <p:cNvPr id="8" name="Picture 7" descr="Chart, scatter chart&#10;&#10;Description automatically generated">
            <a:extLst>
              <a:ext uri="{FF2B5EF4-FFF2-40B4-BE49-F238E27FC236}">
                <a16:creationId xmlns:a16="http://schemas.microsoft.com/office/drawing/2014/main" id="{E4DDC190-A49B-7117-A066-1E2373B94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372" y="2091159"/>
            <a:ext cx="5867400" cy="4267200"/>
          </a:xfrm>
          <a:prstGeom prst="rect">
            <a:avLst/>
          </a:prstGeom>
        </p:spPr>
      </p:pic>
    </p:spTree>
    <p:extLst>
      <p:ext uri="{BB962C8B-B14F-4D97-AF65-F5344CB8AC3E}">
        <p14:creationId xmlns:p14="http://schemas.microsoft.com/office/powerpoint/2010/main" val="225143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We can’t observe quality, but since we strongly believe it directly impacts quantity sold and is correlated with price, our estimate of the causal impact of price on quantity sold will not be a good one.</a:t>
            </a:r>
          </a:p>
          <a:p>
            <a:endParaRPr lang="en-US" sz="2800" dirty="0"/>
          </a:p>
          <a:p>
            <a:r>
              <a:rPr lang="en-US" sz="2800" dirty="0"/>
              <a:t>This isn’t surprising since our coefficient on price was positive.</a:t>
            </a:r>
          </a:p>
          <a:p>
            <a:pPr lvl="1"/>
            <a:r>
              <a:rPr lang="en-US" sz="2400" dirty="0"/>
              <a:t>But quality would still almost certainly have created bias even if our coefficient was negative.</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Where is quality?</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24</a:t>
            </a:fld>
            <a:endParaRPr lang="en-US"/>
          </a:p>
        </p:txBody>
      </p:sp>
    </p:spTree>
    <p:extLst>
      <p:ext uri="{BB962C8B-B14F-4D97-AF65-F5344CB8AC3E}">
        <p14:creationId xmlns:p14="http://schemas.microsoft.com/office/powerpoint/2010/main" val="9108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imagine we had some chocolate sales data, but that the vendor decided to randomly assign prices.</a:t>
            </a:r>
          </a:p>
          <a:p>
            <a:endParaRPr lang="en-US" sz="2800" dirty="0"/>
          </a:p>
          <a:p>
            <a:r>
              <a:rPr lang="en-US" sz="2800" dirty="0"/>
              <a:t>Suppose we again have data on Quantity sold &amp; Price.</a:t>
            </a:r>
          </a:p>
          <a:p>
            <a:endParaRPr lang="en-US" sz="2800" dirty="0"/>
          </a:p>
          <a:p>
            <a:r>
              <a:rPr lang="en-US" sz="2800" dirty="0"/>
              <a:t>Would our model change? (if yes, how?)</a:t>
            </a:r>
          </a:p>
          <a:p>
            <a:r>
              <a:rPr lang="en-US" sz="2800" dirty="0"/>
              <a:t>Would U change? (if yes, how?)</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if this had been an RCT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25</a:t>
            </a:fld>
            <a:endParaRPr lang="en-US"/>
          </a:p>
        </p:txBody>
      </p:sp>
    </p:spTree>
    <p:extLst>
      <p:ext uri="{BB962C8B-B14F-4D97-AF65-F5344CB8AC3E}">
        <p14:creationId xmlns:p14="http://schemas.microsoft.com/office/powerpoint/2010/main" val="1616469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Our model is still (no change):</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𝑐h𝑜𝑐</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r>
                  <a:rPr lang="en-US" sz="2800" dirty="0"/>
                  <a:t>What about what is in U?</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Model and U when we have RCT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26</a:t>
            </a:fld>
            <a:endParaRPr lang="en-US"/>
          </a:p>
        </p:txBody>
      </p:sp>
    </p:spTree>
    <p:extLst>
      <p:ext uri="{BB962C8B-B14F-4D97-AF65-F5344CB8AC3E}">
        <p14:creationId xmlns:p14="http://schemas.microsoft.com/office/powerpoint/2010/main" val="3859258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Earlier we said that things that would be in U for chocolate would be:</a:t>
            </a:r>
          </a:p>
          <a:p>
            <a:endParaRPr lang="en-US" sz="2800" dirty="0"/>
          </a:p>
          <a:p>
            <a:pPr lvl="1"/>
            <a:r>
              <a:rPr lang="en-US" sz="2400" dirty="0"/>
              <a:t>Brand</a:t>
            </a:r>
          </a:p>
          <a:p>
            <a:pPr lvl="1"/>
            <a:r>
              <a:rPr lang="en-US" sz="2400" dirty="0"/>
              <a:t>Quality</a:t>
            </a:r>
          </a:p>
          <a:p>
            <a:pPr lvl="1"/>
            <a:r>
              <a:rPr lang="en-US" sz="2400" dirty="0"/>
              <a:t>Type</a:t>
            </a:r>
          </a:p>
          <a:p>
            <a:pPr lvl="1"/>
            <a:r>
              <a:rPr lang="en-US" sz="2400" dirty="0"/>
              <a:t>Etc.</a:t>
            </a:r>
          </a:p>
          <a:p>
            <a:pPr lvl="1"/>
            <a:endParaRPr lang="en-US" sz="2400" dirty="0"/>
          </a:p>
          <a:p>
            <a:r>
              <a:rPr lang="en-US" sz="2800" dirty="0"/>
              <a:t>These things are still in U (since they directly impact our Y (which is Quantity)</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What’s in U?</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27</a:t>
            </a:fld>
            <a:endParaRPr lang="en-US"/>
          </a:p>
        </p:txBody>
      </p:sp>
    </p:spTree>
    <p:extLst>
      <p:ext uri="{BB962C8B-B14F-4D97-AF65-F5344CB8AC3E}">
        <p14:creationId xmlns:p14="http://schemas.microsoft.com/office/powerpoint/2010/main" val="884815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a:bodyPr>
          <a:lstStyle/>
          <a:p>
            <a:endParaRPr lang="en-US" sz="2800" dirty="0"/>
          </a:p>
          <a:p>
            <a:r>
              <a:rPr lang="en-US" sz="2800" dirty="0"/>
              <a:t>A couple of things are different here though.</a:t>
            </a:r>
          </a:p>
          <a:p>
            <a:endParaRPr lang="en-US" sz="2800" dirty="0"/>
          </a:p>
          <a:p>
            <a:r>
              <a:rPr lang="en-US" sz="2800" dirty="0"/>
              <a:t>When we started with observational data and we assumed quality was the only thing in U, we discussed how quality was correlated with Price.</a:t>
            </a:r>
          </a:p>
          <a:p>
            <a:endParaRPr lang="en-US" sz="2800" dirty="0"/>
          </a:p>
          <a:p>
            <a:r>
              <a:rPr lang="en-US" sz="2800" dirty="0"/>
              <a:t>Is quality correlated with Price in the RCT?</a:t>
            </a:r>
          </a:p>
          <a:p>
            <a:r>
              <a:rPr lang="en-US" sz="2800" dirty="0"/>
              <a:t>Is brand correlated with Price in the RCT?</a:t>
            </a:r>
          </a:p>
          <a:p>
            <a:r>
              <a:rPr lang="en-US" sz="2800" dirty="0"/>
              <a:t>Is type correlated with Price in the RCT?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What’s different then?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28</a:t>
            </a:fld>
            <a:endParaRPr lang="en-US"/>
          </a:p>
        </p:txBody>
      </p:sp>
    </p:spTree>
    <p:extLst>
      <p:ext uri="{BB962C8B-B14F-4D97-AF65-F5344CB8AC3E}">
        <p14:creationId xmlns:p14="http://schemas.microsoft.com/office/powerpoint/2010/main" val="3971521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r>
              <a:rPr lang="en-US" sz="2800" dirty="0"/>
              <a:t>Suppose we had data on chocolate quantity sold and price from the RCT.</a:t>
            </a:r>
          </a:p>
          <a:p>
            <a:endParaRPr lang="en-US" sz="2800" dirty="0"/>
          </a:p>
          <a:p>
            <a:r>
              <a:rPr lang="en-US" sz="2800" dirty="0"/>
              <a:t>If we did a scatterplot, what would you expect to see?</a:t>
            </a:r>
          </a:p>
          <a:p>
            <a:endParaRPr lang="en-US" sz="2800" dirty="0"/>
          </a:p>
          <a:p>
            <a:pPr lvl="1"/>
            <a:r>
              <a:rPr lang="en-US" sz="2400" dirty="0"/>
              <a:t>Think about what the random cases you’d see:</a:t>
            </a:r>
          </a:p>
          <a:p>
            <a:pPr lvl="2"/>
            <a:r>
              <a:rPr lang="en-US" sz="2200" dirty="0"/>
              <a:t>High prices on high quality</a:t>
            </a:r>
          </a:p>
          <a:p>
            <a:pPr lvl="2"/>
            <a:r>
              <a:rPr lang="en-US" sz="2200" dirty="0"/>
              <a:t>Low prices on high quality (*)</a:t>
            </a:r>
          </a:p>
          <a:p>
            <a:pPr lvl="2"/>
            <a:r>
              <a:rPr lang="en-US" sz="2200" dirty="0"/>
              <a:t>High prices on low quality (*)</a:t>
            </a:r>
          </a:p>
          <a:p>
            <a:pPr lvl="2"/>
            <a:r>
              <a:rPr lang="en-US" sz="2200" dirty="0"/>
              <a:t>Low prices on low quality</a:t>
            </a:r>
          </a:p>
          <a:p>
            <a:pPr lvl="2"/>
            <a:endParaRPr lang="en-US" sz="2200" dirty="0"/>
          </a:p>
          <a:p>
            <a:r>
              <a:rPr lang="en-US" sz="2800" dirty="0"/>
              <a:t>Sketch out your own scatterplot </a:t>
            </a:r>
          </a:p>
          <a:p>
            <a:pPr lvl="1"/>
            <a:r>
              <a:rPr lang="en-US" sz="2400" dirty="0"/>
              <a:t>Start with extremes (*)</a:t>
            </a:r>
          </a:p>
          <a:p>
            <a:pPr lvl="1"/>
            <a:endParaRPr lang="en-US" sz="2400" dirty="0"/>
          </a:p>
          <a:p>
            <a:pPr lvl="1"/>
            <a:endParaRPr lang="en-US" sz="24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RCT Setup</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29</a:t>
            </a:fld>
            <a:endParaRPr lang="en-US"/>
          </a:p>
        </p:txBody>
      </p:sp>
    </p:spTree>
    <p:extLst>
      <p:ext uri="{BB962C8B-B14F-4D97-AF65-F5344CB8AC3E}">
        <p14:creationId xmlns:p14="http://schemas.microsoft.com/office/powerpoint/2010/main" val="24599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 most common linear regression model is OLS (ordinary least squares)</a:t>
            </a:r>
          </a:p>
          <a:p>
            <a:pPr lvl="1"/>
            <a:r>
              <a:rPr lang="en-US" sz="2400" dirty="0"/>
              <a:t>It finds the line (or plane if 3D+) of best fit by minimizing the sum of squared residuals (distances) between the line/plane and the actual values.</a:t>
            </a:r>
          </a:p>
          <a:p>
            <a:pPr lvl="1"/>
            <a:endParaRPr lang="en-US" sz="2400" dirty="0"/>
          </a:p>
          <a:p>
            <a:r>
              <a:rPr lang="en-US" sz="2800" dirty="0"/>
              <a:t>Fortunately Stata (and other software) will find this line/plane for us and just give us the coefficients and constant.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Linear Regression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a:t>
            </a:fld>
            <a:endParaRPr lang="en-US"/>
          </a:p>
        </p:txBody>
      </p:sp>
    </p:spTree>
    <p:extLst>
      <p:ext uri="{BB962C8B-B14F-4D97-AF65-F5344CB8AC3E}">
        <p14:creationId xmlns:p14="http://schemas.microsoft.com/office/powerpoint/2010/main" val="28244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How does your fictional scatterplot (from a fictional RCT) likely differ from a scatterplot from observational data if we only have quantity and price data?</a:t>
            </a:r>
          </a:p>
          <a:p>
            <a:endParaRPr lang="en-US" sz="2800" dirty="0"/>
          </a:p>
          <a:p>
            <a:r>
              <a:rPr lang="en-US" sz="2800" dirty="0"/>
              <a:t>For example:</a:t>
            </a:r>
          </a:p>
          <a:p>
            <a:pPr lvl="1"/>
            <a:r>
              <a:rPr lang="en-US" sz="2400" dirty="0"/>
              <a:t>Restaurants</a:t>
            </a:r>
          </a:p>
          <a:p>
            <a:pPr lvl="1"/>
            <a:r>
              <a:rPr lang="en-US" sz="2400" dirty="0"/>
              <a:t>Hotels</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Quantity and price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30</a:t>
            </a:fld>
            <a:endParaRPr lang="en-US"/>
          </a:p>
        </p:txBody>
      </p:sp>
    </p:spTree>
    <p:extLst>
      <p:ext uri="{BB962C8B-B14F-4D97-AF65-F5344CB8AC3E}">
        <p14:creationId xmlns:p14="http://schemas.microsoft.com/office/powerpoint/2010/main" val="372358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endParaRPr lang="en-US" sz="2800" dirty="0"/>
          </a:p>
          <a:p>
            <a:r>
              <a:rPr lang="en-US" sz="2800" dirty="0"/>
              <a:t>So when should we care about U? (&amp; why?)</a:t>
            </a:r>
          </a:p>
          <a:p>
            <a:endParaRPr lang="en-US" sz="2800" dirty="0"/>
          </a:p>
          <a:p>
            <a:endParaRPr lang="en-US" sz="2800" dirty="0"/>
          </a:p>
          <a:p>
            <a:r>
              <a:rPr lang="en-US" sz="2800" dirty="0"/>
              <a:t>When should we care less about U? (&amp; why?)</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to care about U?</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31</a:t>
            </a:fld>
            <a:endParaRPr lang="en-US"/>
          </a:p>
        </p:txBody>
      </p:sp>
    </p:spTree>
    <p:extLst>
      <p:ext uri="{BB962C8B-B14F-4D97-AF65-F5344CB8AC3E}">
        <p14:creationId xmlns:p14="http://schemas.microsoft.com/office/powerpoint/2010/main" val="1365937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85000" lnSpcReduction="10000"/>
          </a:bodyPr>
          <a:lstStyle/>
          <a:p>
            <a:endParaRPr lang="en-US" sz="2800" dirty="0"/>
          </a:p>
          <a:p>
            <a:r>
              <a:rPr lang="en-US" sz="2800" dirty="0"/>
              <a:t>You may wonder how a confounding factor like quality is related to the sampling distribution discussion we had previously.</a:t>
            </a:r>
          </a:p>
          <a:p>
            <a:endParaRPr lang="en-US" sz="2800" dirty="0"/>
          </a:p>
          <a:p>
            <a:r>
              <a:rPr lang="en-US" sz="2800" dirty="0"/>
              <a:t>It’s a related, but mostly a separate conversation about what our sample can/can’t tell us.</a:t>
            </a:r>
          </a:p>
          <a:p>
            <a:endParaRPr lang="en-US" sz="2800" dirty="0"/>
          </a:p>
          <a:p>
            <a:r>
              <a:rPr lang="en-US" sz="2800" dirty="0"/>
              <a:t>Consider three different sampling distributions:</a:t>
            </a:r>
          </a:p>
          <a:p>
            <a:pPr lvl="1"/>
            <a:r>
              <a:rPr lang="en-US" sz="2400" dirty="0"/>
              <a:t>Heights of adults in Indiana</a:t>
            </a:r>
          </a:p>
          <a:p>
            <a:pPr lvl="1"/>
            <a:r>
              <a:rPr lang="en-US" sz="2400" dirty="0"/>
              <a:t>Effect of price on quantity of chocolate sold (observational)</a:t>
            </a:r>
          </a:p>
          <a:p>
            <a:pPr lvl="1"/>
            <a:r>
              <a:rPr lang="en-US" sz="2400" dirty="0"/>
              <a:t>Effect of price on quantity of chocolate sold (experimental)</a:t>
            </a:r>
            <a:br>
              <a:rPr lang="en-US" sz="2400" dirty="0"/>
            </a:br>
            <a:r>
              <a:rPr lang="en-US" sz="2400" dirty="0"/>
              <a:t>	</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is this related to sampling </a:t>
            </a:r>
            <a:r>
              <a:rPr lang="en-US" dirty="0" err="1">
                <a:solidFill>
                  <a:schemeClr val="bg1"/>
                </a:solidFill>
                <a:effectLst>
                  <a:reflection blurRad="6350" stA="55000" endA="300" endPos="45500" dir="5400000" sy="-100000" algn="bl" rotWithShape="0"/>
                </a:effectLst>
              </a:rPr>
              <a:t>dist’n</a:t>
            </a:r>
            <a:r>
              <a:rPr lang="en-US" dirty="0">
                <a:solidFill>
                  <a:schemeClr val="bg1"/>
                </a:solidFill>
                <a:effectLst>
                  <a:reflection blurRad="6350" stA="55000" endA="300" endPos="45500" dir="5400000" sy="-100000" algn="bl" rotWithShape="0"/>
                </a:effectLst>
              </a:rPr>
              <a: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32</a:t>
            </a:fld>
            <a:endParaRPr lang="en-US"/>
          </a:p>
        </p:txBody>
      </p:sp>
    </p:spTree>
    <p:extLst>
      <p:ext uri="{BB962C8B-B14F-4D97-AF65-F5344CB8AC3E}">
        <p14:creationId xmlns:p14="http://schemas.microsoft.com/office/powerpoint/2010/main" val="677243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r>
                  <a:rPr lang="en-US" sz="2800" dirty="0"/>
                  <a:t>Heights of adults in Indiana</a:t>
                </a:r>
              </a:p>
              <a:p>
                <a:pPr lvl="1"/>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from a random sample here can give us as good/unbiased estimate of </a:t>
                </a:r>
                <a14:m>
                  <m:oMath xmlns:m="http://schemas.openxmlformats.org/officeDocument/2006/math">
                    <m:r>
                      <a:rPr lang="en-US" sz="2400" b="0" i="1" smtClean="0">
                        <a:latin typeface="Cambria Math" panose="02040503050406030204" pitchFamily="18" charset="0"/>
                      </a:rPr>
                      <m:t>𝜇</m:t>
                    </m:r>
                  </m:oMath>
                </a14:m>
                <a:r>
                  <a:rPr lang="en-US" sz="2400" dirty="0"/>
                  <a:t> for the population.</a:t>
                </a:r>
              </a:p>
              <a:p>
                <a:pPr lvl="2"/>
                <a:r>
                  <a:rPr lang="en-US" sz="2200" dirty="0"/>
                  <a:t>What is the benefit of a random sample?</a:t>
                </a:r>
              </a:p>
              <a:p>
                <a:pPr lvl="2"/>
                <a:endParaRPr lang="en-US" sz="2200" dirty="0"/>
              </a:p>
              <a:p>
                <a:r>
                  <a:rPr lang="en-US" sz="2800" dirty="0"/>
                  <a:t>Effect of price on quantity of chocolate sold (observational)</a:t>
                </a:r>
              </a:p>
              <a:p>
                <a:pPr lvl="1"/>
                <a:r>
                  <a:rPr lang="en-US" sz="2400" dirty="0"/>
                  <a:t>Our sample coefficient </a:t>
                </a:r>
                <a14:m>
                  <m:oMath xmlns:m="http://schemas.openxmlformats.org/officeDocument/2006/math">
                    <m:acc>
                      <m:accPr>
                        <m:chr m:val="̂"/>
                        <m:ctrlPr>
                          <a:rPr lang="en-US" sz="3000" b="0" i="1" dirty="0" smtClean="0">
                            <a:latin typeface="Cambria Math" panose="02040503050406030204" pitchFamily="18" charset="0"/>
                          </a:rPr>
                        </m:ctrlPr>
                      </m:accPr>
                      <m:e>
                        <m:sSub>
                          <m:sSubPr>
                            <m:ctrlPr>
                              <a:rPr lang="en-US" sz="3000" b="0" i="1" dirty="0" smtClean="0">
                                <a:latin typeface="Cambria Math" panose="02040503050406030204" pitchFamily="18" charset="0"/>
                              </a:rPr>
                            </m:ctrlPr>
                          </m:sSubPr>
                          <m:e>
                            <m:r>
                              <a:rPr lang="en-US" sz="3000" b="0" i="1" dirty="0" smtClean="0">
                                <a:latin typeface="Cambria Math" panose="02040503050406030204" pitchFamily="18" charset="0"/>
                              </a:rPr>
                              <m:t>𝑏</m:t>
                            </m:r>
                          </m:e>
                          <m:sub>
                            <m:r>
                              <a:rPr lang="en-US" sz="3000" b="0" i="1" dirty="0" smtClean="0">
                                <a:latin typeface="Cambria Math" panose="02040503050406030204" pitchFamily="18" charset="0"/>
                              </a:rPr>
                              <m:t>0</m:t>
                            </m:r>
                          </m:sub>
                        </m:sSub>
                      </m:e>
                    </m:acc>
                  </m:oMath>
                </a14:m>
                <a:r>
                  <a:rPr lang="en-US" sz="2400" dirty="0"/>
                  <a:t> can give us an unbiased estimate of the </a:t>
                </a:r>
                <a:r>
                  <a:rPr lang="en-US" sz="2400" b="1" dirty="0"/>
                  <a:t>correlational</a:t>
                </a:r>
                <a:r>
                  <a:rPr lang="en-US" sz="2400" dirty="0"/>
                  <a:t> effect of P on Q if from a random sample.</a:t>
                </a:r>
              </a:p>
              <a:p>
                <a:pPr lvl="2"/>
                <a:endParaRPr lang="en-US" sz="2200" dirty="0"/>
              </a:p>
              <a:p>
                <a:r>
                  <a:rPr lang="en-US" sz="2800" dirty="0"/>
                  <a:t>Effect of price on quantity of chocolate sold (experimental)</a:t>
                </a:r>
              </a:p>
              <a:p>
                <a:pPr lvl="1"/>
                <a:r>
                  <a:rPr lang="en-US" sz="2400" dirty="0"/>
                  <a:t>Our sample coefficient </a:t>
                </a:r>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acc>
                  </m:oMath>
                </a14:m>
                <a:r>
                  <a:rPr lang="en-US" sz="2400" dirty="0"/>
                  <a:t> can give us an unbiased estimate of the </a:t>
                </a:r>
                <a:r>
                  <a:rPr lang="en-US" sz="2400" b="1" dirty="0"/>
                  <a:t>causal</a:t>
                </a:r>
                <a:r>
                  <a:rPr lang="en-US" sz="2400" dirty="0"/>
                  <a:t> effect of P on Q if from a random sample.</a:t>
                </a:r>
                <a:br>
                  <a:rPr lang="en-US" sz="2400" dirty="0"/>
                </a:br>
                <a:r>
                  <a:rPr lang="en-US" sz="2400" dirty="0"/>
                  <a:t>	</a:t>
                </a:r>
              </a:p>
              <a:p>
                <a:endParaRPr lang="en-US" sz="28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t="-2267" r="-108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can we learn?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33</a:t>
            </a:fld>
            <a:endParaRPr lang="en-US"/>
          </a:p>
        </p:txBody>
      </p:sp>
    </p:spTree>
    <p:extLst>
      <p:ext uri="{BB962C8B-B14F-4D97-AF65-F5344CB8AC3E}">
        <p14:creationId xmlns:p14="http://schemas.microsoft.com/office/powerpoint/2010/main" val="421462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We’ve used the word random in two completely different ways. What is the difference and the benefit of each/either?</a:t>
            </a:r>
          </a:p>
          <a:p>
            <a:endParaRPr lang="en-US" sz="2800" dirty="0"/>
          </a:p>
          <a:p>
            <a:pPr lvl="1"/>
            <a:r>
              <a:rPr lang="en-US" sz="2400" dirty="0"/>
              <a:t>Random sample</a:t>
            </a:r>
          </a:p>
          <a:p>
            <a:pPr lvl="1"/>
            <a:endParaRPr lang="en-US" sz="2400" dirty="0"/>
          </a:p>
          <a:p>
            <a:pPr lvl="1"/>
            <a:r>
              <a:rPr lang="en-US" sz="2400" dirty="0"/>
              <a:t>Random assignment (of the treatment)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600" dirty="0">
                <a:solidFill>
                  <a:schemeClr val="bg1"/>
                </a:solidFill>
                <a:effectLst>
                  <a:reflection blurRad="6350" stA="55000" endA="300" endPos="45500" dir="5400000" sy="-100000" algn="bl" rotWithShape="0"/>
                </a:effectLst>
              </a:rPr>
              <a:t>Random sample vs random assignment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34</a:t>
            </a:fld>
            <a:endParaRPr lang="en-US"/>
          </a:p>
        </p:txBody>
      </p:sp>
    </p:spTree>
    <p:extLst>
      <p:ext uri="{BB962C8B-B14F-4D97-AF65-F5344CB8AC3E}">
        <p14:creationId xmlns:p14="http://schemas.microsoft.com/office/powerpoint/2010/main" val="93010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r>
              <a:rPr lang="en-US" sz="2800" dirty="0"/>
              <a:t>We’ve used the word random in two completely different ways. What is the difference and the benefit of each/either?</a:t>
            </a:r>
          </a:p>
          <a:p>
            <a:endParaRPr lang="en-US" sz="2800" dirty="0"/>
          </a:p>
          <a:p>
            <a:pPr lvl="1"/>
            <a:r>
              <a:rPr lang="en-US" sz="2400" dirty="0"/>
              <a:t>Random sample </a:t>
            </a:r>
          </a:p>
          <a:p>
            <a:pPr lvl="2"/>
            <a:r>
              <a:rPr lang="en-US" sz="2200" dirty="0"/>
              <a:t>We ideally would want a random sample of the population so that we can extrapolate the results we get out to the broader population.</a:t>
            </a:r>
          </a:p>
          <a:p>
            <a:pPr lvl="3"/>
            <a:r>
              <a:rPr lang="en-US" sz="2000" dirty="0"/>
              <a:t>This is true for experimental and for observational.</a:t>
            </a:r>
          </a:p>
          <a:p>
            <a:pPr lvl="1"/>
            <a:endParaRPr lang="en-US" sz="2400" dirty="0"/>
          </a:p>
          <a:p>
            <a:pPr lvl="1"/>
            <a:r>
              <a:rPr lang="en-US" sz="2400" dirty="0"/>
              <a:t>Random assignment (of the treatment)</a:t>
            </a:r>
          </a:p>
          <a:p>
            <a:pPr lvl="2"/>
            <a:r>
              <a:rPr lang="en-US" sz="2200" dirty="0"/>
              <a:t>In an RCT, once you have your sample, you randomly assign who/what gets what treatment status.</a:t>
            </a:r>
          </a:p>
          <a:p>
            <a:pPr lvl="3"/>
            <a:r>
              <a:rPr lang="en-US" sz="2000" dirty="0"/>
              <a:t>This is why nothing should be correlated with the treatment and allows us to draw a  causal inference from differences in the outcomes.</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600" dirty="0">
                <a:solidFill>
                  <a:schemeClr val="bg1"/>
                </a:solidFill>
                <a:effectLst>
                  <a:reflection blurRad="6350" stA="55000" endA="300" endPos="45500" dir="5400000" sy="-100000" algn="bl" rotWithShape="0"/>
                </a:effectLst>
              </a:rPr>
              <a:t>Random sample vs random assignment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35</a:t>
            </a:fld>
            <a:endParaRPr lang="en-US"/>
          </a:p>
        </p:txBody>
      </p:sp>
    </p:spTree>
    <p:extLst>
      <p:ext uri="{BB962C8B-B14F-4D97-AF65-F5344CB8AC3E}">
        <p14:creationId xmlns:p14="http://schemas.microsoft.com/office/powerpoint/2010/main" val="1040375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458200" cy="5029200"/>
          </a:xfrm>
          <a:ln>
            <a:noFill/>
          </a:ln>
        </p:spPr>
        <p:txBody>
          <a:bodyPr>
            <a:normAutofit fontScale="85000" lnSpcReduction="20000"/>
          </a:bodyPr>
          <a:lstStyle/>
          <a:p>
            <a:r>
              <a:rPr lang="en-US" sz="2800" dirty="0"/>
              <a:t>When would we say our estimates are biased/unbiased?</a:t>
            </a:r>
          </a:p>
          <a:p>
            <a:endParaRPr lang="en-US" sz="2800" dirty="0"/>
          </a:p>
          <a:p>
            <a:pPr lvl="1"/>
            <a:r>
              <a:rPr lang="en-US" sz="2400" dirty="0"/>
              <a:t>It depends on what we are trying to estimate.</a:t>
            </a:r>
          </a:p>
          <a:p>
            <a:pPr lvl="1"/>
            <a:r>
              <a:rPr lang="en-US" sz="2400" dirty="0"/>
              <a:t>If we want to estimate the causal effect of price on quantity for some population, we need:</a:t>
            </a:r>
          </a:p>
          <a:p>
            <a:pPr marL="1088136" lvl="2" indent="-457200">
              <a:buFont typeface="+mj-lt"/>
              <a:buAutoNum type="arabicParenR"/>
            </a:pPr>
            <a:r>
              <a:rPr lang="en-US" sz="2200" dirty="0"/>
              <a:t>A random sample</a:t>
            </a:r>
          </a:p>
          <a:p>
            <a:pPr lvl="3"/>
            <a:r>
              <a:rPr lang="en-US" sz="2000" dirty="0"/>
              <a:t>Often settle for representative sample</a:t>
            </a:r>
          </a:p>
          <a:p>
            <a:pPr marL="1088136" lvl="2" indent="-457200">
              <a:buFont typeface="+mj-lt"/>
              <a:buAutoNum type="arabicParenR"/>
            </a:pPr>
            <a:r>
              <a:rPr lang="en-US" sz="2200" dirty="0"/>
              <a:t>An exogenous model (RCT gets us, others to come)</a:t>
            </a:r>
          </a:p>
          <a:p>
            <a:pPr marL="1088136" lvl="2" indent="-457200">
              <a:buFont typeface="+mj-lt"/>
              <a:buAutoNum type="arabicParenR"/>
            </a:pPr>
            <a:endParaRPr lang="en-US" sz="2200" dirty="0"/>
          </a:p>
          <a:p>
            <a:pPr marL="594360" indent="-457200"/>
            <a:r>
              <a:rPr lang="en-US" sz="2800" dirty="0"/>
              <a:t>Not having the first means our population looks different than the sample.</a:t>
            </a:r>
          </a:p>
          <a:p>
            <a:pPr marL="594360" indent="-457200"/>
            <a:r>
              <a:rPr lang="en-US" sz="2800" dirty="0"/>
              <a:t>Not having the second means we have some (unobserved) confounding factor that is correlated with our variable of interest whose effect we are picking up along with the variable of interest. </a:t>
            </a:r>
          </a:p>
          <a:p>
            <a:pPr marL="1088136" lvl="2" indent="-457200">
              <a:buFont typeface="+mj-lt"/>
              <a:buAutoNum type="arabicParenR"/>
            </a:pPr>
            <a:endParaRPr lang="en-US" sz="22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Bias in causal inference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36</a:t>
            </a:fld>
            <a:endParaRPr lang="en-US"/>
          </a:p>
        </p:txBody>
      </p:sp>
    </p:spTree>
    <p:extLst>
      <p:ext uri="{BB962C8B-B14F-4D97-AF65-F5344CB8AC3E}">
        <p14:creationId xmlns:p14="http://schemas.microsoft.com/office/powerpoint/2010/main" val="1410859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If we are not interested in the causal effect of X on Y and we just want to know the correlational relationship (how they move together), we only need the following:</a:t>
                </a:r>
              </a:p>
              <a:p>
                <a:endParaRPr lang="en-US" sz="2800" dirty="0"/>
              </a:p>
              <a:p>
                <a:pPr lvl="1"/>
                <a:r>
                  <a:rPr lang="en-US" sz="2400" dirty="0"/>
                  <a:t>A random sample</a:t>
                </a:r>
              </a:p>
              <a:p>
                <a:pPr lvl="1"/>
                <a:endParaRPr lang="en-US" sz="2400" dirty="0"/>
              </a:p>
              <a:p>
                <a:r>
                  <a:rPr lang="en-US" sz="2800" dirty="0"/>
                  <a:t>Then our estimated coefficient </a:t>
                </a:r>
                <a14:m>
                  <m:oMath xmlns:m="http://schemas.openxmlformats.org/officeDocument/2006/math">
                    <m:acc>
                      <m:accPr>
                        <m:chr m:val="̂"/>
                        <m:ctrlPr>
                          <a:rPr lang="en-US" sz="2800" b="0" i="1" dirty="0" smtClean="0">
                            <a:latin typeface="Cambria Math" panose="02040503050406030204" pitchFamily="18" charset="0"/>
                          </a:rPr>
                        </m:ctrlPr>
                      </m:acc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𝑏</m:t>
                            </m:r>
                          </m:e>
                          <m:sub>
                            <m:r>
                              <a:rPr lang="en-US" sz="2800" b="0" i="1" dirty="0" smtClean="0">
                                <a:latin typeface="Cambria Math" panose="02040503050406030204" pitchFamily="18" charset="0"/>
                              </a:rPr>
                              <m:t>0</m:t>
                            </m:r>
                          </m:sub>
                        </m:sSub>
                      </m:e>
                    </m:acc>
                  </m:oMath>
                </a14:m>
                <a:r>
                  <a:rPr lang="en-US" sz="2800" dirty="0"/>
                  <a:t> is an unbiased estimate of that correlational “effect”</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b="-1259"/>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Bias in correlation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37</a:t>
            </a:fld>
            <a:endParaRPr lang="en-US"/>
          </a:p>
        </p:txBody>
      </p:sp>
    </p:spTree>
    <p:extLst>
      <p:ext uri="{BB962C8B-B14F-4D97-AF65-F5344CB8AC3E}">
        <p14:creationId xmlns:p14="http://schemas.microsoft.com/office/powerpoint/2010/main" val="128658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What the U term means</a:t>
            </a:r>
          </a:p>
          <a:p>
            <a:pPr lvl="1"/>
            <a:r>
              <a:rPr lang="en-US" sz="2400" dirty="0"/>
              <a:t>All unobserved factors that directly impact Y</a:t>
            </a:r>
          </a:p>
          <a:p>
            <a:pPr lvl="1"/>
            <a:endParaRPr lang="en-US" sz="2400" dirty="0"/>
          </a:p>
          <a:p>
            <a:r>
              <a:rPr lang="en-US" sz="2800" dirty="0"/>
              <a:t>When we care what is in U</a:t>
            </a:r>
          </a:p>
          <a:p>
            <a:pPr lvl="1"/>
            <a:r>
              <a:rPr lang="en-US" sz="2400" dirty="0"/>
              <a:t>When we are interested in causality and when we don’t have an RCT</a:t>
            </a:r>
          </a:p>
          <a:p>
            <a:pPr lvl="1"/>
            <a:endParaRPr lang="en-US" sz="2400" dirty="0"/>
          </a:p>
          <a:p>
            <a:r>
              <a:rPr lang="en-US" sz="2800" dirty="0"/>
              <a:t>Possible sources of bias</a:t>
            </a:r>
          </a:p>
          <a:p>
            <a:pPr lvl="1"/>
            <a:r>
              <a:rPr lang="en-US" sz="2400" dirty="0"/>
              <a:t>Sample not random </a:t>
            </a:r>
          </a:p>
          <a:p>
            <a:pPr lvl="1"/>
            <a:r>
              <a:rPr lang="en-US" sz="2400" dirty="0"/>
              <a:t>Model not exogenous (if interested in causality)</a:t>
            </a:r>
          </a:p>
          <a:p>
            <a:pPr lvl="2"/>
            <a:r>
              <a:rPr lang="en-US" sz="2200" dirty="0"/>
              <a:t>We’ll learn more about this later, but for now just know RCT gets us exogeneity of the model</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we’ve learned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38</a:t>
            </a:fld>
            <a:endParaRPr lang="en-US"/>
          </a:p>
        </p:txBody>
      </p:sp>
    </p:spTree>
    <p:extLst>
      <p:ext uri="{BB962C8B-B14F-4D97-AF65-F5344CB8AC3E}">
        <p14:creationId xmlns:p14="http://schemas.microsoft.com/office/powerpoint/2010/main" val="2408247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endParaRPr lang="en-US" sz="2800" dirty="0"/>
          </a:p>
          <a:p>
            <a:endParaRPr lang="en-US" sz="2800" dirty="0"/>
          </a:p>
          <a:p>
            <a:r>
              <a:rPr lang="en-US" sz="2800" dirty="0"/>
              <a:t>PS1 (group) due Sunday (1/22)</a:t>
            </a:r>
          </a:p>
          <a:p>
            <a:endParaRPr lang="en-US" sz="2800" dirty="0"/>
          </a:p>
          <a:p>
            <a:r>
              <a:rPr lang="en-US" sz="2800" dirty="0"/>
              <a:t>Discussion 1 due Sunday (1/22)</a:t>
            </a:r>
          </a:p>
          <a:p>
            <a:endParaRPr lang="en-US" sz="2800" dirty="0"/>
          </a:p>
          <a:p>
            <a:r>
              <a:rPr lang="en-US" sz="2800" dirty="0"/>
              <a:t>Quiz 1 Friday (1/27)</a:t>
            </a:r>
          </a:p>
          <a:p>
            <a:pPr lvl="1"/>
            <a:r>
              <a:rPr lang="en-US" sz="2400" dirty="0"/>
              <a:t>Available noon – 11:59pm</a:t>
            </a:r>
          </a:p>
          <a:p>
            <a:pPr lvl="2"/>
            <a:r>
              <a:rPr lang="en-US" sz="2200" dirty="0"/>
              <a:t>Up to 40 minutes</a:t>
            </a:r>
          </a:p>
          <a:p>
            <a:pPr lvl="2"/>
            <a:r>
              <a:rPr lang="en-US" sz="2200" dirty="0"/>
              <a:t>By yourself on Canvas</a:t>
            </a:r>
          </a:p>
          <a:p>
            <a:pPr lvl="2"/>
            <a:r>
              <a:rPr lang="en-US" sz="2200" dirty="0"/>
              <a:t>Practice quiz &amp; solutions available</a:t>
            </a:r>
          </a:p>
          <a:p>
            <a:pPr lvl="2"/>
            <a:r>
              <a:rPr lang="en-US" sz="2200" dirty="0"/>
              <a:t>Through class 2.2</a:t>
            </a:r>
          </a:p>
          <a:p>
            <a:pPr marL="109728" indent="0">
              <a:buNone/>
            </a:pPr>
            <a:endParaRPr lang="en-US" sz="2800" dirty="0"/>
          </a:p>
          <a:p>
            <a:endParaRPr lang="en-US" sz="2400" dirty="0"/>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reflection blurRad="6350" stA="55000" endA="300" endPos="45500" dir="5400000" sy="-100000" algn="bl" rotWithShape="0"/>
                </a:effectLst>
              </a:rPr>
              <a:t>Announcements/reminders</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39</a:t>
            </a:fld>
            <a:endParaRPr lang="en-US"/>
          </a:p>
        </p:txBody>
      </p:sp>
    </p:spTree>
    <p:extLst>
      <p:ext uri="{BB962C8B-B14F-4D97-AF65-F5344CB8AC3E}">
        <p14:creationId xmlns:p14="http://schemas.microsoft.com/office/powerpoint/2010/main" val="79879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endParaRPr lang="en-US" sz="2800" dirty="0"/>
              </a:p>
              <a:p>
                <a:r>
                  <a:rPr lang="en-US" sz="2800" dirty="0"/>
                  <a:t>When you write a linear regression model, it will often look something like this:</a:t>
                </a:r>
              </a:p>
              <a:p>
                <a:endParaRPr lang="en-US" sz="2800" dirty="0"/>
              </a:p>
              <a:p>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r>
                  <a:rPr lang="en-US" sz="2800" dirty="0"/>
                  <a:t>The equation above actually means each of </a:t>
                </a:r>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r>
                      <a:rPr lang="en-US" sz="2800" b="0" i="1" smtClean="0">
                        <a:latin typeface="Cambria Math" panose="02040503050406030204" pitchFamily="18" charset="0"/>
                      </a:rPr>
                      <m:t>𝑈</m:t>
                    </m:r>
                  </m:oMath>
                </a14:m>
                <a:r>
                  <a:rPr lang="en-US" sz="2800" b="0" dirty="0"/>
                  <a:t> represents a vector.</a:t>
                </a:r>
              </a:p>
              <a:p>
                <a:endParaRPr lang="en-US" sz="2800" b="0" dirty="0"/>
              </a:p>
              <a:p>
                <a:r>
                  <a:rPr lang="en-US" sz="2800" dirty="0"/>
                  <a:t>Sometimes written in terms of each observation</a:t>
                </a:r>
              </a:p>
              <a:p>
                <a:endParaRPr lang="en-US" sz="2800" b="0" i="1" dirty="0">
                  <a:latin typeface="Cambria Math" panose="02040503050406030204" pitchFamily="18" charset="0"/>
                </a:endParaRPr>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𝑖</m:t>
                        </m:r>
                      </m:sub>
                    </m:sSub>
                  </m:oMath>
                </a14:m>
                <a:endParaRPr lang="en-US" sz="2800" b="0" dirty="0"/>
              </a:p>
              <a:p>
                <a:pPr lvl="1"/>
                <a:endParaRPr lang="en-US" sz="2400" dirty="0"/>
              </a:p>
              <a:p>
                <a:pPr lvl="1"/>
                <a:r>
                  <a:rPr lang="en-US" sz="2400" dirty="0"/>
                  <a:t>Why do the coefficients not have subscript </a:t>
                </a:r>
                <a14:m>
                  <m:oMath xmlns:m="http://schemas.openxmlformats.org/officeDocument/2006/math">
                    <m:r>
                      <a:rPr lang="en-US" sz="2400" b="0" i="1" smtClean="0">
                        <a:latin typeface="Cambria Math" panose="02040503050406030204" pitchFamily="18" charset="0"/>
                      </a:rPr>
                      <m:t>𝑖</m:t>
                    </m:r>
                  </m:oMath>
                </a14:m>
                <a:r>
                  <a:rPr lang="en-US" sz="2400" dirty="0"/>
                  <a:t>? </a:t>
                </a:r>
                <a:endParaRPr lang="en-US" sz="2400" b="0" dirty="0"/>
              </a:p>
              <a:p>
                <a:pPr lvl="1"/>
                <a:endParaRPr lang="en-US" sz="24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Writing a linear regression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4</a:t>
            </a:fld>
            <a:endParaRPr lang="en-US"/>
          </a:p>
        </p:txBody>
      </p:sp>
    </p:spTree>
    <p:extLst>
      <p:ext uri="{BB962C8B-B14F-4D97-AF65-F5344CB8AC3E}">
        <p14:creationId xmlns:p14="http://schemas.microsoft.com/office/powerpoint/2010/main" val="10233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Before estimating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oMath>
                </a14:m>
                <a:r>
                  <a:rPr lang="en-US" sz="2800" dirty="0"/>
                  <a:t>, you may have some questions:</a:t>
                </a:r>
              </a:p>
              <a:p>
                <a:endParaRPr lang="en-US" sz="2800" dirty="0"/>
              </a:p>
              <a:p>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pPr lvl="1"/>
                <a:r>
                  <a:rPr lang="en-US" sz="2400" dirty="0"/>
                  <a:t>Is this functional form reasonable? </a:t>
                </a:r>
              </a:p>
              <a:p>
                <a:pPr lvl="1"/>
                <a:endParaRPr lang="en-US" sz="2400" dirty="0"/>
              </a:p>
              <a:p>
                <a:pPr lvl="1"/>
                <a:r>
                  <a:rPr lang="en-US" sz="2400" dirty="0"/>
                  <a:t>Is it a good approximation of the functional form?</a:t>
                </a:r>
              </a:p>
              <a:p>
                <a:endParaRPr lang="en-US" sz="2800" b="0" dirty="0"/>
              </a:p>
              <a:p>
                <a:endParaRPr lang="en-US" sz="2400" b="0" dirty="0"/>
              </a:p>
              <a:p>
                <a:pPr lvl="1"/>
                <a:endParaRPr lang="en-US" sz="24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108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Other models?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5</a:t>
            </a:fld>
            <a:endParaRPr lang="en-US"/>
          </a:p>
        </p:txBody>
      </p:sp>
    </p:spTree>
    <p:extLst>
      <p:ext uri="{BB962C8B-B14F-4D97-AF65-F5344CB8AC3E}">
        <p14:creationId xmlns:p14="http://schemas.microsoft.com/office/powerpoint/2010/main" val="212377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Before estimating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oMath>
                </a14:m>
                <a:r>
                  <a:rPr lang="en-US" sz="2800" dirty="0"/>
                  <a:t>, you may have some questions:</a:t>
                </a:r>
              </a:p>
              <a:p>
                <a:endParaRPr lang="en-US" sz="2800" dirty="0"/>
              </a:p>
              <a:p>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b="0" dirty="0"/>
              </a:p>
              <a:p>
                <a:endParaRPr lang="en-US" sz="2800" dirty="0"/>
              </a:p>
              <a:p>
                <a:pPr lvl="1"/>
                <a:r>
                  <a:rPr lang="en-US" sz="2400" dirty="0"/>
                  <a:t>Is this functional form reasonable? </a:t>
                </a:r>
              </a:p>
              <a:p>
                <a:pPr lvl="2"/>
                <a:r>
                  <a:rPr lang="en-US" sz="2200" dirty="0"/>
                  <a:t>Sometimes</a:t>
                </a:r>
              </a:p>
              <a:p>
                <a:pPr lvl="1"/>
                <a:endParaRPr lang="en-US" sz="2400" dirty="0"/>
              </a:p>
              <a:p>
                <a:pPr lvl="1"/>
                <a:r>
                  <a:rPr lang="en-US" sz="2400" dirty="0"/>
                  <a:t>Is it a good approximation of the functional form?</a:t>
                </a:r>
              </a:p>
              <a:p>
                <a:pPr lvl="2"/>
                <a:r>
                  <a:rPr lang="en-US" sz="2200" dirty="0"/>
                  <a:t>Sometimes</a:t>
                </a:r>
              </a:p>
              <a:p>
                <a:endParaRPr lang="en-US" sz="2800" b="0" dirty="0"/>
              </a:p>
              <a:p>
                <a:endParaRPr lang="en-US" sz="2400" b="0" dirty="0"/>
              </a:p>
              <a:p>
                <a:pPr lvl="1"/>
                <a:endParaRPr lang="en-US" sz="24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108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Other models?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6</a:t>
            </a:fld>
            <a:endParaRPr lang="en-US"/>
          </a:p>
        </p:txBody>
      </p:sp>
    </p:spTree>
    <p:extLst>
      <p:ext uri="{BB962C8B-B14F-4D97-AF65-F5344CB8AC3E}">
        <p14:creationId xmlns:p14="http://schemas.microsoft.com/office/powerpoint/2010/main" val="343682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There are lots of cases where a more complex model might make sense:</a:t>
            </a:r>
          </a:p>
          <a:p>
            <a:pPr lvl="1"/>
            <a:r>
              <a:rPr lang="en-US" sz="2000" dirty="0"/>
              <a:t>Exponents </a:t>
            </a:r>
          </a:p>
          <a:p>
            <a:pPr lvl="1"/>
            <a:r>
              <a:rPr lang="en-US" sz="2000" dirty="0"/>
              <a:t>Logarithms</a:t>
            </a:r>
          </a:p>
          <a:p>
            <a:pPr lvl="1"/>
            <a:r>
              <a:rPr lang="en-US" sz="2000" dirty="0"/>
              <a:t>Etc.</a:t>
            </a:r>
          </a:p>
          <a:p>
            <a:pPr lvl="1"/>
            <a:endParaRPr lang="en-US" sz="2000" dirty="0"/>
          </a:p>
          <a:p>
            <a:r>
              <a:rPr lang="en-US" sz="2400" dirty="0"/>
              <a:t>We’ll discuss this a bit, but often this simple approximation is enough. </a:t>
            </a:r>
          </a:p>
          <a:p>
            <a:endParaRPr lang="en-US" sz="2400" dirty="0"/>
          </a:p>
          <a:p>
            <a:r>
              <a:rPr lang="en-US" sz="2400" dirty="0"/>
              <a:t>Also, we want to focus more on causality and although these issues aren’t totally separate, let’s ignore functional form issues at the moment.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Other functional forms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7</a:t>
            </a:fld>
            <a:endParaRPr lang="en-US"/>
          </a:p>
        </p:txBody>
      </p:sp>
    </p:spTree>
    <p:extLst>
      <p:ext uri="{BB962C8B-B14F-4D97-AF65-F5344CB8AC3E}">
        <p14:creationId xmlns:p14="http://schemas.microsoft.com/office/powerpoint/2010/main" val="26387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029200"/>
          </a:xfrm>
          <a:ln>
            <a:noFill/>
          </a:ln>
        </p:spPr>
        <p:txBody>
          <a:bodyPr>
            <a:normAutofit fontScale="92500" lnSpcReduction="20000"/>
          </a:bodyPr>
          <a:lstStyle/>
          <a:p>
            <a:endParaRPr lang="en-US" sz="2800" dirty="0"/>
          </a:p>
          <a:p>
            <a:r>
              <a:rPr lang="en-US" sz="2800" dirty="0"/>
              <a:t>In the next example, we’ll consider a case where we have sales data on the quantity sold and price of chocolates.</a:t>
            </a:r>
          </a:p>
          <a:p>
            <a:endParaRPr lang="en-US" sz="2800" dirty="0"/>
          </a:p>
          <a:p>
            <a:r>
              <a:rPr lang="en-US" sz="2800" dirty="0"/>
              <a:t>If possible, we’d like to know the causal impact that price has on quantity sold.</a:t>
            </a:r>
          </a:p>
          <a:p>
            <a:pPr lvl="1"/>
            <a:r>
              <a:rPr lang="en-US" sz="2000" dirty="0"/>
              <a:t>So we can know whether we should change our price.</a:t>
            </a:r>
          </a:p>
          <a:p>
            <a:pPr lvl="1"/>
            <a:endParaRPr lang="en-US" sz="2000" dirty="0"/>
          </a:p>
          <a:p>
            <a:r>
              <a:rPr lang="en-US" sz="2800" dirty="0"/>
              <a:t>Price is the variable of interest.</a:t>
            </a:r>
          </a:p>
          <a:p>
            <a:pPr lvl="1"/>
            <a:r>
              <a:rPr lang="en-US" sz="2400" dirty="0"/>
              <a:t>Since we are interested in the causal impact it has</a:t>
            </a:r>
          </a:p>
          <a:p>
            <a:pPr lvl="1"/>
            <a:r>
              <a:rPr lang="en-US" sz="2400" dirty="0"/>
              <a:t>Be careful, Y is never the variable of interest</a:t>
            </a:r>
          </a:p>
          <a:p>
            <a:pPr lvl="1"/>
            <a:endParaRPr lang="en-US" sz="2400" dirty="0"/>
          </a:p>
          <a:p>
            <a:r>
              <a:rPr lang="en-US" sz="2800" dirty="0"/>
              <a:t>There can be more than 1, but we’ll often have 1</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Variable of interest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8</a:t>
            </a:fld>
            <a:endParaRPr lang="en-US"/>
          </a:p>
        </p:txBody>
      </p:sp>
    </p:spTree>
    <p:extLst>
      <p:ext uri="{BB962C8B-B14F-4D97-AF65-F5344CB8AC3E}">
        <p14:creationId xmlns:p14="http://schemas.microsoft.com/office/powerpoint/2010/main" val="177795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endParaRPr lang="en-US" sz="2800" dirty="0"/>
              </a:p>
              <a:p>
                <a:r>
                  <a:rPr lang="en-US" sz="2800" dirty="0"/>
                  <a:t>A residual tells us how far off an actual observed value of Y is from our estimated model’s predicted value, given value(s) of X.</a:t>
                </a:r>
              </a:p>
              <a:p>
                <a:endParaRPr lang="en-US" sz="2800" dirty="0"/>
              </a:p>
              <a:p>
                <a:r>
                  <a:rPr lang="en-US" sz="2800" dirty="0"/>
                  <a:t>Let’s run a regression and find the observed and predicted values of Y when X is 1.24.</a:t>
                </a:r>
              </a:p>
              <a:p>
                <a:endParaRPr lang="en-US" sz="2800" dirty="0"/>
              </a:p>
              <a:p>
                <a:r>
                  <a:rPr lang="en-US" sz="2800" dirty="0"/>
                  <a:t>Using data from Class 2.1 Chocolate worksheet:</a:t>
                </a:r>
              </a:p>
              <a:p>
                <a:pPr lvl="1"/>
                <a:r>
                  <a:rPr lang="en-US" sz="2400" dirty="0"/>
                  <a:t>reg </a:t>
                </a:r>
                <a:r>
                  <a:rPr lang="en-US" sz="2400" dirty="0" err="1"/>
                  <a:t>Q_choc</a:t>
                </a:r>
                <a:r>
                  <a:rPr lang="en-US" sz="2400" dirty="0"/>
                  <a:t> </a:t>
                </a:r>
                <a:r>
                  <a:rPr lang="en-US" sz="2400" dirty="0" err="1"/>
                  <a:t>P_choc</a:t>
                </a:r>
                <a:endParaRPr lang="en-US" sz="2400" dirty="0"/>
              </a:p>
              <a:p>
                <a:pPr lvl="1"/>
                <a:r>
                  <a:rPr lang="en-US" sz="2400" dirty="0"/>
                  <a:t>predict </a:t>
                </a:r>
                <a:r>
                  <a:rPr lang="en-US" sz="2400" dirty="0" err="1"/>
                  <a:t>Q_hat</a:t>
                </a:r>
                <a:endParaRPr lang="en-US" sz="2400" dirty="0"/>
              </a:p>
              <a:p>
                <a:pPr lvl="2"/>
                <a:r>
                  <a:rPr lang="en-US" sz="2200" dirty="0"/>
                  <a:t>Latter command, when following a regression command, generates predicted values of Y for given values of X. </a:t>
                </a:r>
              </a:p>
              <a:p>
                <a:pPr lvl="2"/>
                <a:r>
                  <a:rPr lang="en-US" sz="2200" dirty="0"/>
                  <a:t>You will then see a column of </a:t>
                </a:r>
                <a:r>
                  <a:rPr lang="en-US" sz="2200" dirty="0" err="1"/>
                  <a:t>Q_hat</a:t>
                </a:r>
                <a:r>
                  <a:rPr lang="en-US" sz="22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oMath>
                </a14:m>
                <a:r>
                  <a:rPr lang="en-US" sz="2200" dirty="0"/>
                  <a:t>) </a:t>
                </a:r>
                <a:r>
                  <a:rPr lang="en-US" sz="2400" dirty="0"/>
                  <a:t>values (our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𝑌</m:t>
                        </m:r>
                      </m:e>
                    </m:acc>
                  </m:oMath>
                </a14:m>
                <a:r>
                  <a:rPr lang="en-US" sz="2400" dirty="0"/>
                  <a:t>)</a:t>
                </a:r>
              </a:p>
              <a:p>
                <a:pPr lvl="3"/>
                <a:r>
                  <a:rPr lang="en-US" sz="2000" dirty="0"/>
                  <a:t>Could have named it anything</a:t>
                </a:r>
                <a:endParaRPr lang="en-US" sz="24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463"/>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Residuals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9</a:t>
            </a:fld>
            <a:endParaRPr lang="en-US"/>
          </a:p>
        </p:txBody>
      </p:sp>
    </p:spTree>
    <p:extLst>
      <p:ext uri="{BB962C8B-B14F-4D97-AF65-F5344CB8AC3E}">
        <p14:creationId xmlns:p14="http://schemas.microsoft.com/office/powerpoint/2010/main" val="32042832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Analysis using Economic Modeling&amp;#x0D;&amp;#x0A;(BUS-G492)&amp;quot;&quot;/&gt;&lt;property id=&quot;20307&quot; value=&quot;256&quot;/&gt;&lt;/object&gt;&lt;object type=&quot;3&quot; unique_id=&quot;10005&quot;&gt;&lt;property id=&quot;20148&quot; value=&quot;5&quot;/&gt;&lt;property id=&quot;20300&quot; value=&quot;Slide 2 - &amp;quot;Outline for Today&amp;quot;&quot;/&gt;&lt;property id=&quot;20307&quot; value=&quot;257&quot;/&gt;&lt;/object&gt;&lt;object type=&quot;3&quot; unique_id=&quot;10006&quot;&gt;&lt;property id=&quot;20148&quot; value=&quot;5&quot;/&gt;&lt;property id=&quot;20300&quot; value=&quot;Slide 3 - &amp;quot;Identification&amp;quot;&quot;/&gt;&lt;property id=&quot;20307&quot; value=&quot;294&quot;/&gt;&lt;/object&gt;&lt;object type=&quot;3&quot; unique_id=&quot;10007&quot;&gt;&lt;property id=&quot;20148&quot; value=&quot;5&quot;/&gt;&lt;property id=&quot;20300&quot; value=&quot;Slide 4 - &amp;quot;Identification&amp;quot;&quot;/&gt;&lt;property id=&quot;20307&quot; value=&quot;380&quot;/&gt;&lt;/object&gt;&lt;object type=&quot;3&quot; unique_id=&quot;10008&quot;&gt;&lt;property id=&quot;20148&quot; value=&quot;5&quot;/&gt;&lt;property id=&quot;20300&quot; value=&quot;Slide 5 - &amp;quot;Identification&amp;quot;&quot;/&gt;&lt;property id=&quot;20307&quot; value=&quot;595&quot;/&gt;&lt;/object&gt;&lt;object type=&quot;3&quot; unique_id=&quot;10009&quot;&gt;&lt;property id=&quot;20148&quot; value=&quot;5&quot;/&gt;&lt;property id=&quot;20300&quot; value=&quot;Slide 6 - &amp;quot;Identification&amp;quot;&quot;/&gt;&lt;property id=&quot;20307&quot; value=&quot;529&quot;/&gt;&lt;/object&gt;&lt;object type=&quot;3&quot; unique_id=&quot;10010&quot;&gt;&lt;property id=&quot;20148&quot; value=&quot;5&quot;/&gt;&lt;property id=&quot;20300&quot; value=&quot;Slide 7 - &amp;quot;Identification&amp;quot;&quot;/&gt;&lt;property id=&quot;20307&quot; value=&quot;618&quot;/&gt;&lt;/object&gt;&lt;object type=&quot;3&quot; unique_id=&quot;10011&quot;&gt;&lt;property id=&quot;20148&quot; value=&quot;5&quot;/&gt;&lt;property id=&quot;20300&quot; value=&quot;Slide 8 - &amp;quot;Identification&amp;quot;&quot;/&gt;&lt;property id=&quot;20307&quot; value=&quot;596&quot;/&gt;&lt;/object&gt;&lt;object type=&quot;3&quot; unique_id=&quot;10012&quot;&gt;&lt;property id=&quot;20148&quot; value=&quot;5&quot;/&gt;&lt;property id=&quot;20300&quot; value=&quot;Slide 9 - &amp;quot;Identification&amp;quot;&quot;/&gt;&lt;property id=&quot;20307&quot; value=&quot;597&quot;/&gt;&lt;/object&gt;&lt;object type=&quot;3&quot; unique_id=&quot;10013&quot;&gt;&lt;property id=&quot;20148&quot; value=&quot;5&quot;/&gt;&lt;property id=&quot;20300&quot; value=&quot;Slide 10 - &amp;quot;Identification&amp;quot;&quot;/&gt;&lt;property id=&quot;20307&quot; value=&quot;619&quot;/&gt;&lt;/object&gt;&lt;object type=&quot;3&quot; unique_id=&quot;10014&quot;&gt;&lt;property id=&quot;20148&quot; value=&quot;5&quot;/&gt;&lt;property id=&quot;20300&quot; value=&quot;Slide 11 - &amp;quot;Functional Form – Capturing the Shape&amp;quot;&quot;/&gt;&lt;property id=&quot;20307&quot; value=&quot;598&quot;/&gt;&lt;/object&gt;&lt;object type=&quot;3&quot; unique_id=&quot;10015&quot;&gt;&lt;property id=&quot;20148&quot; value=&quot;5&quot;/&gt;&lt;property id=&quot;20300&quot; value=&quot;Slide 12 - &amp;quot;Functional Form – Capturing the Shape&amp;quot;&quot;/&gt;&lt;property id=&quot;20307&quot; value=&quot;620&quot;/&gt;&lt;/object&gt;&lt;object type=&quot;3&quot; unique_id=&quot;10016&quot;&gt;&lt;property id=&quot;20148&quot; value=&quot;5&quot;/&gt;&lt;property id=&quot;20300&quot; value=&quot;Slide 13 - &amp;quot;Functional Form – Capturing the Shape&amp;quot;&quot;/&gt;&lt;property id=&quot;20307&quot; value=&quot;621&quot;/&gt;&lt;/object&gt;&lt;object type=&quot;3&quot; unique_id=&quot;10017&quot;&gt;&lt;property id=&quot;20148&quot; value=&quot;5&quot;/&gt;&lt;property id=&quot;20300&quot; value=&quot;Slide 14 - &amp;quot;Functional Form – Capturing the Shape&amp;quot;&quot;/&gt;&lt;property id=&quot;20307&quot; value=&quot;622&quot;/&gt;&lt;/object&gt;&lt;object type=&quot;3&quot; unique_id=&quot;10018&quot;&gt;&lt;property id=&quot;20148&quot; value=&quot;5&quot;/&gt;&lt;property id=&quot;20300&quot; value=&quot;Slide 15 - &amp;quot;Functional Form – Capturing the Shape&amp;quot;&quot;/&gt;&lt;property id=&quot;20307&quot; value=&quot;623&quot;/&gt;&lt;/object&gt;&lt;object type=&quot;3&quot; unique_id=&quot;10019&quot;&gt;&lt;property id=&quot;20148&quot; value=&quot;5&quot;/&gt;&lt;property id=&quot;20300&quot; value=&quot;Slide 16 - &amp;quot;Functional Form – Capturing the Shape&amp;quot;&quot;/&gt;&lt;property id=&quot;20307&quot; value=&quot;640&quot;/&gt;&lt;/object&gt;&lt;object type=&quot;3&quot; unique_id=&quot;10020&quot;&gt;&lt;property id=&quot;20148&quot; value=&quot;5&quot;/&gt;&lt;property id=&quot;20300&quot; value=&quot;Slide 17 - &amp;quot;Functional Form – Capturing the Shape&amp;quot;&quot;/&gt;&lt;property id=&quot;20307&quot; value=&quot;641&quot;/&gt;&lt;/object&gt;&lt;object type=&quot;3&quot; unique_id=&quot;10021&quot;&gt;&lt;property id=&quot;20148&quot; value=&quot;5&quot;/&gt;&lt;property id=&quot;20300&quot; value=&quot;Slide 18 - &amp;quot;Functional Form – Capturing the Shape&amp;quot;&quot;/&gt;&lt;property id=&quot;20307&quot; value=&quot;642&quot;/&gt;&lt;/object&gt;&lt;object type=&quot;3&quot; unique_id=&quot;10022&quot;&gt;&lt;property id=&quot;20148&quot; value=&quot;5&quot;/&gt;&lt;property id=&quot;20300&quot; value=&quot;Slide 19 - &amp;quot;Why Assume Functional Form&amp;quot;&quot;/&gt;&lt;property id=&quot;20307&quot; value=&quot;624&quot;/&gt;&lt;/object&gt;&lt;object type=&quot;3&quot; unique_id=&quot;10023&quot;&gt;&lt;property id=&quot;20148&quot; value=&quot;5&quot;/&gt;&lt;property id=&quot;20300&quot; value=&quot;Slide 20 - &amp;quot;Why Assume Functional Form&amp;quot;&quot;/&gt;&lt;property id=&quot;20307&quot; value=&quot;625&quot;/&gt;&lt;/object&gt;&lt;object type=&quot;3&quot; unique_id=&quot;10024&quot;&gt;&lt;property id=&quot;20148&quot; value=&quot;5&quot;/&gt;&lt;property id=&quot;20300&quot; value=&quot;Slide 21 - &amp;quot;Why Assume Functional Form&amp;quot;&quot;/&gt;&lt;property id=&quot;20307&quot; value=&quot;629&quot;/&gt;&lt;/object&gt;&lt;object type=&quot;3&quot; unique_id=&quot;10025&quot;&gt;&lt;property id=&quot;20148&quot; value=&quot;5&quot;/&gt;&lt;property id=&quot;20300&quot; value=&quot;Slide 22 - &amp;quot;Why Assume Functional Form&amp;quot;&quot;/&gt;&lt;property id=&quot;20307&quot; value=&quot;630&quot;/&gt;&lt;/object&gt;&lt;object type=&quot;3&quot; unique_id=&quot;10026&quot;&gt;&lt;property id=&quot;20148&quot; value=&quot;5&quot;/&gt;&lt;property id=&quot;20300&quot; value=&quot;Slide 23 - &amp;quot;Why Assume Functional Form&amp;quot;&quot;/&gt;&lt;property id=&quot;20307&quot; value=&quot;631&quot;/&gt;&lt;/object&gt;&lt;object type=&quot;3&quot; unique_id=&quot;10027&quot;&gt;&lt;property id=&quot;20148&quot; value=&quot;5&quot;/&gt;&lt;property id=&quot;20300&quot; value=&quot;Slide 24 - &amp;quot;Why Assume Functional Form&amp;quot;&quot;/&gt;&lt;property id=&quot;20307&quot; value=&quot;626&quot;/&gt;&lt;/object&gt;&lt;object type=&quot;3&quot; unique_id=&quot;10028&quot;&gt;&lt;property id=&quot;20148&quot; value=&quot;5&quot;/&gt;&lt;property id=&quot;20300&quot; value=&quot;Slide 25 - &amp;quot;Standard Functional Form Problems&amp;quot;&quot;/&gt;&lt;property id=&quot;20307&quot; value=&quot;332&quot;/&gt;&lt;/object&gt;&lt;object type=&quot;3&quot; unique_id=&quot;10029&quot;&gt;&lt;property id=&quot;20148&quot; value=&quot;5&quot;/&gt;&lt;property id=&quot;20300&quot; value=&quot;Slide 26 - &amp;quot;Standard Functional Form Problems&amp;quot;&quot;/&gt;&lt;property id=&quot;20307&quot; value=&quot;632&quot;/&gt;&lt;/object&gt;&lt;object type=&quot;3&quot; unique_id=&quot;10030&quot;&gt;&lt;property id=&quot;20148&quot; value=&quot;5&quot;/&gt;&lt;property id=&quot;20300&quot; value=&quot;Slide 27 - &amp;quot;Standard Functional Form Problems&amp;quot;&quot;/&gt;&lt;property id=&quot;20307&quot; value=&quot;633&quot;/&gt;&lt;/object&gt;&lt;object type=&quot;3&quot; unique_id=&quot;10031&quot;&gt;&lt;property id=&quot;20148&quot; value=&quot;5&quot;/&gt;&lt;property id=&quot;20300&quot; value=&quot;Slide 28 - &amp;quot;Standard Functional Form Problems&amp;quot;&quot;/&gt;&lt;property id=&quot;20307&quot; value=&quot;634&quot;/&gt;&lt;/object&gt;&lt;object type=&quot;3&quot; unique_id=&quot;10032&quot;&gt;&lt;property id=&quot;20148&quot; value=&quot;5&quot;/&gt;&lt;property id=&quot;20300&quot; value=&quot;Slide 29 - &amp;quot;Standard Functional Form Problems&amp;quot;&quot;/&gt;&lt;property id=&quot;20307&quot; value=&quot;635&quot;/&gt;&lt;/object&gt;&lt;object type=&quot;3&quot; unique_id=&quot;10033&quot;&gt;&lt;property id=&quot;20148&quot; value=&quot;5&quot;/&gt;&lt;property id=&quot;20300&quot; value=&quot;Slide 30 - &amp;quot;Dealing with Functional Form Problems&amp;quot;&quot;/&gt;&lt;property id=&quot;20307&quot; value=&quot;628&quot;/&gt;&lt;/object&gt;&lt;object type=&quot;3&quot; unique_id=&quot;10034&quot;&gt;&lt;property id=&quot;20148&quot; value=&quot;5&quot;/&gt;&lt;property id=&quot;20300&quot; value=&quot;Slide 31 - &amp;quot;Dealing with Functional Form Problems&amp;quot;&quot;/&gt;&lt;property id=&quot;20307&quot; value=&quot;636&quot;/&gt;&lt;/object&gt;&lt;object type=&quot;3&quot; unique_id=&quot;10035&quot;&gt;&lt;property id=&quot;20148&quot; value=&quot;5&quot;/&gt;&lt;property id=&quot;20300&quot; value=&quot;Slide 32 - &amp;quot;Dealing with Functional Form Problems&amp;quot;&quot;/&gt;&lt;property id=&quot;20307&quot; value=&quot;637&quot;/&gt;&lt;/object&gt;&lt;object type=&quot;3&quot; unique_id=&quot;10036&quot;&gt;&lt;property id=&quot;20148&quot; value=&quot;5&quot;/&gt;&lt;property id=&quot;20300&quot; value=&quot;Slide 33 - &amp;quot;Dealing with Functional Form Problems&amp;quot;&quot;/&gt;&lt;property id=&quot;20307&quot; value=&quot;638&quot;/&gt;&lt;/object&gt;&lt;object type=&quot;3&quot; unique_id=&quot;10037&quot;&gt;&lt;property id=&quot;20148&quot; value=&quot;5&quot;/&gt;&lt;property id=&quot;20300&quot; value=&quot;Slide 34 - &amp;quot;Dealing with Functional Form Problems&amp;quot;&quot;/&gt;&lt;property id=&quot;20307&quot; value=&quot;63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66041</TotalTime>
  <Words>2451</Words>
  <Application>Microsoft Macintosh PowerPoint</Application>
  <PresentationFormat>On-screen Show (4:3)</PresentationFormat>
  <Paragraphs>498</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 Math</vt:lpstr>
      <vt:lpstr>Lucida Sans Unicode</vt:lpstr>
      <vt:lpstr>Verdana</vt:lpstr>
      <vt:lpstr>Wingdings 2</vt:lpstr>
      <vt:lpstr>Wingdings 3</vt:lpstr>
      <vt:lpstr>Concourse</vt:lpstr>
      <vt:lpstr>Predictive Analytics for Business Strategy</vt:lpstr>
      <vt:lpstr>Outline for Today</vt:lpstr>
      <vt:lpstr>Linear Regression Model</vt:lpstr>
      <vt:lpstr>Writing a linear regression model</vt:lpstr>
      <vt:lpstr>Other models?</vt:lpstr>
      <vt:lpstr>Other models?</vt:lpstr>
      <vt:lpstr>Other functional forms</vt:lpstr>
      <vt:lpstr>Variable of interest</vt:lpstr>
      <vt:lpstr>Residuals</vt:lpstr>
      <vt:lpstr>What is the residual?</vt:lpstr>
      <vt:lpstr>Residuals for every observation</vt:lpstr>
      <vt:lpstr>Finding all residuals</vt:lpstr>
      <vt:lpstr>Residuals visualized</vt:lpstr>
      <vt:lpstr>What is a residual?</vt:lpstr>
      <vt:lpstr>What is a residual?</vt:lpstr>
      <vt:lpstr>What’s in U?</vt:lpstr>
      <vt:lpstr>Are unobservables “balanced”?</vt:lpstr>
      <vt:lpstr>Going back to U</vt:lpstr>
      <vt:lpstr>Lots of things…</vt:lpstr>
      <vt:lpstr>Back to the model</vt:lpstr>
      <vt:lpstr>Confounding factor</vt:lpstr>
      <vt:lpstr>Can we see quality in data?</vt:lpstr>
      <vt:lpstr>Where is quality?</vt:lpstr>
      <vt:lpstr>Where is quality?</vt:lpstr>
      <vt:lpstr>What if this had been an RCT</vt:lpstr>
      <vt:lpstr>Model and U when we have RCT</vt:lpstr>
      <vt:lpstr>What’s in U?</vt:lpstr>
      <vt:lpstr>What’s different then?</vt:lpstr>
      <vt:lpstr>RCT Setup</vt:lpstr>
      <vt:lpstr>Quantity and price</vt:lpstr>
      <vt:lpstr>When to care about U?</vt:lpstr>
      <vt:lpstr>How is this related to sampling dist’n?</vt:lpstr>
      <vt:lpstr>What can we learn?</vt:lpstr>
      <vt:lpstr>Random sample vs random assignment</vt:lpstr>
      <vt:lpstr>Random sample vs random assignment</vt:lpstr>
      <vt:lpstr>Bias in causal inference</vt:lpstr>
      <vt:lpstr>Bias in correlation</vt:lpstr>
      <vt:lpstr>What we’ve learned</vt:lpstr>
      <vt:lpstr>Announcements/reminders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2451</cp:revision>
  <dcterms:created xsi:type="dcterms:W3CDTF">2010-01-21T17:35:37Z</dcterms:created>
  <dcterms:modified xsi:type="dcterms:W3CDTF">2023-01-18T16:13:25Z</dcterms:modified>
</cp:coreProperties>
</file>