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4"/>
  </p:notesMasterIdLst>
  <p:handoutMasterIdLst>
    <p:handoutMasterId r:id="rId45"/>
  </p:handoutMasterIdLst>
  <p:sldIdLst>
    <p:sldId id="256" r:id="rId2"/>
    <p:sldId id="375" r:id="rId3"/>
    <p:sldId id="494" r:id="rId4"/>
    <p:sldId id="715" r:id="rId5"/>
    <p:sldId id="716" r:id="rId6"/>
    <p:sldId id="717" r:id="rId7"/>
    <p:sldId id="534" r:id="rId8"/>
    <p:sldId id="545" r:id="rId9"/>
    <p:sldId id="546" r:id="rId10"/>
    <p:sldId id="461" r:id="rId11"/>
    <p:sldId id="493" r:id="rId12"/>
    <p:sldId id="495" r:id="rId13"/>
    <p:sldId id="496" r:id="rId14"/>
    <p:sldId id="497" r:id="rId15"/>
    <p:sldId id="714" r:id="rId16"/>
    <p:sldId id="498" r:id="rId17"/>
    <p:sldId id="538" r:id="rId18"/>
    <p:sldId id="500" r:id="rId19"/>
    <p:sldId id="718" r:id="rId20"/>
    <p:sldId id="501" r:id="rId21"/>
    <p:sldId id="502" r:id="rId22"/>
    <p:sldId id="503" r:id="rId23"/>
    <p:sldId id="530" r:id="rId24"/>
    <p:sldId id="504" r:id="rId25"/>
    <p:sldId id="531" r:id="rId26"/>
    <p:sldId id="539" r:id="rId27"/>
    <p:sldId id="505" r:id="rId28"/>
    <p:sldId id="532" r:id="rId29"/>
    <p:sldId id="533" r:id="rId30"/>
    <p:sldId id="506" r:id="rId31"/>
    <p:sldId id="540" r:id="rId32"/>
    <p:sldId id="507" r:id="rId33"/>
    <p:sldId id="541" r:id="rId34"/>
    <p:sldId id="542" r:id="rId35"/>
    <p:sldId id="543" r:id="rId36"/>
    <p:sldId id="547" r:id="rId37"/>
    <p:sldId id="548" r:id="rId38"/>
    <p:sldId id="508" r:id="rId39"/>
    <p:sldId id="719" r:id="rId40"/>
    <p:sldId id="510" r:id="rId41"/>
    <p:sldId id="544" r:id="rId42"/>
    <p:sldId id="492" r:id="rId43"/>
  </p:sldIdLst>
  <p:sldSz cx="9144000" cy="6858000" type="screen4x3"/>
  <p:notesSz cx="6985000" cy="92837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8000"/>
    <a:srgbClr val="333300"/>
    <a:srgbClr val="9966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7483" autoAdjust="0"/>
  </p:normalViewPr>
  <p:slideViewPr>
    <p:cSldViewPr>
      <p:cViewPr varScale="1">
        <p:scale>
          <a:sx n="111" d="100"/>
          <a:sy n="111" d="100"/>
        </p:scale>
        <p:origin x="1216" y="200"/>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C1EEC966-005A-1049-A8B6-91EB609FEF84}" type="datetime1">
              <a:rPr lang="en-US" smtClean="0"/>
              <a:t>1/22/23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29423046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654298C9-B6C3-634D-BAFE-4112BA60BB8E}" type="datetime1">
              <a:rPr lang="en-US" smtClean="0"/>
              <a:t>1/22/23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30736078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0C6EA24-7440-0441-93C5-5B2EAD69931A}" type="datetime1">
              <a:rPr lang="en-US" smtClean="0"/>
              <a:t>1/22/23</a:t>
            </a:fld>
            <a:endParaRPr lang="en-US"/>
          </a:p>
        </p:txBody>
      </p:sp>
      <p:sp>
        <p:nvSpPr>
          <p:cNvPr id="5" name="Slide Number Placeholder 4"/>
          <p:cNvSpPr>
            <a:spLocks noGrp="1"/>
          </p:cNvSpPr>
          <p:nvPr>
            <p:ph type="sldNum" sz="quarter" idx="11"/>
          </p:nvPr>
        </p:nvSpPr>
        <p:spPr/>
        <p:txBody>
          <a:bodyPr/>
          <a:lstStyle/>
          <a:p>
            <a:fld id="{27947E1B-7FB8-463C-A7CA-04DC57CC86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515697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22809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the trial, assume a random sample from the population for those in the study. That would allow us to extrapolate our results to the population, although it is not necessary for inferring the estimate is a good estimate of the causal impact.</a:t>
            </a:r>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3699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11424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15</a:t>
            </a:fld>
            <a:endParaRPr lang="en-US" dirty="0"/>
          </a:p>
        </p:txBody>
      </p:sp>
      <p:sp>
        <p:nvSpPr>
          <p:cNvPr id="5" name="Date Placeholder 4"/>
          <p:cNvSpPr>
            <a:spLocks noGrp="1"/>
          </p:cNvSpPr>
          <p:nvPr>
            <p:ph type="dt" idx="11"/>
          </p:nvPr>
        </p:nvSpPr>
        <p:spPr/>
        <p:txBody>
          <a:bodyPr/>
          <a:lstStyle/>
          <a:p>
            <a:fld id="{2415DC9B-AA8B-6242-9876-A47A7596A278}" type="datetime1">
              <a:rPr lang="en-US" smtClean="0"/>
              <a:t>1/22/23</a:t>
            </a:fld>
            <a:endParaRPr lang="en-US" dirty="0"/>
          </a:p>
        </p:txBody>
      </p:sp>
    </p:spTree>
    <p:extLst>
      <p:ext uri="{BB962C8B-B14F-4D97-AF65-F5344CB8AC3E}">
        <p14:creationId xmlns:p14="http://schemas.microsoft.com/office/powerpoint/2010/main" val="1613781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00552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583180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15568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I’ll define “fully” as 2 shots (1 if J&amp;J)</a:t>
            </a:r>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77163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
        <p:nvSpPr>
          <p:cNvPr id="5" name="Date Placeholder 4"/>
          <p:cNvSpPr>
            <a:spLocks noGrp="1"/>
          </p:cNvSpPr>
          <p:nvPr>
            <p:ph type="dt" idx="11"/>
          </p:nvPr>
        </p:nvSpPr>
        <p:spPr/>
        <p:txBody>
          <a:bodyPr/>
          <a:lstStyle/>
          <a:p>
            <a:fld id="{DD4CF9F3-62AE-FC4A-B4FF-E6065340DEF4}" type="datetime1">
              <a:rPr lang="en-US" smtClean="0"/>
              <a:t>1/22/23</a:t>
            </a:fld>
            <a:endParaRPr lang="en-US"/>
          </a:p>
        </p:txBody>
      </p:sp>
    </p:spTree>
    <p:extLst>
      <p:ext uri="{BB962C8B-B14F-4D97-AF65-F5344CB8AC3E}">
        <p14:creationId xmlns:p14="http://schemas.microsoft.com/office/powerpoint/2010/main" val="173463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445206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918078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425071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520766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4157345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601641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758482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126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51847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88749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341056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84114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431802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293620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839066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207012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293223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9445261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656381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741224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298D6CF-8F70-8242-8377-31BB7606CF0E}" type="datetime1">
              <a:rPr lang="en-US" smtClean="0"/>
              <a:t>1/22/23</a:t>
            </a:fld>
            <a:endParaRPr lang="en-US"/>
          </a:p>
        </p:txBody>
      </p:sp>
      <p:sp>
        <p:nvSpPr>
          <p:cNvPr id="5" name="Slide Number Placeholder 4"/>
          <p:cNvSpPr>
            <a:spLocks noGrp="1"/>
          </p:cNvSpPr>
          <p:nvPr>
            <p:ph type="sldNum" sz="quarter" idx="11"/>
          </p:nvPr>
        </p:nvSpPr>
        <p:spPr/>
        <p:txBody>
          <a:bodyPr/>
          <a:lstStyle/>
          <a:p>
            <a:fld id="{27947E1B-7FB8-463C-A7CA-04DC57CC869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257540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340161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4132569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42</a:t>
            </a:fld>
            <a:endParaRPr lang="en-US" dirty="0"/>
          </a:p>
        </p:txBody>
      </p:sp>
      <p:sp>
        <p:nvSpPr>
          <p:cNvPr id="5" name="Date Placeholder 4"/>
          <p:cNvSpPr>
            <a:spLocks noGrp="1"/>
          </p:cNvSpPr>
          <p:nvPr>
            <p:ph type="dt" idx="11"/>
          </p:nvPr>
        </p:nvSpPr>
        <p:spPr/>
        <p:txBody>
          <a:bodyPr/>
          <a:lstStyle/>
          <a:p>
            <a:fld id="{44C8C998-3AEB-2F44-8268-8369D8B58581}" type="datetime1">
              <a:rPr lang="en-US" smtClean="0"/>
              <a:t>1/22/23</a:t>
            </a:fld>
            <a:endParaRPr lang="en-US" dirty="0"/>
          </a:p>
        </p:txBody>
      </p:sp>
    </p:spTree>
    <p:extLst>
      <p:ext uri="{BB962C8B-B14F-4D97-AF65-F5344CB8AC3E}">
        <p14:creationId xmlns:p14="http://schemas.microsoft.com/office/powerpoint/2010/main" val="2671264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645408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9460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33326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3457589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1/22/23</a:t>
            </a:fld>
            <a:endParaRPr lang="en-US" dirty="0"/>
          </a:p>
        </p:txBody>
      </p:sp>
    </p:spTree>
    <p:extLst>
      <p:ext uri="{BB962C8B-B14F-4D97-AF65-F5344CB8AC3E}">
        <p14:creationId xmlns:p14="http://schemas.microsoft.com/office/powerpoint/2010/main" val="130281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1/30/2019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3" name="Title 2">
            <a:extLst>
              <a:ext uri="{FF2B5EF4-FFF2-40B4-BE49-F238E27FC236}">
                <a16:creationId xmlns:a16="http://schemas.microsoft.com/office/drawing/2014/main" id="{3C0CBB3C-58C6-AB48-8ED1-B4F6FDD832A9}"/>
              </a:ext>
            </a:extLst>
          </p:cNvPr>
          <p:cNvSpPr>
            <a:spLocks noGrp="1"/>
          </p:cNvSpPr>
          <p:nvPr>
            <p:ph type="title"/>
          </p:nvPr>
        </p:nvSpPr>
        <p:spPr/>
        <p:txBody>
          <a:bodyPr/>
          <a:lstStyle/>
          <a:p>
            <a:r>
              <a:rPr lang="en-US"/>
              <a:t>Click to edit Master title style</a:t>
            </a:r>
          </a:p>
        </p:txBody>
      </p:sp>
      <p:sp>
        <p:nvSpPr>
          <p:cNvPr id="11" name="Slide Number Placeholder 6">
            <a:extLst>
              <a:ext uri="{FF2B5EF4-FFF2-40B4-BE49-F238E27FC236}">
                <a16:creationId xmlns:a16="http://schemas.microsoft.com/office/drawing/2014/main" id="{1A6C13A9-7F00-D24F-A38D-8A266A3D0DBA}"/>
              </a:ext>
            </a:extLst>
          </p:cNvPr>
          <p:cNvSpPr>
            <a:spLocks noGrp="1"/>
          </p:cNvSpPr>
          <p:nvPr>
            <p:ph type="sldNum" sz="quarter" idx="12"/>
          </p:nvPr>
        </p:nvSpPr>
        <p:spPr>
          <a:xfrm>
            <a:off x="8647272" y="5841748"/>
            <a:ext cx="365760" cy="365125"/>
          </a:xfrm>
        </p:spPr>
        <p:txBody>
          <a:bodyPr/>
          <a:lstStyle/>
          <a:p>
            <a:fld id="{82D48033-F52F-43BC-9751-F53BB58AB199}" type="slidenum">
              <a:rPr lang="en-US" smtClean="0"/>
              <a:pPr/>
              <a:t>‹#›</a:t>
            </a:fld>
            <a:endParaRPr lang="en-US"/>
          </a:p>
        </p:txBody>
      </p:sp>
    </p:spTree>
    <p:extLst>
      <p:ext uri="{BB962C8B-B14F-4D97-AF65-F5344CB8AC3E}">
        <p14:creationId xmlns:p14="http://schemas.microsoft.com/office/powerpoint/2010/main" val="216516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1/30/2019</a:t>
            </a:r>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1/30/2019</a:t>
            </a:r>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1/30/2019</a:t>
            </a:r>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1/30/2019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1/30/2019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56" r:id="rId1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3"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look again at the Austin Airbnb data.</a:t>
            </a:r>
          </a:p>
          <a:p>
            <a:endParaRPr lang="en-US" sz="2800" dirty="0">
              <a:solidFill>
                <a:srgbClr val="003399"/>
              </a:solidFill>
            </a:endParaRPr>
          </a:p>
          <a:p>
            <a:r>
              <a:rPr lang="en-US" sz="2800" dirty="0">
                <a:solidFill>
                  <a:srgbClr val="003399"/>
                </a:solidFill>
              </a:rPr>
              <a:t>reg review </a:t>
            </a:r>
            <a:r>
              <a:rPr lang="en-US" sz="2800" dirty="0" err="1">
                <a:solidFill>
                  <a:srgbClr val="003399"/>
                </a:solidFill>
              </a:rPr>
              <a:t>entire_home</a:t>
            </a:r>
            <a:endParaRPr lang="en-US" sz="2800" dirty="0">
              <a:solidFill>
                <a:srgbClr val="003399"/>
              </a:solidFill>
            </a:endParaRPr>
          </a:p>
          <a:p>
            <a:endParaRPr lang="en-US" sz="2800" dirty="0">
              <a:solidFill>
                <a:srgbClr val="003399"/>
              </a:solidFill>
            </a:endParaRPr>
          </a:p>
          <a:p>
            <a:r>
              <a:rPr lang="en-US" sz="2800" dirty="0"/>
              <a:t>How do we interpret the output?</a:t>
            </a:r>
          </a:p>
          <a:p>
            <a:endParaRPr lang="en-US" sz="2800" dirty="0"/>
          </a:p>
          <a:p>
            <a:r>
              <a:rPr lang="en-US" sz="2800" dirty="0"/>
              <a:t>What can/can’t we say in terms of a causal impact of </a:t>
            </a:r>
            <a:r>
              <a:rPr lang="en-US" sz="2800" dirty="0" err="1"/>
              <a:t>entire_home</a:t>
            </a:r>
            <a:r>
              <a:rPr lang="en-US" sz="2800" dirty="0"/>
              <a:t> on reviews? </a:t>
            </a:r>
            <a:endParaRPr lang="en-US" sz="24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Example to start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10</a:t>
            </a:fld>
            <a:endParaRPr lang="en-US"/>
          </a:p>
        </p:txBody>
      </p:sp>
    </p:spTree>
    <p:extLst>
      <p:ext uri="{BB962C8B-B14F-4D97-AF65-F5344CB8AC3E}">
        <p14:creationId xmlns:p14="http://schemas.microsoft.com/office/powerpoint/2010/main" val="338027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endParaRPr lang="en-US" sz="2800" dirty="0">
              <a:solidFill>
                <a:srgbClr val="003399"/>
              </a:solidFill>
            </a:endParaRPr>
          </a:p>
          <a:p>
            <a:endParaRPr lang="en-US" sz="24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Austin Airbnb</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11</a:t>
            </a:fld>
            <a:endParaRPr lang="en-US"/>
          </a:p>
        </p:txBody>
      </p:sp>
      <p:pic>
        <p:nvPicPr>
          <p:cNvPr id="8" name="Picture 7" descr="Table&#10;&#10;Description automatically generated">
            <a:extLst>
              <a:ext uri="{FF2B5EF4-FFF2-40B4-BE49-F238E27FC236}">
                <a16:creationId xmlns:a16="http://schemas.microsoft.com/office/drawing/2014/main" id="{82454AD9-C8EA-8840-B1BA-6482A2492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50" y="1771650"/>
            <a:ext cx="7200900" cy="3314700"/>
          </a:xfrm>
          <a:prstGeom prst="rect">
            <a:avLst/>
          </a:prstGeom>
        </p:spPr>
      </p:pic>
    </p:spTree>
    <p:extLst>
      <p:ext uri="{BB962C8B-B14F-4D97-AF65-F5344CB8AC3E}">
        <p14:creationId xmlns:p14="http://schemas.microsoft.com/office/powerpoint/2010/main" val="103190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There’s nothing “wrong” with observational data.</a:t>
            </a:r>
          </a:p>
          <a:p>
            <a:endParaRPr lang="en-US" sz="2800" dirty="0">
              <a:solidFill>
                <a:srgbClr val="003399"/>
              </a:solidFill>
            </a:endParaRPr>
          </a:p>
          <a:p>
            <a:r>
              <a:rPr lang="en-US" sz="2800" dirty="0"/>
              <a:t>But when we regress Y on X from observational data, there are other variables (often lots) that are moving around at the same time as X moves.</a:t>
            </a:r>
          </a:p>
          <a:p>
            <a:pPr lvl="1"/>
            <a:r>
              <a:rPr lang="en-US" sz="2000" dirty="0"/>
              <a:t>So we can’t learn what part of the change in Y is due only to the change in X.</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Problems with observational data</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12</a:t>
            </a:fld>
            <a:endParaRPr lang="en-US"/>
          </a:p>
        </p:txBody>
      </p:sp>
    </p:spTree>
    <p:extLst>
      <p:ext uri="{BB962C8B-B14F-4D97-AF65-F5344CB8AC3E}">
        <p14:creationId xmlns:p14="http://schemas.microsoft.com/office/powerpoint/2010/main" val="1538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Let’s consider an example of experimental data:</a:t>
            </a:r>
          </a:p>
          <a:p>
            <a:endParaRPr lang="en-US" sz="2800" dirty="0">
              <a:solidFill>
                <a:srgbClr val="003399"/>
              </a:solidFill>
            </a:endParaRPr>
          </a:p>
          <a:p>
            <a:r>
              <a:rPr lang="en-US" sz="2800" dirty="0"/>
              <a:t>Pfizer/BioNTech COVID-19 vaccine trial</a:t>
            </a:r>
          </a:p>
          <a:p>
            <a:endParaRPr lang="en-US" sz="2800" dirty="0">
              <a:solidFill>
                <a:srgbClr val="003399"/>
              </a:solidFill>
            </a:endParaRPr>
          </a:p>
          <a:p>
            <a:r>
              <a:rPr lang="en-US" sz="2800" dirty="0">
                <a:solidFill>
                  <a:srgbClr val="003399"/>
                </a:solidFill>
              </a:rPr>
              <a:t>If we regressed severe covid case on vaccination status in the study (1 if vaccine, 0 if control), could we infer the causal impact of the vaccine on having a severe covid case? </a:t>
            </a:r>
            <a:endParaRPr lang="en-US" sz="24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about experimental data?</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13</a:t>
            </a:fld>
            <a:endParaRPr lang="en-US"/>
          </a:p>
        </p:txBody>
      </p:sp>
    </p:spTree>
    <p:extLst>
      <p:ext uri="{BB962C8B-B14F-4D97-AF65-F5344CB8AC3E}">
        <p14:creationId xmlns:p14="http://schemas.microsoft.com/office/powerpoint/2010/main" val="362959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One thing we are often interested in is what is called the </a:t>
            </a:r>
            <a:r>
              <a:rPr lang="en-US" sz="2800" b="1" dirty="0"/>
              <a:t>average treatment effect (ATE)</a:t>
            </a:r>
            <a:r>
              <a:rPr lang="en-US" sz="2800" dirty="0"/>
              <a:t>, which is the average causal effect that a particular treatment had/would have had on average for a particular population.</a:t>
            </a:r>
          </a:p>
          <a:p>
            <a:endParaRPr lang="en-US" sz="2800" dirty="0">
              <a:solidFill>
                <a:srgbClr val="003399"/>
              </a:solidFill>
            </a:endParaRPr>
          </a:p>
          <a:p>
            <a:r>
              <a:rPr lang="en-US" sz="2800" dirty="0">
                <a:solidFill>
                  <a:srgbClr val="003399"/>
                </a:solidFill>
              </a:rPr>
              <a:t>Why “average”? </a:t>
            </a:r>
            <a:endParaRPr lang="en-US" sz="2800" b="1" dirty="0">
              <a:solidFill>
                <a:srgbClr val="003399"/>
              </a:solidFill>
            </a:endParaRPr>
          </a:p>
          <a:p>
            <a:pPr lvl="1"/>
            <a:r>
              <a:rPr lang="en-US" sz="2000" b="1" dirty="0"/>
              <a:t>Well, the effect will often be different for different people</a:t>
            </a:r>
            <a:r>
              <a:rPr lang="en-US" sz="2000" b="1" dirty="0">
                <a:solidFill>
                  <a:srgbClr val="003399"/>
                </a:solidFill>
              </a:rPr>
              <a:t>.</a:t>
            </a:r>
          </a:p>
          <a:p>
            <a:pPr lvl="2"/>
            <a:r>
              <a:rPr lang="en-US" sz="1800" b="1" dirty="0">
                <a:solidFill>
                  <a:srgbClr val="003399"/>
                </a:solidFill>
              </a:rPr>
              <a:t>College may cause some incomes to go up a little, others a lot.</a:t>
            </a:r>
          </a:p>
          <a:p>
            <a:pPr lvl="2"/>
            <a:r>
              <a:rPr lang="en-US" sz="1800" b="1" dirty="0">
                <a:solidFill>
                  <a:srgbClr val="003399"/>
                </a:solidFill>
              </a:rPr>
              <a:t>Exercise may extend some people’s lives, others it doesn’t.</a:t>
            </a:r>
          </a:p>
          <a:p>
            <a:pPr lvl="2"/>
            <a:r>
              <a:rPr lang="en-US" sz="1800" b="1" dirty="0">
                <a:solidFill>
                  <a:srgbClr val="003399"/>
                </a:solidFill>
              </a:rPr>
              <a:t>A vaccine might save many, others have little effect.</a:t>
            </a:r>
          </a:p>
          <a:p>
            <a:pPr lvl="2"/>
            <a:r>
              <a:rPr lang="en-US" sz="1800" b="1" dirty="0">
                <a:solidFill>
                  <a:srgbClr val="003399"/>
                </a:solidFill>
              </a:rPr>
              <a:t>Etc.</a:t>
            </a:r>
            <a:endParaRPr lang="en-US" sz="18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Average Treatment Effect (ATE)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14</a:t>
            </a:fld>
            <a:endParaRPr lang="en-US"/>
          </a:p>
        </p:txBody>
      </p:sp>
    </p:spTree>
    <p:extLst>
      <p:ext uri="{BB962C8B-B14F-4D97-AF65-F5344CB8AC3E}">
        <p14:creationId xmlns:p14="http://schemas.microsoft.com/office/powerpoint/2010/main" val="102775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Consider a previous discussion we had on model notation:</a:t>
                </a:r>
              </a:p>
              <a:p>
                <a:endParaRPr lang="en-US" sz="2800" dirty="0"/>
              </a:p>
              <a:p>
                <a:pPr lvl="1"/>
                <a14:m>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𝑈</m:t>
                    </m:r>
                  </m:oMath>
                </a14:m>
                <a:endParaRPr lang="en-US" sz="2400" b="0" dirty="0"/>
              </a:p>
              <a:p>
                <a:pPr marL="109728" indent="0">
                  <a:buNone/>
                </a:pPr>
                <a:endParaRPr lang="en-US" sz="2800" b="0" i="1" dirty="0">
                  <a:latin typeface="Cambria Math" panose="02040503050406030204" pitchFamily="18" charset="0"/>
                </a:endParaRP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𝑖</m:t>
                        </m:r>
                      </m:sub>
                    </m:sSub>
                  </m:oMath>
                </a14:m>
                <a:endParaRPr lang="en-US" sz="2400" b="0" dirty="0"/>
              </a:p>
              <a:p>
                <a:pPr lvl="1"/>
                <a:endParaRPr lang="en-US" sz="2400" dirty="0"/>
              </a:p>
              <a:p>
                <a:r>
                  <a:rPr lang="en-US" sz="2800" dirty="0"/>
                  <a:t>The latter was for a single observation, but the coefficients are the same for all.</a:t>
                </a:r>
              </a:p>
              <a:p>
                <a:pPr lvl="1"/>
                <a:r>
                  <a:rPr lang="en-US" sz="2400" b="0" dirty="0"/>
                  <a:t>This doesn’t mean everyone is affected the same way.</a:t>
                </a:r>
              </a:p>
              <a:p>
                <a:pPr lvl="1"/>
                <a:r>
                  <a:rPr lang="en-US" sz="2400" b="0" dirty="0"/>
                  <a:t>It means we are trying to estimate the average effect for the entire population</a:t>
                </a:r>
              </a:p>
              <a:p>
                <a:pPr lvl="1"/>
                <a:endParaRPr lang="en-US" sz="24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617"/>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Why “average”</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537FC3E8-4603-AB47-B085-38ACEDE6D037}"/>
              </a:ext>
            </a:extLst>
          </p:cNvPr>
          <p:cNvSpPr>
            <a:spLocks noGrp="1"/>
          </p:cNvSpPr>
          <p:nvPr>
            <p:ph type="sldNum" sz="quarter" idx="12"/>
          </p:nvPr>
        </p:nvSpPr>
        <p:spPr/>
        <p:txBody>
          <a:bodyPr/>
          <a:lstStyle/>
          <a:p>
            <a:fld id="{82D48033-F52F-43BC-9751-F53BB58AB199}" type="slidenum">
              <a:rPr lang="en-US" smtClean="0"/>
              <a:pPr/>
              <a:t>15</a:t>
            </a:fld>
            <a:endParaRPr lang="en-US"/>
          </a:p>
        </p:txBody>
      </p:sp>
    </p:spTree>
    <p:extLst>
      <p:ext uri="{BB962C8B-B14F-4D97-AF65-F5344CB8AC3E}">
        <p14:creationId xmlns:p14="http://schemas.microsoft.com/office/powerpoint/2010/main" val="102336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We define to the Average Treatment effect as follows:</a:t>
                </a:r>
              </a:p>
              <a:p>
                <a:endParaRPr lang="en-US" sz="2800" dirty="0"/>
              </a:p>
              <a:p>
                <a14:m>
                  <m:oMath xmlns:m="http://schemas.openxmlformats.org/officeDocument/2006/math">
                    <m:r>
                      <a:rPr lang="en-US" sz="2800" b="0" i="1" smtClean="0">
                        <a:latin typeface="Cambria Math" panose="02040503050406030204" pitchFamily="18" charset="0"/>
                      </a:rPr>
                      <m:t>𝐴𝑇𝐸</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i="1">
                                <a:latin typeface="Cambria Math" panose="02040503050406030204" pitchFamily="18" charset="0"/>
                              </a:rPr>
                              <m:t>𝑇</m:t>
                            </m:r>
                          </m:sup>
                        </m:sSubSup>
                        <m:r>
                          <a:rPr lang="en-US" sz="2800" b="0" i="1" smtClean="0">
                            <a:latin typeface="Cambria Math" panose="02040503050406030204" pitchFamily="18" charset="0"/>
                          </a:rPr>
                          <m:t>−</m:t>
                        </m:r>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b="0" i="1" smtClean="0">
                                <a:latin typeface="Cambria Math" panose="02040503050406030204" pitchFamily="18" charset="0"/>
                              </a:rPr>
                              <m:t>𝑁</m:t>
                            </m:r>
                            <m:r>
                              <a:rPr lang="en-US" sz="2800" i="1">
                                <a:latin typeface="Cambria Math" panose="02040503050406030204" pitchFamily="18" charset="0"/>
                              </a:rPr>
                              <m:t>𝑇</m:t>
                            </m:r>
                          </m:sup>
                        </m:sSubSup>
                      </m:e>
                    </m:d>
                  </m:oMath>
                </a14:m>
                <a:endParaRPr lang="en-US" sz="280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𝑇𝑟𝑒𝑎𝑡𝑚𝑒𝑛𝑡</m:t>
                          </m:r>
                          <m:r>
                            <a:rPr lang="en-US" sz="2800" i="1">
                              <a:latin typeface="Cambria Math" panose="02040503050406030204" pitchFamily="18" charset="0"/>
                            </a:rPr>
                            <m:t> </m:t>
                          </m:r>
                          <m:r>
                            <a:rPr lang="en-US" sz="2800" i="1">
                              <a:latin typeface="Cambria Math" panose="02040503050406030204" pitchFamily="18" charset="0"/>
                            </a:rPr>
                            <m:t>𝐸𝑓𝑓𝑒𝑐𝑡</m:t>
                          </m:r>
                        </m:e>
                      </m:d>
                      <m:r>
                        <a:rPr lang="en-US" sz="2800" b="0" i="1" smtClean="0">
                          <a:latin typeface="Cambria Math" panose="02040503050406030204" pitchFamily="18" charset="0"/>
                        </a:rPr>
                        <m:t>                         </m:t>
                      </m:r>
                    </m:oMath>
                  </m:oMathPara>
                </a14:m>
                <a:endParaRPr lang="en-US" sz="2800" dirty="0"/>
              </a:p>
              <a:p>
                <a:endParaRPr lang="en-US" sz="2800" dirty="0"/>
              </a:p>
              <a:p>
                <a:r>
                  <a:rPr lang="en-US" sz="2800" dirty="0"/>
                  <a:t>Unfortunately, for any individual/entity/observation </a:t>
                </a:r>
                <a14:m>
                  <m:oMath xmlns:m="http://schemas.openxmlformats.org/officeDocument/2006/math">
                    <m:r>
                      <a:rPr lang="en-US" sz="2800" b="0" i="1" smtClean="0">
                        <a:latin typeface="Cambria Math" panose="02040503050406030204" pitchFamily="18" charset="0"/>
                      </a:rPr>
                      <m:t>𝑖</m:t>
                    </m:r>
                  </m:oMath>
                </a14:m>
                <a:r>
                  <a:rPr lang="en-US" sz="2800" dirty="0"/>
                  <a:t>, we can’t observe them both when treated and when untreated.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16</a:t>
            </a:fld>
            <a:endParaRPr lang="en-US"/>
          </a:p>
        </p:txBody>
      </p:sp>
    </p:spTree>
    <p:extLst>
      <p:ext uri="{BB962C8B-B14F-4D97-AF65-F5344CB8AC3E}">
        <p14:creationId xmlns:p14="http://schemas.microsoft.com/office/powerpoint/2010/main" val="70841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pPr marL="109728" indent="0">
                  <a:buNone/>
                </a:pPr>
                <a:endParaRPr lang="en-US" sz="2800" dirty="0"/>
              </a:p>
              <a:p>
                <a14:m>
                  <m:oMath xmlns:m="http://schemas.openxmlformats.org/officeDocument/2006/math">
                    <m:r>
                      <a:rPr lang="en-US" sz="2800" b="0" i="1" smtClean="0">
                        <a:latin typeface="Cambria Math" panose="02040503050406030204" pitchFamily="18" charset="0"/>
                      </a:rPr>
                      <m:t>𝐴𝑇𝐸</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i="1">
                                <a:latin typeface="Cambria Math" panose="02040503050406030204" pitchFamily="18" charset="0"/>
                              </a:rPr>
                              <m:t>𝑇</m:t>
                            </m:r>
                          </m:sup>
                        </m:sSubSup>
                        <m:r>
                          <a:rPr lang="en-US" sz="2800" b="0" i="1" smtClean="0">
                            <a:latin typeface="Cambria Math" panose="02040503050406030204" pitchFamily="18" charset="0"/>
                          </a:rPr>
                          <m:t>−</m:t>
                        </m:r>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b="0" i="1" smtClean="0">
                                <a:latin typeface="Cambria Math" panose="02040503050406030204" pitchFamily="18" charset="0"/>
                              </a:rPr>
                              <m:t>𝑁</m:t>
                            </m:r>
                            <m:r>
                              <a:rPr lang="en-US" sz="2800" i="1">
                                <a:latin typeface="Cambria Math" panose="02040503050406030204" pitchFamily="18" charset="0"/>
                              </a:rPr>
                              <m:t>𝑇</m:t>
                            </m:r>
                          </m:sup>
                        </m:sSubSup>
                      </m:e>
                    </m:d>
                  </m:oMath>
                </a14:m>
                <a:endParaRPr lang="en-US" sz="2800" dirty="0"/>
              </a:p>
              <a:p>
                <a:endParaRPr lang="en-US" sz="2800" dirty="0"/>
              </a:p>
              <a:p>
                <a14:m>
                  <m:oMath xmlns:m="http://schemas.openxmlformats.org/officeDocument/2006/math">
                    <m:r>
                      <a:rPr lang="en-US" sz="2800" i="1">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 </m:t>
                        </m:r>
                      </m:e>
                    </m:d>
                  </m:oMath>
                </a14:m>
                <a:r>
                  <a:rPr lang="en-US" sz="2800" dirty="0"/>
                  <a:t> means the expectation over whatever group we’re looking at. (</a:t>
                </a:r>
                <a:r>
                  <a:rPr lang="en-US" sz="2800" dirty="0" err="1"/>
                  <a:t>pop’n</a:t>
                </a:r>
                <a:r>
                  <a:rPr lang="en-US" sz="2800" dirty="0"/>
                  <a:t> if not specified)</a:t>
                </a:r>
              </a:p>
              <a:p>
                <a:endParaRPr lang="en-US" sz="2800" dirty="0"/>
              </a:p>
              <a:p>
                <a14:m>
                  <m:oMath xmlns:m="http://schemas.openxmlformats.org/officeDocument/2006/math">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i="1">
                            <a:latin typeface="Cambria Math" panose="02040503050406030204" pitchFamily="18" charset="0"/>
                          </a:rPr>
                          <m:t>𝑇</m:t>
                        </m:r>
                      </m:sup>
                    </m:sSubSup>
                  </m:oMath>
                </a14:m>
                <a:r>
                  <a:rPr lang="en-US" sz="2800" dirty="0"/>
                  <a:t> is what the outcome </a:t>
                </a:r>
                <a:r>
                  <a:rPr lang="en-US" sz="2800" i="1" u="sng" dirty="0"/>
                  <a:t>would have been</a:t>
                </a:r>
                <a:r>
                  <a:rPr lang="en-US" sz="2800" dirty="0"/>
                  <a:t> for observation </a:t>
                </a:r>
                <a14:m>
                  <m:oMath xmlns:m="http://schemas.openxmlformats.org/officeDocument/2006/math">
                    <m:r>
                      <a:rPr lang="en-US" sz="2800" i="1">
                        <a:latin typeface="Cambria Math" panose="02040503050406030204" pitchFamily="18" charset="0"/>
                      </a:rPr>
                      <m:t>𝑖</m:t>
                    </m:r>
                  </m:oMath>
                </a14:m>
                <a:r>
                  <a:rPr lang="en-US" sz="2800" dirty="0"/>
                  <a:t> had they </a:t>
                </a:r>
                <a:r>
                  <a:rPr lang="en-US" sz="2800" b="1" dirty="0"/>
                  <a:t>been treated</a:t>
                </a:r>
                <a:r>
                  <a:rPr lang="en-US" sz="2800" dirty="0"/>
                  <a:t>. (regardless of whether they were)</a:t>
                </a:r>
              </a:p>
              <a:p>
                <a:endParaRPr lang="en-US" sz="2800" i="1" u="sng" dirty="0"/>
              </a:p>
              <a:p>
                <a14:m>
                  <m:oMath xmlns:m="http://schemas.openxmlformats.org/officeDocument/2006/math">
                    <m:r>
                      <a:rPr lang="en-US" sz="2800" i="1">
                        <a:latin typeface="Cambria Math" panose="02040503050406030204" pitchFamily="18" charset="0"/>
                      </a:rPr>
                      <m:t>𝑂𝑢𝑡𝑐𝑜𝑚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𝑒</m:t>
                        </m:r>
                      </m:e>
                      <m:sub>
                        <m:r>
                          <a:rPr lang="en-US" sz="2800" i="1">
                            <a:latin typeface="Cambria Math" panose="02040503050406030204" pitchFamily="18" charset="0"/>
                          </a:rPr>
                          <m:t>𝑖</m:t>
                        </m:r>
                      </m:sub>
                      <m:sup>
                        <m:r>
                          <a:rPr lang="en-US" sz="2800" b="0" i="1" smtClean="0">
                            <a:latin typeface="Cambria Math" panose="02040503050406030204" pitchFamily="18" charset="0"/>
                          </a:rPr>
                          <m:t>𝑁</m:t>
                        </m:r>
                        <m:r>
                          <a:rPr lang="en-US" sz="2800" i="1">
                            <a:latin typeface="Cambria Math" panose="02040503050406030204" pitchFamily="18" charset="0"/>
                          </a:rPr>
                          <m:t>𝑇</m:t>
                        </m:r>
                      </m:sup>
                    </m:sSubSup>
                  </m:oMath>
                </a14:m>
                <a:r>
                  <a:rPr lang="en-US" sz="2800" dirty="0"/>
                  <a:t> is what the outcome </a:t>
                </a:r>
                <a:r>
                  <a:rPr lang="en-US" sz="2800" i="1" u="sng" dirty="0"/>
                  <a:t>would have been</a:t>
                </a:r>
                <a:r>
                  <a:rPr lang="en-US" sz="2800" dirty="0"/>
                  <a:t> for observation </a:t>
                </a:r>
                <a14:m>
                  <m:oMath xmlns:m="http://schemas.openxmlformats.org/officeDocument/2006/math">
                    <m:r>
                      <a:rPr lang="en-US" sz="2800" i="1">
                        <a:latin typeface="Cambria Math" panose="02040503050406030204" pitchFamily="18" charset="0"/>
                      </a:rPr>
                      <m:t>𝑖</m:t>
                    </m:r>
                  </m:oMath>
                </a14:m>
                <a:r>
                  <a:rPr lang="en-US" sz="2800" dirty="0"/>
                  <a:t> had they </a:t>
                </a:r>
                <a:r>
                  <a:rPr lang="en-US" sz="2800" b="1" dirty="0"/>
                  <a:t>not been treated</a:t>
                </a:r>
                <a:r>
                  <a:rPr lang="en-US" sz="2800" dirty="0"/>
                  <a:t>. (regardless of whether they were)</a:t>
                </a:r>
                <a:endParaRPr lang="en-US" sz="2800" i="1" u="sng" dirty="0"/>
              </a:p>
              <a:p>
                <a:endParaRPr lang="en-US" sz="2800" i="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1235"/>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Decoding notation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17</a:t>
            </a:fld>
            <a:endParaRPr lang="en-US"/>
          </a:p>
        </p:txBody>
      </p:sp>
    </p:spTree>
    <p:extLst>
      <p:ext uri="{BB962C8B-B14F-4D97-AF65-F5344CB8AC3E}">
        <p14:creationId xmlns:p14="http://schemas.microsoft.com/office/powerpoint/2010/main" val="29689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pPr marL="109728" indent="0">
              <a:buNone/>
            </a:pPr>
            <a:endParaRPr lang="en-US" sz="2800" dirty="0"/>
          </a:p>
          <a:p>
            <a:r>
              <a:rPr lang="en-US" sz="2800" i="0" u="none" strike="noStrike" dirty="0">
                <a:solidFill>
                  <a:srgbClr val="202124"/>
                </a:solidFill>
                <a:effectLst/>
                <a:latin typeface="arial" panose="020B0604020202020204" pitchFamily="34" charset="0"/>
              </a:rPr>
              <a:t>A </a:t>
            </a:r>
            <a:r>
              <a:rPr lang="en-US" sz="2800" b="1" i="0" u="none" strike="noStrike" dirty="0">
                <a:solidFill>
                  <a:srgbClr val="202124"/>
                </a:solidFill>
                <a:effectLst/>
                <a:latin typeface="arial" panose="020B0604020202020204" pitchFamily="34" charset="0"/>
              </a:rPr>
              <a:t>counterfactual</a:t>
            </a:r>
            <a:r>
              <a:rPr lang="en-US" sz="2800" i="0" u="none" strike="noStrike" dirty="0">
                <a:solidFill>
                  <a:srgbClr val="202124"/>
                </a:solidFill>
                <a:effectLst/>
                <a:latin typeface="arial" panose="020B0604020202020204" pitchFamily="34" charset="0"/>
              </a:rPr>
              <a:t> is a mental simulation where you think about something that happened, and then imagine an alternate ending.</a:t>
            </a:r>
          </a:p>
          <a:p>
            <a:endParaRPr lang="en-US" sz="2800" dirty="0">
              <a:solidFill>
                <a:srgbClr val="202124"/>
              </a:solidFill>
              <a:latin typeface="arial" panose="020B0604020202020204" pitchFamily="34" charset="0"/>
            </a:endParaRPr>
          </a:p>
          <a:p>
            <a:r>
              <a:rPr lang="en-US" sz="2800" dirty="0">
                <a:solidFill>
                  <a:srgbClr val="202124"/>
                </a:solidFill>
                <a:latin typeface="arial" panose="020B0604020202020204" pitchFamily="34" charset="0"/>
              </a:rPr>
              <a:t>Anyone doing causal inference thinks of this, but a clear example is economic consulting firms.</a:t>
            </a:r>
          </a:p>
          <a:p>
            <a:pPr lvl="1"/>
            <a:r>
              <a:rPr lang="en-US" sz="2600" dirty="0">
                <a:solidFill>
                  <a:srgbClr val="202124"/>
                </a:solidFill>
                <a:latin typeface="arial" panose="020B0604020202020204" pitchFamily="34" charset="0"/>
              </a:rPr>
              <a:t>Typically engaged in legal disputes.</a:t>
            </a:r>
          </a:p>
          <a:p>
            <a:pPr lvl="2"/>
            <a:r>
              <a:rPr lang="en-US" sz="2400" dirty="0">
                <a:solidFill>
                  <a:srgbClr val="202124"/>
                </a:solidFill>
                <a:latin typeface="arial" panose="020B0604020202020204" pitchFamily="34" charset="0"/>
              </a:rPr>
              <a:t>Determine damages by assessing what </a:t>
            </a:r>
            <a:r>
              <a:rPr lang="en-US" sz="2400" b="1" i="1" dirty="0">
                <a:solidFill>
                  <a:srgbClr val="202124"/>
                </a:solidFill>
                <a:latin typeface="arial" panose="020B0604020202020204" pitchFamily="34" charset="0"/>
              </a:rPr>
              <a:t>would have happened</a:t>
            </a:r>
            <a:r>
              <a:rPr lang="en-US" sz="2400" dirty="0">
                <a:solidFill>
                  <a:srgbClr val="202124"/>
                </a:solidFill>
                <a:latin typeface="arial" panose="020B0604020202020204" pitchFamily="34" charset="0"/>
              </a:rPr>
              <a:t> in the absence of an action:</a:t>
            </a:r>
          </a:p>
          <a:p>
            <a:pPr lvl="3"/>
            <a:r>
              <a:rPr lang="en-US" sz="2200" dirty="0">
                <a:solidFill>
                  <a:srgbClr val="00B050"/>
                </a:solidFill>
                <a:latin typeface="arial" panose="020B0604020202020204" pitchFamily="34" charset="0"/>
              </a:rPr>
              <a:t>Antitrust</a:t>
            </a:r>
          </a:p>
          <a:p>
            <a:pPr lvl="3"/>
            <a:r>
              <a:rPr lang="en-US" sz="2200" dirty="0">
                <a:solidFill>
                  <a:srgbClr val="00B050"/>
                </a:solidFill>
                <a:latin typeface="arial" panose="020B0604020202020204" pitchFamily="34" charset="0"/>
              </a:rPr>
              <a:t>Mergers &amp; Acquisitions opposed by FTC</a:t>
            </a:r>
          </a:p>
          <a:p>
            <a:pPr lvl="3"/>
            <a:r>
              <a:rPr lang="en-US" sz="2200" dirty="0">
                <a:solidFill>
                  <a:srgbClr val="00B050"/>
                </a:solidFill>
                <a:latin typeface="arial" panose="020B0604020202020204" pitchFamily="34" charset="0"/>
              </a:rPr>
              <a:t>Copyright infringement</a:t>
            </a:r>
          </a:p>
          <a:p>
            <a:pPr lvl="2"/>
            <a:r>
              <a:rPr lang="en-US" sz="2400" dirty="0">
                <a:solidFill>
                  <a:srgbClr val="202124"/>
                </a:solidFill>
                <a:latin typeface="arial" panose="020B0604020202020204" pitchFamily="34" charset="0"/>
              </a:rPr>
              <a:t>Both sides argue damage amounts, whether any exist, etc.</a:t>
            </a:r>
          </a:p>
          <a:p>
            <a:pPr lvl="3"/>
            <a:r>
              <a:rPr lang="en-US" sz="2200" dirty="0">
                <a:solidFill>
                  <a:srgbClr val="202124"/>
                </a:solidFill>
                <a:latin typeface="arial" panose="020B0604020202020204" pitchFamily="34" charset="0"/>
              </a:rPr>
              <a:t>e.g. FTC experts may argue merger harms customers whereas experts for firm likely argue reduction in costs will actually end up </a:t>
            </a:r>
            <a:r>
              <a:rPr lang="en-US" sz="2200">
                <a:solidFill>
                  <a:srgbClr val="202124"/>
                </a:solidFill>
                <a:latin typeface="arial" panose="020B0604020202020204" pitchFamily="34" charset="0"/>
              </a:rPr>
              <a:t>benefitting consumers. </a:t>
            </a:r>
            <a:endParaRPr lang="en-US" sz="2200" dirty="0">
              <a:solidFill>
                <a:srgbClr val="202124"/>
              </a:solidFill>
              <a:latin typeface="arial" panose="020B0604020202020204" pitchFamily="34" charset="0"/>
            </a:endParaRPr>
          </a:p>
          <a:p>
            <a:pPr lvl="1"/>
            <a:endParaRPr lang="en-US" sz="2400" dirty="0">
              <a:solidFill>
                <a:srgbClr val="202124"/>
              </a:solidFill>
              <a:latin typeface="arial" panose="020B0604020202020204" pitchFamily="34" charset="0"/>
            </a:endParaRPr>
          </a:p>
          <a:p>
            <a:pPr marL="630936" lvl="2" indent="0">
              <a:buNone/>
            </a:pPr>
            <a:endParaRPr lang="en-US" sz="22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Counterfactual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18</a:t>
            </a:fld>
            <a:endParaRPr lang="en-US"/>
          </a:p>
        </p:txBody>
      </p:sp>
    </p:spTree>
    <p:extLst>
      <p:ext uri="{BB962C8B-B14F-4D97-AF65-F5344CB8AC3E}">
        <p14:creationId xmlns:p14="http://schemas.microsoft.com/office/powerpoint/2010/main" val="95593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a:bodyPr>
          <a:lstStyle/>
          <a:p>
            <a:endParaRPr lang="en-US" sz="2800" dirty="0"/>
          </a:p>
          <a:p>
            <a:r>
              <a:rPr lang="en-US" sz="2800" dirty="0"/>
              <a:t>Let’s come back to COVID vaccines.</a:t>
            </a:r>
          </a:p>
          <a:p>
            <a:endParaRPr lang="en-US" sz="2800" dirty="0"/>
          </a:p>
          <a:p>
            <a:r>
              <a:rPr lang="en-US" sz="2800" dirty="0"/>
              <a:t>Suppose we have observational data on a random sample of adults in the U.S.</a:t>
            </a:r>
          </a:p>
          <a:p>
            <a:pPr lvl="1"/>
            <a:r>
              <a:rPr lang="en-US" sz="2400" dirty="0"/>
              <a:t>(Severe) covid case (1 if ever, 0 if never)</a:t>
            </a:r>
          </a:p>
          <a:p>
            <a:pPr lvl="1"/>
            <a:r>
              <a:rPr lang="en-US" sz="2400" dirty="0"/>
              <a:t>“fully” vaccinated (1 if yes, 0 if no)</a:t>
            </a:r>
          </a:p>
          <a:p>
            <a:pPr lvl="1"/>
            <a:endParaRPr lang="en-US" sz="2400" dirty="0"/>
          </a:p>
          <a:p>
            <a:pPr lvl="1"/>
            <a:endParaRPr lang="en-US" sz="2400" dirty="0"/>
          </a:p>
          <a:p>
            <a:r>
              <a:rPr lang="en-US" sz="2800" dirty="0"/>
              <a:t>If we regressed severe COVID case on vaccination status, would this give us a good estimate of the causal impact of the vaccine?</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Observational example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19</a:t>
            </a:fld>
            <a:endParaRPr lang="en-US"/>
          </a:p>
        </p:txBody>
      </p:sp>
    </p:spTree>
    <p:extLst>
      <p:ext uri="{BB962C8B-B14F-4D97-AF65-F5344CB8AC3E}">
        <p14:creationId xmlns:p14="http://schemas.microsoft.com/office/powerpoint/2010/main" val="327140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012095"/>
            <a:ext cx="8004391" cy="638906"/>
          </a:xfrm>
        </p:spPr>
        <p:txBody>
          <a:bodyPr>
            <a:normAutofit fontScale="90000"/>
          </a:bodyPr>
          <a:lstStyle/>
          <a:p>
            <a:r>
              <a:rPr lang="en-US" dirty="0"/>
              <a:t>By the end of this class,</a:t>
            </a:r>
            <a:br>
              <a:rPr lang="en-US" dirty="0"/>
            </a:br>
            <a:r>
              <a:rPr lang="en-US" dirty="0"/>
              <a:t>you should be able to:</a:t>
            </a:r>
          </a:p>
        </p:txBody>
      </p:sp>
      <p:sp>
        <p:nvSpPr>
          <p:cNvPr id="4" name="Content Placeholder 3"/>
          <p:cNvSpPr>
            <a:spLocks noGrp="1"/>
          </p:cNvSpPr>
          <p:nvPr>
            <p:ph idx="1"/>
          </p:nvPr>
        </p:nvSpPr>
        <p:spPr>
          <a:xfrm>
            <a:off x="518824" y="1976198"/>
            <a:ext cx="8015594" cy="4119802"/>
          </a:xfrm>
        </p:spPr>
        <p:txBody>
          <a:bodyPr>
            <a:noAutofit/>
          </a:bodyPr>
          <a:lstStyle/>
          <a:p>
            <a:r>
              <a:rPr lang="en-US" sz="2200" dirty="0"/>
              <a:t>Explain why a Randomized, Controlled Trial (RCT) is the gold standard in causal inference.</a:t>
            </a:r>
            <a:endParaRPr lang="en-US" sz="2000" dirty="0">
              <a:solidFill>
                <a:schemeClr val="tx1">
                  <a:lumMod val="75000"/>
                  <a:lumOff val="25000"/>
                </a:schemeClr>
              </a:solidFill>
            </a:endParaRPr>
          </a:p>
          <a:p>
            <a:r>
              <a:rPr lang="en-US" sz="2200" dirty="0"/>
              <a:t>Explain why it is not possible to </a:t>
            </a:r>
            <a:r>
              <a:rPr lang="en-US" sz="2200" b="1" dirty="0"/>
              <a:t>directly* </a:t>
            </a:r>
            <a:r>
              <a:rPr lang="en-US" sz="2200" dirty="0"/>
              <a:t>estimate the causal impact of X on Y from a simple regression with observational data.</a:t>
            </a:r>
          </a:p>
          <a:p>
            <a:pPr lvl="1"/>
            <a:r>
              <a:rPr lang="en-US" sz="2000" dirty="0"/>
              <a:t>*much of this class and all of G579 focus on tools that allow us to get a good estimate of these causal effects even with observational data.</a:t>
            </a:r>
          </a:p>
          <a:p>
            <a:r>
              <a:rPr lang="en-US" sz="2200" dirty="0">
                <a:solidFill>
                  <a:schemeClr val="tx1">
                    <a:lumMod val="75000"/>
                    <a:lumOff val="25000"/>
                  </a:schemeClr>
                </a:solidFill>
              </a:rPr>
              <a:t>Define and discuss </a:t>
            </a:r>
            <a:r>
              <a:rPr lang="en-US" sz="2200" b="1" dirty="0">
                <a:solidFill>
                  <a:schemeClr val="tx1">
                    <a:lumMod val="75000"/>
                    <a:lumOff val="25000"/>
                  </a:schemeClr>
                </a:solidFill>
              </a:rPr>
              <a:t>ATE</a:t>
            </a:r>
            <a:r>
              <a:rPr lang="en-US" sz="2200" dirty="0">
                <a:solidFill>
                  <a:schemeClr val="tx1">
                    <a:lumMod val="75000"/>
                    <a:lumOff val="25000"/>
                  </a:schemeClr>
                </a:solidFill>
              </a:rPr>
              <a:t> (avg. treatment effect) and </a:t>
            </a:r>
            <a:r>
              <a:rPr lang="en-US" sz="2200" b="1" dirty="0">
                <a:solidFill>
                  <a:schemeClr val="tx1">
                    <a:lumMod val="75000"/>
                    <a:lumOff val="25000"/>
                  </a:schemeClr>
                </a:solidFill>
              </a:rPr>
              <a:t>ETT</a:t>
            </a:r>
            <a:r>
              <a:rPr lang="en-US" sz="2200" dirty="0">
                <a:solidFill>
                  <a:schemeClr val="tx1">
                    <a:lumMod val="75000"/>
                    <a:lumOff val="25000"/>
                  </a:schemeClr>
                </a:solidFill>
              </a:rPr>
              <a:t> (effect of the treatment on the treated), as well as </a:t>
            </a:r>
            <a:r>
              <a:rPr lang="en-US" sz="2200" b="1" dirty="0">
                <a:solidFill>
                  <a:schemeClr val="tx1">
                    <a:lumMod val="75000"/>
                    <a:lumOff val="25000"/>
                  </a:schemeClr>
                </a:solidFill>
              </a:rPr>
              <a:t>selection bias</a:t>
            </a:r>
            <a:r>
              <a:rPr lang="en-US" sz="2200" dirty="0">
                <a:solidFill>
                  <a:schemeClr val="tx1">
                    <a:lumMod val="75000"/>
                    <a:lumOff val="25000"/>
                  </a:schemeClr>
                </a:solidFill>
              </a:rPr>
              <a:t>.</a:t>
            </a: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2</a:t>
            </a:fld>
            <a:endParaRPr lang="en-US"/>
          </a:p>
        </p:txBody>
      </p:sp>
    </p:spTree>
    <p:extLst>
      <p:ext uri="{BB962C8B-B14F-4D97-AF65-F5344CB8AC3E}">
        <p14:creationId xmlns:p14="http://schemas.microsoft.com/office/powerpoint/2010/main" val="9745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We will formalize this further when we discuss confounding factors, but many of the other variables that are correlated with vaccination status can bias our estimate of the effect it has on getting a (severe) case of covid.</a:t>
            </a:r>
          </a:p>
          <a:p>
            <a:endParaRPr lang="en-US" sz="2800" dirty="0"/>
          </a:p>
          <a:p>
            <a:pPr lvl="1"/>
            <a:r>
              <a:rPr lang="en-US" sz="2400" dirty="0"/>
              <a:t>What are some factors that correlate with vaccination status in observational data?</a:t>
            </a:r>
          </a:p>
          <a:p>
            <a:pPr lvl="2"/>
            <a:r>
              <a:rPr lang="en-US" sz="2200" dirty="0">
                <a:solidFill>
                  <a:srgbClr val="003399"/>
                </a:solidFill>
              </a:rPr>
              <a:t>Essentially, what are differences (on average) between those who are vaccinated and those who are not?</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Informally </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20</a:t>
            </a:fld>
            <a:endParaRPr lang="en-US"/>
          </a:p>
        </p:txBody>
      </p:sp>
    </p:spTree>
    <p:extLst>
      <p:ext uri="{BB962C8B-B14F-4D97-AF65-F5344CB8AC3E}">
        <p14:creationId xmlns:p14="http://schemas.microsoft.com/office/powerpoint/2010/main" val="227391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If we’re worried about getting a biased estimate of the effect of X on Y, it may seem odd to focus on things that correlate with X.</a:t>
            </a:r>
          </a:p>
          <a:p>
            <a:endParaRPr lang="en-US" sz="2800" dirty="0"/>
          </a:p>
          <a:p>
            <a:r>
              <a:rPr lang="en-US" sz="2800" dirty="0"/>
              <a:t>Let’s compare with our gold standard (the RCT) to get a sense of how correlation with X might mess up our estimate of the effect of X on Y.</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about Y?</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21</a:t>
            </a:fld>
            <a:endParaRPr lang="en-US"/>
          </a:p>
        </p:txBody>
      </p:sp>
    </p:spTree>
    <p:extLst>
      <p:ext uri="{BB962C8B-B14F-4D97-AF65-F5344CB8AC3E}">
        <p14:creationId xmlns:p14="http://schemas.microsoft.com/office/powerpoint/2010/main" val="107289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Are they correlated with X (vaccinated)?</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Other factors that impact Y (covid)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22</a:t>
            </a:fld>
            <a:endParaRPr lang="en-US"/>
          </a:p>
        </p:txBody>
      </p:sp>
      <p:graphicFrame>
        <p:nvGraphicFramePr>
          <p:cNvPr id="6" name="Table 7">
            <a:extLst>
              <a:ext uri="{FF2B5EF4-FFF2-40B4-BE49-F238E27FC236}">
                <a16:creationId xmlns:a16="http://schemas.microsoft.com/office/drawing/2014/main" id="{8F487DAE-35D0-C04D-84F2-D08E5578CC77}"/>
              </a:ext>
            </a:extLst>
          </p:cNvPr>
          <p:cNvGraphicFramePr>
            <a:graphicFrameLocks noGrp="1"/>
          </p:cNvGraphicFramePr>
          <p:nvPr>
            <p:extLst>
              <p:ext uri="{D42A27DB-BD31-4B8C-83A1-F6EECF244321}">
                <p14:modId xmlns:p14="http://schemas.microsoft.com/office/powerpoint/2010/main" val="1326346373"/>
              </p:ext>
            </p:extLst>
          </p:nvPr>
        </p:nvGraphicFramePr>
        <p:xfrm>
          <a:off x="1676400" y="2207260"/>
          <a:ext cx="6096000" cy="2763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98071740"/>
                    </a:ext>
                  </a:extLst>
                </a:gridCol>
                <a:gridCol w="2463800">
                  <a:extLst>
                    <a:ext uri="{9D8B030D-6E8A-4147-A177-3AD203B41FA5}">
                      <a16:colId xmlns:a16="http://schemas.microsoft.com/office/drawing/2014/main" val="298923577"/>
                    </a:ext>
                  </a:extLst>
                </a:gridCol>
                <a:gridCol w="2032000">
                  <a:extLst>
                    <a:ext uri="{9D8B030D-6E8A-4147-A177-3AD203B41FA5}">
                      <a16:colId xmlns:a16="http://schemas.microsoft.com/office/drawing/2014/main" val="673288715"/>
                    </a:ext>
                  </a:extLst>
                </a:gridCol>
              </a:tblGrid>
              <a:tr h="370840">
                <a:tc>
                  <a:txBody>
                    <a:bodyPr/>
                    <a:lstStyle/>
                    <a:p>
                      <a:endParaRPr lang="en-US" dirty="0"/>
                    </a:p>
                  </a:txBody>
                  <a:tcPr/>
                </a:tc>
                <a:tc>
                  <a:txBody>
                    <a:bodyPr/>
                    <a:lstStyle/>
                    <a:p>
                      <a:r>
                        <a:rPr lang="en-US" dirty="0"/>
                        <a:t>RCT/experimental</a:t>
                      </a:r>
                    </a:p>
                  </a:txBody>
                  <a:tcPr/>
                </a:tc>
                <a:tc>
                  <a:txBody>
                    <a:bodyPr/>
                    <a:lstStyle/>
                    <a:p>
                      <a:r>
                        <a:rPr lang="en-US" dirty="0"/>
                        <a:t>Observational</a:t>
                      </a:r>
                    </a:p>
                  </a:txBody>
                  <a:tcPr/>
                </a:tc>
                <a:extLst>
                  <a:ext uri="{0D108BD9-81ED-4DB2-BD59-A6C34878D82A}">
                    <a16:rowId xmlns:a16="http://schemas.microsoft.com/office/drawing/2014/main" val="549604235"/>
                  </a:ext>
                </a:extLst>
              </a:tr>
              <a:tr h="370840">
                <a:tc>
                  <a:txBody>
                    <a:bodyPr/>
                    <a:lstStyle/>
                    <a:p>
                      <a:r>
                        <a:rPr lang="en-US" dirty="0"/>
                        <a:t>Age</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263353042"/>
                  </a:ext>
                </a:extLst>
              </a:tr>
              <a:tr h="370840">
                <a:tc>
                  <a:txBody>
                    <a:bodyPr/>
                    <a:lstStyle/>
                    <a:p>
                      <a:r>
                        <a:rPr lang="en-US" dirty="0"/>
                        <a:t>Obesity</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04974261"/>
                  </a:ext>
                </a:extLst>
              </a:tr>
              <a:tr h="370840">
                <a:tc>
                  <a:txBody>
                    <a:bodyPr/>
                    <a:lstStyle/>
                    <a:p>
                      <a:r>
                        <a:rPr lang="en-US" dirty="0"/>
                        <a:t>Health problems</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695075419"/>
                  </a:ext>
                </a:extLst>
              </a:tr>
              <a:tr h="370840">
                <a:tc>
                  <a:txBody>
                    <a:bodyPr/>
                    <a:lstStyle/>
                    <a:p>
                      <a:r>
                        <a:rPr lang="en-US" dirty="0"/>
                        <a:t>Eating out</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94392160"/>
                  </a:ext>
                </a:extLst>
              </a:tr>
              <a:tr h="370840">
                <a:tc>
                  <a:txBody>
                    <a:bodyPr/>
                    <a:lstStyle/>
                    <a:p>
                      <a:r>
                        <a:rPr lang="en-US" dirty="0"/>
                        <a:t>Wearing mask</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146617821"/>
                  </a:ext>
                </a:extLst>
              </a:tr>
            </a:tbl>
          </a:graphicData>
        </a:graphic>
      </p:graphicFrame>
    </p:spTree>
    <p:extLst>
      <p:ext uri="{BB962C8B-B14F-4D97-AF65-F5344CB8AC3E}">
        <p14:creationId xmlns:p14="http://schemas.microsoft.com/office/powerpoint/2010/main" val="9869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r>
              <a:rPr lang="en-US" sz="2800" dirty="0"/>
              <a:t>Are they correlated with X (vaccinated)?</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We can’t directly estimate the causal impact of the vaccine on Covid from observational data since we don’t know how much is the effect of the vaccine and how much is from age, health problems, behavior, etc.</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*Other factors that impact Y (covid)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23</a:t>
            </a:fld>
            <a:endParaRPr lang="en-US"/>
          </a:p>
        </p:txBody>
      </p:sp>
      <p:graphicFrame>
        <p:nvGraphicFramePr>
          <p:cNvPr id="6" name="Table 7">
            <a:extLst>
              <a:ext uri="{FF2B5EF4-FFF2-40B4-BE49-F238E27FC236}">
                <a16:creationId xmlns:a16="http://schemas.microsoft.com/office/drawing/2014/main" id="{8F487DAE-35D0-C04D-84F2-D08E5578CC77}"/>
              </a:ext>
            </a:extLst>
          </p:cNvPr>
          <p:cNvGraphicFramePr>
            <a:graphicFrameLocks noGrp="1"/>
          </p:cNvGraphicFramePr>
          <p:nvPr>
            <p:extLst>
              <p:ext uri="{D42A27DB-BD31-4B8C-83A1-F6EECF244321}">
                <p14:modId xmlns:p14="http://schemas.microsoft.com/office/powerpoint/2010/main" val="466987070"/>
              </p:ext>
            </p:extLst>
          </p:nvPr>
        </p:nvGraphicFramePr>
        <p:xfrm>
          <a:off x="1524000" y="1524000"/>
          <a:ext cx="6096000" cy="2763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98071740"/>
                    </a:ext>
                  </a:extLst>
                </a:gridCol>
                <a:gridCol w="2463800">
                  <a:extLst>
                    <a:ext uri="{9D8B030D-6E8A-4147-A177-3AD203B41FA5}">
                      <a16:colId xmlns:a16="http://schemas.microsoft.com/office/drawing/2014/main" val="298923577"/>
                    </a:ext>
                  </a:extLst>
                </a:gridCol>
                <a:gridCol w="2032000">
                  <a:extLst>
                    <a:ext uri="{9D8B030D-6E8A-4147-A177-3AD203B41FA5}">
                      <a16:colId xmlns:a16="http://schemas.microsoft.com/office/drawing/2014/main" val="673288715"/>
                    </a:ext>
                  </a:extLst>
                </a:gridCol>
              </a:tblGrid>
              <a:tr h="370840">
                <a:tc>
                  <a:txBody>
                    <a:bodyPr/>
                    <a:lstStyle/>
                    <a:p>
                      <a:endParaRPr lang="en-US" dirty="0"/>
                    </a:p>
                  </a:txBody>
                  <a:tcPr/>
                </a:tc>
                <a:tc>
                  <a:txBody>
                    <a:bodyPr/>
                    <a:lstStyle/>
                    <a:p>
                      <a:r>
                        <a:rPr lang="en-US" dirty="0"/>
                        <a:t>RCT/experimental</a:t>
                      </a:r>
                    </a:p>
                  </a:txBody>
                  <a:tcPr/>
                </a:tc>
                <a:tc>
                  <a:txBody>
                    <a:bodyPr/>
                    <a:lstStyle/>
                    <a:p>
                      <a:r>
                        <a:rPr lang="en-US" dirty="0"/>
                        <a:t>Observational</a:t>
                      </a:r>
                    </a:p>
                  </a:txBody>
                  <a:tcPr/>
                </a:tc>
                <a:extLst>
                  <a:ext uri="{0D108BD9-81ED-4DB2-BD59-A6C34878D82A}">
                    <a16:rowId xmlns:a16="http://schemas.microsoft.com/office/drawing/2014/main" val="549604235"/>
                  </a:ext>
                </a:extLst>
              </a:tr>
              <a:tr h="370840">
                <a:tc>
                  <a:txBody>
                    <a:bodyPr/>
                    <a:lstStyle/>
                    <a:p>
                      <a:r>
                        <a:rPr lang="en-US" dirty="0"/>
                        <a:t>Age</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3263353042"/>
                  </a:ext>
                </a:extLst>
              </a:tr>
              <a:tr h="370840">
                <a:tc>
                  <a:txBody>
                    <a:bodyPr/>
                    <a:lstStyle/>
                    <a:p>
                      <a:r>
                        <a:rPr lang="en-US" dirty="0"/>
                        <a:t>Obesity</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2004974261"/>
                  </a:ext>
                </a:extLst>
              </a:tr>
              <a:tr h="370840">
                <a:tc>
                  <a:txBody>
                    <a:bodyPr/>
                    <a:lstStyle/>
                    <a:p>
                      <a:r>
                        <a:rPr lang="en-US" dirty="0"/>
                        <a:t>Health problems</a:t>
                      </a:r>
                    </a:p>
                  </a:txBody>
                  <a:tcPr/>
                </a:tc>
                <a:tc>
                  <a:txBody>
                    <a:bodyPr/>
                    <a:lstStyle/>
                    <a:p>
                      <a:pPr algn="ctr"/>
                      <a:endParaRPr lang="en-US" dirty="0"/>
                    </a:p>
                    <a:p>
                      <a:pPr algn="ctr"/>
                      <a:r>
                        <a:rPr lang="en-US" dirty="0"/>
                        <a:t>No</a:t>
                      </a:r>
                    </a:p>
                  </a:txBody>
                  <a:tcPr/>
                </a:tc>
                <a:tc>
                  <a:txBody>
                    <a:bodyPr/>
                    <a:lstStyle/>
                    <a:p>
                      <a:pPr algn="ctr"/>
                      <a:endParaRPr lang="en-US" dirty="0"/>
                    </a:p>
                    <a:p>
                      <a:pPr algn="ctr"/>
                      <a:r>
                        <a:rPr lang="en-US" dirty="0"/>
                        <a:t>Yes</a:t>
                      </a:r>
                    </a:p>
                  </a:txBody>
                  <a:tcPr/>
                </a:tc>
                <a:extLst>
                  <a:ext uri="{0D108BD9-81ED-4DB2-BD59-A6C34878D82A}">
                    <a16:rowId xmlns:a16="http://schemas.microsoft.com/office/drawing/2014/main" val="3695075419"/>
                  </a:ext>
                </a:extLst>
              </a:tr>
              <a:tr h="370840">
                <a:tc>
                  <a:txBody>
                    <a:bodyPr/>
                    <a:lstStyle/>
                    <a:p>
                      <a:r>
                        <a:rPr lang="en-US" dirty="0"/>
                        <a:t>Eating out</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2094392160"/>
                  </a:ext>
                </a:extLst>
              </a:tr>
              <a:tr h="370840">
                <a:tc>
                  <a:txBody>
                    <a:bodyPr/>
                    <a:lstStyle/>
                    <a:p>
                      <a:r>
                        <a:rPr lang="en-US" dirty="0"/>
                        <a:t>Wearing mask</a:t>
                      </a:r>
                    </a:p>
                  </a:txBody>
                  <a:tcPr/>
                </a:tc>
                <a:tc>
                  <a:txBody>
                    <a:bodyPr/>
                    <a:lstStyle/>
                    <a:p>
                      <a:pPr algn="ctr"/>
                      <a:endParaRPr lang="en-US" dirty="0"/>
                    </a:p>
                    <a:p>
                      <a:pPr algn="ctr"/>
                      <a:r>
                        <a:rPr lang="en-US" dirty="0"/>
                        <a:t>No</a:t>
                      </a:r>
                    </a:p>
                  </a:txBody>
                  <a:tcPr/>
                </a:tc>
                <a:tc>
                  <a:txBody>
                    <a:bodyPr/>
                    <a:lstStyle/>
                    <a:p>
                      <a:pPr algn="ctr"/>
                      <a:endParaRPr lang="en-US" dirty="0"/>
                    </a:p>
                    <a:p>
                      <a:pPr algn="ctr"/>
                      <a:r>
                        <a:rPr lang="en-US" dirty="0"/>
                        <a:t>Yes</a:t>
                      </a:r>
                    </a:p>
                  </a:txBody>
                  <a:tcPr/>
                </a:tc>
                <a:extLst>
                  <a:ext uri="{0D108BD9-81ED-4DB2-BD59-A6C34878D82A}">
                    <a16:rowId xmlns:a16="http://schemas.microsoft.com/office/drawing/2014/main" val="4146617821"/>
                  </a:ext>
                </a:extLst>
              </a:tr>
            </a:tbl>
          </a:graphicData>
        </a:graphic>
      </p:graphicFrame>
    </p:spTree>
    <p:extLst>
      <p:ext uri="{BB962C8B-B14F-4D97-AF65-F5344CB8AC3E}">
        <p14:creationId xmlns:p14="http://schemas.microsoft.com/office/powerpoint/2010/main" val="106594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534400" cy="5029200"/>
              </a:xfrm>
              <a:ln>
                <a:noFill/>
              </a:ln>
            </p:spPr>
            <p:txBody>
              <a:bodyPr>
                <a:normAutofit fontScale="92500" lnSpcReduction="10000"/>
              </a:bodyPr>
              <a:lstStyle/>
              <a:p>
                <a:r>
                  <a:rPr lang="en-US" sz="2800" dirty="0"/>
                  <a:t>In contrast with the Average Treatment Effect (ATE), there is the </a:t>
                </a:r>
                <a:r>
                  <a:rPr lang="en-US" sz="2800" b="1" dirty="0"/>
                  <a:t>Effect of the Treatment on the Treated (ETT)</a:t>
                </a:r>
                <a:endParaRPr lang="en-US" sz="2800" dirty="0"/>
              </a:p>
              <a:p>
                <a:endParaRPr lang="en-US" sz="2800" b="1" dirty="0"/>
              </a:p>
              <a:p>
                <a14:m>
                  <m:oMath xmlns:m="http://schemas.openxmlformats.org/officeDocument/2006/math">
                    <m:r>
                      <a:rPr lang="en-US" sz="2800" b="0" i="1" smtClean="0">
                        <a:latin typeface="Cambria Math" panose="02040503050406030204" pitchFamily="18" charset="0"/>
                      </a:rPr>
                      <m:t>𝐸𝑇𝑇</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𝑇</m:t>
                            </m:r>
                          </m:sup>
                        </m:sSubSup>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𝑁𝑇</m:t>
                            </m:r>
                          </m:sup>
                        </m:sSubSup>
                        <m:r>
                          <a:rPr lang="en-US" sz="2800" b="0" i="1" smtClean="0">
                            <a:latin typeface="Cambria Math" panose="02040503050406030204" pitchFamily="18" charset="0"/>
                          </a:rPr>
                          <m:t>)</m:t>
                        </m:r>
                      </m:e>
                      <m:e>
                        <m:r>
                          <a:rPr lang="en-US" sz="2800" b="0" i="1" smtClean="0">
                            <a:latin typeface="Cambria Math" panose="02040503050406030204" pitchFamily="18" charset="0"/>
                          </a:rPr>
                          <m:t>𝑇𝑟𝑒𝑎𝑡𝑒</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m:t>
                        </m:r>
                      </m:e>
                    </m:d>
                  </m:oMath>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r>
                  <a:rPr lang="en-US" sz="2800" dirty="0"/>
                  <a:t>We have the same issue as with ATE (can’t observe in both states), but this is just for those who actually were treated.</a:t>
                </a:r>
              </a:p>
              <a:p>
                <a:pPr lvl="1"/>
                <a:r>
                  <a:rPr lang="en-US" sz="2400" dirty="0"/>
                  <a:t>Got the vaccine</a:t>
                </a:r>
              </a:p>
              <a:p>
                <a:pPr lvl="1"/>
                <a:r>
                  <a:rPr lang="en-US" sz="2400" dirty="0"/>
                  <a:t>Went to college</a:t>
                </a:r>
              </a:p>
              <a:p>
                <a:pPr lvl="1"/>
                <a:r>
                  <a:rPr lang="en-US" sz="2400" dirty="0"/>
                  <a:t>Went to the hospital</a:t>
                </a:r>
              </a:p>
              <a:p>
                <a:pPr lvl="1"/>
                <a:r>
                  <a:rPr lang="en-US" sz="2400" dirty="0"/>
                  <a:t>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534400" cy="5029200"/>
              </a:xfrm>
              <a:blipFill>
                <a:blip r:embed="rId3"/>
                <a:stretch>
                  <a:fillRect t="-1763" r="-446" b="-1259"/>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ETT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24</a:t>
            </a:fld>
            <a:endParaRPr lang="en-US"/>
          </a:p>
        </p:txBody>
      </p:sp>
    </p:spTree>
    <p:extLst>
      <p:ext uri="{BB962C8B-B14F-4D97-AF65-F5344CB8AC3E}">
        <p14:creationId xmlns:p14="http://schemas.microsoft.com/office/powerpoint/2010/main" val="1774513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534400" cy="5029200"/>
              </a:xfrm>
              <a:ln>
                <a:noFill/>
              </a:ln>
            </p:spPr>
            <p:txBody>
              <a:bodyPr>
                <a:normAutofit lnSpcReduction="10000"/>
              </a:bodyPr>
              <a:lstStyle/>
              <a:p>
                <a:r>
                  <a:rPr lang="en-US" sz="2800" dirty="0"/>
                  <a:t>In contrast with the Average Treatment Effect (ATE), there is the </a:t>
                </a:r>
                <a:r>
                  <a:rPr lang="en-US" sz="2800" b="1" dirty="0"/>
                  <a:t>Effect of the Treatment on the Treated (ETT)</a:t>
                </a:r>
                <a:endParaRPr lang="en-US" sz="2800" dirty="0"/>
              </a:p>
              <a:p>
                <a:endParaRPr lang="en-US" sz="2800" b="1" dirty="0"/>
              </a:p>
              <a:p>
                <a14:m>
                  <m:oMath xmlns:m="http://schemas.openxmlformats.org/officeDocument/2006/math">
                    <m:r>
                      <a:rPr lang="en-US" sz="2800" b="0" i="1" smtClean="0">
                        <a:latin typeface="Cambria Math" panose="02040503050406030204" pitchFamily="18" charset="0"/>
                      </a:rPr>
                      <m:t>𝐸𝑇𝑇</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𝑇</m:t>
                            </m:r>
                          </m:sup>
                        </m:sSubSup>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𝑁𝑇</m:t>
                            </m:r>
                          </m:sup>
                        </m:sSubSup>
                        <m:r>
                          <a:rPr lang="en-US" sz="2800" b="0" i="1" smtClean="0">
                            <a:latin typeface="Cambria Math" panose="02040503050406030204" pitchFamily="18" charset="0"/>
                          </a:rPr>
                          <m:t>)</m:t>
                        </m:r>
                      </m:e>
                      <m:e>
                        <m:r>
                          <a:rPr lang="en-US" sz="2800" b="0" i="1" smtClean="0">
                            <a:latin typeface="Cambria Math" panose="02040503050406030204" pitchFamily="18" charset="0"/>
                          </a:rPr>
                          <m:t>𝑇𝑟𝑒𝑎𝑡𝑒</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m:t>
                        </m:r>
                      </m:e>
                    </m:d>
                  </m:oMath>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r>
                  <a:rPr lang="en-US" sz="2800" dirty="0"/>
                  <a:t>In fact, we can only observe them in one of these states. Which is it? (and why can we only observe one of them here?)</a:t>
                </a:r>
              </a:p>
              <a:p>
                <a:pPr lvl="1"/>
                <a14:m>
                  <m:oMath xmlns:m="http://schemas.openxmlformats.org/officeDocument/2006/math">
                    <m:r>
                      <a:rPr lang="en-US" sz="2400" i="1">
                        <a:latin typeface="Cambria Math" panose="02040503050406030204" pitchFamily="18" charset="0"/>
                      </a:rPr>
                      <m:t>𝑂𝑢𝑡𝑐𝑜𝑚</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oMath>
                </a14:m>
                <a:endParaRPr lang="en-US" sz="2400" dirty="0"/>
              </a:p>
              <a:p>
                <a:pPr lvl="1"/>
                <a14:m>
                  <m:oMath xmlns:m="http://schemas.openxmlformats.org/officeDocument/2006/math">
                    <m:r>
                      <a:rPr lang="en-US" sz="2400" i="1">
                        <a:latin typeface="Cambria Math" panose="02040503050406030204" pitchFamily="18" charset="0"/>
                      </a:rPr>
                      <m:t>𝑂𝑢𝑡𝑐𝑜𝑚</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𝑁𝑇</m:t>
                        </m:r>
                      </m:sup>
                    </m:sSub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534400" cy="5029200"/>
              </a:xfrm>
              <a:blipFill>
                <a:blip r:embed="rId3"/>
                <a:stretch>
                  <a:fillRect t="-2015" r="-119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ETT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25</a:t>
            </a:fld>
            <a:endParaRPr lang="en-US"/>
          </a:p>
        </p:txBody>
      </p:sp>
    </p:spTree>
    <p:extLst>
      <p:ext uri="{BB962C8B-B14F-4D97-AF65-F5344CB8AC3E}">
        <p14:creationId xmlns:p14="http://schemas.microsoft.com/office/powerpoint/2010/main" val="193540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763000" cy="5029200"/>
              </a:xfrm>
              <a:ln>
                <a:noFill/>
              </a:ln>
            </p:spPr>
            <p:txBody>
              <a:bodyPr>
                <a:normAutofit/>
              </a:bodyPr>
              <a:lstStyle/>
              <a:p>
                <a:endParaRPr lang="en-US" sz="2800" b="1" dirty="0"/>
              </a:p>
              <a:p>
                <a14:m>
                  <m:oMath xmlns:m="http://schemas.openxmlformats.org/officeDocument/2006/math">
                    <m:r>
                      <a:rPr lang="en-US" sz="2800" b="0" i="1" smtClean="0">
                        <a:latin typeface="Cambria Math" panose="02040503050406030204" pitchFamily="18" charset="0"/>
                      </a:rPr>
                      <m:t>𝐸𝑇𝑇</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𝑇</m:t>
                            </m:r>
                          </m:sup>
                        </m:sSubSup>
                        <m:r>
                          <a:rPr lang="en-US" sz="2800" b="0" i="1" smtClean="0">
                            <a:latin typeface="Cambria Math" panose="02040503050406030204" pitchFamily="18" charset="0"/>
                          </a:rPr>
                          <m:t>−</m:t>
                        </m:r>
                        <m:r>
                          <a:rPr lang="en-US" sz="2800" b="0" i="1" smtClean="0">
                            <a:latin typeface="Cambria Math" panose="02040503050406030204" pitchFamily="18" charset="0"/>
                          </a:rPr>
                          <m:t>𝑂𝑢𝑡𝑐𝑜𝑚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𝑁𝑇</m:t>
                            </m:r>
                          </m:sup>
                        </m:sSubSup>
                        <m:r>
                          <a:rPr lang="en-US" sz="2800" b="0" i="1" smtClean="0">
                            <a:latin typeface="Cambria Math" panose="02040503050406030204" pitchFamily="18" charset="0"/>
                          </a:rPr>
                          <m:t>)</m:t>
                        </m:r>
                      </m:e>
                      <m:e>
                        <m:r>
                          <a:rPr lang="en-US" sz="2800" b="0" i="1" smtClean="0">
                            <a:latin typeface="Cambria Math" panose="02040503050406030204" pitchFamily="18" charset="0"/>
                          </a:rPr>
                          <m:t>𝑇𝑟𝑒𝑎𝑡𝑒</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m:t>
                        </m:r>
                      </m:e>
                    </m:d>
                  </m:oMath>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r>
                  <a:rPr lang="en-US" sz="2800" dirty="0">
                    <a:latin typeface="Cambria Math" panose="02040503050406030204" pitchFamily="18" charset="0"/>
                  </a:rPr>
                  <a:t>Let’s translate:</a:t>
                </a:r>
                <a:endParaRPr lang="en-US" sz="2800" b="0" dirty="0">
                  <a:latin typeface="Cambria Math" panose="02040503050406030204" pitchFamily="18" charset="0"/>
                </a:endParaRPr>
              </a:p>
              <a:p>
                <a:pPr lvl="1"/>
                <a14:m>
                  <m:oMath xmlns:m="http://schemas.openxmlformats.org/officeDocument/2006/math">
                    <m:r>
                      <a:rPr lang="en-US" sz="2400" i="1">
                        <a:latin typeface="Cambria Math" panose="02040503050406030204" pitchFamily="18" charset="0"/>
                      </a:rPr>
                      <m:t>𝑂𝑢𝑡𝑐𝑜𝑚</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oMath>
                </a14:m>
                <a:r>
                  <a:rPr lang="en-US" sz="2400" dirty="0"/>
                  <a:t> - outcome if they’d been treated</a:t>
                </a:r>
              </a:p>
              <a:p>
                <a:pPr lvl="1"/>
                <a14:m>
                  <m:oMath xmlns:m="http://schemas.openxmlformats.org/officeDocument/2006/math">
                    <m:r>
                      <a:rPr lang="en-US" sz="2400" i="1">
                        <a:latin typeface="Cambria Math" panose="02040503050406030204" pitchFamily="18" charset="0"/>
                      </a:rPr>
                      <m:t>𝑂𝑢𝑡𝑐𝑜𝑚</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en-US" sz="2400" i="1">
                            <a:latin typeface="Cambria Math" panose="02040503050406030204" pitchFamily="18" charset="0"/>
                          </a:rPr>
                          <m:t>𝑁𝑇</m:t>
                        </m:r>
                      </m:sup>
                    </m:sSubSup>
                  </m:oMath>
                </a14:m>
                <a:r>
                  <a:rPr lang="en-US" sz="2400" dirty="0"/>
                  <a:t> - outcome if they had not been treated</a:t>
                </a:r>
              </a:p>
              <a:p>
                <a:pPr lvl="2"/>
                <a:r>
                  <a:rPr lang="en-US" sz="1800" dirty="0">
                    <a:solidFill>
                      <a:srgbClr val="FF0000"/>
                    </a:solidFill>
                  </a:rPr>
                  <a:t>Counterfactual</a:t>
                </a:r>
                <a:r>
                  <a:rPr lang="en-US" sz="2000" dirty="0">
                    <a:solidFill>
                      <a:srgbClr val="FF0000"/>
                    </a:solidFill>
                  </a:rPr>
                  <a:t> – cannot observe</a:t>
                </a:r>
              </a:p>
              <a:p>
                <a:pPr lvl="1"/>
                <a:r>
                  <a:rPr lang="en-US" sz="2400" dirty="0"/>
                  <a:t>“</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𝑇𝑟𝑒𝑎𝑡𝑒𝑑</m:t>
                    </m:r>
                    <m:r>
                      <a:rPr lang="en-US" sz="2400" b="0" i="1" smtClean="0">
                        <a:latin typeface="Cambria Math" panose="02040503050406030204" pitchFamily="18" charset="0"/>
                      </a:rPr>
                      <m:t>=1</m:t>
                    </m:r>
                  </m:oMath>
                </a14:m>
                <a:r>
                  <a:rPr lang="en-US" sz="2400" dirty="0"/>
                  <a:t>” </a:t>
                </a:r>
              </a:p>
              <a:p>
                <a:pPr lvl="2"/>
                <a:r>
                  <a:rPr lang="en-US" sz="2200" dirty="0"/>
                  <a:t>This means “conditional on treated being equal to 1”.</a:t>
                </a:r>
              </a:p>
              <a:p>
                <a:pPr lvl="3"/>
                <a:r>
                  <a:rPr lang="en-US" sz="2000" dirty="0"/>
                  <a:t>It tells us who we are talking about.</a:t>
                </a:r>
              </a:p>
              <a:p>
                <a:pPr lvl="3"/>
                <a:r>
                  <a:rPr lang="en-US" sz="2000" dirty="0"/>
                  <a:t>Like ETT implies, it ignores anyone who wasn’t treated.</a:t>
                </a:r>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7630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Decoding notation 2</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26</a:t>
            </a:fld>
            <a:endParaRPr lang="en-US"/>
          </a:p>
        </p:txBody>
      </p:sp>
    </p:spTree>
    <p:extLst>
      <p:ext uri="{BB962C8B-B14F-4D97-AF65-F5344CB8AC3E}">
        <p14:creationId xmlns:p14="http://schemas.microsoft.com/office/powerpoint/2010/main" val="1727953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 ATE is the average effect of the treatment on the entire population.</a:t>
            </a:r>
            <a:endParaRPr lang="en-US" sz="2400" dirty="0"/>
          </a:p>
          <a:p>
            <a:pPr lvl="1"/>
            <a:endParaRPr lang="en-US" sz="2400" dirty="0"/>
          </a:p>
          <a:p>
            <a:r>
              <a:rPr lang="en-US" sz="2800" dirty="0"/>
              <a:t>The ETT is the average effect of only those who were treated.</a:t>
            </a:r>
          </a:p>
          <a:p>
            <a:endParaRPr lang="en-US" sz="2800" dirty="0"/>
          </a:p>
          <a:p>
            <a:r>
              <a:rPr lang="en-US" sz="2800" dirty="0">
                <a:solidFill>
                  <a:srgbClr val="003399"/>
                </a:solidFill>
              </a:rPr>
              <a:t>When would these two not be equal?</a:t>
            </a:r>
          </a:p>
          <a:p>
            <a:pPr lvl="1"/>
            <a:r>
              <a:rPr lang="en-US" sz="2400" dirty="0">
                <a:solidFill>
                  <a:srgbClr val="003399"/>
                </a:solidFill>
              </a:rPr>
              <a:t>1.</a:t>
            </a:r>
          </a:p>
          <a:p>
            <a:pPr lvl="1"/>
            <a:r>
              <a:rPr lang="en-US" sz="2400" dirty="0">
                <a:solidFill>
                  <a:srgbClr val="003399"/>
                </a:solidFill>
              </a:rPr>
              <a:t>2.</a:t>
            </a:r>
          </a:p>
          <a:p>
            <a:pPr lvl="1"/>
            <a:endParaRPr lang="en-US" sz="24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does ATE </a:t>
                </a:r>
                <a14:m>
                  <m:oMath xmlns:m="http://schemas.openxmlformats.org/officeDocument/2006/math">
                    <m:r>
                      <a:rPr lang="en-US" b="1" i="1" dirty="0" smtClean="0">
                        <a:solidFill>
                          <a:schemeClr val="bg1"/>
                        </a:solidFill>
                        <a:effectLst>
                          <a:reflection blurRad="6350" stA="55000" endA="300" endPos="45500" dir="5400000" sy="-100000" algn="bl" rotWithShape="0"/>
                        </a:effectLst>
                        <a:latin typeface="Cambria Math" panose="02040503050406030204" pitchFamily="18" charset="0"/>
                      </a:rPr>
                      <m:t>≠</m:t>
                    </m:r>
                  </m:oMath>
                </a14:m>
                <a:r>
                  <a:rPr lang="en-US" dirty="0">
                    <a:solidFill>
                      <a:schemeClr val="bg1"/>
                    </a:solidFill>
                    <a:effectLst>
                      <a:reflection blurRad="6350" stA="55000" endA="300" endPos="45500" dir="5400000" sy="-100000" algn="bl" rotWithShape="0"/>
                    </a:effectLst>
                  </a:rPr>
                  <a:t> ETT??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9144000" cy="914400"/>
              </a:xfrm>
              <a:blipFill>
                <a:blip r:embed="rId3"/>
                <a:stretch>
                  <a:fillRect b="-6494"/>
                </a:stretch>
              </a:blip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txBody>
              <a:bodyPr/>
              <a:lstStyle/>
              <a:p>
                <a:r>
                  <a:rPr lang="en-US">
                    <a:noFill/>
                  </a:rPr>
                  <a:t> </a:t>
                </a:r>
              </a:p>
            </p:txBody>
          </p:sp>
        </mc:Fallback>
      </mc:AlternateContent>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27</a:t>
            </a:fld>
            <a:endParaRPr lang="en-US"/>
          </a:p>
        </p:txBody>
      </p:sp>
    </p:spTree>
    <p:extLst>
      <p:ext uri="{BB962C8B-B14F-4D97-AF65-F5344CB8AC3E}">
        <p14:creationId xmlns:p14="http://schemas.microsoft.com/office/powerpoint/2010/main" val="170250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 ATE is the average effect of the treatment on the entire population.</a:t>
            </a:r>
            <a:endParaRPr lang="en-US" sz="2400" dirty="0"/>
          </a:p>
          <a:p>
            <a:pPr lvl="1"/>
            <a:endParaRPr lang="en-US" sz="2400" dirty="0"/>
          </a:p>
          <a:p>
            <a:r>
              <a:rPr lang="en-US" sz="2800" dirty="0"/>
              <a:t>The ETT is the average effect of only those who were treated.</a:t>
            </a:r>
          </a:p>
          <a:p>
            <a:endParaRPr lang="en-US" sz="2800" dirty="0"/>
          </a:p>
          <a:p>
            <a:r>
              <a:rPr lang="en-US" sz="2800" dirty="0">
                <a:solidFill>
                  <a:srgbClr val="003399"/>
                </a:solidFill>
              </a:rPr>
              <a:t>When would these two not be equal?</a:t>
            </a:r>
          </a:p>
          <a:p>
            <a:pPr lvl="1"/>
            <a:r>
              <a:rPr lang="en-US" sz="2400" dirty="0">
                <a:solidFill>
                  <a:srgbClr val="003399"/>
                </a:solidFill>
              </a:rPr>
              <a:t>1. When those treated don’t look like the </a:t>
            </a:r>
            <a:r>
              <a:rPr lang="en-US" sz="2400" dirty="0" err="1">
                <a:solidFill>
                  <a:srgbClr val="003399"/>
                </a:solidFill>
              </a:rPr>
              <a:t>pop’n</a:t>
            </a:r>
            <a:r>
              <a:rPr lang="en-US" sz="2400" dirty="0">
                <a:solidFill>
                  <a:srgbClr val="003399"/>
                </a:solidFill>
              </a:rPr>
              <a:t>.</a:t>
            </a:r>
          </a:p>
          <a:p>
            <a:pPr lvl="1"/>
            <a:r>
              <a:rPr lang="en-US" sz="2400" dirty="0">
                <a:solidFill>
                  <a:srgbClr val="003399"/>
                </a:solidFill>
              </a:rPr>
              <a:t>2. When the sample doesn’t look like the </a:t>
            </a:r>
            <a:r>
              <a:rPr lang="en-US" sz="2400" dirty="0" err="1">
                <a:solidFill>
                  <a:srgbClr val="003399"/>
                </a:solidFill>
              </a:rPr>
              <a:t>pop’n</a:t>
            </a:r>
            <a:r>
              <a:rPr lang="en-US" sz="2400" dirty="0">
                <a:solidFill>
                  <a:srgbClr val="003399"/>
                </a:solidFill>
              </a:rPr>
              <a:t>.</a:t>
            </a:r>
          </a:p>
          <a:p>
            <a:pPr lvl="1"/>
            <a:endParaRPr lang="en-US" sz="24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does ATE </a:t>
                </a:r>
                <a14:m>
                  <m:oMath xmlns:m="http://schemas.openxmlformats.org/officeDocument/2006/math">
                    <m:r>
                      <a:rPr lang="en-US" b="1" i="1" dirty="0" smtClean="0">
                        <a:solidFill>
                          <a:schemeClr val="bg1"/>
                        </a:solidFill>
                        <a:effectLst>
                          <a:reflection blurRad="6350" stA="55000" endA="300" endPos="45500" dir="5400000" sy="-100000" algn="bl" rotWithShape="0"/>
                        </a:effectLst>
                        <a:latin typeface="Cambria Math" panose="02040503050406030204" pitchFamily="18" charset="0"/>
                      </a:rPr>
                      <m:t>≠</m:t>
                    </m:r>
                  </m:oMath>
                </a14:m>
                <a:r>
                  <a:rPr lang="en-US" dirty="0">
                    <a:solidFill>
                      <a:schemeClr val="bg1"/>
                    </a:solidFill>
                    <a:effectLst>
                      <a:reflection blurRad="6350" stA="55000" endA="300" endPos="45500" dir="5400000" sy="-100000" algn="bl" rotWithShape="0"/>
                    </a:effectLst>
                  </a:rPr>
                  <a:t> ETT??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9144000" cy="914400"/>
              </a:xfrm>
              <a:blipFill>
                <a:blip r:embed="rId3"/>
                <a:stretch>
                  <a:fillRect b="-6494"/>
                </a:stretch>
              </a:blip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txBody>
              <a:bodyPr/>
              <a:lstStyle/>
              <a:p>
                <a:r>
                  <a:rPr lang="en-US">
                    <a:noFill/>
                  </a:rPr>
                  <a:t> </a:t>
                </a:r>
              </a:p>
            </p:txBody>
          </p:sp>
        </mc:Fallback>
      </mc:AlternateContent>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28</a:t>
            </a:fld>
            <a:endParaRPr lang="en-US"/>
          </a:p>
        </p:txBody>
      </p:sp>
    </p:spTree>
    <p:extLst>
      <p:ext uri="{BB962C8B-B14F-4D97-AF65-F5344CB8AC3E}">
        <p14:creationId xmlns:p14="http://schemas.microsoft.com/office/powerpoint/2010/main" val="288146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solidFill>
                  <a:srgbClr val="003399"/>
                </a:solidFill>
              </a:rPr>
              <a:t>When would these two not be equal?</a:t>
            </a:r>
          </a:p>
          <a:p>
            <a:pPr lvl="1"/>
            <a:r>
              <a:rPr lang="en-US" sz="2400" dirty="0">
                <a:solidFill>
                  <a:srgbClr val="003399"/>
                </a:solidFill>
              </a:rPr>
              <a:t>1. When those treated don’t look like the treated in the </a:t>
            </a:r>
            <a:r>
              <a:rPr lang="en-US" sz="2400" dirty="0" err="1">
                <a:solidFill>
                  <a:srgbClr val="003399"/>
                </a:solidFill>
              </a:rPr>
              <a:t>pop’n</a:t>
            </a:r>
            <a:r>
              <a:rPr lang="en-US" sz="2400" dirty="0">
                <a:solidFill>
                  <a:srgbClr val="003399"/>
                </a:solidFill>
              </a:rPr>
              <a:t>.</a:t>
            </a:r>
          </a:p>
          <a:p>
            <a:pPr lvl="2"/>
            <a:r>
              <a:rPr lang="en-US" sz="2200" dirty="0">
                <a:solidFill>
                  <a:srgbClr val="FF0000"/>
                </a:solidFill>
              </a:rPr>
              <a:t>Treatment not randomized – pretty much always the case when we have observational data.</a:t>
            </a:r>
          </a:p>
          <a:p>
            <a:pPr lvl="3"/>
            <a:endParaRPr lang="en-US" sz="2000" dirty="0">
              <a:solidFill>
                <a:srgbClr val="FF0000"/>
              </a:solidFill>
            </a:endParaRPr>
          </a:p>
          <a:p>
            <a:pPr lvl="2"/>
            <a:endParaRPr lang="en-US" sz="2200" dirty="0">
              <a:solidFill>
                <a:srgbClr val="003399"/>
              </a:solidFill>
            </a:endParaRPr>
          </a:p>
          <a:p>
            <a:pPr lvl="1"/>
            <a:r>
              <a:rPr lang="en-US" sz="2400" dirty="0">
                <a:solidFill>
                  <a:srgbClr val="003399"/>
                </a:solidFill>
              </a:rPr>
              <a:t>2. When the sample doesn’t look like the </a:t>
            </a:r>
            <a:r>
              <a:rPr lang="en-US" sz="2400" dirty="0" err="1">
                <a:solidFill>
                  <a:srgbClr val="003399"/>
                </a:solidFill>
              </a:rPr>
              <a:t>pop’n</a:t>
            </a:r>
            <a:r>
              <a:rPr lang="en-US" sz="2400" dirty="0">
                <a:solidFill>
                  <a:srgbClr val="003399"/>
                </a:solidFill>
              </a:rPr>
              <a:t>.</a:t>
            </a:r>
          </a:p>
          <a:p>
            <a:pPr lvl="2"/>
            <a:r>
              <a:rPr lang="en-US" sz="2200" dirty="0">
                <a:solidFill>
                  <a:srgbClr val="FF0000"/>
                </a:solidFill>
              </a:rPr>
              <a:t>Sampling issue – not a random sample of the population. </a:t>
            </a:r>
          </a:p>
          <a:p>
            <a:pPr lvl="3"/>
            <a:r>
              <a:rPr lang="en-US" sz="2000" dirty="0">
                <a:solidFill>
                  <a:srgbClr val="FF0000"/>
                </a:solidFill>
              </a:rPr>
              <a:t>Volunteers</a:t>
            </a:r>
          </a:p>
          <a:p>
            <a:pPr lvl="3"/>
            <a:r>
              <a:rPr lang="en-US" sz="2000" dirty="0">
                <a:solidFill>
                  <a:srgbClr val="FF0000"/>
                </a:solidFill>
              </a:rPr>
              <a:t>Only people who answered their phone</a:t>
            </a:r>
          </a:p>
          <a:p>
            <a:pPr lvl="3"/>
            <a:r>
              <a:rPr lang="en-US" sz="2000" dirty="0">
                <a:solidFill>
                  <a:srgbClr val="FF0000"/>
                </a:solidFill>
              </a:rPr>
              <a:t>etc.</a:t>
            </a:r>
          </a:p>
          <a:p>
            <a:pPr lvl="2"/>
            <a:endParaRPr lang="en-US" sz="2200" dirty="0">
              <a:solidFill>
                <a:srgbClr val="003399"/>
              </a:solidFill>
            </a:endParaRPr>
          </a:p>
          <a:p>
            <a:pPr lvl="1"/>
            <a:endParaRPr lang="en-US" sz="24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does ATE </a:t>
                </a:r>
                <a14:m>
                  <m:oMath xmlns:m="http://schemas.openxmlformats.org/officeDocument/2006/math">
                    <m:r>
                      <a:rPr lang="en-US" b="1" i="1" dirty="0" smtClean="0">
                        <a:solidFill>
                          <a:schemeClr val="bg1"/>
                        </a:solidFill>
                        <a:effectLst>
                          <a:reflection blurRad="6350" stA="55000" endA="300" endPos="45500" dir="5400000" sy="-100000" algn="bl" rotWithShape="0"/>
                        </a:effectLst>
                        <a:latin typeface="Cambria Math" panose="02040503050406030204" pitchFamily="18" charset="0"/>
                      </a:rPr>
                      <m:t>≠</m:t>
                    </m:r>
                  </m:oMath>
                </a14:m>
                <a:r>
                  <a:rPr lang="en-US" dirty="0">
                    <a:solidFill>
                      <a:schemeClr val="bg1"/>
                    </a:solidFill>
                    <a:effectLst>
                      <a:reflection blurRad="6350" stA="55000" endA="300" endPos="45500" dir="5400000" sy="-100000" algn="bl" rotWithShape="0"/>
                    </a:effectLst>
                  </a:rPr>
                  <a:t> ETT??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9144000" cy="914400"/>
              </a:xfrm>
              <a:blipFill>
                <a:blip r:embed="rId3"/>
                <a:stretch>
                  <a:fillRect b="-6494"/>
                </a:stretch>
              </a:blip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txBody>
              <a:bodyPr/>
              <a:lstStyle/>
              <a:p>
                <a:r>
                  <a:rPr lang="en-US">
                    <a:noFill/>
                  </a:rPr>
                  <a:t> </a:t>
                </a:r>
              </a:p>
            </p:txBody>
          </p:sp>
        </mc:Fallback>
      </mc:AlternateContent>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29</a:t>
            </a:fld>
            <a:endParaRPr lang="en-US"/>
          </a:p>
        </p:txBody>
      </p:sp>
    </p:spTree>
    <p:extLst>
      <p:ext uri="{BB962C8B-B14F-4D97-AF65-F5344CB8AC3E}">
        <p14:creationId xmlns:p14="http://schemas.microsoft.com/office/powerpoint/2010/main" val="326382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Today’s initial focus will be on experimental data and why RCTs are the gold standard in causal inference. Recall these definitions:</a:t>
            </a:r>
          </a:p>
          <a:p>
            <a:endParaRPr lang="en-US" sz="2800" dirty="0">
              <a:solidFill>
                <a:srgbClr val="003399"/>
              </a:solidFill>
            </a:endParaRPr>
          </a:p>
          <a:p>
            <a:pPr lvl="1">
              <a:buFont typeface="Arial" panose="020B0604020202020204" pitchFamily="34" charset="0"/>
              <a:buChar char="•"/>
            </a:pPr>
            <a:r>
              <a:rPr lang="en-US" sz="2400" dirty="0"/>
              <a:t>Data from an RCT is </a:t>
            </a:r>
            <a:r>
              <a:rPr lang="en-US" sz="2400" b="1" u="sng" dirty="0"/>
              <a:t>experimental data</a:t>
            </a:r>
            <a:r>
              <a:rPr lang="en-US" sz="2400" dirty="0"/>
              <a:t>.</a:t>
            </a:r>
          </a:p>
          <a:p>
            <a:pPr>
              <a:buFont typeface="Arial" panose="020B0604020202020204" pitchFamily="34" charset="0"/>
              <a:buChar char="•"/>
            </a:pPr>
            <a:endParaRPr lang="en-US" sz="2800" dirty="0"/>
          </a:p>
          <a:p>
            <a:pPr lvl="1">
              <a:buFont typeface="Arial" panose="020B0604020202020204" pitchFamily="34" charset="0"/>
              <a:buChar char="•"/>
            </a:pPr>
            <a:r>
              <a:rPr lang="en-US" sz="2400" dirty="0"/>
              <a:t>Non-experimental data, which I often refer to as “real world data” is called </a:t>
            </a:r>
            <a:r>
              <a:rPr lang="en-US" sz="2400" b="1" u="sng" dirty="0"/>
              <a:t>observational data</a:t>
            </a:r>
            <a:r>
              <a:rPr lang="en-US" sz="2400" dirty="0"/>
              <a:t>.</a:t>
            </a:r>
          </a:p>
          <a:p>
            <a:pPr lvl="2">
              <a:buFont typeface="Arial" panose="020B0604020202020204" pitchFamily="34" charset="0"/>
              <a:buChar char="•"/>
            </a:pPr>
            <a:r>
              <a:rPr lang="en-US" sz="2400" dirty="0"/>
              <a:t>Prices/incentives have not been manipulated/randomized.</a:t>
            </a:r>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RCT: The gold standard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a:t>
            </a:fld>
            <a:endParaRPr lang="en-US"/>
          </a:p>
        </p:txBody>
      </p:sp>
    </p:spTree>
    <p:extLst>
      <p:ext uri="{BB962C8B-B14F-4D97-AF65-F5344CB8AC3E}">
        <p14:creationId xmlns:p14="http://schemas.microsoft.com/office/powerpoint/2010/main" val="449717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029200"/>
          </a:xfrm>
          <a:ln>
            <a:noFill/>
          </a:ln>
        </p:spPr>
        <p:txBody>
          <a:bodyPr>
            <a:normAutofit fontScale="85000" lnSpcReduction="10000"/>
          </a:bodyPr>
          <a:lstStyle/>
          <a:p>
            <a:endParaRPr lang="en-US" sz="2800" dirty="0"/>
          </a:p>
          <a:p>
            <a:r>
              <a:rPr lang="en-US" sz="2800" dirty="0"/>
              <a:t>To get a good estimate of an effect of X on Y, one of the conditions is to have the sample look like the population.</a:t>
            </a:r>
          </a:p>
          <a:p>
            <a:endParaRPr lang="en-US" sz="2800" dirty="0"/>
          </a:p>
          <a:p>
            <a:r>
              <a:rPr lang="en-US" sz="2800" dirty="0"/>
              <a:t>It’s important to understand that population can mean different things.</a:t>
            </a:r>
          </a:p>
          <a:p>
            <a:pPr lvl="1"/>
            <a:r>
              <a:rPr lang="en-US" sz="2400" dirty="0"/>
              <a:t>All humans</a:t>
            </a:r>
          </a:p>
          <a:p>
            <a:pPr lvl="1"/>
            <a:r>
              <a:rPr lang="en-US" sz="2400" dirty="0"/>
              <a:t>All adults</a:t>
            </a:r>
          </a:p>
          <a:p>
            <a:pPr lvl="1"/>
            <a:r>
              <a:rPr lang="en-US" sz="2400" dirty="0"/>
              <a:t>All adults in U.S.</a:t>
            </a:r>
          </a:p>
          <a:p>
            <a:pPr lvl="1"/>
            <a:r>
              <a:rPr lang="en-US" sz="2400" dirty="0"/>
              <a:t>All adult females</a:t>
            </a:r>
          </a:p>
          <a:p>
            <a:pPr lvl="1"/>
            <a:r>
              <a:rPr lang="en-US" sz="2400" dirty="0"/>
              <a:t>All businesses with annual revenues over $1M</a:t>
            </a:r>
          </a:p>
          <a:p>
            <a:endParaRPr lang="en-US" sz="2800" dirty="0"/>
          </a:p>
          <a:p>
            <a:r>
              <a:rPr lang="en-US" sz="2800" dirty="0"/>
              <a:t>We just need to be clear about what the population is.</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Population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30</a:t>
            </a:fld>
            <a:endParaRPr lang="en-US"/>
          </a:p>
        </p:txBody>
      </p:sp>
    </p:spTree>
    <p:extLst>
      <p:ext uri="{BB962C8B-B14F-4D97-AF65-F5344CB8AC3E}">
        <p14:creationId xmlns:p14="http://schemas.microsoft.com/office/powerpoint/2010/main" val="2958418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r>
                  <a:rPr lang="en-US" sz="2800" dirty="0"/>
                  <a:t>ATE = ETT + Selection Bias</a:t>
                </a:r>
              </a:p>
              <a:p>
                <a:pPr lvl="1"/>
                <a:r>
                  <a:rPr lang="en-US" sz="2400" dirty="0"/>
                  <a:t>So, </a:t>
                </a:r>
                <a14:m>
                  <m:oMath xmlns:m="http://schemas.openxmlformats.org/officeDocument/2006/math">
                    <m:r>
                      <a:rPr lang="en-US" sz="2400" b="0" i="1" smtClean="0">
                        <a:latin typeface="Cambria Math" panose="02040503050406030204" pitchFamily="18" charset="0"/>
                      </a:rPr>
                      <m:t>𝐴𝑇𝐸</m:t>
                    </m:r>
                    <m:r>
                      <a:rPr lang="en-US" sz="2400" b="0" i="1" smtClean="0">
                        <a:latin typeface="Cambria Math" panose="02040503050406030204" pitchFamily="18" charset="0"/>
                      </a:rPr>
                      <m:t>≠</m:t>
                    </m:r>
                    <m:r>
                      <a:rPr lang="en-US" sz="2400" b="0" i="1" smtClean="0">
                        <a:latin typeface="Cambria Math" panose="02040503050406030204" pitchFamily="18" charset="0"/>
                      </a:rPr>
                      <m:t>𝐸𝑇𝑇</m:t>
                    </m:r>
                  </m:oMath>
                </a14:m>
                <a:r>
                  <a:rPr lang="en-US" sz="2400" dirty="0"/>
                  <a:t> whenever there’s selection bias.</a:t>
                </a:r>
              </a:p>
              <a:p>
                <a:pPr lvl="1"/>
                <a:r>
                  <a:rPr lang="en-US" sz="2400" dirty="0"/>
                  <a:t>But when is there selection bias?</a:t>
                </a:r>
              </a:p>
              <a:p>
                <a:pPr lvl="1"/>
                <a:endParaRPr lang="en-US" sz="2400" dirty="0"/>
              </a:p>
              <a:p>
                <a:r>
                  <a:rPr lang="en-US" sz="2800" dirty="0"/>
                  <a:t>Selection bias sounds like a bad thing – like someone must have made a “mistake” for it to exist.</a:t>
                </a:r>
              </a:p>
              <a:p>
                <a:endParaRPr lang="en-US" sz="2800" dirty="0"/>
              </a:p>
              <a:p>
                <a:pPr lvl="1"/>
                <a:r>
                  <a:rPr lang="en-US" sz="2400" dirty="0"/>
                  <a:t>While this can be true: </a:t>
                </a:r>
                <a:r>
                  <a:rPr lang="en-US" sz="2400" dirty="0">
                    <a:solidFill>
                      <a:srgbClr val="FF0000"/>
                    </a:solidFill>
                  </a:rPr>
                  <a:t>poor sampling, etc.</a:t>
                </a:r>
              </a:p>
              <a:p>
                <a:pPr lvl="1"/>
                <a:r>
                  <a:rPr lang="en-US" sz="2400" dirty="0"/>
                  <a:t>It usually isn’t: </a:t>
                </a:r>
                <a:r>
                  <a:rPr lang="en-US" sz="2400" dirty="0">
                    <a:solidFill>
                      <a:srgbClr val="FF0000"/>
                    </a:solidFill>
                  </a:rPr>
                  <a:t>we’ll pretty much always have selection bias with observational data</a:t>
                </a:r>
              </a:p>
              <a:p>
                <a:endParaRPr lang="en-US" sz="2800" dirty="0">
                  <a:solidFill>
                    <a:srgbClr val="FF0000"/>
                  </a:solidFill>
                </a:endParaRPr>
              </a:p>
              <a:p>
                <a:r>
                  <a:rPr lang="en-US" sz="2800" dirty="0"/>
                  <a:t>Why? People can choose whether they get treated or not.</a:t>
                </a:r>
              </a:p>
              <a:p>
                <a:pPr lvl="1"/>
                <a:r>
                  <a:rPr lang="en-US" sz="2400" dirty="0">
                    <a:solidFill>
                      <a:srgbClr val="FF0000"/>
                    </a:solidFill>
                  </a:rPr>
                  <a:t>Clearly not randomly assigned</a:t>
                </a:r>
              </a:p>
              <a:p>
                <a:pPr lvl="1"/>
                <a:endParaRPr lang="en-US" sz="2400" dirty="0"/>
              </a:p>
              <a:p>
                <a:pPr lvl="1"/>
                <a:endParaRPr lang="en-US" sz="2400" dirty="0"/>
              </a:p>
              <a:p>
                <a:pPr lvl="1"/>
                <a:endParaRPr lang="en-US" sz="24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t="-2267" b="-756"/>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ATE = ETT + Selection Bias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31</a:t>
            </a:fld>
            <a:endParaRPr lang="en-US"/>
          </a:p>
        </p:txBody>
      </p:sp>
    </p:spTree>
    <p:extLst>
      <p:ext uri="{BB962C8B-B14F-4D97-AF65-F5344CB8AC3E}">
        <p14:creationId xmlns:p14="http://schemas.microsoft.com/office/powerpoint/2010/main" val="139236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534400" cy="5029200"/>
              </a:xfrm>
              <a:ln>
                <a:noFill/>
              </a:ln>
            </p:spPr>
            <p:txBody>
              <a:bodyPr>
                <a:normAutofit/>
              </a:bodyPr>
              <a:lstStyle/>
              <a:p>
                <a:r>
                  <a:rPr lang="en-US" sz="2800" dirty="0"/>
                  <a:t>ATE</a:t>
                </a:r>
              </a:p>
              <a:p>
                <a:pPr lvl="1"/>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𝑂𝑢𝑡𝑐𝑜𝑚</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e>
                      <m:e>
                        <m:r>
                          <a:rPr lang="en-US" sz="2200" b="0" i="1" smtClean="0">
                            <a:latin typeface="Cambria Math" panose="02040503050406030204" pitchFamily="18" charset="0"/>
                          </a:rPr>
                          <m:t>𝑡𝑟𝑒𝑎𝑡𝑒𝑑</m:t>
                        </m:r>
                        <m:r>
                          <a:rPr lang="en-US" sz="2200" b="0" i="1" smtClean="0">
                            <a:latin typeface="Cambria Math" panose="02040503050406030204" pitchFamily="18" charset="0"/>
                          </a:rPr>
                          <m:t>=1</m:t>
                        </m:r>
                      </m:e>
                    </m:d>
                    <m:r>
                      <a:rPr lang="en-US" sz="2200" b="0" i="1" smtClean="0">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b="0" i="1" smtClean="0">
                                <a:latin typeface="Cambria Math" panose="02040503050406030204" pitchFamily="18" charset="0"/>
                              </a:rPr>
                              <m:t>𝑁</m:t>
                            </m:r>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=0</m:t>
                        </m:r>
                      </m:e>
                    </m:d>
                  </m:oMath>
                </a14:m>
                <a:endParaRPr lang="en-US" sz="2200" dirty="0"/>
              </a:p>
              <a:p>
                <a:endParaRPr lang="en-US" sz="2800" dirty="0"/>
              </a:p>
              <a:p>
                <a:endParaRPr lang="en-US" sz="2800" dirty="0"/>
              </a:p>
              <a:p>
                <a:r>
                  <a:rPr lang="en-US" sz="2800" dirty="0"/>
                  <a:t>ETT</a:t>
                </a:r>
              </a:p>
              <a:p>
                <a:pPr lvl="1"/>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r>
                      <a:rPr lang="en-US" sz="2200" i="1">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𝑁𝑇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oMath>
                </a14:m>
                <a:endParaRPr lang="en-US" sz="2200" dirty="0"/>
              </a:p>
              <a:p>
                <a:pPr lvl="1"/>
                <a:endParaRPr lang="en-US" sz="2200" dirty="0"/>
              </a:p>
              <a:p>
                <a:pPr lvl="1"/>
                <a:endParaRPr lang="en-US" sz="2200" dirty="0"/>
              </a:p>
              <a:p>
                <a:r>
                  <a:rPr lang="en-US" sz="2600" dirty="0"/>
                  <a:t>Let’s discuss who we are talking about in each and when these two values would be the same.</a:t>
                </a:r>
              </a:p>
              <a:p>
                <a:pPr lvl="1"/>
                <a:r>
                  <a:rPr lang="en-US" sz="2200" dirty="0"/>
                  <a:t>Also when they wouldn’t be the same.</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534400" cy="5029200"/>
              </a:xfrm>
              <a:blipFill>
                <a:blip r:embed="rId3"/>
                <a:stretch>
                  <a:fillRect t="-1511"/>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When does ATE = ETT?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32</a:t>
            </a:fld>
            <a:endParaRPr lang="en-US"/>
          </a:p>
        </p:txBody>
      </p:sp>
    </p:spTree>
    <p:extLst>
      <p:ext uri="{BB962C8B-B14F-4D97-AF65-F5344CB8AC3E}">
        <p14:creationId xmlns:p14="http://schemas.microsoft.com/office/powerpoint/2010/main" val="2188283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990600"/>
                <a:ext cx="9144000" cy="5029200"/>
              </a:xfrm>
              <a:ln>
                <a:noFill/>
              </a:ln>
            </p:spPr>
            <p:txBody>
              <a:bodyPr>
                <a:normAutofit fontScale="92500" lnSpcReduction="20000"/>
              </a:bodyPr>
              <a:lstStyle/>
              <a:p>
                <a:r>
                  <a:rPr lang="en-US" sz="2800" dirty="0"/>
                  <a:t>ATE</a:t>
                </a:r>
              </a:p>
              <a:p>
                <a:pPr lvl="1"/>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𝑂𝑢𝑡𝑐𝑜𝑚</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e>
                      <m:e>
                        <m:r>
                          <a:rPr lang="en-US" sz="2200" b="0" i="1" smtClean="0">
                            <a:latin typeface="Cambria Math" panose="02040503050406030204" pitchFamily="18" charset="0"/>
                          </a:rPr>
                          <m:t>𝑡𝑟𝑒𝑎𝑡𝑒𝑑</m:t>
                        </m:r>
                        <m:r>
                          <a:rPr lang="en-US" sz="2200" b="0" i="1" smtClean="0">
                            <a:latin typeface="Cambria Math" panose="02040503050406030204" pitchFamily="18" charset="0"/>
                          </a:rPr>
                          <m:t>=1</m:t>
                        </m:r>
                      </m:e>
                    </m:d>
                    <m:r>
                      <a:rPr lang="en-US" sz="2200" b="0" i="1" smtClean="0">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b="0" i="1" smtClean="0">
                                <a:latin typeface="Cambria Math" panose="02040503050406030204" pitchFamily="18" charset="0"/>
                              </a:rPr>
                              <m:t>𝑁</m:t>
                            </m:r>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=0</m:t>
                        </m:r>
                      </m:e>
                    </m:d>
                  </m:oMath>
                </a14:m>
                <a:endParaRPr lang="en-US" sz="2200" dirty="0"/>
              </a:p>
              <a:p>
                <a:endParaRPr lang="en-US" sz="2800" dirty="0"/>
              </a:p>
              <a:p>
                <a:endParaRPr lang="en-US" sz="2800" dirty="0"/>
              </a:p>
              <a:p>
                <a:r>
                  <a:rPr lang="en-US" sz="2800" dirty="0"/>
                  <a:t>ETT</a:t>
                </a:r>
              </a:p>
              <a:p>
                <a:pPr lvl="1"/>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r>
                      <a:rPr lang="en-US" sz="2200" i="1">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𝑁𝑇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oMath>
                </a14:m>
                <a:endParaRPr lang="en-US" sz="2200" dirty="0"/>
              </a:p>
              <a:p>
                <a:pPr lvl="1"/>
                <a:endParaRPr lang="en-US" sz="2200" dirty="0"/>
              </a:p>
              <a:p>
                <a:pPr lvl="1"/>
                <a:endParaRPr lang="en-US" sz="2200" dirty="0"/>
              </a:p>
              <a:p>
                <a:r>
                  <a:rPr lang="en-US" sz="2600" dirty="0"/>
                  <a:t>What does a random sample from the population get us?</a:t>
                </a:r>
                <a:endParaRPr lang="en-US" sz="2200" dirty="0"/>
              </a:p>
              <a:p>
                <a:r>
                  <a:rPr lang="en-US" sz="2800" dirty="0"/>
                  <a:t>What does a randomization of the treatment get us?</a:t>
                </a:r>
              </a:p>
              <a:p>
                <a:endParaRPr lang="en-US" sz="2800" dirty="0"/>
              </a:p>
              <a:p>
                <a:r>
                  <a:rPr lang="en-US" sz="2800" dirty="0"/>
                  <a:t>*Note – we ideally need/want both for a successful RCT.</a:t>
                </a:r>
              </a:p>
              <a:p>
                <a:pPr lvl="1"/>
                <a:r>
                  <a:rPr lang="en-US" sz="2000" dirty="0"/>
                  <a:t>To be able to interpret causally </a:t>
                </a:r>
                <a:r>
                  <a:rPr lang="en-US" sz="2000" b="1" dirty="0"/>
                  <a:t>AND</a:t>
                </a:r>
                <a:r>
                  <a:rPr lang="en-US" sz="2000" dirty="0"/>
                  <a:t> extrapolate to the population.</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990600"/>
                <a:ext cx="9144000" cy="5029200"/>
              </a:xfrm>
              <a:blipFill>
                <a:blip r:embed="rId3"/>
                <a:stretch>
                  <a:fillRect t="-2267"/>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300" dirty="0">
                <a:solidFill>
                  <a:schemeClr val="bg1"/>
                </a:solidFill>
                <a:effectLst>
                  <a:reflection blurRad="6350" stA="55000" endA="300" endPos="45500" dir="5400000" sy="-100000" algn="bl" rotWithShape="0"/>
                </a:effectLst>
              </a:rPr>
              <a:t>Random Sample, Randomized treatment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33</a:t>
            </a:fld>
            <a:endParaRPr lang="en-US"/>
          </a:p>
        </p:txBody>
      </p:sp>
    </p:spTree>
    <p:extLst>
      <p:ext uri="{BB962C8B-B14F-4D97-AF65-F5344CB8AC3E}">
        <p14:creationId xmlns:p14="http://schemas.microsoft.com/office/powerpoint/2010/main" val="1002797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029200"/>
          </a:xfrm>
          <a:ln>
            <a:noFill/>
          </a:ln>
        </p:spPr>
        <p:txBody>
          <a:bodyPr>
            <a:normAutofit/>
          </a:bodyPr>
          <a:lstStyle/>
          <a:p>
            <a:endParaRPr lang="en-US" sz="2800" dirty="0"/>
          </a:p>
          <a:p>
            <a:r>
              <a:rPr lang="en-US" sz="2800" dirty="0"/>
              <a:t>Later we’ll learn tools for identifying a causal impact of X on Y when we have observational data. We’ll still need/want the random sample in those cases.</a:t>
            </a:r>
          </a:p>
          <a:p>
            <a:pPr lvl="1"/>
            <a:r>
              <a:rPr lang="en-US" sz="2400" dirty="0"/>
              <a:t>Even though randomized treatment won’t be there.</a:t>
            </a:r>
          </a:p>
          <a:p>
            <a:endParaRPr lang="en-US" sz="2800" dirty="0"/>
          </a:p>
          <a:p>
            <a:r>
              <a:rPr lang="en-US" sz="2800" dirty="0"/>
              <a:t>Let’s take the Pfizer/BioNTech example again.</a:t>
            </a:r>
          </a:p>
          <a:p>
            <a:pPr lvl="1"/>
            <a:r>
              <a:rPr lang="en-US" sz="2400" dirty="0"/>
              <a:t>Was it a random sample of the population?</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300" dirty="0">
                <a:solidFill>
                  <a:schemeClr val="bg1"/>
                </a:solidFill>
                <a:effectLst>
                  <a:reflection blurRad="6350" stA="55000" endA="300" endPos="45500" dir="5400000" sy="-100000" algn="bl" rotWithShape="0"/>
                </a:effectLst>
              </a:rPr>
              <a:t>Random Sample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34</a:t>
            </a:fld>
            <a:endParaRPr lang="en-US"/>
          </a:p>
        </p:txBody>
      </p:sp>
    </p:spTree>
    <p:extLst>
      <p:ext uri="{BB962C8B-B14F-4D97-AF65-F5344CB8AC3E}">
        <p14:creationId xmlns:p14="http://schemas.microsoft.com/office/powerpoint/2010/main" val="1530374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029200"/>
          </a:xfrm>
          <a:ln>
            <a:noFill/>
          </a:ln>
        </p:spPr>
        <p:txBody>
          <a:bodyPr>
            <a:normAutofit/>
          </a:bodyPr>
          <a:lstStyle/>
          <a:p>
            <a:endParaRPr lang="en-US" sz="2800" dirty="0"/>
          </a:p>
          <a:p>
            <a:r>
              <a:rPr lang="en-US" sz="2800" dirty="0"/>
              <a:t>Let’s take the Pfizer/BioNTech example again.</a:t>
            </a:r>
          </a:p>
          <a:p>
            <a:pPr lvl="1"/>
            <a:r>
              <a:rPr lang="en-US" sz="2400" dirty="0"/>
              <a:t>Was it a random sample of the population?</a:t>
            </a:r>
          </a:p>
          <a:p>
            <a:endParaRPr lang="en-US" sz="2800" dirty="0"/>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300" dirty="0">
                <a:solidFill>
                  <a:schemeClr val="bg1"/>
                </a:solidFill>
                <a:effectLst>
                  <a:reflection blurRad="6350" stA="55000" endA="300" endPos="45500" dir="5400000" sy="-100000" algn="bl" rotWithShape="0"/>
                </a:effectLst>
              </a:rPr>
              <a:t>*Random Sample vs. Representative sample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35</a:t>
            </a:fld>
            <a:endParaRPr lang="en-US"/>
          </a:p>
        </p:txBody>
      </p:sp>
    </p:spTree>
    <p:extLst>
      <p:ext uri="{BB962C8B-B14F-4D97-AF65-F5344CB8AC3E}">
        <p14:creationId xmlns:p14="http://schemas.microsoft.com/office/powerpoint/2010/main" val="2438164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029200"/>
          </a:xfrm>
          <a:ln>
            <a:noFill/>
          </a:ln>
        </p:spPr>
        <p:txBody>
          <a:bodyPr>
            <a:normAutofit/>
          </a:bodyPr>
          <a:lstStyle/>
          <a:p>
            <a:endParaRPr lang="en-US" sz="2800" dirty="0"/>
          </a:p>
          <a:p>
            <a:r>
              <a:rPr lang="en-US" sz="2800" dirty="0"/>
              <a:t>Let’s take the Pfizer/BioNTech example again.</a:t>
            </a:r>
          </a:p>
          <a:p>
            <a:pPr lvl="1"/>
            <a:r>
              <a:rPr lang="en-US" sz="2400" dirty="0"/>
              <a:t>Was it a random sample of the population?</a:t>
            </a:r>
          </a:p>
          <a:p>
            <a:endParaRPr lang="en-US" sz="2800" dirty="0"/>
          </a:p>
          <a:p>
            <a:r>
              <a:rPr lang="en-US" sz="2800" dirty="0"/>
              <a:t>No, it wasn’t – those who volunteer might be different from those who don’t.</a:t>
            </a:r>
          </a:p>
          <a:p>
            <a:endParaRPr lang="en-US" sz="2800" dirty="0"/>
          </a:p>
          <a:p>
            <a:r>
              <a:rPr lang="en-US" sz="2800" dirty="0"/>
              <a:t>The next best thing in a case like this is a </a:t>
            </a:r>
            <a:r>
              <a:rPr lang="en-US" sz="2800" b="1" dirty="0"/>
              <a:t>representative sample</a:t>
            </a:r>
            <a:r>
              <a:rPr lang="en-US" sz="2800" dirty="0"/>
              <a:t> – where the sample “looks like” the population on characteristics we can observe.</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300" dirty="0">
                <a:solidFill>
                  <a:schemeClr val="bg1"/>
                </a:solidFill>
                <a:effectLst>
                  <a:reflection blurRad="6350" stA="55000" endA="300" endPos="45500" dir="5400000" sy="-100000" algn="bl" rotWithShape="0"/>
                </a:effectLst>
              </a:rPr>
              <a:t>*Random Sample vs. Representative sample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36</a:t>
            </a:fld>
            <a:endParaRPr lang="en-US"/>
          </a:p>
        </p:txBody>
      </p:sp>
    </p:spTree>
    <p:extLst>
      <p:ext uri="{BB962C8B-B14F-4D97-AF65-F5344CB8AC3E}">
        <p14:creationId xmlns:p14="http://schemas.microsoft.com/office/powerpoint/2010/main" val="156475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029200"/>
          </a:xfrm>
          <a:ln>
            <a:noFill/>
          </a:ln>
        </p:spPr>
        <p:txBody>
          <a:bodyPr>
            <a:normAutofit lnSpcReduction="10000"/>
          </a:bodyPr>
          <a:lstStyle/>
          <a:p>
            <a:endParaRPr lang="en-US" sz="2800" dirty="0"/>
          </a:p>
          <a:p>
            <a:r>
              <a:rPr lang="en-US" sz="2800" dirty="0"/>
              <a:t>Why is a random sample better than a representative sample.</a:t>
            </a:r>
          </a:p>
          <a:p>
            <a:endParaRPr lang="en-US" sz="2800" dirty="0"/>
          </a:p>
          <a:p>
            <a:pPr lvl="1"/>
            <a:r>
              <a:rPr lang="en-US" sz="2400" dirty="0"/>
              <a:t>First, a truly random sample is just as likely to be representative since everyone has the same chance of being chosen.</a:t>
            </a:r>
          </a:p>
          <a:p>
            <a:pPr lvl="1"/>
            <a:endParaRPr lang="en-US" sz="2400" dirty="0"/>
          </a:p>
          <a:p>
            <a:pPr lvl="1"/>
            <a:r>
              <a:rPr lang="en-US" sz="2400" dirty="0"/>
              <a:t>Also, “representative” sample means representative of the characteristics we observe (education, income, age, ethnicity, etc.), but there may be unobserved characteristics that are not represented proportionally (behaviors, beliefs, etc.)</a:t>
            </a:r>
          </a:p>
          <a:p>
            <a:endParaRPr lang="en-US" sz="28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300" dirty="0">
                <a:solidFill>
                  <a:schemeClr val="bg1"/>
                </a:solidFill>
                <a:effectLst>
                  <a:reflection blurRad="6350" stA="55000" endA="300" endPos="45500" dir="5400000" sy="-100000" algn="bl" rotWithShape="0"/>
                </a:effectLst>
              </a:rPr>
              <a:t>Why is random better than representative?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37</a:t>
            </a:fld>
            <a:endParaRPr lang="en-US"/>
          </a:p>
        </p:txBody>
      </p:sp>
    </p:spTree>
    <p:extLst>
      <p:ext uri="{BB962C8B-B14F-4D97-AF65-F5344CB8AC3E}">
        <p14:creationId xmlns:p14="http://schemas.microsoft.com/office/powerpoint/2010/main" val="2792487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 care a lot less about the notation on this one. All I really care about is whether it is zero or not.</a:t>
                </a:r>
              </a:p>
              <a:p>
                <a:pPr lvl="1"/>
                <a:r>
                  <a:rPr lang="en-US" sz="2400" dirty="0"/>
                  <a:t>It’s zero in an RCT, otherwise not.</a:t>
                </a:r>
              </a:p>
              <a:p>
                <a:pPr lvl="1"/>
                <a:endParaRPr lang="en-US" sz="2400" dirty="0"/>
              </a:p>
              <a:p>
                <a:r>
                  <a:rPr lang="en-US" sz="2800" dirty="0"/>
                  <a:t>Here’s the notation, but there’s not an easy intuitive explanation:</a:t>
                </a:r>
              </a:p>
              <a:p>
                <a:endParaRPr lang="en-US" sz="2800" dirty="0"/>
              </a:p>
              <a:p>
                <a:r>
                  <a:rPr lang="en-US" sz="2800" dirty="0"/>
                  <a:t>Selection bias</a:t>
                </a:r>
              </a:p>
              <a:p>
                <a:pPr lvl="1"/>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b="0" i="1" smtClean="0">
                                <a:latin typeface="Cambria Math" panose="02040503050406030204" pitchFamily="18" charset="0"/>
                              </a:rPr>
                              <m:t>𝑁</m:t>
                            </m:r>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r>
                      <a:rPr lang="en-US" sz="2200" i="1">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𝑁𝑇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=0</m:t>
                        </m:r>
                      </m:e>
                    </m:d>
                  </m:oMath>
                </a14:m>
                <a:endParaRPr lang="en-US" sz="2200" dirty="0"/>
              </a:p>
              <a:p>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108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Selection bias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38</a:t>
            </a:fld>
            <a:endParaRPr lang="en-US"/>
          </a:p>
        </p:txBody>
      </p:sp>
    </p:spTree>
    <p:extLst>
      <p:ext uri="{BB962C8B-B14F-4D97-AF65-F5344CB8AC3E}">
        <p14:creationId xmlns:p14="http://schemas.microsoft.com/office/powerpoint/2010/main" val="2097373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Example: Effect of Hospitalization on Health</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3" cstate="print"/>
          <a:srcRect/>
          <a:stretch>
            <a:fillRect/>
          </a:stretch>
        </p:blipFill>
        <p:spPr bwMode="auto">
          <a:xfrm>
            <a:off x="2895600" y="2514600"/>
            <a:ext cx="2819400" cy="820686"/>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DADA1311-6151-F447-83FA-07E8DFD78070}"/>
              </a:ext>
            </a:extLst>
          </p:cNvPr>
          <p:cNvSpPr>
            <a:spLocks noGrp="1"/>
          </p:cNvSpPr>
          <p:nvPr>
            <p:ph type="sldNum" sz="quarter" idx="12"/>
          </p:nvPr>
        </p:nvSpPr>
        <p:spPr/>
        <p:txBody>
          <a:bodyPr/>
          <a:lstStyle/>
          <a:p>
            <a:fld id="{82D48033-F52F-43BC-9751-F53BB58AB199}"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There are lots of RCTs conducted in the private sector. You may have been part of multiple RCTs without knowing it.</a:t>
            </a:r>
          </a:p>
          <a:p>
            <a:endParaRPr lang="en-US" sz="2800" dirty="0"/>
          </a:p>
          <a:p>
            <a:r>
              <a:rPr lang="en-US" sz="2800" dirty="0"/>
              <a:t>Often it is referred to as A/B testing</a:t>
            </a:r>
          </a:p>
          <a:p>
            <a:endParaRPr lang="en-US" sz="2800" dirty="0"/>
          </a:p>
          <a:p>
            <a:r>
              <a:rPr lang="en-US" sz="2800" dirty="0"/>
              <a:t>Let’s take an example of a company like Netflix – what might they engage in A/B testing for?</a:t>
            </a:r>
            <a:endParaRPr lang="en-US" sz="24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Companies that use RCTs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a:t>
            </a:fld>
            <a:endParaRPr lang="en-US"/>
          </a:p>
        </p:txBody>
      </p:sp>
    </p:spTree>
    <p:extLst>
      <p:ext uri="{BB962C8B-B14F-4D97-AF65-F5344CB8AC3E}">
        <p14:creationId xmlns:p14="http://schemas.microsoft.com/office/powerpoint/2010/main" val="1557126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Next we’ll walk through a hypothetical example of the effect of hospitalization on health.</a:t>
            </a:r>
          </a:p>
          <a:p>
            <a:pPr lvl="1"/>
            <a:r>
              <a:rPr lang="en-US" sz="2400" dirty="0"/>
              <a:t>We can’t ethically do an RCT in this case.</a:t>
            </a:r>
          </a:p>
          <a:p>
            <a:pPr lvl="1"/>
            <a:r>
              <a:rPr lang="en-US" sz="2400" dirty="0"/>
              <a:t>Think about why not as we go through it.</a:t>
            </a:r>
          </a:p>
          <a:p>
            <a:pPr lvl="1"/>
            <a:endParaRPr lang="en-US" sz="2400" dirty="0"/>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hospitalization on health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40</a:t>
            </a:fld>
            <a:endParaRPr lang="en-US"/>
          </a:p>
        </p:txBody>
      </p:sp>
    </p:spTree>
    <p:extLst>
      <p:ext uri="{BB962C8B-B14F-4D97-AF65-F5344CB8AC3E}">
        <p14:creationId xmlns:p14="http://schemas.microsoft.com/office/powerpoint/2010/main" val="385535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534400" cy="5029200"/>
              </a:xfrm>
              <a:ln>
                <a:noFill/>
              </a:ln>
            </p:spPr>
            <p:txBody>
              <a:bodyPr>
                <a:normAutofit fontScale="92500" lnSpcReduction="10000"/>
              </a:bodyPr>
              <a:lstStyle/>
              <a:p>
                <a:r>
                  <a:rPr lang="en-US" sz="2800" dirty="0"/>
                  <a:t>ATE</a:t>
                </a:r>
              </a:p>
              <a:p>
                <a:pPr lvl="1"/>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𝑂𝑢𝑡𝑐𝑜𝑚</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e>
                      <m:e>
                        <m:r>
                          <a:rPr lang="en-US" sz="2200" b="0" i="1" smtClean="0">
                            <a:latin typeface="Cambria Math" panose="02040503050406030204" pitchFamily="18" charset="0"/>
                          </a:rPr>
                          <m:t>𝑡𝑟𝑒𝑎𝑡𝑒𝑑</m:t>
                        </m:r>
                        <m:r>
                          <a:rPr lang="en-US" sz="2200" b="0" i="1" smtClean="0">
                            <a:latin typeface="Cambria Math" panose="02040503050406030204" pitchFamily="18" charset="0"/>
                          </a:rPr>
                          <m:t>=1</m:t>
                        </m:r>
                      </m:e>
                    </m:d>
                    <m:r>
                      <a:rPr lang="en-US" sz="2200" b="0" i="1" smtClean="0">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b="0" i="1" smtClean="0">
                                <a:latin typeface="Cambria Math" panose="02040503050406030204" pitchFamily="18" charset="0"/>
                              </a:rPr>
                              <m:t>𝑁</m:t>
                            </m:r>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=0</m:t>
                        </m:r>
                      </m:e>
                    </m:d>
                  </m:oMath>
                </a14:m>
                <a:endParaRPr lang="en-US" sz="2200" dirty="0"/>
              </a:p>
              <a:p>
                <a:endParaRPr lang="en-US" sz="2800" dirty="0"/>
              </a:p>
              <a:p>
                <a:endParaRPr lang="en-US" sz="2800" dirty="0"/>
              </a:p>
              <a:p>
                <a:r>
                  <a:rPr lang="en-US" sz="2800" dirty="0"/>
                  <a:t>ETT</a:t>
                </a:r>
              </a:p>
              <a:p>
                <a:pPr lvl="1"/>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r>
                      <a:rPr lang="en-US" sz="2200" i="1">
                        <a:latin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𝐸</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𝑂𝑢𝑡𝑐𝑜𝑚</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𝑁𝑇</m:t>
                            </m:r>
                          </m:sup>
                        </m:sSubSup>
                      </m:e>
                      <m:e>
                        <m:r>
                          <a:rPr lang="en-US" sz="2200" i="1">
                            <a:latin typeface="Cambria Math" panose="02040503050406030204" pitchFamily="18" charset="0"/>
                          </a:rPr>
                          <m:t>𝑡𝑟𝑒𝑎𝑡𝑒𝑑</m:t>
                        </m:r>
                        <m:r>
                          <a:rPr lang="en-US" sz="2200" i="1">
                            <a:latin typeface="Cambria Math" panose="02040503050406030204" pitchFamily="18" charset="0"/>
                          </a:rPr>
                          <m:t>=1</m:t>
                        </m:r>
                      </m:e>
                    </m:d>
                  </m:oMath>
                </a14:m>
                <a:endParaRPr lang="en-US" sz="2200" dirty="0"/>
              </a:p>
              <a:p>
                <a:pPr lvl="1"/>
                <a:endParaRPr lang="en-US" sz="2200" dirty="0"/>
              </a:p>
              <a:p>
                <a:pPr lvl="1"/>
                <a:endParaRPr lang="en-US" sz="2200" dirty="0"/>
              </a:p>
              <a:p>
                <a:r>
                  <a:rPr lang="en-US" sz="2600" dirty="0"/>
                  <a:t>These would be equal in an RCT – what would that look like?</a:t>
                </a:r>
              </a:p>
              <a:p>
                <a:endParaRPr lang="en-US" sz="2600" dirty="0"/>
              </a:p>
              <a:p>
                <a:r>
                  <a:rPr lang="en-US" sz="2600" dirty="0"/>
                  <a:t>They would not be equal in observational data – why not?</a:t>
                </a:r>
                <a:endParaRPr lang="en-US" sz="22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534400" cy="5029200"/>
              </a:xfrm>
              <a:blipFill>
                <a:blip r:embed="rId3"/>
                <a:stretch>
                  <a:fillRect t="-1763"/>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hospitalization on health</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41</a:t>
            </a:fld>
            <a:endParaRPr lang="en-US"/>
          </a:p>
        </p:txBody>
      </p:sp>
    </p:spTree>
    <p:extLst>
      <p:ext uri="{BB962C8B-B14F-4D97-AF65-F5344CB8AC3E}">
        <p14:creationId xmlns:p14="http://schemas.microsoft.com/office/powerpoint/2010/main" val="16307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pPr lvl="1"/>
            <a:endParaRPr lang="en-US" sz="2000" dirty="0"/>
          </a:p>
          <a:p>
            <a:r>
              <a:rPr lang="en-US" sz="2400" dirty="0"/>
              <a:t>Quiz 1 this Friday (notify me of any conflicts)</a:t>
            </a:r>
          </a:p>
          <a:p>
            <a:pPr lvl="1"/>
            <a:r>
              <a:rPr lang="en-US" sz="2000" dirty="0"/>
              <a:t>Will cover material through Class 2.2.</a:t>
            </a:r>
          </a:p>
          <a:p>
            <a:pPr lvl="1"/>
            <a:r>
              <a:rPr lang="en-US" sz="2000" dirty="0"/>
              <a:t>Practice quiz 1 &amp; solutions available</a:t>
            </a:r>
          </a:p>
          <a:p>
            <a:pPr lvl="1"/>
            <a:endParaRPr lang="en-US" sz="2000" dirty="0"/>
          </a:p>
          <a:p>
            <a:pPr lvl="1"/>
            <a:endParaRPr lang="en-US" sz="2000" dirty="0"/>
          </a:p>
          <a:p>
            <a:endParaRPr lang="en-US" sz="24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Announcements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9C1904E3-B2C2-3044-9B3F-7C35B54B0E51}"/>
              </a:ext>
            </a:extLst>
          </p:cNvPr>
          <p:cNvSpPr>
            <a:spLocks noGrp="1"/>
          </p:cNvSpPr>
          <p:nvPr>
            <p:ph type="sldNum" sz="quarter" idx="12"/>
          </p:nvPr>
        </p:nvSpPr>
        <p:spPr/>
        <p:txBody>
          <a:bodyPr/>
          <a:lstStyle/>
          <a:p>
            <a:fld id="{82D48033-F52F-43BC-9751-F53BB58AB199}" type="slidenum">
              <a:rPr lang="en-US" smtClean="0"/>
              <a:pPr/>
              <a:t>42</a:t>
            </a:fld>
            <a:endParaRPr lang="en-US"/>
          </a:p>
        </p:txBody>
      </p:sp>
    </p:spTree>
    <p:extLst>
      <p:ext uri="{BB962C8B-B14F-4D97-AF65-F5344CB8AC3E}">
        <p14:creationId xmlns:p14="http://schemas.microsoft.com/office/powerpoint/2010/main" val="193984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Netflix has a lot of use for data analytics:</a:t>
            </a:r>
          </a:p>
          <a:p>
            <a:endParaRPr lang="en-US" sz="2800" dirty="0"/>
          </a:p>
          <a:p>
            <a:pPr lvl="1"/>
            <a:r>
              <a:rPr lang="en-US" sz="2400" dirty="0"/>
              <a:t>A/B testing when considering changing to a new version of the site or changing features.</a:t>
            </a:r>
          </a:p>
          <a:p>
            <a:pPr lvl="1"/>
            <a:endParaRPr lang="en-US" sz="2400" dirty="0"/>
          </a:p>
          <a:p>
            <a:r>
              <a:rPr lang="en-US" sz="2800" dirty="0"/>
              <a:t>The most famous use of analytics for Netflix does not actually require the use of causal inference:</a:t>
            </a:r>
          </a:p>
          <a:p>
            <a:pPr lvl="1"/>
            <a:r>
              <a:rPr lang="en-US" sz="2400" dirty="0"/>
              <a:t>Recommender systems</a:t>
            </a:r>
          </a:p>
          <a:p>
            <a:pPr lvl="2"/>
            <a:r>
              <a:rPr lang="en-US" sz="2200" dirty="0"/>
              <a:t>How do these work?</a:t>
            </a:r>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Netflix</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5</a:t>
            </a:fld>
            <a:endParaRPr lang="en-US"/>
          </a:p>
        </p:txBody>
      </p:sp>
    </p:spTree>
    <p:extLst>
      <p:ext uri="{BB962C8B-B14F-4D97-AF65-F5344CB8AC3E}">
        <p14:creationId xmlns:p14="http://schemas.microsoft.com/office/powerpoint/2010/main" val="191509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Many/most large firms out there likely use some form of A/B testing (or would be wise to if they could).</a:t>
            </a:r>
          </a:p>
          <a:p>
            <a:endParaRPr lang="en-US" sz="2800" dirty="0"/>
          </a:p>
          <a:p>
            <a:r>
              <a:rPr lang="en-US" sz="2800" dirty="0"/>
              <a:t>Today we’re going to talk about the </a:t>
            </a:r>
            <a:r>
              <a:rPr lang="en-US" sz="2800" b="1" dirty="0"/>
              <a:t>selection bias </a:t>
            </a:r>
            <a:r>
              <a:rPr lang="en-US" sz="2800" dirty="0"/>
              <a:t>we see when there is observational data.</a:t>
            </a:r>
          </a:p>
          <a:p>
            <a:endParaRPr lang="en-US" sz="2800" b="1" dirty="0"/>
          </a:p>
          <a:p>
            <a:pPr lvl="1"/>
            <a:r>
              <a:rPr lang="en-US" sz="2400" dirty="0"/>
              <a:t>Although </a:t>
            </a:r>
            <a:r>
              <a:rPr lang="en-US" sz="2400" i="1" dirty="0"/>
              <a:t>bias</a:t>
            </a:r>
            <a:r>
              <a:rPr lang="en-US" sz="2400" dirty="0"/>
              <a:t> makes us think something is bad/wrong about this, it is just the nature of observational data and how treatments are assigned (not randomly).</a:t>
            </a:r>
          </a:p>
          <a:p>
            <a:pPr lvl="2"/>
            <a:r>
              <a:rPr lang="en-US" sz="2200" dirty="0"/>
              <a:t>We’ll need to deal with this bias though if we hope to estimate the causal impact of some variable.</a:t>
            </a:r>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A/B Testing</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6</a:t>
            </a:fld>
            <a:endParaRPr lang="en-US"/>
          </a:p>
        </p:txBody>
      </p:sp>
    </p:spTree>
    <p:extLst>
      <p:ext uri="{BB962C8B-B14F-4D97-AF65-F5344CB8AC3E}">
        <p14:creationId xmlns:p14="http://schemas.microsoft.com/office/powerpoint/2010/main" val="130209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An example of an A/B test is where there is a version A and a version B of a web page and some users see A and others see B.</a:t>
            </a:r>
          </a:p>
          <a:p>
            <a:endParaRPr lang="en-US" sz="2800" dirty="0"/>
          </a:p>
          <a:p>
            <a:r>
              <a:rPr lang="en-US" sz="2800" dirty="0"/>
              <a:t>Is this an example of an RCT?</a:t>
            </a:r>
          </a:p>
          <a:p>
            <a:pPr lvl="1"/>
            <a:r>
              <a:rPr lang="en-US" sz="2400" dirty="0"/>
              <a:t>Yes, provided that there was a randomization of who sees A and who sees B. </a:t>
            </a:r>
            <a:r>
              <a:rPr lang="en-US" sz="2400" dirty="0">
                <a:solidFill>
                  <a:srgbClr val="003399"/>
                </a:solidFill>
              </a:rPr>
              <a:t>Why do we need this?</a:t>
            </a:r>
          </a:p>
          <a:p>
            <a:endParaRPr lang="en-US" sz="2800" dirty="0"/>
          </a:p>
          <a:p>
            <a:r>
              <a:rPr lang="en-US" sz="2800" dirty="0"/>
              <a:t>In order for a regression to give us a good estimate of how much better A is than B (defining X=1 if user sees A), we must also have a random sample of all users. </a:t>
            </a:r>
            <a:r>
              <a:rPr lang="en-US" sz="2800" dirty="0">
                <a:solidFill>
                  <a:srgbClr val="003399"/>
                </a:solidFill>
              </a:rPr>
              <a:t>Why?</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*A/B testing</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7</a:t>
            </a:fld>
            <a:endParaRPr lang="en-US"/>
          </a:p>
        </p:txBody>
      </p:sp>
    </p:spTree>
    <p:extLst>
      <p:ext uri="{BB962C8B-B14F-4D97-AF65-F5344CB8AC3E}">
        <p14:creationId xmlns:p14="http://schemas.microsoft.com/office/powerpoint/2010/main" val="207249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Assume this data came from an RCT.</a:t>
            </a:r>
          </a:p>
          <a:p>
            <a:endParaRPr lang="en-US" sz="2800" dirty="0"/>
          </a:p>
          <a:p>
            <a:r>
              <a:rPr lang="en-US" sz="2800" dirty="0"/>
              <a:t>Suppose Y = revenue generated per user.</a:t>
            </a:r>
          </a:p>
          <a:p>
            <a:endParaRPr lang="en-US" sz="2800" dirty="0"/>
          </a:p>
          <a:p>
            <a:r>
              <a:rPr lang="en-US" sz="2800" dirty="0"/>
              <a:t>And X is whether the user saw version A.</a:t>
            </a:r>
          </a:p>
          <a:p>
            <a:pPr lvl="1"/>
            <a:r>
              <a:rPr lang="en-US" sz="2400" dirty="0">
                <a:solidFill>
                  <a:srgbClr val="003399"/>
                </a:solidFill>
              </a:rPr>
              <a:t>=1 if saw version A</a:t>
            </a:r>
          </a:p>
          <a:p>
            <a:pPr lvl="1"/>
            <a:r>
              <a:rPr lang="en-US" sz="2400" dirty="0">
                <a:solidFill>
                  <a:srgbClr val="003399"/>
                </a:solidFill>
              </a:rPr>
              <a:t>=0 if saw version B</a:t>
            </a:r>
          </a:p>
          <a:p>
            <a:endParaRPr lang="en-US" sz="2800" dirty="0">
              <a:solidFill>
                <a:srgbClr val="003399"/>
              </a:solidFill>
            </a:endParaRPr>
          </a:p>
          <a:p>
            <a:r>
              <a:rPr lang="en-US" sz="2800" dirty="0"/>
              <a:t>If we regress Y on X:</a:t>
            </a:r>
          </a:p>
          <a:p>
            <a:pPr lvl="1"/>
            <a:r>
              <a:rPr lang="en-US" sz="2400" dirty="0">
                <a:solidFill>
                  <a:srgbClr val="003399"/>
                </a:solidFill>
              </a:rPr>
              <a:t>How would we interpret the results?</a:t>
            </a:r>
          </a:p>
          <a:p>
            <a:pPr lvl="1"/>
            <a:r>
              <a:rPr lang="en-US" sz="2400" dirty="0">
                <a:solidFill>
                  <a:srgbClr val="003399"/>
                </a:solidFill>
              </a:rPr>
              <a:t>What else would we need to control for?</a:t>
            </a:r>
          </a:p>
          <a:p>
            <a:endParaRPr lang="en-US" sz="2800" dirty="0">
              <a:solidFill>
                <a:srgbClr val="003399"/>
              </a:solidFill>
            </a:endParaRPr>
          </a:p>
          <a:p>
            <a:endParaRPr lang="en-US" sz="28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A/B testing</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8</a:t>
            </a:fld>
            <a:endParaRPr lang="en-US"/>
          </a:p>
        </p:txBody>
      </p:sp>
    </p:spTree>
    <p:extLst>
      <p:ext uri="{BB962C8B-B14F-4D97-AF65-F5344CB8AC3E}">
        <p14:creationId xmlns:p14="http://schemas.microsoft.com/office/powerpoint/2010/main" val="27170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Any large company that has a website likely does it:</a:t>
            </a:r>
          </a:p>
          <a:p>
            <a:pPr lvl="1"/>
            <a:r>
              <a:rPr lang="en-US" sz="2000" dirty="0">
                <a:solidFill>
                  <a:srgbClr val="003399"/>
                </a:solidFill>
              </a:rPr>
              <a:t>Amazon</a:t>
            </a:r>
          </a:p>
          <a:p>
            <a:pPr lvl="1"/>
            <a:r>
              <a:rPr lang="en-US" sz="2000" dirty="0">
                <a:solidFill>
                  <a:srgbClr val="003399"/>
                </a:solidFill>
              </a:rPr>
              <a:t>Facebook</a:t>
            </a:r>
          </a:p>
          <a:p>
            <a:pPr lvl="1"/>
            <a:r>
              <a:rPr lang="en-US" sz="2000" dirty="0">
                <a:solidFill>
                  <a:srgbClr val="003399"/>
                </a:solidFill>
              </a:rPr>
              <a:t>Netflix</a:t>
            </a:r>
          </a:p>
          <a:p>
            <a:pPr lvl="1"/>
            <a:endParaRPr lang="en-US" sz="2000" dirty="0">
              <a:solidFill>
                <a:srgbClr val="003399"/>
              </a:solidFill>
            </a:endParaRPr>
          </a:p>
          <a:p>
            <a:r>
              <a:rPr lang="en-US" sz="2400" dirty="0"/>
              <a:t>Non-web examples similar to A/B: email discounts to some, not to others</a:t>
            </a:r>
          </a:p>
          <a:p>
            <a:pPr lvl="1"/>
            <a:endParaRPr lang="en-US" sz="2000" dirty="0">
              <a:solidFill>
                <a:srgbClr val="003399"/>
              </a:solidFill>
            </a:endParaRPr>
          </a:p>
          <a:p>
            <a:r>
              <a:rPr lang="en-US" sz="2400" dirty="0"/>
              <a:t>What is the purpose of A/B testing? </a:t>
            </a:r>
          </a:p>
          <a:p>
            <a:pPr lvl="1"/>
            <a:r>
              <a:rPr lang="en-US" sz="2000" dirty="0">
                <a:solidFill>
                  <a:srgbClr val="003399"/>
                </a:solidFill>
              </a:rPr>
              <a:t>If they suspect one of the versions is more effective, why not just use that version?</a:t>
            </a:r>
          </a:p>
          <a:p>
            <a:endParaRPr lang="en-US" sz="2800" dirty="0">
              <a:solidFill>
                <a:srgbClr val="003399"/>
              </a:solidFill>
            </a:endParaRPr>
          </a:p>
          <a:p>
            <a:endParaRPr lang="en-US" sz="28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A/B testing examples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9</a:t>
            </a:fld>
            <a:endParaRPr lang="en-US"/>
          </a:p>
        </p:txBody>
      </p:sp>
    </p:spTree>
    <p:extLst>
      <p:ext uri="{BB962C8B-B14F-4D97-AF65-F5344CB8AC3E}">
        <p14:creationId xmlns:p14="http://schemas.microsoft.com/office/powerpoint/2010/main" val="2343807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Analysis using Economic Modeling&amp;#x0D;&amp;#x0A;(BUS-G492)&amp;quot;&quot;/&gt;&lt;property id=&quot;20307&quot; value=&quot;256&quot;/&gt;&lt;/object&gt;&lt;object type=&quot;3&quot; unique_id=&quot;10005&quot;&gt;&lt;property id=&quot;20148&quot; value=&quot;5&quot;/&gt;&lt;property id=&quot;20300&quot; value=&quot;Slide 2 - &amp;quot;Outline for Today&amp;quot;&quot;/&gt;&lt;property id=&quot;20307&quot; value=&quot;257&quot;/&gt;&lt;/object&gt;&lt;object type=&quot;3&quot; unique_id=&quot;10006&quot;&gt;&lt;property id=&quot;20148&quot; value=&quot;5&quot;/&gt;&lt;property id=&quot;20300&quot; value=&quot;Slide 3 - &amp;quot;From Experiment to Regression&amp;quot;&quot;/&gt;&lt;property id=&quot;20307&quot; value=&quot;294&quot;/&gt;&lt;/object&gt;&lt;object type=&quot;3&quot; unique_id=&quot;10007&quot;&gt;&lt;property id=&quot;20148&quot; value=&quot;5&quot;/&gt;&lt;property id=&quot;20300&quot; value=&quot;Slide 4 - &amp;quot;From Experiment to Regression&amp;quot;&quot;/&gt;&lt;property id=&quot;20307&quot; value=&quot;332&quot;/&gt;&lt;/object&gt;&lt;object type=&quot;3&quot; unique_id=&quot;10008&quot;&gt;&lt;property id=&quot;20148&quot; value=&quot;5&quot;/&gt;&lt;property id=&quot;20300&quot; value=&quot;Slide 5 - &amp;quot;From Experiment to Regression&amp;quot;&quot;/&gt;&lt;property id=&quot;20307&quot; value=&quot;380&quot;/&gt;&lt;/object&gt;&lt;object type=&quot;3&quot; unique_id=&quot;10009&quot;&gt;&lt;property id=&quot;20148&quot; value=&quot;5&quot;/&gt;&lt;property id=&quot;20300&quot; value=&quot;Slide 6 - &amp;quot;From Experiment to Regression&amp;quot;&quot;/&gt;&lt;property id=&quot;20307&quot; value=&quot;421&quot;/&gt;&lt;/object&gt;&lt;object type=&quot;3&quot; unique_id=&quot;10010&quot;&gt;&lt;property id=&quot;20148&quot; value=&quot;5&quot;/&gt;&lt;property id=&quot;20300&quot; value=&quot;Slide 7 - &amp;quot;From Experiment to Regression&amp;quot;&quot;/&gt;&lt;property id=&quot;20307&quot; value=&quot;436&quot;/&gt;&lt;/object&gt;&lt;object type=&quot;3&quot; unique_id=&quot;10011&quot;&gt;&lt;property id=&quot;20148&quot; value=&quot;5&quot;/&gt;&lt;property id=&quot;20300&quot; value=&quot;Slide 8 - &amp;quot;From Experiment to Regression&amp;quot;&quot;/&gt;&lt;property id=&quot;20307&quot; value=&quot;437&quot;/&gt;&lt;/object&gt;&lt;object type=&quot;3&quot; unique_id=&quot;10012&quot;&gt;&lt;property id=&quot;20148&quot; value=&quot;5&quot;/&gt;&lt;property id=&quot;20300&quot; value=&quot;Slide 9 - &amp;quot;From Experiment to Regression&amp;quot;&quot;/&gt;&lt;property id=&quot;20307&quot; value=&quot;438&quot;/&gt;&lt;/object&gt;&lt;object type=&quot;3&quot; unique_id=&quot;10013&quot;&gt;&lt;property id=&quot;20148&quot; value=&quot;5&quot;/&gt;&lt;property id=&quot;20300&quot; value=&quot;Slide 10 - &amp;quot;From Experiment to Regression&amp;quot;&quot;/&gt;&lt;property id=&quot;20307&quot; value=&quot;439&quot;/&gt;&lt;/object&gt;&lt;object type=&quot;3&quot; unique_id=&quot;10014&quot;&gt;&lt;property id=&quot;20148&quot; value=&quot;5&quot;/&gt;&lt;property id=&quot;20300&quot; value=&quot;Slide 11 - &amp;quot;From Experiment to Regression&amp;quot;&quot;/&gt;&lt;property id=&quot;20307&quot; value=&quot;440&quot;/&gt;&lt;/object&gt;&lt;object type=&quot;3&quot; unique_id=&quot;10015&quot;&gt;&lt;property id=&quot;20148&quot; value=&quot;5&quot;/&gt;&lt;property id=&quot;20300&quot; value=&quot;Slide 12 - &amp;quot;From Experiment to Regression&amp;quot;&quot;/&gt;&lt;property id=&quot;20307&quot; value=&quot;441&quot;/&gt;&lt;/object&gt;&lt;object type=&quot;3&quot; unique_id=&quot;10016&quot;&gt;&lt;property id=&quot;20148&quot; value=&quot;5&quot;/&gt;&lt;property id=&quot;20300&quot; value=&quot;Slide 13 - &amp;quot;From Experiment to Regression&amp;quot;&quot;/&gt;&lt;property id=&quot;20307&quot; value=&quot;442&quot;/&gt;&lt;/object&gt;&lt;object type=&quot;3&quot; unique_id=&quot;10017&quot;&gt;&lt;property id=&quot;20148&quot; value=&quot;5&quot;/&gt;&lt;property id=&quot;20300&quot; value=&quot;Slide 14 - &amp;quot;Multiple Treatments and Regression&amp;quot;&quot;/&gt;&lt;property id=&quot;20307&quot; value=&quot;337&quot;/&gt;&lt;/object&gt;&lt;object type=&quot;3&quot; unique_id=&quot;10018&quot;&gt;&lt;property id=&quot;20148&quot; value=&quot;5&quot;/&gt;&lt;property id=&quot;20300&quot; value=&quot;Slide 15 - &amp;quot;Multiple Treatments and Regression&amp;quot;&quot;/&gt;&lt;property id=&quot;20307&quot; value=&quot;443&quot;/&gt;&lt;/object&gt;&lt;object type=&quot;3&quot; unique_id=&quot;10019&quot;&gt;&lt;property id=&quot;20148&quot; value=&quot;5&quot;/&gt;&lt;property id=&quot;20300&quot; value=&quot;Slide 16 - &amp;quot;Multiple Treatments and Regression&amp;quot;&quot;/&gt;&lt;property id=&quot;20307&quot; value=&quot;444&quot;/&gt;&lt;/object&gt;&lt;object type=&quot;3&quot; unique_id=&quot;10020&quot;&gt;&lt;property id=&quot;20148&quot; value=&quot;5&quot;/&gt;&lt;property id=&quot;20300&quot; value=&quot;Slide 17 - &amp;quot;Multiple Treatments and Regression&amp;quot;&quot;/&gt;&lt;property id=&quot;20307&quot; value=&quot;445&quot;/&gt;&lt;/object&gt;&lt;object type=&quot;3&quot; unique_id=&quot;10021&quot;&gt;&lt;property id=&quot;20148&quot; value=&quot;5&quot;/&gt;&lt;property id=&quot;20300&quot; value=&quot;Slide 18 - &amp;quot;Multiple Treatments and Regression&amp;quot;&quot;/&gt;&lt;property id=&quot;20307&quot; value=&quot;446&quot;/&gt;&lt;/object&gt;&lt;object type=&quot;3&quot; unique_id=&quot;10022&quot;&gt;&lt;property id=&quot;20148&quot; value=&quot;5&quot;/&gt;&lt;property id=&quot;20300&quot; value=&quot;Slide 19 - &amp;quot;Multiple Treatments and Regression&amp;quot;&quot;/&gt;&lt;property id=&quot;20307&quot; value=&quot;447&quot;/&gt;&lt;/object&gt;&lt;object type=&quot;3&quot; unique_id=&quot;10023&quot;&gt;&lt;property id=&quot;20148&quot; value=&quot;5&quot;/&gt;&lt;property id=&quot;20300&quot; value=&quot;Slide 20 - &amp;quot;Multiple Treatments and Regression&amp;quot;&quot;/&gt;&lt;property id=&quot;20307&quot; value=&quot;448&quot;/&gt;&lt;/object&gt;&lt;object type=&quot;3&quot; unique_id=&quot;10024&quot;&gt;&lt;property id=&quot;20148&quot; value=&quot;5&quot;/&gt;&lt;property id=&quot;20300&quot; value=&quot;Slide 21 - &amp;quot;Multiple Treatments and Regression&amp;quot;&quot;/&gt;&lt;property id=&quot;20307&quot; value=&quot;449&quot;/&gt;&lt;/object&gt;&lt;object type=&quot;3&quot; unique_id=&quot;10025&quot;&gt;&lt;property id=&quot;20148&quot; value=&quot;5&quot;/&gt;&lt;property id=&quot;20300&quot; value=&quot;Slide 22 - &amp;quot;Multiple Treatments and Regression&amp;quot;&quot;/&gt;&lt;property id=&quot;20307&quot; value=&quot;450&quot;/&gt;&lt;/object&gt;&lt;object type=&quot;3&quot; unique_id=&quot;10026&quot;&gt;&lt;property id=&quot;20148&quot; value=&quot;5&quot;/&gt;&lt;property id=&quot;20300&quot; value=&quot;Slide 23 - &amp;quot;Multiple Treatments and Regression&amp;quot;&quot;/&gt;&lt;property id=&quot;20307&quot; value=&quot;451&quot;/&gt;&lt;/object&gt;&lt;object type=&quot;3&quot; unique_id=&quot;10027&quot;&gt;&lt;property id=&quot;20148&quot; value=&quot;5&quot;/&gt;&lt;property id=&quot;20300&quot; value=&quot;Slide 24 - &amp;quot;Multiple Treatments and Regression&amp;quot;&quot;/&gt;&lt;property id=&quot;20307&quot; value=&quot;452&quot;/&gt;&lt;/object&gt;&lt;object type=&quot;3&quot; unique_id=&quot;10028&quot;&gt;&lt;property id=&quot;20148&quot; value=&quot;5&quot;/&gt;&lt;property id=&quot;20300&quot; value=&quot;Slide 25 - &amp;quot;Multiple Treatments and Regression&amp;quot;&quot;/&gt;&lt;property id=&quot;20307&quot; value=&quot;453&quot;/&gt;&lt;/object&gt;&lt;object type=&quot;3&quot; unique_id=&quot;10029&quot;&gt;&lt;property id=&quot;20148&quot; value=&quot;5&quot;/&gt;&lt;property id=&quot;20300&quot; value=&quot;Slide 26 - &amp;quot;Running a Regression&amp;quot;&quot;/&gt;&lt;property id=&quot;20307&quot; value=&quot;389&quot;/&gt;&lt;/object&gt;&lt;object type=&quot;3&quot; unique_id=&quot;10030&quot;&gt;&lt;property id=&quot;20148&quot; value=&quot;5&quot;/&gt;&lt;property id=&quot;20300&quot; value=&quot;Slide 27 - &amp;quot;Running a Regression&amp;quot;&quot;/&gt;&lt;property id=&quot;20307&quot; value=&quot;387&quot;/&gt;&lt;/object&gt;&lt;object type=&quot;3&quot; unique_id=&quot;10031&quot;&gt;&lt;property id=&quot;20148&quot; value=&quot;5&quot;/&gt;&lt;property id=&quot;20300&quot; value=&quot;Slide 28 - &amp;quot;Running a Regression&amp;quot;&quot;/&gt;&lt;property id=&quot;20307&quot; value=&quot;454&quot;/&gt;&lt;/object&gt;&lt;object type=&quot;3&quot; unique_id=&quot;10032&quot;&gt;&lt;property id=&quot;20148&quot; value=&quot;5&quot;/&gt;&lt;property id=&quot;20300&quot; value=&quot;Slide 29 - &amp;quot;Running a Regression&amp;quot;&quot;/&gt;&lt;property id=&quot;20307&quot; value=&quot;455&quot;/&gt;&lt;/object&gt;&lt;object type=&quot;3&quot; unique_id=&quot;10033&quot;&gt;&lt;property id=&quot;20148&quot; value=&quot;5&quot;/&gt;&lt;property id=&quot;20300&quot; value=&quot;Slide 30 - &amp;quot;Running a Regression&amp;quot;&quot;/&gt;&lt;property id=&quot;20307&quot; value=&quot;456&quot;/&gt;&lt;/object&gt;&lt;object type=&quot;3&quot; unique_id=&quot;10034&quot;&gt;&lt;property id=&quot;20148&quot; value=&quot;5&quot;/&gt;&lt;property id=&quot;20300&quot; value=&quot;Slide 31 - &amp;quot;Summary&amp;quot;&quot;/&gt;&lt;property id=&quot;20307&quot; value=&quot;457&quot;/&gt;&lt;/object&gt;&lt;object type=&quot;3&quot; unique_id=&quot;10035&quot;&gt;&lt;property id=&quot;20148&quot; value=&quot;5&quot;/&gt;&lt;property id=&quot;20300&quot; value=&quot;Slide 32 - &amp;quot;Looking Ahead&amp;quot;&quot;/&gt;&lt;property id=&quot;20307&quot; value=&quot;45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40195</TotalTime>
  <Words>2973</Words>
  <Application>Microsoft Macintosh PowerPoint</Application>
  <PresentationFormat>On-screen Show (4:3)</PresentationFormat>
  <Paragraphs>552</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vt:lpstr>
      <vt:lpstr>Calibri</vt:lpstr>
      <vt:lpstr>Cambria Math</vt:lpstr>
      <vt:lpstr>Lucida Sans Unicode</vt:lpstr>
      <vt:lpstr>Verdana</vt:lpstr>
      <vt:lpstr>Wingdings 2</vt:lpstr>
      <vt:lpstr>Wingdings 3</vt:lpstr>
      <vt:lpstr>Concourse</vt:lpstr>
      <vt:lpstr>Predictive Analytics for Business Strategy</vt:lpstr>
      <vt:lpstr>By the end of this class, you should be able to:</vt:lpstr>
      <vt:lpstr>RCT: The gold standard</vt:lpstr>
      <vt:lpstr>Companies that use RCTs</vt:lpstr>
      <vt:lpstr>Netflix</vt:lpstr>
      <vt:lpstr>A/B Testing</vt:lpstr>
      <vt:lpstr>*A/B testing</vt:lpstr>
      <vt:lpstr>A/B testing</vt:lpstr>
      <vt:lpstr>A/B testing examples</vt:lpstr>
      <vt:lpstr>Example to start</vt:lpstr>
      <vt:lpstr>Austin Airbnb</vt:lpstr>
      <vt:lpstr>Problems with observational data</vt:lpstr>
      <vt:lpstr>What about experimental data?</vt:lpstr>
      <vt:lpstr>Average Treatment Effect (ATE)</vt:lpstr>
      <vt:lpstr>Why “average”</vt:lpstr>
      <vt:lpstr>ATE</vt:lpstr>
      <vt:lpstr>Decoding notation</vt:lpstr>
      <vt:lpstr>Counterfactual</vt:lpstr>
      <vt:lpstr>Observational example</vt:lpstr>
      <vt:lpstr>Informally </vt:lpstr>
      <vt:lpstr>What about Y?</vt:lpstr>
      <vt:lpstr>Other factors that impact Y (covid)</vt:lpstr>
      <vt:lpstr>*Other factors that impact Y (covid)</vt:lpstr>
      <vt:lpstr>ETT</vt:lpstr>
      <vt:lpstr>ETT</vt:lpstr>
      <vt:lpstr>Decoding notation 2</vt:lpstr>
      <vt:lpstr>When does ATE ≠ ETT?? </vt:lpstr>
      <vt:lpstr>*When does ATE ≠ ETT?? </vt:lpstr>
      <vt:lpstr>*When does ATE ≠ ETT?? </vt:lpstr>
      <vt:lpstr>Population</vt:lpstr>
      <vt:lpstr>ATE = ETT + Selection Bias</vt:lpstr>
      <vt:lpstr>When does ATE = ETT?</vt:lpstr>
      <vt:lpstr>Random Sample, Randomized treatment</vt:lpstr>
      <vt:lpstr>Random Sample</vt:lpstr>
      <vt:lpstr>*Random Sample vs. Representative sample</vt:lpstr>
      <vt:lpstr>*Random Sample vs. Representative sample</vt:lpstr>
      <vt:lpstr>Why is random better than representative?</vt:lpstr>
      <vt:lpstr>Selection bias</vt:lpstr>
      <vt:lpstr>Example: Effect of Hospitalization on Health</vt:lpstr>
      <vt:lpstr>Effect of hospitalization on health</vt:lpstr>
      <vt:lpstr>Effect of hospitalization on health</vt:lpstr>
      <vt:lpstr>Announcements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1703</cp:revision>
  <dcterms:created xsi:type="dcterms:W3CDTF">2010-01-21T17:35:37Z</dcterms:created>
  <dcterms:modified xsi:type="dcterms:W3CDTF">2023-01-23T02:41:44Z</dcterms:modified>
</cp:coreProperties>
</file>