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41"/>
  </p:notesMasterIdLst>
  <p:handoutMasterIdLst>
    <p:handoutMasterId r:id="rId42"/>
  </p:handoutMasterIdLst>
  <p:sldIdLst>
    <p:sldId id="256" r:id="rId2"/>
    <p:sldId id="375" r:id="rId3"/>
    <p:sldId id="494" r:id="rId4"/>
    <p:sldId id="578" r:id="rId5"/>
    <p:sldId id="547" r:id="rId6"/>
    <p:sldId id="548" r:id="rId7"/>
    <p:sldId id="589" r:id="rId8"/>
    <p:sldId id="579" r:id="rId9"/>
    <p:sldId id="549" r:id="rId10"/>
    <p:sldId id="590" r:id="rId11"/>
    <p:sldId id="550" r:id="rId12"/>
    <p:sldId id="376" r:id="rId13"/>
    <p:sldId id="594" r:id="rId14"/>
    <p:sldId id="610" r:id="rId15"/>
    <p:sldId id="595" r:id="rId16"/>
    <p:sldId id="611" r:id="rId17"/>
    <p:sldId id="612" r:id="rId18"/>
    <p:sldId id="613" r:id="rId19"/>
    <p:sldId id="596" r:id="rId20"/>
    <p:sldId id="617" r:id="rId21"/>
    <p:sldId id="597" r:id="rId22"/>
    <p:sldId id="598" r:id="rId23"/>
    <p:sldId id="599" r:id="rId24"/>
    <p:sldId id="600" r:id="rId25"/>
    <p:sldId id="616" r:id="rId26"/>
    <p:sldId id="602" r:id="rId27"/>
    <p:sldId id="614" r:id="rId28"/>
    <p:sldId id="603" r:id="rId29"/>
    <p:sldId id="604" r:id="rId30"/>
    <p:sldId id="615" r:id="rId31"/>
    <p:sldId id="609" r:id="rId32"/>
    <p:sldId id="364" r:id="rId33"/>
    <p:sldId id="366" r:id="rId34"/>
    <p:sldId id="367" r:id="rId35"/>
    <p:sldId id="369" r:id="rId36"/>
    <p:sldId id="584" r:id="rId37"/>
    <p:sldId id="371" r:id="rId38"/>
    <p:sldId id="593" r:id="rId39"/>
    <p:sldId id="588" r:id="rId40"/>
  </p:sldIdLst>
  <p:sldSz cx="9144000" cy="6858000" type="screen4x3"/>
  <p:notesSz cx="6985000" cy="9283700"/>
  <p:custDataLst>
    <p:tags r:id="rId4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008000"/>
    <a:srgbClr val="333300"/>
    <a:srgbClr val="996633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 autoAdjust="0"/>
    <p:restoredTop sz="87483" autoAdjust="0"/>
  </p:normalViewPr>
  <p:slideViewPr>
    <p:cSldViewPr>
      <p:cViewPr varScale="1">
        <p:scale>
          <a:sx n="111" d="100"/>
          <a:sy n="111" d="100"/>
        </p:scale>
        <p:origin x="1216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58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550" y="0"/>
            <a:ext cx="3026833" cy="46458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EC966-005A-1049-A8B6-91EB609FEF84}" type="datetime1">
              <a:rPr lang="en-US" smtClean="0"/>
              <a:t>1/24/23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7533"/>
            <a:ext cx="3026833" cy="46458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550" y="8817533"/>
            <a:ext cx="3026833" cy="46458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70407-84D5-4366-9D2E-03D2B520B5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0464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58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458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298C9-B6C3-634D-BAFE-4112BA60BB8E}" type="datetime1">
              <a:rPr lang="en-US" smtClean="0"/>
              <a:t>1/24/23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9988" y="695325"/>
            <a:ext cx="4645025" cy="3482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559"/>
            <a:ext cx="5588000" cy="4178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533"/>
            <a:ext cx="3026833" cy="46458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533"/>
            <a:ext cx="3026833" cy="46458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47E1B-7FB8-463C-A7CA-04DC57CC86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0785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0C6EA24-7440-0441-93C5-5B2EAD69931A}" type="datetime1">
              <a:rPr lang="en-US" smtClean="0"/>
              <a:t>1/24/23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7CB44B7-24AD-B042-B6E3-959E757AF21D}" type="datetime1">
              <a:rPr lang="en-US" smtClean="0"/>
              <a:t>1/24/23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8541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7CB44B7-24AD-B042-B6E3-959E757AF21D}" type="datetime1">
              <a:rPr lang="en-US" smtClean="0"/>
              <a:t>1/24/23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4492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7CB44B7-24AD-B042-B6E3-959E757AF21D}" type="datetime1">
              <a:rPr lang="en-US" smtClean="0"/>
              <a:t>1/24/23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0302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7CB44B7-24AD-B042-B6E3-959E757AF21D}" type="datetime1">
              <a:rPr lang="en-US" smtClean="0"/>
              <a:t>1/24/23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6690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7CB44B7-24AD-B042-B6E3-959E757AF21D}" type="datetime1">
              <a:rPr lang="en-US" smtClean="0"/>
              <a:t>1/24/23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2107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7CB44B7-24AD-B042-B6E3-959E757AF21D}" type="datetime1">
              <a:rPr lang="en-US" smtClean="0"/>
              <a:t>1/24/23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1532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7CB44B7-24AD-B042-B6E3-959E757AF21D}" type="datetime1">
              <a:rPr lang="en-US" smtClean="0"/>
              <a:t>1/24/23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828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7CB44B7-24AD-B042-B6E3-959E757AF21D}" type="datetime1">
              <a:rPr lang="en-US" smtClean="0"/>
              <a:t>1/24/23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3269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7CB44B7-24AD-B042-B6E3-959E757AF21D}" type="datetime1">
              <a:rPr lang="en-US" smtClean="0"/>
              <a:t>1/24/23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0701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7CB44B7-24AD-B042-B6E3-959E757AF21D}" type="datetime1">
              <a:rPr lang="en-US" smtClean="0"/>
              <a:t>1/24/23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061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DD4CF9F3-62AE-FC4A-B4FF-E6065340DEF4}" type="datetime1">
              <a:rPr lang="en-US" smtClean="0"/>
              <a:t>1/24/23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372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7CB44B7-24AD-B042-B6E3-959E757AF21D}" type="datetime1">
              <a:rPr lang="en-US" smtClean="0"/>
              <a:t>1/24/23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3327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7CB44B7-24AD-B042-B6E3-959E757AF21D}" type="datetime1">
              <a:rPr lang="en-US" smtClean="0"/>
              <a:t>1/24/23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3258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7CB44B7-24AD-B042-B6E3-959E757AF21D}" type="datetime1">
              <a:rPr lang="en-US" smtClean="0"/>
              <a:t>1/24/23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4223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7CB44B7-24AD-B042-B6E3-959E757AF21D}" type="datetime1">
              <a:rPr lang="en-US" smtClean="0"/>
              <a:t>1/24/23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9119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7CB44B7-24AD-B042-B6E3-959E757AF21D}" type="datetime1">
              <a:rPr lang="en-US" smtClean="0"/>
              <a:t>1/24/23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0417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7CB44B7-24AD-B042-B6E3-959E757AF21D}" type="datetime1">
              <a:rPr lang="en-US" smtClean="0"/>
              <a:t>1/24/23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6911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7CB44B7-24AD-B042-B6E3-959E757AF21D}" type="datetime1">
              <a:rPr lang="en-US" smtClean="0"/>
              <a:t>1/24/23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379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7CB44B7-24AD-B042-B6E3-959E757AF21D}" type="datetime1">
              <a:rPr lang="en-US" smtClean="0"/>
              <a:t>1/24/23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51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32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E954F6E-601C-0E43-831B-782F1F6515AF}" type="datetime1">
              <a:rPr lang="en-US" smtClean="0"/>
              <a:t>1/24/23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306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33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3FC481A-816A-AD49-A1A5-2D4CE1E063B8}" type="datetime1">
              <a:rPr lang="en-US" smtClean="0"/>
              <a:t>1/24/23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51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7CB44B7-24AD-B042-B6E3-959E757AF21D}" type="datetime1">
              <a:rPr lang="en-US" smtClean="0"/>
              <a:t>1/24/23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0561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34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A107532-4A5F-2343-9A5B-54F7FFEB2183}" type="datetime1">
              <a:rPr lang="en-US" smtClean="0"/>
              <a:t>1/24/23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887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35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FAB6EEC2-9A14-6F4A-BA3E-AE538C57EC18}" type="datetime1">
              <a:rPr lang="en-US" smtClean="0"/>
              <a:t>1/24/23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871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36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FAB6EEC2-9A14-6F4A-BA3E-AE538C57EC18}" type="datetime1">
              <a:rPr lang="en-US" smtClean="0"/>
              <a:t>1/24/23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5340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37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2D7D4F2-407A-1A45-BF64-5A41AA18C886}" type="datetime1">
              <a:rPr lang="en-US" smtClean="0"/>
              <a:t>1/24/23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3488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38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2D7D4F2-407A-1A45-BF64-5A41AA18C886}" type="datetime1">
              <a:rPr lang="en-US" smtClean="0"/>
              <a:t>1/24/23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538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4C8C998-3AEB-2F44-8268-8369D8B58581}" type="datetime1">
              <a:rPr lang="en-US" smtClean="0"/>
              <a:t>1/24/23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264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7CB44B7-24AD-B042-B6E3-959E757AF21D}" type="datetime1">
              <a:rPr lang="en-US" smtClean="0"/>
              <a:t>1/24/23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967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7CB44B7-24AD-B042-B6E3-959E757AF21D}" type="datetime1">
              <a:rPr lang="en-US" smtClean="0"/>
              <a:t>1/24/23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57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7CB44B7-24AD-B042-B6E3-959E757AF21D}" type="datetime1">
              <a:rPr lang="en-US" smtClean="0"/>
              <a:t>1/24/23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660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7CB44B7-24AD-B042-B6E3-959E757AF21D}" type="datetime1">
              <a:rPr lang="en-US" smtClean="0"/>
              <a:t>1/24/23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15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7CB44B7-24AD-B042-B6E3-959E757AF21D}" type="datetime1">
              <a:rPr lang="en-US" smtClean="0"/>
              <a:t>1/24/23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168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47E1B-7FB8-463C-A7CA-04DC57CC869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7CB44B7-24AD-B042-B6E3-959E757AF21D}" type="datetime1">
              <a:rPr lang="en-US" smtClean="0"/>
              <a:t>1/24/23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601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r>
              <a:rPr lang="en-US"/>
              <a:t>1/30/2019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/>
              <a:t>Predictive Analytics for Business Strategy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2D48033-F52F-43BC-9751-F53BB58AB1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1/30/2019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1/30/2019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1073417"/>
            <a:ext cx="82664" cy="516263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3556000" y="472141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518824" y="1976198"/>
            <a:ext cx="8015594" cy="4119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tabLst/>
              <a:defRPr sz="1800">
                <a:solidFill>
                  <a:srgbClr val="404041"/>
                </a:solidFill>
                <a:latin typeface="Arial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subtitle style</a:t>
            </a: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-30788" y="6336171"/>
            <a:ext cx="9228667" cy="528963"/>
            <a:chOff x="-30788" y="4661517"/>
            <a:chExt cx="9228667" cy="528963"/>
          </a:xfrm>
        </p:grpSpPr>
        <p:sp>
          <p:nvSpPr>
            <p:cNvPr id="24" name="Rectangle 23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</a:t>
              </a: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3C0CBB3C-58C6-AB48-8ED1-B4F6FDD83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1A6C13A9-7F00-D24F-A38D-8A266A3D0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7272" y="5841748"/>
            <a:ext cx="365760" cy="365125"/>
          </a:xfrm>
        </p:spPr>
        <p:txBody>
          <a:bodyPr/>
          <a:lstStyle/>
          <a:p>
            <a:fld id="{82D48033-F52F-43BC-9751-F53BB58AB1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60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solidFill>
          <a:srgbClr val="660B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378689" y="318734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378689" y="318734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378689" y="318734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506694" y="3180626"/>
            <a:ext cx="6802482" cy="494412"/>
          </a:xfrm>
        </p:spPr>
        <p:txBody>
          <a:bodyPr anchor="ctr">
            <a:noAutofit/>
          </a:bodyPr>
          <a:lstStyle>
            <a:lvl1pPr>
              <a:defRPr sz="4400" b="1" i="0" spc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Section Heading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526131" y="2710382"/>
            <a:ext cx="3700462" cy="336549"/>
          </a:xfrm>
        </p:spPr>
        <p:txBody>
          <a:bodyPr anchor="ctr">
            <a:noAutofit/>
          </a:bodyPr>
          <a:lstStyle>
            <a:lvl1pPr marL="0" indent="0">
              <a:buNone/>
              <a:defRPr sz="1600" b="1" i="0" spc="5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SECTION NUMBER OR SUBTITLE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2602322"/>
            <a:ext cx="148614" cy="1199243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74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1/30/2019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1/30/2019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1/30/2019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1/30/2019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1/30/2019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1/30/2019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r>
              <a:rPr lang="en-US"/>
              <a:t>1/30/2019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1/30/2019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Predictive Analytics for Business Strategy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2D48033-F52F-43BC-9751-F53BB58AB1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5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1/30/2019</a:t>
            </a: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Predictive Analytics for Business Strategy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2D48033-F52F-43BC-9751-F53BB58AB19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56" r:id="rId12"/>
    <p:sldLayoutId id="2147483757" r:id="rId13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762000"/>
            <a:ext cx="7772400" cy="1295400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4000" dirty="0"/>
              <a:t>Predictive Analytics for Business Strategy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1199704"/>
          </a:xfrm>
        </p:spPr>
        <p:txBody>
          <a:bodyPr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2514600"/>
            <a:ext cx="2819400" cy="820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029200"/>
              </a:xfrm>
              <a:ln>
                <a:noFill/>
              </a:ln>
            </p:spPr>
            <p:txBody>
              <a:bodyPr>
                <a:normAutofit fontScale="85000" lnSpcReduction="20000"/>
              </a:bodyPr>
              <a:lstStyle/>
              <a:p>
                <a:endParaRPr lang="en-US" sz="2800" dirty="0"/>
              </a:p>
              <a:p>
                <a:r>
                  <a:rPr lang="en-US" sz="2800" dirty="0"/>
                  <a:t>There are two types of possible passive predictions:</a:t>
                </a:r>
              </a:p>
              <a:p>
                <a:pPr marL="850392" lvl="1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rgbClr val="FF0000"/>
                    </a:solidFill>
                  </a:rPr>
                  <a:t>If values of </a:t>
                </a:r>
                <a:r>
                  <a:rPr lang="en-US" sz="2400" dirty="0" err="1">
                    <a:solidFill>
                      <a:srgbClr val="FF0000"/>
                    </a:solidFill>
                  </a:rPr>
                  <a:t>Xs</a:t>
                </a:r>
                <a:r>
                  <a:rPr lang="en-US" sz="2400" dirty="0">
                    <a:solidFill>
                      <a:srgbClr val="FF0000"/>
                    </a:solidFill>
                  </a:rPr>
                  <a:t> change, how much will Y change by?</a:t>
                </a:r>
              </a:p>
              <a:p>
                <a:pPr lvl="2"/>
                <a:r>
                  <a:rPr lang="en-US" sz="2200" dirty="0"/>
                  <a:t>If population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), macro variable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), etc. change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, what do we think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200" dirty="0"/>
                  <a:t> will be?</a:t>
                </a:r>
              </a:p>
              <a:p>
                <a:pPr lvl="2"/>
                <a:endParaRPr lang="en-US" sz="2200" dirty="0"/>
              </a:p>
              <a:p>
                <a:pPr marL="850392" lvl="1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rgbClr val="FF0000"/>
                    </a:solidFill>
                  </a:rPr>
                  <a:t>If we observe values of </a:t>
                </a:r>
                <a:r>
                  <a:rPr lang="en-US" sz="2400" dirty="0" err="1">
                    <a:solidFill>
                      <a:srgbClr val="FF0000"/>
                    </a:solidFill>
                  </a:rPr>
                  <a:t>Xs</a:t>
                </a:r>
                <a:r>
                  <a:rPr lang="en-US" sz="2400" dirty="0">
                    <a:solidFill>
                      <a:srgbClr val="FF0000"/>
                    </a:solidFill>
                  </a:rPr>
                  <a:t> change, what values of Y do we expect to observe?</a:t>
                </a:r>
              </a:p>
              <a:p>
                <a:pPr lvl="2"/>
                <a:r>
                  <a:rPr lang="en-US" sz="2200" dirty="0"/>
                  <a:t>If we observe factors like call location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), call frequency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), etc., do we predict spam call (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200" dirty="0"/>
                  <a:t>=1) or not (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200" dirty="0"/>
                  <a:t>)?</a:t>
                </a:r>
              </a:p>
              <a:p>
                <a:pPr lvl="2"/>
                <a:r>
                  <a:rPr lang="en-US" sz="2200" dirty="0"/>
                  <a:t>If we observe factors like regional GDP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), regional population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), and previous year’s regional sales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200" dirty="0"/>
                  <a:t>), what do we predict for this year’s regional sales (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200" dirty="0"/>
                  <a:t>)?</a:t>
                </a:r>
              </a:p>
              <a:p>
                <a:pPr lvl="2"/>
                <a:r>
                  <a:rPr lang="en-US" sz="2200" dirty="0"/>
                  <a:t>Recommender systems:</a:t>
                </a:r>
              </a:p>
              <a:p>
                <a:pPr lvl="3"/>
                <a:r>
                  <a:rPr lang="en-US" sz="2000" dirty="0"/>
                  <a:t>If we observe these characteristics that you have (movies you have watched, liked, etc.), we predict you will like these other movies (based on comparison to users with similar preferences).</a:t>
                </a:r>
              </a:p>
              <a:p>
                <a:pPr lvl="1"/>
                <a:endParaRPr lang="en-US" sz="2400" dirty="0"/>
              </a:p>
              <a:p>
                <a:pPr lvl="2"/>
                <a:endParaRPr lang="en-US" sz="2200" dirty="0"/>
              </a:p>
              <a:p>
                <a:pPr lvl="1"/>
                <a:endParaRPr lang="en-US" sz="2400" dirty="0"/>
              </a:p>
              <a:p>
                <a:pPr lvl="1"/>
                <a:endParaRPr lang="en-US" sz="2000" dirty="0">
                  <a:solidFill>
                    <a:srgbClr val="003399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029200"/>
              </a:xfrm>
              <a:blipFill>
                <a:blip r:embed="rId3"/>
                <a:stretch>
                  <a:fillRect r="-108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1"/>
          </a:solidFill>
          <a:ln>
            <a:gradFill>
              <a:gsLst>
                <a:gs pos="100000">
                  <a:srgbClr val="CBCBCB"/>
                </a:gs>
                <a:gs pos="62000">
                  <a:srgbClr val="CBCBCB">
                    <a:alpha val="41000"/>
                  </a:srgbClr>
                </a:gs>
                <a:gs pos="62000">
                  <a:srgbClr val="CBCBCB">
                    <a:alpha val="41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Passive prediction examples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23E70-FAB4-0847-BE47-D2E33127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00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endParaRPr lang="en-US" sz="2800" dirty="0"/>
          </a:p>
          <a:p>
            <a:r>
              <a:rPr lang="en-US" sz="2800" dirty="0"/>
              <a:t>One thing you will see is that the actual prediction is the easy part.</a:t>
            </a:r>
          </a:p>
          <a:p>
            <a:pPr lvl="1"/>
            <a:r>
              <a:rPr lang="en-US" sz="2400" dirty="0"/>
              <a:t>Simple multiply your coefficient(s) by your value(s) of X (or changes in X) and add the y-intercept for </a:t>
            </a:r>
            <a:r>
              <a:rPr lang="en-US" sz="2400" b="1" u="sng" dirty="0"/>
              <a:t>passive prediction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For </a:t>
            </a:r>
            <a:r>
              <a:rPr lang="en-US" sz="2400" b="1" u="sng" dirty="0"/>
              <a:t>active prediction</a:t>
            </a:r>
            <a:r>
              <a:rPr lang="en-US" sz="2400" dirty="0"/>
              <a:t>, it’s even easier:</a:t>
            </a:r>
          </a:p>
          <a:p>
            <a:pPr lvl="2"/>
            <a:r>
              <a:rPr lang="en-US" sz="2200" dirty="0"/>
              <a:t>Assuming one variable of interest, simply multiply the desired change in that X variable by the estimated coefficient.</a:t>
            </a:r>
            <a:endParaRPr lang="en-US" sz="2800" dirty="0"/>
          </a:p>
          <a:p>
            <a:endParaRPr lang="en-US" sz="2800" dirty="0"/>
          </a:p>
          <a:p>
            <a:pPr lvl="1"/>
            <a:r>
              <a:rPr lang="en-US" sz="2400" dirty="0"/>
              <a:t>Determining if the model is exogenous (no factors messing up our ability to estimate the causal impact of X on Y) or not is the hard </a:t>
            </a:r>
            <a:r>
              <a:rPr lang="en-US" sz="2400"/>
              <a:t>part.</a:t>
            </a:r>
            <a:endParaRPr lang="en-US" sz="2200" dirty="0"/>
          </a:p>
          <a:p>
            <a:pPr lvl="1"/>
            <a:endParaRPr lang="en-US" sz="1800" dirty="0"/>
          </a:p>
          <a:p>
            <a:pPr lvl="1"/>
            <a:endParaRPr lang="en-US" sz="2000" dirty="0">
              <a:solidFill>
                <a:srgbClr val="003399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1"/>
          </a:solidFill>
          <a:ln>
            <a:gradFill>
              <a:gsLst>
                <a:gs pos="100000">
                  <a:srgbClr val="CBCBCB"/>
                </a:gs>
                <a:gs pos="62000">
                  <a:srgbClr val="CBCBCB">
                    <a:alpha val="41000"/>
                  </a:srgbClr>
                </a:gs>
                <a:gs pos="62000">
                  <a:srgbClr val="CBCBCB">
                    <a:alpha val="41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The prediction is the easy part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23E70-FAB4-0847-BE47-D2E33127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41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693" y="3180626"/>
            <a:ext cx="7549651" cy="494412"/>
          </a:xfrm>
        </p:spPr>
        <p:txBody>
          <a:bodyPr/>
          <a:lstStyle/>
          <a:p>
            <a:r>
              <a:rPr lang="en-US" dirty="0"/>
              <a:t>Telecom customer       churn example</a:t>
            </a:r>
          </a:p>
        </p:txBody>
      </p:sp>
    </p:spTree>
    <p:extLst>
      <p:ext uri="{BB962C8B-B14F-4D97-AF65-F5344CB8AC3E}">
        <p14:creationId xmlns:p14="http://schemas.microsoft.com/office/powerpoint/2010/main" val="418730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  <a:ln>
            <a:noFill/>
          </a:ln>
        </p:spPr>
        <p:txBody>
          <a:bodyPr>
            <a:normAutofit lnSpcReduction="10000"/>
          </a:bodyPr>
          <a:lstStyle/>
          <a:p>
            <a:endParaRPr lang="en-US" sz="2800" dirty="0"/>
          </a:p>
          <a:p>
            <a:r>
              <a:rPr lang="en-US" sz="2800" dirty="0"/>
              <a:t>Let’s take a look at (</a:t>
            </a:r>
            <a:r>
              <a:rPr lang="en-US" sz="2800" dirty="0" err="1"/>
              <a:t>TelecomCustomerChurn.dta</a:t>
            </a:r>
            <a:r>
              <a:rPr lang="en-US" sz="2800" dirty="0"/>
              <a:t>). Run the following regression and discuss:</a:t>
            </a:r>
          </a:p>
          <a:p>
            <a:endParaRPr lang="en-US" sz="2800" dirty="0">
              <a:solidFill>
                <a:srgbClr val="003399"/>
              </a:solidFill>
            </a:endParaRPr>
          </a:p>
          <a:p>
            <a:r>
              <a:rPr lang="en-US" sz="2300" dirty="0">
                <a:solidFill>
                  <a:srgbClr val="00B050"/>
                </a:solidFill>
              </a:rPr>
              <a:t>reg </a:t>
            </a:r>
            <a:r>
              <a:rPr lang="en-US" sz="2300" dirty="0" err="1">
                <a:solidFill>
                  <a:srgbClr val="00B050"/>
                </a:solidFill>
              </a:rPr>
              <a:t>churn_num</a:t>
            </a:r>
            <a:r>
              <a:rPr lang="en-US" sz="2300" dirty="0">
                <a:solidFill>
                  <a:srgbClr val="00B050"/>
                </a:solidFill>
              </a:rPr>
              <a:t> </a:t>
            </a:r>
            <a:r>
              <a:rPr lang="en-US" sz="2300" dirty="0" err="1">
                <a:solidFill>
                  <a:srgbClr val="00B050"/>
                </a:solidFill>
              </a:rPr>
              <a:t>monthlycharges</a:t>
            </a:r>
            <a:r>
              <a:rPr lang="en-US" sz="2300" dirty="0">
                <a:solidFill>
                  <a:srgbClr val="00B050"/>
                </a:solidFill>
              </a:rPr>
              <a:t> tenure </a:t>
            </a:r>
            <a:r>
              <a:rPr lang="en-US" sz="2300" dirty="0" err="1">
                <a:solidFill>
                  <a:srgbClr val="00B050"/>
                </a:solidFill>
              </a:rPr>
              <a:t>seniorcitizen</a:t>
            </a:r>
            <a:endParaRPr lang="en-US" sz="2300" dirty="0">
              <a:solidFill>
                <a:srgbClr val="00B050"/>
              </a:solidFill>
            </a:endParaRPr>
          </a:p>
          <a:p>
            <a:endParaRPr lang="en-US" sz="2000" dirty="0">
              <a:solidFill>
                <a:srgbClr val="00B050"/>
              </a:solidFill>
            </a:endParaRPr>
          </a:p>
          <a:p>
            <a:endParaRPr lang="en-US" sz="2000" dirty="0">
              <a:solidFill>
                <a:srgbClr val="00B050"/>
              </a:solidFill>
            </a:endParaRPr>
          </a:p>
          <a:p>
            <a:r>
              <a:rPr lang="en-US" sz="2800" dirty="0"/>
              <a:t>How do we interpret the coefficients?</a:t>
            </a:r>
          </a:p>
          <a:p>
            <a:pPr lvl="1"/>
            <a:r>
              <a:rPr lang="en-US" sz="2400" dirty="0"/>
              <a:t>Can we interpret it causally?</a:t>
            </a:r>
          </a:p>
          <a:p>
            <a:pPr lvl="1"/>
            <a:r>
              <a:rPr lang="en-US" sz="2400" dirty="0"/>
              <a:t>Can we use it to make an active prediction? </a:t>
            </a:r>
          </a:p>
          <a:p>
            <a:pPr lvl="1"/>
            <a:r>
              <a:rPr lang="en-US" sz="2400" dirty="0"/>
              <a:t>What about a passive prediction?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1"/>
          </a:solidFill>
          <a:ln>
            <a:gradFill>
              <a:gsLst>
                <a:gs pos="100000">
                  <a:srgbClr val="CBCBCB"/>
                </a:gs>
                <a:gs pos="62000">
                  <a:srgbClr val="CBCBCB">
                    <a:alpha val="41000"/>
                  </a:srgbClr>
                </a:gs>
                <a:gs pos="62000">
                  <a:srgbClr val="CBCBCB">
                    <a:alpha val="41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Telecom customer churn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23E70-FAB4-0847-BE47-D2E33127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09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1"/>
          </a:solidFill>
          <a:ln>
            <a:gradFill>
              <a:gsLst>
                <a:gs pos="100000">
                  <a:srgbClr val="CBCBCB"/>
                </a:gs>
                <a:gs pos="62000">
                  <a:srgbClr val="CBCBCB">
                    <a:alpha val="41000"/>
                  </a:srgbClr>
                </a:gs>
                <a:gs pos="62000">
                  <a:srgbClr val="CBCBCB">
                    <a:alpha val="41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Telecom customer churn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23E70-FAB4-0847-BE47-D2E33127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2" name="Content Placeholder 11" descr="Table&#10;&#10;Description automatically generated">
            <a:extLst>
              <a:ext uri="{FF2B5EF4-FFF2-40B4-BE49-F238E27FC236}">
                <a16:creationId xmlns:a16="http://schemas.microsoft.com/office/drawing/2014/main" id="{B595E81A-A021-F76D-8684-AFB5F0814F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61937"/>
            <a:ext cx="8229600" cy="3764363"/>
          </a:xfrm>
        </p:spPr>
      </p:pic>
    </p:spTree>
    <p:extLst>
      <p:ext uri="{BB962C8B-B14F-4D97-AF65-F5344CB8AC3E}">
        <p14:creationId xmlns:p14="http://schemas.microsoft.com/office/powerpoint/2010/main" val="1866774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  <a:ln>
            <a:noFill/>
          </a:ln>
        </p:spPr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What would you passively predict is the probability of churning for a senior citizen who has been a customer for 10 periods and has monthly charges of $30?</a:t>
            </a:r>
            <a:endParaRPr lang="en-US" sz="2400" dirty="0"/>
          </a:p>
          <a:p>
            <a:pPr lvl="1"/>
            <a:endParaRPr lang="en-US" sz="2000" dirty="0">
              <a:solidFill>
                <a:srgbClr val="003399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1"/>
          </a:solidFill>
          <a:ln>
            <a:gradFill>
              <a:gsLst>
                <a:gs pos="100000">
                  <a:srgbClr val="CBCBCB"/>
                </a:gs>
                <a:gs pos="62000">
                  <a:srgbClr val="CBCBCB">
                    <a:alpha val="41000"/>
                  </a:srgbClr>
                </a:gs>
                <a:gs pos="62000">
                  <a:srgbClr val="CBCBCB">
                    <a:alpha val="41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Passive prediction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23E70-FAB4-0847-BE47-D2E33127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335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029200"/>
              </a:xfrm>
              <a:ln>
                <a:noFill/>
              </a:ln>
            </p:spPr>
            <p:txBody>
              <a:bodyPr>
                <a:normAutofit/>
              </a:bodyPr>
              <a:lstStyle/>
              <a:p>
                <a:endParaRPr lang="en-US" sz="2800" dirty="0"/>
              </a:p>
              <a:p>
                <a:r>
                  <a:rPr lang="en-US" sz="2800" dirty="0"/>
                  <a:t>What would you passively predict is the probability of churning for a senior citizen who has been a customer for 10 periods and has monthly charges of $30?</a:t>
                </a:r>
              </a:p>
              <a:p>
                <a:endParaRPr lang="en-US" sz="28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1, 10, 30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=0.2294+1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0.1161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−10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0.0076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+30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0.0041</m:t>
                        </m:r>
                      </m:e>
                    </m:d>
                  </m:oMath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=0.3925</m:t>
                    </m:r>
                  </m:oMath>
                </a14:m>
                <a:endParaRPr lang="en-US" sz="2200" dirty="0"/>
              </a:p>
              <a:p>
                <a:endParaRPr lang="en-US" sz="2800" dirty="0"/>
              </a:p>
              <a:p>
                <a:r>
                  <a:rPr lang="en-US" sz="2800" dirty="0"/>
                  <a:t>Or about 39.25%</a:t>
                </a:r>
                <a:endParaRPr lang="en-US" sz="2400" dirty="0"/>
              </a:p>
              <a:p>
                <a:pPr lvl="1"/>
                <a:endParaRPr lang="en-US" sz="2000" dirty="0">
                  <a:solidFill>
                    <a:srgbClr val="003399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029200"/>
              </a:xfr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1"/>
          </a:solidFill>
          <a:ln>
            <a:gradFill>
              <a:gsLst>
                <a:gs pos="100000">
                  <a:srgbClr val="CBCBCB"/>
                </a:gs>
                <a:gs pos="62000">
                  <a:srgbClr val="CBCBCB">
                    <a:alpha val="41000"/>
                  </a:srgbClr>
                </a:gs>
                <a:gs pos="62000">
                  <a:srgbClr val="CBCBCB">
                    <a:alpha val="41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Passive prediction (level)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23E70-FAB4-0847-BE47-D2E33127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392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  <a:ln>
            <a:noFill/>
          </a:ln>
        </p:spPr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How much more/less likely would we passively predict customers who pay $10 more per month are to churn?</a:t>
            </a:r>
          </a:p>
          <a:p>
            <a:endParaRPr lang="en-US" sz="2800" dirty="0"/>
          </a:p>
          <a:p>
            <a:pPr marL="393192" lvl="1" indent="0">
              <a:buNone/>
            </a:pPr>
            <a:endParaRPr lang="en-US" sz="2000" dirty="0">
              <a:solidFill>
                <a:srgbClr val="003399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1"/>
          </a:solidFill>
          <a:ln>
            <a:gradFill>
              <a:gsLst>
                <a:gs pos="100000">
                  <a:srgbClr val="CBCBCB"/>
                </a:gs>
                <a:gs pos="62000">
                  <a:srgbClr val="CBCBCB">
                    <a:alpha val="41000"/>
                  </a:srgbClr>
                </a:gs>
                <a:gs pos="62000">
                  <a:srgbClr val="CBCBCB">
                    <a:alpha val="41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Passive prediction (change)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23E70-FAB4-0847-BE47-D2E33127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0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029200"/>
              </a:xfrm>
              <a:ln>
                <a:noFill/>
              </a:ln>
            </p:spPr>
            <p:txBody>
              <a:bodyPr>
                <a:normAutofit/>
              </a:bodyPr>
              <a:lstStyle/>
              <a:p>
                <a:endParaRPr lang="en-US" sz="2800" dirty="0"/>
              </a:p>
              <a:p>
                <a:r>
                  <a:rPr lang="en-US" sz="2800" dirty="0"/>
                  <a:t>How much more/less likely would we passively predict customers who pay $10 more per month are to churn?</a:t>
                </a:r>
              </a:p>
              <a:p>
                <a:endParaRPr lang="en-US" sz="28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Δ</m:t>
                    </m:r>
                    <m:acc>
                      <m:accPr>
                        <m:chr m:val="̂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𝑀𝑜𝑛𝐶h𝑎𝑟𝑔𝑒𝑠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0.0041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=10∗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0.0041</m:t>
                        </m:r>
                      </m:e>
                    </m:d>
                  </m:oMath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=0.041</m:t>
                    </m:r>
                  </m:oMath>
                </a14:m>
                <a:endParaRPr lang="en-US" sz="2200" dirty="0"/>
              </a:p>
              <a:p>
                <a:endParaRPr lang="en-US" sz="2800" dirty="0"/>
              </a:p>
              <a:p>
                <a:r>
                  <a:rPr lang="en-US" sz="2800" dirty="0"/>
                  <a:t>Or about 4.1% more likely to drop as a customer.</a:t>
                </a:r>
                <a:endParaRPr lang="en-US" sz="2400" dirty="0"/>
              </a:p>
              <a:p>
                <a:pPr lvl="1"/>
                <a:endParaRPr lang="en-US" sz="2000" dirty="0">
                  <a:solidFill>
                    <a:srgbClr val="003399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029200"/>
              </a:xfr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1"/>
          </a:solidFill>
          <a:ln>
            <a:gradFill>
              <a:gsLst>
                <a:gs pos="100000">
                  <a:srgbClr val="CBCBCB"/>
                </a:gs>
                <a:gs pos="62000">
                  <a:srgbClr val="CBCBCB">
                    <a:alpha val="41000"/>
                  </a:srgbClr>
                </a:gs>
                <a:gs pos="62000">
                  <a:srgbClr val="CBCBCB">
                    <a:alpha val="41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Passive prediction (change)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23E70-FAB4-0847-BE47-D2E33127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75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  <a:ln>
            <a:noFill/>
          </a:ln>
        </p:spPr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Is there any type of active prediction the telecom company might want to do?</a:t>
            </a:r>
          </a:p>
          <a:p>
            <a:endParaRPr lang="en-US" sz="2800" dirty="0"/>
          </a:p>
          <a:p>
            <a:r>
              <a:rPr lang="en-US" sz="2800" dirty="0"/>
              <a:t>What kind of data would they need? </a:t>
            </a:r>
          </a:p>
          <a:p>
            <a:pPr lvl="1"/>
            <a:r>
              <a:rPr lang="en-US" sz="2400" dirty="0"/>
              <a:t>(based on what we know thus far in the class)</a:t>
            </a:r>
            <a:endParaRPr lang="en-US" sz="2000" dirty="0"/>
          </a:p>
          <a:p>
            <a:pPr lvl="1"/>
            <a:endParaRPr lang="en-US" sz="2000" dirty="0">
              <a:solidFill>
                <a:srgbClr val="003399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1"/>
          </a:solidFill>
          <a:ln>
            <a:gradFill>
              <a:gsLst>
                <a:gs pos="100000">
                  <a:srgbClr val="CBCBCB"/>
                </a:gs>
                <a:gs pos="62000">
                  <a:srgbClr val="CBCBCB">
                    <a:alpha val="41000"/>
                  </a:srgbClr>
                </a:gs>
                <a:gs pos="62000">
                  <a:srgbClr val="CBCBCB">
                    <a:alpha val="41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Actively predicting churn?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23E70-FAB4-0847-BE47-D2E33127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166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027" y="1012095"/>
            <a:ext cx="8004391" cy="638906"/>
          </a:xfrm>
        </p:spPr>
        <p:txBody>
          <a:bodyPr>
            <a:normAutofit fontScale="90000"/>
          </a:bodyPr>
          <a:lstStyle/>
          <a:p>
            <a:r>
              <a:rPr lang="en-US" dirty="0"/>
              <a:t>By the end of this class,</a:t>
            </a:r>
            <a:br>
              <a:rPr lang="en-US" dirty="0"/>
            </a:br>
            <a:r>
              <a:rPr lang="en-US" dirty="0"/>
              <a:t>you should be able to: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18824" y="1976198"/>
            <a:ext cx="8015594" cy="4119802"/>
          </a:xfrm>
        </p:spPr>
        <p:txBody>
          <a:bodyPr>
            <a:noAutofit/>
          </a:bodyPr>
          <a:lstStyle/>
          <a:p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Explain the difference between </a:t>
            </a: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active prediction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passive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prediction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Explain when a firm/person/etc. would want/need to engage in active prediction versus when they would be engaging in passive prediction.</a:t>
            </a:r>
          </a:p>
          <a:p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Discuss what kinds of models would be appropriate to use for active prediction and which for passive prediction and why they would be appropriate.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73AFD8-20BC-544C-8095-A5D900C49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5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693" y="3180626"/>
            <a:ext cx="7549651" cy="494412"/>
          </a:xfrm>
        </p:spPr>
        <p:txBody>
          <a:bodyPr/>
          <a:lstStyle/>
          <a:p>
            <a:r>
              <a:rPr lang="en-US" dirty="0"/>
              <a:t>NYC Taxi data example</a:t>
            </a:r>
          </a:p>
        </p:txBody>
      </p:sp>
    </p:spTree>
    <p:extLst>
      <p:ext uri="{BB962C8B-B14F-4D97-AF65-F5344CB8AC3E}">
        <p14:creationId xmlns:p14="http://schemas.microsoft.com/office/powerpoint/2010/main" val="3402430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029200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2800" dirty="0"/>
              <a:t>Let’s use the public NYC Taxi data again.</a:t>
            </a:r>
          </a:p>
          <a:p>
            <a:endParaRPr lang="en-US" sz="2800" dirty="0"/>
          </a:p>
          <a:p>
            <a:r>
              <a:rPr lang="en-US" sz="2800" dirty="0"/>
              <a:t>Suppose you’re advising HR of a company that hires taxi drivers and you’re curious about the tips that they get. Run this regression:</a:t>
            </a:r>
          </a:p>
          <a:p>
            <a:endParaRPr lang="en-US" sz="2800" dirty="0"/>
          </a:p>
          <a:p>
            <a:r>
              <a:rPr lang="en-US" sz="1800" dirty="0"/>
              <a:t>reg </a:t>
            </a:r>
            <a:r>
              <a:rPr lang="en-US" sz="1800" dirty="0" err="1"/>
              <a:t>tip_am</a:t>
            </a:r>
            <a:r>
              <a:rPr lang="en-US" sz="1800" dirty="0"/>
              <a:t> </a:t>
            </a:r>
            <a:r>
              <a:rPr lang="en-US" sz="1800" dirty="0" err="1"/>
              <a:t>payment_credit</a:t>
            </a:r>
            <a:r>
              <a:rPr lang="en-US" sz="1800" dirty="0"/>
              <a:t> </a:t>
            </a:r>
            <a:r>
              <a:rPr lang="en-US" sz="1800" dirty="0" err="1"/>
              <a:t>fare_amount</a:t>
            </a:r>
            <a:r>
              <a:rPr lang="en-US" sz="1800" dirty="0"/>
              <a:t> </a:t>
            </a:r>
            <a:r>
              <a:rPr lang="en-US" sz="1800" dirty="0" err="1"/>
              <a:t>tolls_amount</a:t>
            </a:r>
            <a:r>
              <a:rPr lang="en-US" sz="1800" dirty="0"/>
              <a:t> </a:t>
            </a:r>
            <a:r>
              <a:rPr lang="en-US" sz="1800" dirty="0" err="1"/>
              <a:t>passenger_count</a:t>
            </a:r>
            <a:r>
              <a:rPr lang="en-US" sz="1800" dirty="0"/>
              <a:t> </a:t>
            </a:r>
          </a:p>
          <a:p>
            <a:endParaRPr lang="en-US" sz="1800" dirty="0"/>
          </a:p>
          <a:p>
            <a:r>
              <a:rPr lang="en-US" sz="2800" dirty="0"/>
              <a:t>Can you use this model for:</a:t>
            </a:r>
          </a:p>
          <a:p>
            <a:pPr lvl="1"/>
            <a:r>
              <a:rPr lang="en-US" sz="2400" dirty="0"/>
              <a:t>Active prediction?</a:t>
            </a:r>
          </a:p>
          <a:p>
            <a:pPr lvl="1"/>
            <a:r>
              <a:rPr lang="en-US" sz="2400" dirty="0"/>
              <a:t>Passive prediction?</a:t>
            </a:r>
          </a:p>
          <a:p>
            <a:pPr lvl="1"/>
            <a:endParaRPr lang="en-US" sz="2000" dirty="0">
              <a:solidFill>
                <a:srgbClr val="003399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1"/>
          </a:solidFill>
          <a:ln>
            <a:gradFill>
              <a:gsLst>
                <a:gs pos="100000">
                  <a:srgbClr val="CBCBCB"/>
                </a:gs>
                <a:gs pos="62000">
                  <a:srgbClr val="CBCBCB">
                    <a:alpha val="41000"/>
                  </a:srgbClr>
                </a:gs>
                <a:gs pos="62000">
                  <a:srgbClr val="CBCBCB">
                    <a:alpha val="41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NYC Taxi Data examples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23E70-FAB4-0847-BE47-D2E33127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601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  <a:ln>
            <a:noFill/>
          </a:ln>
        </p:spPr>
        <p:txBody>
          <a:bodyPr>
            <a:normAutofit/>
          </a:bodyPr>
          <a:lstStyle/>
          <a:p>
            <a:endParaRPr lang="en-US" sz="2800" dirty="0"/>
          </a:p>
          <a:p>
            <a:pPr marL="109728" indent="0">
              <a:buNone/>
            </a:pPr>
            <a:endParaRPr lang="en-US" sz="2400" dirty="0"/>
          </a:p>
          <a:p>
            <a:pPr lvl="1"/>
            <a:endParaRPr lang="en-US" sz="2000" dirty="0">
              <a:solidFill>
                <a:srgbClr val="003399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1"/>
          </a:solidFill>
          <a:ln>
            <a:gradFill>
              <a:gsLst>
                <a:gs pos="100000">
                  <a:srgbClr val="CBCBCB"/>
                </a:gs>
                <a:gs pos="62000">
                  <a:srgbClr val="CBCBCB">
                    <a:alpha val="41000"/>
                  </a:srgbClr>
                </a:gs>
                <a:gs pos="62000">
                  <a:srgbClr val="CBCBCB">
                    <a:alpha val="41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NYC Taxi Data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23E70-FAB4-0847-BE47-D2E33127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3DA1E9FA-984F-7AA9-F876-2ED2D254D6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72" y="1622739"/>
            <a:ext cx="7772400" cy="376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318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  <a:ln>
            <a:noFill/>
          </a:ln>
        </p:spPr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What would we be saying if we did use it for passive prediction?</a:t>
            </a:r>
          </a:p>
          <a:p>
            <a:endParaRPr lang="en-US" sz="2800" dirty="0"/>
          </a:p>
          <a:p>
            <a:r>
              <a:rPr lang="en-US" sz="2800" dirty="0"/>
              <a:t>If we passively predicted the tip amount when: </a:t>
            </a:r>
          </a:p>
          <a:p>
            <a:pPr lvl="1"/>
            <a:r>
              <a:rPr lang="en-US" sz="2400" dirty="0"/>
              <a:t>The person paid with a credit card</a:t>
            </a:r>
          </a:p>
          <a:p>
            <a:pPr lvl="1"/>
            <a:r>
              <a:rPr lang="en-US" sz="2400" dirty="0"/>
              <a:t>Fare = $22</a:t>
            </a:r>
          </a:p>
          <a:p>
            <a:pPr lvl="1"/>
            <a:r>
              <a:rPr lang="en-US" sz="2400" dirty="0"/>
              <a:t>Tolls = $1.75</a:t>
            </a:r>
          </a:p>
          <a:p>
            <a:pPr lvl="1"/>
            <a:r>
              <a:rPr lang="en-US" sz="2400" dirty="0"/>
              <a:t>Passengers = 3</a:t>
            </a:r>
            <a:endParaRPr lang="en-US" sz="2000" dirty="0"/>
          </a:p>
          <a:p>
            <a:pPr lvl="1"/>
            <a:endParaRPr lang="en-US" sz="2000" dirty="0">
              <a:solidFill>
                <a:srgbClr val="003399"/>
              </a:solidFill>
            </a:endParaRPr>
          </a:p>
          <a:p>
            <a:endParaRPr lang="en-US" sz="2400" dirty="0">
              <a:solidFill>
                <a:srgbClr val="003399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1"/>
          </a:solidFill>
          <a:ln>
            <a:gradFill>
              <a:gsLst>
                <a:gs pos="100000">
                  <a:srgbClr val="CBCBCB"/>
                </a:gs>
                <a:gs pos="62000">
                  <a:srgbClr val="CBCBCB">
                    <a:alpha val="41000"/>
                  </a:srgbClr>
                </a:gs>
                <a:gs pos="62000">
                  <a:srgbClr val="CBCBCB">
                    <a:alpha val="41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Suppose we did use it for passive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23E70-FAB4-0847-BE47-D2E33127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021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  <a:ln>
            <a:noFill/>
          </a:ln>
        </p:spPr>
        <p:txBody>
          <a:bodyPr>
            <a:normAutofit lnSpcReduction="10000"/>
          </a:bodyPr>
          <a:lstStyle/>
          <a:p>
            <a:endParaRPr lang="en-US" sz="2800" dirty="0"/>
          </a:p>
          <a:p>
            <a:r>
              <a:rPr lang="en-US" sz="2800" dirty="0"/>
              <a:t>In models to be used for </a:t>
            </a:r>
            <a:r>
              <a:rPr lang="en-US" sz="2800" b="1" u="sng" dirty="0"/>
              <a:t>passive prediction</a:t>
            </a:r>
            <a:r>
              <a:rPr lang="en-US" sz="2800" dirty="0"/>
              <a:t>, every effect has to be significant.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Why? We may use every coefficient (and the constant term) in our passive prediction.</a:t>
            </a:r>
          </a:p>
          <a:p>
            <a:pPr lvl="1"/>
            <a:endParaRPr lang="en-US" sz="2400" dirty="0">
              <a:solidFill>
                <a:srgbClr val="FF0000"/>
              </a:solidFill>
            </a:endParaRPr>
          </a:p>
          <a:p>
            <a:pPr lvl="1"/>
            <a:endParaRPr lang="en-US" sz="2400" dirty="0">
              <a:solidFill>
                <a:srgbClr val="FF0000"/>
              </a:solidFill>
            </a:endParaRPr>
          </a:p>
          <a:p>
            <a:r>
              <a:rPr lang="en-US" sz="2800" dirty="0"/>
              <a:t>What about models for </a:t>
            </a:r>
            <a:r>
              <a:rPr lang="en-US" sz="2800" b="1" u="sng" dirty="0"/>
              <a:t>active prediction</a:t>
            </a:r>
            <a:r>
              <a:rPr lang="en-US" sz="2800" dirty="0"/>
              <a:t>?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We only have one variable of interest (most cases)</a:t>
            </a:r>
          </a:p>
          <a:p>
            <a:pPr lvl="2"/>
            <a:r>
              <a:rPr lang="en-US" sz="2300" dirty="0">
                <a:solidFill>
                  <a:srgbClr val="FF0000"/>
                </a:solidFill>
              </a:rPr>
              <a:t>We just need its coefficient to be significant.</a:t>
            </a:r>
          </a:p>
          <a:p>
            <a:pPr lvl="2"/>
            <a:r>
              <a:rPr lang="en-US" sz="2300" dirty="0">
                <a:solidFill>
                  <a:srgbClr val="FF0000"/>
                </a:solidFill>
              </a:rPr>
              <a:t>We will only use it in active prediction.</a:t>
            </a:r>
          </a:p>
          <a:p>
            <a:pPr lvl="3"/>
            <a:r>
              <a:rPr lang="en-US" sz="2100" dirty="0">
                <a:solidFill>
                  <a:srgbClr val="7030A0"/>
                </a:solidFill>
              </a:rPr>
              <a:t>We will not use the constant or other coefficients.</a:t>
            </a:r>
          </a:p>
          <a:p>
            <a:pPr lvl="1"/>
            <a:endParaRPr lang="en-US" sz="2400" dirty="0">
              <a:solidFill>
                <a:srgbClr val="FF0000"/>
              </a:solidFill>
            </a:endParaRPr>
          </a:p>
          <a:p>
            <a:pPr lvl="1"/>
            <a:endParaRPr lang="en-US" sz="2400" dirty="0">
              <a:solidFill>
                <a:srgbClr val="FF0000"/>
              </a:solidFill>
            </a:endParaRPr>
          </a:p>
          <a:p>
            <a:pPr lvl="1"/>
            <a:endParaRPr lang="en-US" sz="2000" dirty="0">
              <a:solidFill>
                <a:srgbClr val="003399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1"/>
          </a:solidFill>
          <a:ln>
            <a:gradFill>
              <a:gsLst>
                <a:gs pos="100000">
                  <a:srgbClr val="CBCBCB"/>
                </a:gs>
                <a:gs pos="62000">
                  <a:srgbClr val="CBCBCB">
                    <a:alpha val="41000"/>
                  </a:srgbClr>
                </a:gs>
                <a:gs pos="62000">
                  <a:srgbClr val="CBCBCB">
                    <a:alpha val="41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Variables that are not significant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23E70-FAB4-0847-BE47-D2E33127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92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693" y="3180626"/>
            <a:ext cx="7549651" cy="494412"/>
          </a:xfrm>
        </p:spPr>
        <p:txBody>
          <a:bodyPr/>
          <a:lstStyle/>
          <a:p>
            <a:r>
              <a:rPr lang="en-US" dirty="0"/>
              <a:t>Click-through rate example</a:t>
            </a:r>
          </a:p>
        </p:txBody>
      </p:sp>
    </p:spTree>
    <p:extLst>
      <p:ext uri="{BB962C8B-B14F-4D97-AF65-F5344CB8AC3E}">
        <p14:creationId xmlns:p14="http://schemas.microsoft.com/office/powerpoint/2010/main" val="4388357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  <a:ln>
            <a:noFill/>
          </a:ln>
        </p:spPr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Suppose Google decided to randomly assign the top position in the search results for a given search to a random sample of users.</a:t>
            </a:r>
          </a:p>
          <a:p>
            <a:pPr lvl="1"/>
            <a:r>
              <a:rPr lang="en-US" sz="2400" dirty="0"/>
              <a:t>Compared to the 2</a:t>
            </a:r>
            <a:r>
              <a:rPr lang="en-US" sz="2400" baseline="30000" dirty="0"/>
              <a:t>nd</a:t>
            </a:r>
            <a:r>
              <a:rPr lang="en-US" sz="2400" dirty="0"/>
              <a:t> position </a:t>
            </a:r>
          </a:p>
          <a:p>
            <a:endParaRPr lang="en-US" sz="2800" dirty="0"/>
          </a:p>
          <a:p>
            <a:r>
              <a:rPr lang="en-US" sz="2800" dirty="0"/>
              <a:t>They wanted to learn what the impact was on having the first position so they could determine optimal pricing.</a:t>
            </a:r>
          </a:p>
          <a:p>
            <a:pPr lvl="1"/>
            <a:r>
              <a:rPr lang="en-US" sz="2000" dirty="0"/>
              <a:t>(if they were able to do this)</a:t>
            </a:r>
          </a:p>
          <a:p>
            <a:pPr lvl="1"/>
            <a:endParaRPr lang="en-US" sz="2000" dirty="0">
              <a:solidFill>
                <a:srgbClr val="003399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1"/>
          </a:solidFill>
          <a:ln>
            <a:gradFill>
              <a:gsLst>
                <a:gs pos="100000">
                  <a:srgbClr val="CBCBCB"/>
                </a:gs>
                <a:gs pos="62000">
                  <a:srgbClr val="CBCBCB">
                    <a:alpha val="41000"/>
                  </a:srgbClr>
                </a:gs>
                <a:gs pos="62000">
                  <a:srgbClr val="CBCBCB">
                    <a:alpha val="41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Click-through rates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23E70-FAB4-0847-BE47-D2E33127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098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  <a:ln>
            <a:noFill/>
          </a:ln>
        </p:spPr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Using Class 3.1 data, run the following regression and discuss:</a:t>
            </a:r>
          </a:p>
          <a:p>
            <a:endParaRPr lang="en-US" sz="2800" dirty="0"/>
          </a:p>
          <a:p>
            <a:r>
              <a:rPr lang="en-US" sz="2400" dirty="0">
                <a:solidFill>
                  <a:srgbClr val="00B050"/>
                </a:solidFill>
              </a:rPr>
              <a:t>reg Click </a:t>
            </a:r>
            <a:r>
              <a:rPr lang="en-US" sz="2400" dirty="0" err="1">
                <a:solidFill>
                  <a:srgbClr val="00B050"/>
                </a:solidFill>
              </a:rPr>
              <a:t>Topposition</a:t>
            </a:r>
            <a:endParaRPr lang="en-US" sz="2400" dirty="0">
              <a:solidFill>
                <a:srgbClr val="00B050"/>
              </a:solidFill>
            </a:endParaRPr>
          </a:p>
          <a:p>
            <a:pPr lvl="1"/>
            <a:endParaRPr lang="en-US" sz="2000" dirty="0">
              <a:solidFill>
                <a:srgbClr val="003399"/>
              </a:solidFill>
            </a:endParaRPr>
          </a:p>
          <a:p>
            <a:r>
              <a:rPr lang="en-US" sz="2800" dirty="0"/>
              <a:t>Can you use this model for:</a:t>
            </a:r>
          </a:p>
          <a:p>
            <a:pPr lvl="1"/>
            <a:r>
              <a:rPr lang="en-US" sz="2400" dirty="0"/>
              <a:t>Active prediction?</a:t>
            </a:r>
          </a:p>
          <a:p>
            <a:pPr lvl="1"/>
            <a:r>
              <a:rPr lang="en-US" sz="2400" dirty="0"/>
              <a:t>Passive prediction?</a:t>
            </a:r>
          </a:p>
          <a:p>
            <a:pPr lvl="1"/>
            <a:endParaRPr lang="en-US" sz="2400" dirty="0"/>
          </a:p>
          <a:p>
            <a:r>
              <a:rPr lang="en-US" sz="2800" dirty="0"/>
              <a:t>Explain why or why not on each.</a:t>
            </a:r>
          </a:p>
          <a:p>
            <a:endParaRPr lang="en-US" sz="2400" dirty="0">
              <a:solidFill>
                <a:srgbClr val="003399"/>
              </a:solidFill>
            </a:endParaRPr>
          </a:p>
          <a:p>
            <a:endParaRPr lang="en-US" sz="2400" dirty="0">
              <a:solidFill>
                <a:srgbClr val="003399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1"/>
          </a:solidFill>
          <a:ln>
            <a:gradFill>
              <a:gsLst>
                <a:gs pos="100000">
                  <a:srgbClr val="CBCBCB"/>
                </a:gs>
                <a:gs pos="62000">
                  <a:srgbClr val="CBCBCB">
                    <a:alpha val="41000"/>
                  </a:srgbClr>
                </a:gs>
                <a:gs pos="62000">
                  <a:srgbClr val="CBCBCB">
                    <a:alpha val="41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Click-through rates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23E70-FAB4-0847-BE47-D2E33127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396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  <a:ln>
            <a:noFill/>
          </a:ln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sz="2400" dirty="0"/>
          </a:p>
          <a:p>
            <a:pPr lvl="1"/>
            <a:endParaRPr lang="en-US" sz="2000" dirty="0">
              <a:solidFill>
                <a:srgbClr val="003399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1"/>
          </a:solidFill>
          <a:ln>
            <a:gradFill>
              <a:gsLst>
                <a:gs pos="100000">
                  <a:srgbClr val="CBCBCB"/>
                </a:gs>
                <a:gs pos="62000">
                  <a:srgbClr val="CBCBCB">
                    <a:alpha val="41000"/>
                  </a:srgbClr>
                </a:gs>
                <a:gs pos="62000">
                  <a:srgbClr val="CBCBCB">
                    <a:alpha val="41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Click-through rates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23E70-FAB4-0847-BE47-D2E33127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C9C6C2A6-DEC5-5A7C-0003-6888D22BD2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01144"/>
            <a:ext cx="7772400" cy="325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4386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  <a:ln>
            <a:noFill/>
          </a:ln>
        </p:spPr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If this had been observational data, do you think the coefficient on </a:t>
            </a:r>
            <a:r>
              <a:rPr lang="en-US" sz="2800" dirty="0" err="1"/>
              <a:t>topposition</a:t>
            </a:r>
            <a:r>
              <a:rPr lang="en-US" sz="2800" dirty="0"/>
              <a:t> would have been higher or lower than what we saw from the RCT case?</a:t>
            </a:r>
          </a:p>
          <a:p>
            <a:endParaRPr lang="en-US" sz="2800" dirty="0"/>
          </a:p>
          <a:p>
            <a:pPr lvl="1"/>
            <a:r>
              <a:rPr lang="en-US" sz="2000" dirty="0"/>
              <a:t>(assume there is no ability to pay for a higher position here)</a:t>
            </a:r>
          </a:p>
          <a:p>
            <a:pPr lvl="1"/>
            <a:endParaRPr lang="en-US" sz="2000" dirty="0">
              <a:solidFill>
                <a:srgbClr val="003399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1"/>
          </a:solidFill>
          <a:ln>
            <a:gradFill>
              <a:gsLst>
                <a:gs pos="100000">
                  <a:srgbClr val="CBCBCB"/>
                </a:gs>
                <a:gs pos="62000">
                  <a:srgbClr val="CBCBCB">
                    <a:alpha val="41000"/>
                  </a:srgbClr>
                </a:gs>
                <a:gs pos="62000">
                  <a:srgbClr val="CBCBCB">
                    <a:alpha val="41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What if it was observational data?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23E70-FAB4-0847-BE47-D2E33127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57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  <a:ln>
            <a:noFill/>
          </a:ln>
        </p:spPr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b="1" dirty="0"/>
              <a:t>Active prediction </a:t>
            </a:r>
            <a:r>
              <a:rPr lang="en-US" sz="2800" dirty="0"/>
              <a:t>requires the identification of a causal relationship.</a:t>
            </a:r>
          </a:p>
          <a:p>
            <a:endParaRPr lang="en-US" sz="2800" dirty="0"/>
          </a:p>
          <a:p>
            <a:r>
              <a:rPr lang="en-US" sz="2800" dirty="0"/>
              <a:t>Thus far, we only know how to do that with experimental data (RCT).</a:t>
            </a:r>
          </a:p>
          <a:p>
            <a:endParaRPr lang="en-US" sz="2800" dirty="0"/>
          </a:p>
          <a:p>
            <a:r>
              <a:rPr lang="en-US" sz="2800" dirty="0"/>
              <a:t>Later, we’ll learn some strategies for how to approximate this with observational data.</a:t>
            </a:r>
            <a:endParaRPr lang="en-US" sz="2400" dirty="0"/>
          </a:p>
          <a:p>
            <a:pPr lvl="1"/>
            <a:endParaRPr lang="en-US" sz="2000" dirty="0">
              <a:solidFill>
                <a:srgbClr val="003399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1"/>
          </a:solidFill>
          <a:ln>
            <a:gradFill>
              <a:gsLst>
                <a:gs pos="100000">
                  <a:srgbClr val="CBCBCB"/>
                </a:gs>
                <a:gs pos="62000">
                  <a:srgbClr val="CBCBCB">
                    <a:alpha val="41000"/>
                  </a:srgbClr>
                </a:gs>
                <a:gs pos="62000">
                  <a:srgbClr val="CBCBCB">
                    <a:alpha val="41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Active prediction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23E70-FAB4-0847-BE47-D2E33127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176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  <a:ln>
            <a:noFill/>
          </a:ln>
        </p:spPr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Actively predict how much the click-through rate would increase for a firm that was in the 2</a:t>
            </a:r>
            <a:r>
              <a:rPr lang="en-US" sz="2800" baseline="30000" dirty="0"/>
              <a:t>nd</a:t>
            </a:r>
            <a:r>
              <a:rPr lang="en-US" sz="2800" dirty="0"/>
              <a:t> position and paid to get bumped up to the 1</a:t>
            </a:r>
            <a:r>
              <a:rPr lang="en-US" sz="2800" baseline="30000" dirty="0"/>
              <a:t>st</a:t>
            </a:r>
            <a:r>
              <a:rPr lang="en-US" sz="2800" dirty="0"/>
              <a:t> position?</a:t>
            </a:r>
            <a:endParaRPr lang="en-US" sz="2400" dirty="0"/>
          </a:p>
          <a:p>
            <a:pPr lvl="1"/>
            <a:endParaRPr lang="en-US" sz="2000" dirty="0">
              <a:solidFill>
                <a:srgbClr val="003399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1"/>
          </a:solidFill>
          <a:ln>
            <a:gradFill>
              <a:gsLst>
                <a:gs pos="100000">
                  <a:srgbClr val="CBCBCB"/>
                </a:gs>
                <a:gs pos="62000">
                  <a:srgbClr val="CBCBCB">
                    <a:alpha val="41000"/>
                  </a:srgbClr>
                </a:gs>
                <a:gs pos="62000">
                  <a:srgbClr val="CBCBCB">
                    <a:alpha val="41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Active prediction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23E70-FAB4-0847-BE47-D2E33127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800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693" y="3180626"/>
            <a:ext cx="7549651" cy="494412"/>
          </a:xfrm>
        </p:spPr>
        <p:txBody>
          <a:bodyPr/>
          <a:lstStyle/>
          <a:p>
            <a:r>
              <a:rPr lang="en-US" dirty="0" err="1"/>
              <a:t>Decisionmaking</a:t>
            </a:r>
            <a:r>
              <a:rPr lang="en-US" dirty="0"/>
              <a:t> In Practice: Abraham Wald Example</a:t>
            </a:r>
          </a:p>
        </p:txBody>
      </p:sp>
    </p:spTree>
    <p:extLst>
      <p:ext uri="{BB962C8B-B14F-4D97-AF65-F5344CB8AC3E}">
        <p14:creationId xmlns:p14="http://schemas.microsoft.com/office/powerpoint/2010/main" val="33465057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9804" y="523788"/>
            <a:ext cx="8004391" cy="638906"/>
          </a:xfrm>
        </p:spPr>
        <p:txBody>
          <a:bodyPr>
            <a:normAutofit fontScale="90000"/>
          </a:bodyPr>
          <a:lstStyle/>
          <a:p>
            <a:r>
              <a:rPr lang="en-US" dirty="0"/>
              <a:t>Abraham Wald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5299" y="1200794"/>
            <a:ext cx="8015594" cy="492607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Statistical Research Group (SRG) in NYC during World War II.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Decision to make: where to put the armor?</a:t>
            </a:r>
          </a:p>
          <a:p>
            <a:r>
              <a:rPr lang="en-US" sz="2000" dirty="0"/>
              <a:t>Goal: survival of aircrafts while minimizing armor placement</a:t>
            </a:r>
          </a:p>
          <a:p>
            <a:r>
              <a:rPr lang="en-US" sz="2000" dirty="0"/>
              <a:t>Prediction to make: damage by the sections (where do we get hit the most?)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A94BE4-FDE3-1D48-8C1D-59B1F67B4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804" y="1499188"/>
            <a:ext cx="8229600" cy="27178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59B747C-D348-4340-B70D-72FEDC6A40E3}"/>
              </a:ext>
            </a:extLst>
          </p:cNvPr>
          <p:cNvSpPr/>
          <p:nvPr/>
        </p:nvSpPr>
        <p:spPr>
          <a:xfrm>
            <a:off x="2917585" y="6463360"/>
            <a:ext cx="6239294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/>
              <a:t>An excerpt from How Not To Be Wrong by Jordan </a:t>
            </a:r>
            <a:r>
              <a:rPr lang="en-US" dirty="0" err="1"/>
              <a:t>Ellenberg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47A50E-9904-314A-A97C-34A896E0152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190706" y="237250"/>
            <a:ext cx="3700462" cy="336549"/>
          </a:xfrm>
        </p:spPr>
        <p:txBody>
          <a:bodyPr>
            <a:normAutofit fontScale="6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88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027" y="1012095"/>
            <a:ext cx="8004391" cy="638906"/>
          </a:xfrm>
        </p:spPr>
        <p:txBody>
          <a:bodyPr>
            <a:normAutofit fontScale="90000"/>
          </a:bodyPr>
          <a:lstStyle/>
          <a:p>
            <a:r>
              <a:rPr lang="en-US" dirty="0"/>
              <a:t>What Does The Data Say?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5190706" y="237250"/>
            <a:ext cx="3700462" cy="336549"/>
          </a:xfrm>
        </p:spPr>
        <p:txBody>
          <a:bodyPr>
            <a:normAutofit fontScale="62500" lnSpcReduction="20000"/>
          </a:bodyPr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286680-0DEC-BE41-AC2C-E2CEE06B8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82" y="2040821"/>
            <a:ext cx="8092072" cy="18928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7D11CA-A026-DF46-96AA-AAB29794AD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276" y="4181780"/>
            <a:ext cx="8089900" cy="20447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DE7B5EF-AE22-914F-8370-8F8354B4632C}"/>
              </a:ext>
            </a:extLst>
          </p:cNvPr>
          <p:cNvSpPr/>
          <p:nvPr/>
        </p:nvSpPr>
        <p:spPr>
          <a:xfrm>
            <a:off x="518824" y="4584879"/>
            <a:ext cx="7118348" cy="798490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6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027" y="1012095"/>
            <a:ext cx="8004391" cy="638906"/>
          </a:xfrm>
        </p:spPr>
        <p:txBody>
          <a:bodyPr>
            <a:normAutofit fontScale="90000"/>
          </a:bodyPr>
          <a:lstStyle/>
          <a:p>
            <a:r>
              <a:rPr lang="en-US" dirty="0"/>
              <a:t>Data shows the prediction of damage by sections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5190706" y="237250"/>
            <a:ext cx="3700462" cy="336549"/>
          </a:xfrm>
        </p:spPr>
        <p:txBody>
          <a:bodyPr>
            <a:normAutofit fontScale="62500" lnSpcReduction="20000"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7C5BCD-A0DE-0742-8C7A-CEB0AA835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60650"/>
            <a:ext cx="9144000" cy="4000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F944AC8-C7F6-8343-8114-A56B8712AE7B}"/>
              </a:ext>
            </a:extLst>
          </p:cNvPr>
          <p:cNvSpPr txBox="1"/>
          <p:nvPr/>
        </p:nvSpPr>
        <p:spPr>
          <a:xfrm>
            <a:off x="1375666" y="1880047"/>
            <a:ext cx="699132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If the section is </a:t>
            </a:r>
            <a:r>
              <a:rPr lang="en-US" dirty="0">
                <a:solidFill>
                  <a:srgbClr val="FF0000"/>
                </a:solidFill>
              </a:rPr>
              <a:t>fuselage (X)</a:t>
            </a:r>
            <a:r>
              <a:rPr lang="en-US" dirty="0"/>
              <a:t> then there is a lot of damage (Y)</a:t>
            </a:r>
          </a:p>
          <a:p>
            <a:r>
              <a:rPr lang="en-US" dirty="0"/>
              <a:t>If the section is </a:t>
            </a:r>
            <a:r>
              <a:rPr lang="en-US" dirty="0">
                <a:solidFill>
                  <a:srgbClr val="00B0F0"/>
                </a:solidFill>
              </a:rPr>
              <a:t>engine (X)</a:t>
            </a:r>
            <a:r>
              <a:rPr lang="en-US" dirty="0"/>
              <a:t> then there is no damage (Y)</a:t>
            </a:r>
          </a:p>
        </p:txBody>
      </p:sp>
    </p:spTree>
    <p:extLst>
      <p:ext uri="{BB962C8B-B14F-4D97-AF65-F5344CB8AC3E}">
        <p14:creationId xmlns:p14="http://schemas.microsoft.com/office/powerpoint/2010/main" val="23562562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027" y="1012095"/>
            <a:ext cx="8004391" cy="638906"/>
          </a:xfrm>
        </p:spPr>
        <p:txBody>
          <a:bodyPr>
            <a:normAutofit fontScale="90000"/>
          </a:bodyPr>
          <a:lstStyle/>
          <a:p>
            <a:r>
              <a:rPr lang="en-US" dirty="0"/>
              <a:t>What decision would you make based on the observed data and the prediction?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5190706" y="237250"/>
            <a:ext cx="3700462" cy="336549"/>
          </a:xfrm>
        </p:spPr>
        <p:txBody>
          <a:bodyPr>
            <a:normAutofit fontScale="62500" lnSpcReduction="20000"/>
          </a:bodyPr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2362200"/>
            <a:ext cx="8015594" cy="4119802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400" dirty="0"/>
              <a:t>Where would you put the armor?</a:t>
            </a:r>
          </a:p>
          <a:p>
            <a:endParaRPr lang="en-US" sz="2400" dirty="0"/>
          </a:p>
          <a:p>
            <a:r>
              <a:rPr lang="en-US" sz="2400" dirty="0"/>
              <a:t>Before taking this class:</a:t>
            </a:r>
          </a:p>
          <a:p>
            <a:endParaRPr lang="en-US" sz="2400" dirty="0"/>
          </a:p>
          <a:p>
            <a:r>
              <a:rPr lang="en-US" sz="2400" dirty="0"/>
              <a:t>After taking this class:</a:t>
            </a:r>
          </a:p>
          <a:p>
            <a:pPr lvl="1"/>
            <a:endParaRPr lang="en-US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3751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027" y="1012095"/>
            <a:ext cx="8004391" cy="638906"/>
          </a:xfrm>
        </p:spPr>
        <p:txBody>
          <a:bodyPr>
            <a:normAutofit fontScale="90000"/>
          </a:bodyPr>
          <a:lstStyle/>
          <a:p>
            <a:r>
              <a:rPr lang="en-US" dirty="0"/>
              <a:t>What decision would you make based on the observed data and the prediction?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5190706" y="237250"/>
            <a:ext cx="3700462" cy="336549"/>
          </a:xfrm>
        </p:spPr>
        <p:txBody>
          <a:bodyPr>
            <a:normAutofit fontScale="62500" lnSpcReduction="20000"/>
          </a:bodyPr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400" dirty="0"/>
              <a:t>Where would you put the armor?</a:t>
            </a:r>
          </a:p>
          <a:p>
            <a:r>
              <a:rPr lang="en-US" sz="2400" dirty="0"/>
              <a:t>Before taking this class:</a:t>
            </a:r>
          </a:p>
          <a:p>
            <a:pPr lvl="1"/>
            <a:r>
              <a:rPr lang="en-US" sz="2000" dirty="0"/>
              <a:t>Fuselage</a:t>
            </a:r>
          </a:p>
          <a:p>
            <a:r>
              <a:rPr lang="en-US" sz="2400" dirty="0"/>
              <a:t>After taking this class:</a:t>
            </a:r>
          </a:p>
          <a:p>
            <a:pPr lvl="1"/>
            <a:r>
              <a:rPr lang="en-US" sz="2000" dirty="0"/>
              <a:t>Engine</a:t>
            </a:r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1E7FCA-BB21-3643-A658-91855B86F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24" y="5362442"/>
            <a:ext cx="79756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755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354" y="476832"/>
            <a:ext cx="8004391" cy="638906"/>
          </a:xfrm>
        </p:spPr>
        <p:txBody>
          <a:bodyPr>
            <a:normAutofit fontScale="90000"/>
          </a:bodyPr>
          <a:lstStyle/>
          <a:p>
            <a:r>
              <a:rPr lang="en-US" dirty="0"/>
              <a:t>What mistake was made?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5190706" y="237250"/>
            <a:ext cx="3700462" cy="336549"/>
          </a:xfrm>
        </p:spPr>
        <p:txBody>
          <a:bodyPr>
            <a:normAutofit fontScale="62500" lnSpcReduction="20000"/>
          </a:bodyPr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18824" y="1976197"/>
            <a:ext cx="8015594" cy="4411723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What mistake is made by those who haven’t taken a class in causal inference? (a common type of mistake)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2404F2-6AE9-1948-BB00-AC7B366B9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50" y="1291399"/>
            <a:ext cx="81661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40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354" y="476832"/>
            <a:ext cx="8004391" cy="638906"/>
          </a:xfrm>
        </p:spPr>
        <p:txBody>
          <a:bodyPr>
            <a:normAutofit fontScale="90000"/>
          </a:bodyPr>
          <a:lstStyle/>
          <a:p>
            <a:r>
              <a:rPr lang="en-US" dirty="0"/>
              <a:t>What mistake was made?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5190706" y="237250"/>
            <a:ext cx="3700462" cy="336549"/>
          </a:xfrm>
        </p:spPr>
        <p:txBody>
          <a:bodyPr>
            <a:normAutofit fontScale="62500" lnSpcReduction="20000"/>
          </a:bodyPr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8950" y="1976197"/>
            <a:ext cx="8402218" cy="4411723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What mistake is made by those who haven’t taken a class in causal inference? (a common type of mistake)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sz="2200" dirty="0"/>
              <a:t>They observe a correlation between X and Y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sz="2200" dirty="0"/>
              <a:t>They can imagine a mechanism through which X caused Y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sz="2200" dirty="0"/>
              <a:t>They make an active prediction based on the correlation estimated in step 1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2404F2-6AE9-1948-BB00-AC7B366B9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50" y="1291399"/>
            <a:ext cx="81661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812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  <a:ln>
            <a:noFill/>
          </a:ln>
        </p:spPr>
        <p:txBody>
          <a:bodyPr>
            <a:normAutofit/>
          </a:bodyPr>
          <a:lstStyle/>
          <a:p>
            <a:endParaRPr lang="en-US" sz="2800" dirty="0"/>
          </a:p>
          <a:p>
            <a:pPr lvl="1"/>
            <a:endParaRPr lang="en-US" sz="2000" dirty="0"/>
          </a:p>
          <a:p>
            <a:r>
              <a:rPr lang="en-US" sz="2400" dirty="0"/>
              <a:t>Quiz 1 this Friday (notify me of any conflicts)</a:t>
            </a:r>
          </a:p>
          <a:p>
            <a:pPr lvl="1"/>
            <a:r>
              <a:rPr lang="en-US" sz="2000" dirty="0"/>
              <a:t>Will cover material through Class 2.2.</a:t>
            </a:r>
          </a:p>
          <a:p>
            <a:pPr lvl="1"/>
            <a:r>
              <a:rPr lang="en-US" sz="2000" dirty="0"/>
              <a:t>Practice quiz 1 &amp; solutions available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1"/>
          </a:solidFill>
          <a:ln>
            <a:gradFill>
              <a:gsLst>
                <a:gs pos="100000">
                  <a:srgbClr val="CBCBCB"/>
                </a:gs>
                <a:gs pos="62000">
                  <a:srgbClr val="CBCBCB">
                    <a:alpha val="41000"/>
                  </a:srgbClr>
                </a:gs>
                <a:gs pos="62000">
                  <a:srgbClr val="CBCBCB">
                    <a:alpha val="41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Announcements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904E3-B2C2-3044-9B3F-7C35B54B0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50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029200"/>
          </a:xfrm>
          <a:ln>
            <a:noFill/>
          </a:ln>
        </p:spPr>
        <p:txBody>
          <a:bodyPr>
            <a:normAutofit fontScale="92500" lnSpcReduction="20000"/>
          </a:bodyPr>
          <a:lstStyle/>
          <a:p>
            <a:endParaRPr lang="en-US" sz="2800" dirty="0"/>
          </a:p>
          <a:p>
            <a:r>
              <a:rPr lang="en-US" sz="2800" dirty="0"/>
              <a:t>With </a:t>
            </a:r>
            <a:r>
              <a:rPr lang="en-US" sz="2800" b="1" dirty="0"/>
              <a:t>passive prediction </a:t>
            </a:r>
            <a:r>
              <a:rPr lang="en-US" sz="2800" dirty="0"/>
              <a:t>we’re essentially saying, “if we see this/theses change(s)/values in/of X in the real world, we bet/predict we’ll see this change/value in/of Y in the real world.”</a:t>
            </a:r>
          </a:p>
          <a:p>
            <a:endParaRPr lang="en-US" sz="2800" b="1" dirty="0"/>
          </a:p>
          <a:p>
            <a:r>
              <a:rPr lang="en-US" sz="2800" dirty="0"/>
              <a:t>This </a:t>
            </a:r>
            <a:r>
              <a:rPr lang="en-US" sz="2800" b="1" dirty="0"/>
              <a:t>REQUIRES</a:t>
            </a:r>
            <a:r>
              <a:rPr lang="en-US" sz="2800" dirty="0"/>
              <a:t> </a:t>
            </a:r>
            <a:r>
              <a:rPr lang="en-US" sz="2800" b="1" u="sng" dirty="0"/>
              <a:t>observational data </a:t>
            </a:r>
            <a:r>
              <a:rPr lang="en-US" sz="2800" dirty="0"/>
              <a:t>since the treatment has not been randomized.</a:t>
            </a:r>
          </a:p>
          <a:p>
            <a:endParaRPr lang="en-US" sz="2800" dirty="0"/>
          </a:p>
          <a:p>
            <a:r>
              <a:rPr lang="en-US" sz="2800" dirty="0"/>
              <a:t>Who gets a treatment (like college, a vaccine, etc.) looks very different in experimental data than in the real world 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So we </a:t>
            </a:r>
            <a:r>
              <a:rPr lang="en-US" sz="2400" b="1" u="sng" dirty="0">
                <a:solidFill>
                  <a:srgbClr val="FF0000"/>
                </a:solidFill>
              </a:rPr>
              <a:t>can’t</a:t>
            </a:r>
            <a:r>
              <a:rPr lang="en-US" sz="2400" dirty="0">
                <a:solidFill>
                  <a:srgbClr val="FF0000"/>
                </a:solidFill>
              </a:rPr>
              <a:t> use experimental data to make passive predictions.</a:t>
            </a:r>
            <a:endParaRPr lang="en-US" sz="2000" dirty="0">
              <a:solidFill>
                <a:srgbClr val="FF0000"/>
              </a:solidFill>
            </a:endParaRPr>
          </a:p>
          <a:p>
            <a:pPr lvl="1"/>
            <a:endParaRPr lang="en-US" sz="2000" dirty="0">
              <a:solidFill>
                <a:srgbClr val="003399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1"/>
          </a:solidFill>
          <a:ln>
            <a:gradFill>
              <a:gsLst>
                <a:gs pos="100000">
                  <a:srgbClr val="CBCBCB"/>
                </a:gs>
                <a:gs pos="62000">
                  <a:srgbClr val="CBCBCB">
                    <a:alpha val="41000"/>
                  </a:srgbClr>
                </a:gs>
                <a:gs pos="62000">
                  <a:srgbClr val="CBCBCB">
                    <a:alpha val="41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Passive prediction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23E70-FAB4-0847-BE47-D2E33127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671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  <a:ln>
            <a:noFill/>
          </a:ln>
        </p:spPr>
        <p:txBody>
          <a:bodyPr>
            <a:normAutofit fontScale="85000" lnSpcReduction="20000"/>
          </a:bodyPr>
          <a:lstStyle/>
          <a:p>
            <a:endParaRPr lang="en-US" sz="2800" dirty="0"/>
          </a:p>
          <a:p>
            <a:r>
              <a:rPr lang="en-US" sz="2800" b="1" dirty="0"/>
              <a:t>Active prediction</a:t>
            </a:r>
            <a:r>
              <a:rPr lang="en-US" sz="2800" dirty="0"/>
              <a:t> is the use of predictive analytics to make prediction based on actual and/or hypothetical data for which one or more variables are exogenously altered.</a:t>
            </a:r>
            <a:endParaRPr lang="en-US" sz="2800" b="1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Translation – when you (a company, etc.) are actively changing one or more variables and you want to predict what impact this will have on the outcome.</a:t>
            </a:r>
          </a:p>
          <a:p>
            <a:endParaRPr lang="en-US" sz="2800" dirty="0"/>
          </a:p>
          <a:p>
            <a:r>
              <a:rPr lang="en-US" sz="2800" dirty="0"/>
              <a:t>Let’s actively predict what would happen so we can make a good decision.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Or decide to do nothing. </a:t>
            </a:r>
          </a:p>
          <a:p>
            <a:pPr lvl="1"/>
            <a:endParaRPr lang="en-US" sz="2000" dirty="0">
              <a:solidFill>
                <a:srgbClr val="003399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1"/>
          </a:solidFill>
          <a:ln>
            <a:gradFill>
              <a:gsLst>
                <a:gs pos="100000">
                  <a:srgbClr val="CBCBCB"/>
                </a:gs>
                <a:gs pos="62000">
                  <a:srgbClr val="CBCBCB">
                    <a:alpha val="41000"/>
                  </a:srgbClr>
                </a:gs>
                <a:gs pos="62000">
                  <a:srgbClr val="CBCBCB">
                    <a:alpha val="41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Active Prediction definition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23E70-FAB4-0847-BE47-D2E33127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446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  <a:ln>
            <a:noFill/>
          </a:ln>
        </p:spPr>
        <p:txBody>
          <a:bodyPr>
            <a:normAutofit fontScale="92500"/>
          </a:bodyPr>
          <a:lstStyle/>
          <a:p>
            <a:endParaRPr lang="en-US" sz="2800" dirty="0"/>
          </a:p>
          <a:p>
            <a:r>
              <a:rPr lang="en-US" sz="2800" dirty="0"/>
              <a:t>Your firm is thinking of increasing its ad spend.</a:t>
            </a:r>
          </a:p>
          <a:p>
            <a:endParaRPr lang="en-US" sz="2800" dirty="0"/>
          </a:p>
          <a:p>
            <a:r>
              <a:rPr lang="en-US" sz="2800" dirty="0"/>
              <a:t>You are thinking of a different price strategy.</a:t>
            </a:r>
          </a:p>
          <a:p>
            <a:endParaRPr lang="en-US" sz="2800" dirty="0"/>
          </a:p>
          <a:p>
            <a:r>
              <a:rPr lang="en-US" sz="2800" dirty="0"/>
              <a:t>The firm is thinking of laying off 10 employees.</a:t>
            </a:r>
          </a:p>
          <a:p>
            <a:endParaRPr lang="en-US" sz="2800" dirty="0"/>
          </a:p>
          <a:p>
            <a:pPr lvl="1"/>
            <a:r>
              <a:rPr lang="en-US" sz="2400" dirty="0">
                <a:solidFill>
                  <a:srgbClr val="003399"/>
                </a:solidFill>
              </a:rPr>
              <a:t>The key with all of these is someone is actively changing one of the variables that they have control over (or considering doing so, or advising someone who is).</a:t>
            </a:r>
            <a:endParaRPr lang="en-US" sz="2800" dirty="0"/>
          </a:p>
          <a:p>
            <a:pPr marL="109728" indent="0">
              <a:buNone/>
            </a:pPr>
            <a:endParaRPr lang="en-US" sz="24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1"/>
          </a:solidFill>
          <a:ln>
            <a:gradFill>
              <a:gsLst>
                <a:gs pos="100000">
                  <a:srgbClr val="CBCBCB"/>
                </a:gs>
                <a:gs pos="62000">
                  <a:srgbClr val="CBCBCB">
                    <a:alpha val="41000"/>
                  </a:srgbClr>
                </a:gs>
                <a:gs pos="62000">
                  <a:srgbClr val="CBCBCB">
                    <a:alpha val="41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Active prediction examples 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23E70-FAB4-0847-BE47-D2E33127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11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  <a:ln>
            <a:noFill/>
          </a:ln>
        </p:spPr>
        <p:txBody>
          <a:bodyPr>
            <a:normAutofit fontScale="92500" lnSpcReduction="20000"/>
          </a:bodyPr>
          <a:lstStyle/>
          <a:p>
            <a:endParaRPr lang="en-US" sz="2800" dirty="0"/>
          </a:p>
          <a:p>
            <a:r>
              <a:rPr lang="en-US" sz="2800" dirty="0"/>
              <a:t>How does active prediction “work”?</a:t>
            </a:r>
          </a:p>
          <a:p>
            <a:pPr lvl="1"/>
            <a:r>
              <a:rPr lang="en-US" sz="2400" dirty="0"/>
              <a:t>Suppose we are considering changing a particular X variable (e.g. price of our product)</a:t>
            </a:r>
          </a:p>
          <a:p>
            <a:endParaRPr lang="en-US" sz="2800" dirty="0"/>
          </a:p>
          <a:p>
            <a:pPr lvl="1"/>
            <a:r>
              <a:rPr lang="en-US" sz="2400" dirty="0"/>
              <a:t>First, we need to estimate the causal impact of price on an outcome variable </a:t>
            </a:r>
          </a:p>
          <a:p>
            <a:pPr lvl="2"/>
            <a:r>
              <a:rPr lang="en-US" sz="2200" dirty="0"/>
              <a:t>Likely quantity sold, profit, or revenue; let’s use Q</a:t>
            </a:r>
          </a:p>
          <a:p>
            <a:pPr lvl="2"/>
            <a:endParaRPr lang="en-US" sz="2200" dirty="0"/>
          </a:p>
          <a:p>
            <a:pPr lvl="1"/>
            <a:r>
              <a:rPr lang="en-US" sz="2400" dirty="0"/>
              <a:t>Once we estimate the effect of X on Y (P on Q), we can </a:t>
            </a:r>
            <a:r>
              <a:rPr lang="en-US" sz="2400" b="1" u="sng" dirty="0"/>
              <a:t>actively predict</a:t>
            </a:r>
            <a:r>
              <a:rPr lang="en-US" sz="2400" dirty="0"/>
              <a:t> what would happen if we increase P.</a:t>
            </a:r>
          </a:p>
          <a:p>
            <a:pPr lvl="1"/>
            <a:endParaRPr lang="en-US" sz="2400" b="1" u="sng" dirty="0"/>
          </a:p>
          <a:p>
            <a:pPr lvl="1"/>
            <a:r>
              <a:rPr lang="en-US" sz="2400" dirty="0"/>
              <a:t>Upon doing so, we then decide if we actually want to increase P.</a:t>
            </a:r>
          </a:p>
          <a:p>
            <a:pPr lvl="2"/>
            <a:r>
              <a:rPr lang="en-US" sz="2200" dirty="0"/>
              <a:t>Or at least we inform the CEO of the active prediction and they decide.</a:t>
            </a:r>
          </a:p>
          <a:p>
            <a:pPr lvl="2"/>
            <a:endParaRPr lang="en-US" sz="2200" dirty="0"/>
          </a:p>
          <a:p>
            <a:pPr marL="109728" indent="0">
              <a:buNone/>
            </a:pPr>
            <a:endParaRPr lang="en-US" sz="24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1"/>
          </a:solidFill>
          <a:ln>
            <a:gradFill>
              <a:gsLst>
                <a:gs pos="100000">
                  <a:srgbClr val="CBCBCB"/>
                </a:gs>
                <a:gs pos="62000">
                  <a:srgbClr val="CBCBCB">
                    <a:alpha val="41000"/>
                  </a:srgbClr>
                </a:gs>
                <a:gs pos="62000">
                  <a:srgbClr val="CBCBCB">
                    <a:alpha val="41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Active prediction “timeline” 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23E70-FAB4-0847-BE47-D2E33127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25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  <a:ln>
            <a:noFill/>
          </a:ln>
        </p:spPr>
        <p:txBody>
          <a:bodyPr>
            <a:normAutofit fontScale="92500" lnSpcReduction="20000"/>
          </a:bodyPr>
          <a:lstStyle/>
          <a:p>
            <a:endParaRPr lang="en-US" sz="2800" dirty="0"/>
          </a:p>
          <a:p>
            <a:r>
              <a:rPr lang="en-US" sz="2800" b="1" dirty="0"/>
              <a:t>Passive prediction</a:t>
            </a:r>
            <a:r>
              <a:rPr lang="en-US" sz="2800" dirty="0"/>
              <a:t> is the use of predictive analytics to make prediction based on actual and/or hypothetical data for which no variables are exogenously altered.</a:t>
            </a:r>
            <a:endParaRPr lang="en-US" sz="2800" b="1" dirty="0"/>
          </a:p>
          <a:p>
            <a:endParaRPr lang="en-US" sz="2800" dirty="0"/>
          </a:p>
          <a:p>
            <a:r>
              <a:rPr lang="en-US" sz="2800" dirty="0"/>
              <a:t>Translation – If we observe certain changes in X1, X2, and X3 (for example), what change in Y would we expect?</a:t>
            </a:r>
          </a:p>
          <a:p>
            <a:pPr lvl="1"/>
            <a:r>
              <a:rPr lang="en-US" sz="2400" dirty="0"/>
              <a:t>Or, if we see certain values of X1, X2, X3, etc., what value of Y would we expect?</a:t>
            </a:r>
          </a:p>
          <a:p>
            <a:endParaRPr lang="en-US" sz="2800" dirty="0"/>
          </a:p>
          <a:p>
            <a:r>
              <a:rPr lang="en-US" sz="2800" dirty="0"/>
              <a:t>The key here is that we aren’t the ones making the changes in X1, X2, and X3.</a:t>
            </a:r>
            <a:endParaRPr lang="en-US" sz="2400" dirty="0"/>
          </a:p>
          <a:p>
            <a:pPr lvl="1"/>
            <a:endParaRPr lang="en-US" sz="2000" dirty="0">
              <a:solidFill>
                <a:srgbClr val="003399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1"/>
          </a:solidFill>
          <a:ln>
            <a:gradFill>
              <a:gsLst>
                <a:gs pos="100000">
                  <a:srgbClr val="CBCBCB"/>
                </a:gs>
                <a:gs pos="62000">
                  <a:srgbClr val="CBCBCB">
                    <a:alpha val="41000"/>
                  </a:srgbClr>
                </a:gs>
                <a:gs pos="62000">
                  <a:srgbClr val="CBCBCB">
                    <a:alpha val="41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Passive Prediction definition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23E70-FAB4-0847-BE47-D2E33127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88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  <a:ln>
            <a:noFill/>
          </a:ln>
        </p:spPr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In passive prediction, we’re just observing what is happening to one or more X values.</a:t>
            </a:r>
          </a:p>
          <a:p>
            <a:endParaRPr lang="en-US" sz="2800" dirty="0"/>
          </a:p>
          <a:p>
            <a:r>
              <a:rPr lang="en-US" sz="2800" dirty="0"/>
              <a:t>Why?</a:t>
            </a:r>
          </a:p>
          <a:p>
            <a:pPr lvl="1"/>
            <a:r>
              <a:rPr lang="en-US" sz="2200" dirty="0">
                <a:solidFill>
                  <a:srgbClr val="003399"/>
                </a:solidFill>
              </a:rPr>
              <a:t>Some variables no one has control over (weather, day of year, etc.)</a:t>
            </a:r>
          </a:p>
          <a:p>
            <a:pPr lvl="1"/>
            <a:r>
              <a:rPr lang="en-US" sz="2200" dirty="0">
                <a:solidFill>
                  <a:srgbClr val="003399"/>
                </a:solidFill>
              </a:rPr>
              <a:t>Others we’re just observing what is happening.</a:t>
            </a:r>
          </a:p>
          <a:p>
            <a:pPr lvl="2"/>
            <a:r>
              <a:rPr lang="en-US" sz="2000" dirty="0"/>
              <a:t>When we observe high prices of hotel rooms in Miami, if we’ve identified a positive correlational effect, we can passively predict a higher quantity of rooms sold.</a:t>
            </a:r>
          </a:p>
          <a:p>
            <a:pPr lvl="1"/>
            <a:endParaRPr lang="en-US" sz="2000" dirty="0">
              <a:solidFill>
                <a:srgbClr val="003399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Analytics for Business Strategy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1"/>
          </a:solidFill>
          <a:ln>
            <a:gradFill>
              <a:gsLst>
                <a:gs pos="100000">
                  <a:srgbClr val="CBCBCB"/>
                </a:gs>
                <a:gs pos="62000">
                  <a:srgbClr val="CBCBCB">
                    <a:alpha val="41000"/>
                  </a:srgbClr>
                </a:gs>
                <a:gs pos="62000">
                  <a:srgbClr val="CBCBCB">
                    <a:alpha val="41000"/>
                  </a:srgbClr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Why aren’t we making the changes</a:t>
            </a:r>
          </a:p>
        </p:txBody>
      </p:sp>
      <p:pic>
        <p:nvPicPr>
          <p:cNvPr id="4" name="il_fi" descr="http://www.indiana.edu/~wfa/images/Kelley%20School%20of%20Business%20Signature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6324600"/>
            <a:ext cx="1371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23E70-FAB4-0847-BE47-D2E33127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48033-F52F-43BC-9751-F53BB58AB19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6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Data Analysis using Economic Modeling&amp;#x0D;&amp;#x0A;(BUS-G492)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Outline for Today&amp;quot;&quot;/&gt;&lt;property id=&quot;20307&quot; value=&quot;257&quot;/&gt;&lt;/object&gt;&lt;object type=&quot;3&quot; unique_id=&quot;10006&quot;&gt;&lt;property id=&quot;20148&quot; value=&quot;5&quot;/&gt;&lt;property id=&quot;20300&quot; value=&quot;Slide 3 - &amp;quot;From Experiment to Regression&amp;quot;&quot;/&gt;&lt;property id=&quot;20307&quot; value=&quot;294&quot;/&gt;&lt;/object&gt;&lt;object type=&quot;3&quot; unique_id=&quot;10007&quot;&gt;&lt;property id=&quot;20148&quot; value=&quot;5&quot;/&gt;&lt;property id=&quot;20300&quot; value=&quot;Slide 4 - &amp;quot;From Experiment to Regression&amp;quot;&quot;/&gt;&lt;property id=&quot;20307&quot; value=&quot;332&quot;/&gt;&lt;/object&gt;&lt;object type=&quot;3&quot; unique_id=&quot;10008&quot;&gt;&lt;property id=&quot;20148&quot; value=&quot;5&quot;/&gt;&lt;property id=&quot;20300&quot; value=&quot;Slide 5 - &amp;quot;From Experiment to Regression&amp;quot;&quot;/&gt;&lt;property id=&quot;20307&quot; value=&quot;380&quot;/&gt;&lt;/object&gt;&lt;object type=&quot;3&quot; unique_id=&quot;10009&quot;&gt;&lt;property id=&quot;20148&quot; value=&quot;5&quot;/&gt;&lt;property id=&quot;20300&quot; value=&quot;Slide 6 - &amp;quot;From Experiment to Regression&amp;quot;&quot;/&gt;&lt;property id=&quot;20307&quot; value=&quot;421&quot;/&gt;&lt;/object&gt;&lt;object type=&quot;3&quot; unique_id=&quot;10010&quot;&gt;&lt;property id=&quot;20148&quot; value=&quot;5&quot;/&gt;&lt;property id=&quot;20300&quot; value=&quot;Slide 7 - &amp;quot;From Experiment to Regression&amp;quot;&quot;/&gt;&lt;property id=&quot;20307&quot; value=&quot;436&quot;/&gt;&lt;/object&gt;&lt;object type=&quot;3&quot; unique_id=&quot;10011&quot;&gt;&lt;property id=&quot;20148&quot; value=&quot;5&quot;/&gt;&lt;property id=&quot;20300&quot; value=&quot;Slide 8 - &amp;quot;From Experiment to Regression&amp;quot;&quot;/&gt;&lt;property id=&quot;20307&quot; value=&quot;437&quot;/&gt;&lt;/object&gt;&lt;object type=&quot;3&quot; unique_id=&quot;10012&quot;&gt;&lt;property id=&quot;20148&quot; value=&quot;5&quot;/&gt;&lt;property id=&quot;20300&quot; value=&quot;Slide 9 - &amp;quot;From Experiment to Regression&amp;quot;&quot;/&gt;&lt;property id=&quot;20307&quot; value=&quot;438&quot;/&gt;&lt;/object&gt;&lt;object type=&quot;3&quot; unique_id=&quot;10013&quot;&gt;&lt;property id=&quot;20148&quot; value=&quot;5&quot;/&gt;&lt;property id=&quot;20300&quot; value=&quot;Slide 10 - &amp;quot;From Experiment to Regression&amp;quot;&quot;/&gt;&lt;property id=&quot;20307&quot; value=&quot;439&quot;/&gt;&lt;/object&gt;&lt;object type=&quot;3&quot; unique_id=&quot;10014&quot;&gt;&lt;property id=&quot;20148&quot; value=&quot;5&quot;/&gt;&lt;property id=&quot;20300&quot; value=&quot;Slide 11 - &amp;quot;From Experiment to Regression&amp;quot;&quot;/&gt;&lt;property id=&quot;20307&quot; value=&quot;440&quot;/&gt;&lt;/object&gt;&lt;object type=&quot;3&quot; unique_id=&quot;10015&quot;&gt;&lt;property id=&quot;20148&quot; value=&quot;5&quot;/&gt;&lt;property id=&quot;20300&quot; value=&quot;Slide 12 - &amp;quot;From Experiment to Regression&amp;quot;&quot;/&gt;&lt;property id=&quot;20307&quot; value=&quot;441&quot;/&gt;&lt;/object&gt;&lt;object type=&quot;3&quot; unique_id=&quot;10016&quot;&gt;&lt;property id=&quot;20148&quot; value=&quot;5&quot;/&gt;&lt;property id=&quot;20300&quot; value=&quot;Slide 13 - &amp;quot;From Experiment to Regression&amp;quot;&quot;/&gt;&lt;property id=&quot;20307&quot; value=&quot;442&quot;/&gt;&lt;/object&gt;&lt;object type=&quot;3&quot; unique_id=&quot;10017&quot;&gt;&lt;property id=&quot;20148&quot; value=&quot;5&quot;/&gt;&lt;property id=&quot;20300&quot; value=&quot;Slide 14 - &amp;quot;Multiple Treatments and Regression&amp;quot;&quot;/&gt;&lt;property id=&quot;20307&quot; value=&quot;337&quot;/&gt;&lt;/object&gt;&lt;object type=&quot;3&quot; unique_id=&quot;10018&quot;&gt;&lt;property id=&quot;20148&quot; value=&quot;5&quot;/&gt;&lt;property id=&quot;20300&quot; value=&quot;Slide 15 - &amp;quot;Multiple Treatments and Regression&amp;quot;&quot;/&gt;&lt;property id=&quot;20307&quot; value=&quot;443&quot;/&gt;&lt;/object&gt;&lt;object type=&quot;3&quot; unique_id=&quot;10019&quot;&gt;&lt;property id=&quot;20148&quot; value=&quot;5&quot;/&gt;&lt;property id=&quot;20300&quot; value=&quot;Slide 16 - &amp;quot;Multiple Treatments and Regression&amp;quot;&quot;/&gt;&lt;property id=&quot;20307&quot; value=&quot;444&quot;/&gt;&lt;/object&gt;&lt;object type=&quot;3&quot; unique_id=&quot;10020&quot;&gt;&lt;property id=&quot;20148&quot; value=&quot;5&quot;/&gt;&lt;property id=&quot;20300&quot; value=&quot;Slide 17 - &amp;quot;Multiple Treatments and Regression&amp;quot;&quot;/&gt;&lt;property id=&quot;20307&quot; value=&quot;445&quot;/&gt;&lt;/object&gt;&lt;object type=&quot;3&quot; unique_id=&quot;10021&quot;&gt;&lt;property id=&quot;20148&quot; value=&quot;5&quot;/&gt;&lt;property id=&quot;20300&quot; value=&quot;Slide 18 - &amp;quot;Multiple Treatments and Regression&amp;quot;&quot;/&gt;&lt;property id=&quot;20307&quot; value=&quot;446&quot;/&gt;&lt;/object&gt;&lt;object type=&quot;3&quot; unique_id=&quot;10022&quot;&gt;&lt;property id=&quot;20148&quot; value=&quot;5&quot;/&gt;&lt;property id=&quot;20300&quot; value=&quot;Slide 19 - &amp;quot;Multiple Treatments and Regression&amp;quot;&quot;/&gt;&lt;property id=&quot;20307&quot; value=&quot;447&quot;/&gt;&lt;/object&gt;&lt;object type=&quot;3&quot; unique_id=&quot;10023&quot;&gt;&lt;property id=&quot;20148&quot; value=&quot;5&quot;/&gt;&lt;property id=&quot;20300&quot; value=&quot;Slide 20 - &amp;quot;Multiple Treatments and Regression&amp;quot;&quot;/&gt;&lt;property id=&quot;20307&quot; value=&quot;448&quot;/&gt;&lt;/object&gt;&lt;object type=&quot;3&quot; unique_id=&quot;10024&quot;&gt;&lt;property id=&quot;20148&quot; value=&quot;5&quot;/&gt;&lt;property id=&quot;20300&quot; value=&quot;Slide 21 - &amp;quot;Multiple Treatments and Regression&amp;quot;&quot;/&gt;&lt;property id=&quot;20307&quot; value=&quot;449&quot;/&gt;&lt;/object&gt;&lt;object type=&quot;3&quot; unique_id=&quot;10025&quot;&gt;&lt;property id=&quot;20148&quot; value=&quot;5&quot;/&gt;&lt;property id=&quot;20300&quot; value=&quot;Slide 22 - &amp;quot;Multiple Treatments and Regression&amp;quot;&quot;/&gt;&lt;property id=&quot;20307&quot; value=&quot;450&quot;/&gt;&lt;/object&gt;&lt;object type=&quot;3&quot; unique_id=&quot;10026&quot;&gt;&lt;property id=&quot;20148&quot; value=&quot;5&quot;/&gt;&lt;property id=&quot;20300&quot; value=&quot;Slide 23 - &amp;quot;Multiple Treatments and Regression&amp;quot;&quot;/&gt;&lt;property id=&quot;20307&quot; value=&quot;451&quot;/&gt;&lt;/object&gt;&lt;object type=&quot;3&quot; unique_id=&quot;10027&quot;&gt;&lt;property id=&quot;20148&quot; value=&quot;5&quot;/&gt;&lt;property id=&quot;20300&quot; value=&quot;Slide 24 - &amp;quot;Multiple Treatments and Regression&amp;quot;&quot;/&gt;&lt;property id=&quot;20307&quot; value=&quot;452&quot;/&gt;&lt;/object&gt;&lt;object type=&quot;3&quot; unique_id=&quot;10028&quot;&gt;&lt;property id=&quot;20148&quot; value=&quot;5&quot;/&gt;&lt;property id=&quot;20300&quot; value=&quot;Slide 25 - &amp;quot;Multiple Treatments and Regression&amp;quot;&quot;/&gt;&lt;property id=&quot;20307&quot; value=&quot;453&quot;/&gt;&lt;/object&gt;&lt;object type=&quot;3&quot; unique_id=&quot;10029&quot;&gt;&lt;property id=&quot;20148&quot; value=&quot;5&quot;/&gt;&lt;property id=&quot;20300&quot; value=&quot;Slide 26 - &amp;quot;Running a Regression&amp;quot;&quot;/&gt;&lt;property id=&quot;20307&quot; value=&quot;389&quot;/&gt;&lt;/object&gt;&lt;object type=&quot;3&quot; unique_id=&quot;10030&quot;&gt;&lt;property id=&quot;20148&quot; value=&quot;5&quot;/&gt;&lt;property id=&quot;20300&quot; value=&quot;Slide 27 - &amp;quot;Running a Regression&amp;quot;&quot;/&gt;&lt;property id=&quot;20307&quot; value=&quot;387&quot;/&gt;&lt;/object&gt;&lt;object type=&quot;3&quot; unique_id=&quot;10031&quot;&gt;&lt;property id=&quot;20148&quot; value=&quot;5&quot;/&gt;&lt;property id=&quot;20300&quot; value=&quot;Slide 28 - &amp;quot;Running a Regression&amp;quot;&quot;/&gt;&lt;property id=&quot;20307&quot; value=&quot;454&quot;/&gt;&lt;/object&gt;&lt;object type=&quot;3&quot; unique_id=&quot;10032&quot;&gt;&lt;property id=&quot;20148&quot; value=&quot;5&quot;/&gt;&lt;property id=&quot;20300&quot; value=&quot;Slide 29 - &amp;quot;Running a Regression&amp;quot;&quot;/&gt;&lt;property id=&quot;20307&quot; value=&quot;455&quot;/&gt;&lt;/object&gt;&lt;object type=&quot;3&quot; unique_id=&quot;10033&quot;&gt;&lt;property id=&quot;20148&quot; value=&quot;5&quot;/&gt;&lt;property id=&quot;20300&quot; value=&quot;Slide 30 - &amp;quot;Running a Regression&amp;quot;&quot;/&gt;&lt;property id=&quot;20307&quot; value=&quot;456&quot;/&gt;&lt;/object&gt;&lt;object type=&quot;3&quot; unique_id=&quot;10034&quot;&gt;&lt;property id=&quot;20148&quot; value=&quot;5&quot;/&gt;&lt;property id=&quot;20300&quot; value=&quot;Slide 31 - &amp;quot;Summary&amp;quot;&quot;/&gt;&lt;property id=&quot;20307&quot; value=&quot;457&quot;/&gt;&lt;/object&gt;&lt;object type=&quot;3&quot; unique_id=&quot;10035&quot;&gt;&lt;property id=&quot;20148&quot; value=&quot;5&quot;/&gt;&lt;property id=&quot;20300&quot; value=&quot;Slide 32 - &amp;quot;Looking Ahead&amp;quot;&quot;/&gt;&lt;property id=&quot;20307&quot; value=&quot;458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900000"/>
      </a:accent1>
      <a:accent2>
        <a:srgbClr val="6C00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40425</TotalTime>
  <Words>2126</Words>
  <Application>Microsoft Macintosh PowerPoint</Application>
  <PresentationFormat>On-screen Show (4:3)</PresentationFormat>
  <Paragraphs>363</Paragraphs>
  <Slides>39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Calibri</vt:lpstr>
      <vt:lpstr>Cambria Math</vt:lpstr>
      <vt:lpstr>Lucida Sans Unicode</vt:lpstr>
      <vt:lpstr>Verdana</vt:lpstr>
      <vt:lpstr>Wingdings 2</vt:lpstr>
      <vt:lpstr>Wingdings 3</vt:lpstr>
      <vt:lpstr>Concourse</vt:lpstr>
      <vt:lpstr>Predictive Analytics for Business Strategy</vt:lpstr>
      <vt:lpstr>By the end of this class, you should be able to:</vt:lpstr>
      <vt:lpstr>Active prediction</vt:lpstr>
      <vt:lpstr>Passive prediction</vt:lpstr>
      <vt:lpstr>Active Prediction definition</vt:lpstr>
      <vt:lpstr>Active prediction examples </vt:lpstr>
      <vt:lpstr>Active prediction “timeline” </vt:lpstr>
      <vt:lpstr>Passive Prediction definition</vt:lpstr>
      <vt:lpstr>Why aren’t we making the changes</vt:lpstr>
      <vt:lpstr>Passive prediction examples</vt:lpstr>
      <vt:lpstr>The prediction is the easy part</vt:lpstr>
      <vt:lpstr>Telecom customer       churn example</vt:lpstr>
      <vt:lpstr>Telecom customer churn</vt:lpstr>
      <vt:lpstr>Telecom customer churn</vt:lpstr>
      <vt:lpstr>Passive prediction</vt:lpstr>
      <vt:lpstr>Passive prediction (level)</vt:lpstr>
      <vt:lpstr>Passive prediction (change)</vt:lpstr>
      <vt:lpstr>Passive prediction (change)</vt:lpstr>
      <vt:lpstr>Actively predicting churn?</vt:lpstr>
      <vt:lpstr>NYC Taxi data example</vt:lpstr>
      <vt:lpstr>NYC Taxi Data examples</vt:lpstr>
      <vt:lpstr>NYC Taxi Data</vt:lpstr>
      <vt:lpstr>Suppose we did use it for passive</vt:lpstr>
      <vt:lpstr>Variables that are not significant</vt:lpstr>
      <vt:lpstr>Click-through rate example</vt:lpstr>
      <vt:lpstr>Click-through rates</vt:lpstr>
      <vt:lpstr>Click-through rates</vt:lpstr>
      <vt:lpstr>Click-through rates</vt:lpstr>
      <vt:lpstr>What if it was observational data?</vt:lpstr>
      <vt:lpstr>Active prediction</vt:lpstr>
      <vt:lpstr>Decisionmaking In Practice: Abraham Wald Example</vt:lpstr>
      <vt:lpstr>Abraham Wald Example</vt:lpstr>
      <vt:lpstr>What Does The Data Say?</vt:lpstr>
      <vt:lpstr>Data shows the prediction of damage by sections</vt:lpstr>
      <vt:lpstr>What decision would you make based on the observed data and the prediction?</vt:lpstr>
      <vt:lpstr>What decision would you make based on the observed data and the prediction?</vt:lpstr>
      <vt:lpstr>What mistake was made?</vt:lpstr>
      <vt:lpstr>What mistake was made?</vt:lpstr>
      <vt:lpstr>Announcements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 Prince</dc:creator>
  <cp:lastModifiedBy>McDermott, Eric</cp:lastModifiedBy>
  <cp:revision>1717</cp:revision>
  <dcterms:created xsi:type="dcterms:W3CDTF">2010-01-21T17:35:37Z</dcterms:created>
  <dcterms:modified xsi:type="dcterms:W3CDTF">2023-01-25T02:32:27Z</dcterms:modified>
</cp:coreProperties>
</file>