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2" r:id="rId1"/>
  </p:sldMasterIdLst>
  <p:notesMasterIdLst>
    <p:notesMasterId r:id="rId37"/>
  </p:notesMasterIdLst>
  <p:handoutMasterIdLst>
    <p:handoutMasterId r:id="rId38"/>
  </p:handoutMasterIdLst>
  <p:sldIdLst>
    <p:sldId id="256" r:id="rId2"/>
    <p:sldId id="375" r:id="rId3"/>
    <p:sldId id="494" r:id="rId4"/>
    <p:sldId id="729" r:id="rId5"/>
    <p:sldId id="730" r:id="rId6"/>
    <p:sldId id="731" r:id="rId7"/>
    <p:sldId id="698" r:id="rId8"/>
    <p:sldId id="699" r:id="rId9"/>
    <p:sldId id="700" r:id="rId10"/>
    <p:sldId id="732" r:id="rId11"/>
    <p:sldId id="701" r:id="rId12"/>
    <p:sldId id="702" r:id="rId13"/>
    <p:sldId id="703" r:id="rId14"/>
    <p:sldId id="704" r:id="rId15"/>
    <p:sldId id="705" r:id="rId16"/>
    <p:sldId id="706" r:id="rId17"/>
    <p:sldId id="733" r:id="rId18"/>
    <p:sldId id="707" r:id="rId19"/>
    <p:sldId id="708" r:id="rId20"/>
    <p:sldId id="709" r:id="rId21"/>
    <p:sldId id="292" r:id="rId22"/>
    <p:sldId id="712" r:id="rId23"/>
    <p:sldId id="765" r:id="rId24"/>
    <p:sldId id="766" r:id="rId25"/>
    <p:sldId id="714" r:id="rId26"/>
    <p:sldId id="767" r:id="rId27"/>
    <p:sldId id="715" r:id="rId28"/>
    <p:sldId id="716" r:id="rId29"/>
    <p:sldId id="768" r:id="rId30"/>
    <p:sldId id="769" r:id="rId31"/>
    <p:sldId id="770" r:id="rId32"/>
    <p:sldId id="717" r:id="rId33"/>
    <p:sldId id="771" r:id="rId34"/>
    <p:sldId id="718" r:id="rId35"/>
    <p:sldId id="492" r:id="rId36"/>
  </p:sldIdLst>
  <p:sldSz cx="9144000" cy="6858000" type="screen4x3"/>
  <p:notesSz cx="6985000" cy="9283700"/>
  <p:custDataLst>
    <p:tags r:id="rId3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99"/>
    <a:srgbClr val="008000"/>
    <a:srgbClr val="333300"/>
    <a:srgbClr val="996633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355" autoAdjust="0"/>
    <p:restoredTop sz="87500" autoAdjust="0"/>
  </p:normalViewPr>
  <p:slideViewPr>
    <p:cSldViewPr>
      <p:cViewPr varScale="1">
        <p:scale>
          <a:sx n="96" d="100"/>
          <a:sy n="96" d="100"/>
        </p:scale>
        <p:origin x="1008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4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gs" Target="tags/tag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6833" cy="46458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56550" y="0"/>
            <a:ext cx="3026833" cy="46458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EEC966-005A-1049-A8B6-91EB609FEF84}" type="datetime1">
              <a:rPr lang="en-US" smtClean="0"/>
              <a:t>1/30/23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17533"/>
            <a:ext cx="3026833" cy="46458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56550" y="8817533"/>
            <a:ext cx="3026833" cy="46458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470407-84D5-4366-9D2E-03D2B520B5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304643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6833" cy="46458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6550" y="0"/>
            <a:ext cx="3026833" cy="46458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4298C9-B6C3-634D-BAFE-4112BA60BB8E}" type="datetime1">
              <a:rPr lang="en-US" smtClean="0"/>
              <a:t>1/30/23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9988" y="695325"/>
            <a:ext cx="4645025" cy="3482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8500" y="4409559"/>
            <a:ext cx="5588000" cy="41780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7533"/>
            <a:ext cx="3026833" cy="46458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6550" y="8817533"/>
            <a:ext cx="3026833" cy="46458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947E1B-7FB8-463C-A7CA-04DC57CC86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607853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60C6EA24-7440-0441-93C5-5B2EAD69931A}" type="datetime1">
              <a:rPr lang="en-US" smtClean="0"/>
              <a:t>1/30/23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947E1B-7FB8-463C-A7CA-04DC57CC8691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47E1B-7FB8-463C-A7CA-04DC57CC8691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07CB44B7-24AD-B042-B6E3-959E757AF21D}" type="datetime1">
              <a:rPr lang="en-US" smtClean="0"/>
              <a:t>1/30/23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1482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47E1B-7FB8-463C-A7CA-04DC57CC8691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07CB44B7-24AD-B042-B6E3-959E757AF21D}" type="datetime1">
              <a:rPr lang="en-US" smtClean="0"/>
              <a:t>1/30/23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9358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47E1B-7FB8-463C-A7CA-04DC57CC8691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07CB44B7-24AD-B042-B6E3-959E757AF21D}" type="datetime1">
              <a:rPr lang="en-US" smtClean="0"/>
              <a:t>1/30/23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2722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47E1B-7FB8-463C-A7CA-04DC57CC8691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07CB44B7-24AD-B042-B6E3-959E757AF21D}" type="datetime1">
              <a:rPr lang="en-US" smtClean="0"/>
              <a:t>1/30/23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5138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47E1B-7FB8-463C-A7CA-04DC57CC8691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07CB44B7-24AD-B042-B6E3-959E757AF21D}" type="datetime1">
              <a:rPr lang="en-US" smtClean="0"/>
              <a:t>1/30/23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3542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47E1B-7FB8-463C-A7CA-04DC57CC8691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07CB44B7-24AD-B042-B6E3-959E757AF21D}" type="datetime1">
              <a:rPr lang="en-US" smtClean="0"/>
              <a:t>1/30/23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4077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47E1B-7FB8-463C-A7CA-04DC57CC8691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07CB44B7-24AD-B042-B6E3-959E757AF21D}" type="datetime1">
              <a:rPr lang="en-US" smtClean="0"/>
              <a:t>1/30/23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5631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47E1B-7FB8-463C-A7CA-04DC57CC8691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07CB44B7-24AD-B042-B6E3-959E757AF21D}" type="datetime1">
              <a:rPr lang="en-US" smtClean="0"/>
              <a:t>1/30/23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0269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47E1B-7FB8-463C-A7CA-04DC57CC8691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07CB44B7-24AD-B042-B6E3-959E757AF21D}" type="datetime1">
              <a:rPr lang="en-US" smtClean="0"/>
              <a:t>1/30/23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6845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47E1B-7FB8-463C-A7CA-04DC57CC8691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07CB44B7-24AD-B042-B6E3-959E757AF21D}" type="datetime1">
              <a:rPr lang="en-US" smtClean="0"/>
              <a:t>1/30/23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8894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06D261-4ACC-5E49-97C5-9D8FD2D9A3AF}" type="slidenum">
              <a:rPr lang="en-US" smtClean="0"/>
              <a:t>2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DD4CF9F3-62AE-FC4A-B4FF-E6065340DEF4}" type="datetime1">
              <a:rPr lang="en-US" smtClean="0"/>
              <a:t>1/30/23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63726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47E1B-7FB8-463C-A7CA-04DC57CC8691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07CB44B7-24AD-B042-B6E3-959E757AF21D}" type="datetime1">
              <a:rPr lang="en-US" smtClean="0"/>
              <a:t>1/30/23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99984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47E1B-7FB8-463C-A7CA-04DC57CC8691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6533FA09-7E04-1B42-BC0C-0B397AA8389D}" type="datetime1">
              <a:rPr lang="en-US" smtClean="0"/>
              <a:t>1/30/23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2766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47E1B-7FB8-463C-A7CA-04DC57CC8691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07CB44B7-24AD-B042-B6E3-959E757AF21D}" type="datetime1">
              <a:rPr lang="en-US" smtClean="0"/>
              <a:t>1/30/23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96804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06D261-4ACC-5E49-97C5-9D8FD2D9A3AF}" type="slidenum">
              <a:rPr lang="en-US" smtClean="0"/>
              <a:t>23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DD4CF9F3-62AE-FC4A-B4FF-E6065340DEF4}" type="datetime1">
              <a:rPr lang="en-US" smtClean="0"/>
              <a:t>1/30/23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78285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47E1B-7FB8-463C-A7CA-04DC57CC8691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07CB44B7-24AD-B042-B6E3-959E757AF21D}" type="datetime1">
              <a:rPr lang="en-US" smtClean="0"/>
              <a:t>1/30/23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05611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47E1B-7FB8-463C-A7CA-04DC57CC8691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07CB44B7-24AD-B042-B6E3-959E757AF21D}" type="datetime1">
              <a:rPr lang="en-US" smtClean="0"/>
              <a:t>1/30/23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48273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47E1B-7FB8-463C-A7CA-04DC57CC8691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07CB44B7-24AD-B042-B6E3-959E757AF21D}" type="datetime1">
              <a:rPr lang="en-US" smtClean="0"/>
              <a:t>1/30/23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11428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47E1B-7FB8-463C-A7CA-04DC57CC8691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07CB44B7-24AD-B042-B6E3-959E757AF21D}" type="datetime1">
              <a:rPr lang="en-US" smtClean="0"/>
              <a:t>1/30/23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6724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47E1B-7FB8-463C-A7CA-04DC57CC8691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07CB44B7-24AD-B042-B6E3-959E757AF21D}" type="datetime1">
              <a:rPr lang="en-US" smtClean="0"/>
              <a:t>1/30/23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82605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47E1B-7FB8-463C-A7CA-04DC57CC8691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07CB44B7-24AD-B042-B6E3-959E757AF21D}" type="datetime1">
              <a:rPr lang="en-US" smtClean="0"/>
              <a:t>1/30/23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9816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47E1B-7FB8-463C-A7CA-04DC57CC869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07CB44B7-24AD-B042-B6E3-959E757AF21D}" type="datetime1">
              <a:rPr lang="en-US" smtClean="0"/>
              <a:t>1/30/23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05611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47E1B-7FB8-463C-A7CA-04DC57CC8691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07CB44B7-24AD-B042-B6E3-959E757AF21D}" type="datetime1">
              <a:rPr lang="en-US" smtClean="0"/>
              <a:t>1/30/23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08009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47E1B-7FB8-463C-A7CA-04DC57CC8691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07CB44B7-24AD-B042-B6E3-959E757AF21D}" type="datetime1">
              <a:rPr lang="en-US" smtClean="0"/>
              <a:t>1/30/23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90791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47E1B-7FB8-463C-A7CA-04DC57CC8691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07CB44B7-24AD-B042-B6E3-959E757AF21D}" type="datetime1">
              <a:rPr lang="en-US" smtClean="0"/>
              <a:t>1/30/23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50053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47E1B-7FB8-463C-A7CA-04DC57CC8691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07CB44B7-24AD-B042-B6E3-959E757AF21D}" type="datetime1">
              <a:rPr lang="en-US" smtClean="0"/>
              <a:t>1/30/23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68724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47E1B-7FB8-463C-A7CA-04DC57CC8691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07CB44B7-24AD-B042-B6E3-959E757AF21D}" type="datetime1">
              <a:rPr lang="en-US" smtClean="0"/>
              <a:t>1/30/23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0474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47E1B-7FB8-463C-A7CA-04DC57CC8691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44C8C998-3AEB-2F44-8268-8369D8B58581}" type="datetime1">
              <a:rPr lang="en-US" smtClean="0"/>
              <a:t>1/30/23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2643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47E1B-7FB8-463C-A7CA-04DC57CC8691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07CB44B7-24AD-B042-B6E3-959E757AF21D}" type="datetime1">
              <a:rPr lang="en-US" smtClean="0"/>
              <a:t>1/30/23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62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47E1B-7FB8-463C-A7CA-04DC57CC8691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07CB44B7-24AD-B042-B6E3-959E757AF21D}" type="datetime1">
              <a:rPr lang="en-US" smtClean="0"/>
              <a:t>1/30/23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4428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47E1B-7FB8-463C-A7CA-04DC57CC8691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07CB44B7-24AD-B042-B6E3-959E757AF21D}" type="datetime1">
              <a:rPr lang="en-US" smtClean="0"/>
              <a:t>1/30/23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8943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47E1B-7FB8-463C-A7CA-04DC57CC8691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07CB44B7-24AD-B042-B6E3-959E757AF21D}" type="datetime1">
              <a:rPr lang="en-US" smtClean="0"/>
              <a:t>1/30/23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504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47E1B-7FB8-463C-A7CA-04DC57CC8691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07CB44B7-24AD-B042-B6E3-959E757AF21D}" type="datetime1">
              <a:rPr lang="en-US" smtClean="0"/>
              <a:t>1/30/23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8035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47E1B-7FB8-463C-A7CA-04DC57CC8691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07CB44B7-24AD-B042-B6E3-959E757AF21D}" type="datetime1">
              <a:rPr lang="en-US" smtClean="0"/>
              <a:t>1/30/23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181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r>
              <a:rPr lang="en-US"/>
              <a:t>1/30/2019</a:t>
            </a: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lang="en-US"/>
              <a:t>Predictive Analytics for Business Strategy</a:t>
            </a: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2D48033-F52F-43BC-9751-F53BB58AB1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1/30/2019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Analytics for Business Strategy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48033-F52F-43BC-9751-F53BB58AB1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1/30/2019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Analytics for Business Strategy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48033-F52F-43BC-9751-F53BB58AB1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only: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1073417"/>
            <a:ext cx="82664" cy="516263"/>
          </a:xfrm>
          <a:prstGeom prst="rect">
            <a:avLst/>
          </a:prstGeom>
          <a:solidFill>
            <a:srgbClr val="99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 userDrawn="1"/>
        </p:nvSpPr>
        <p:spPr>
          <a:xfrm>
            <a:off x="3556000" y="472141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idx="1" hasCustomPrompt="1"/>
          </p:nvPr>
        </p:nvSpPr>
        <p:spPr>
          <a:xfrm>
            <a:off x="518824" y="1976198"/>
            <a:ext cx="8015594" cy="41198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+mj-lt"/>
              <a:buAutoNum type="arabicPeriod"/>
              <a:tabLst/>
              <a:defRPr sz="1800">
                <a:solidFill>
                  <a:srgbClr val="404041"/>
                </a:solidFill>
                <a:latin typeface="Arial"/>
                <a:cs typeface="Arial"/>
              </a:defRPr>
            </a:lvl1pPr>
            <a:lvl2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2pPr>
            <a:lvl3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3pPr>
            <a:lvl4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4pPr>
            <a:lvl5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subtitle style</a:t>
            </a:r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-30788" y="6336171"/>
            <a:ext cx="9228667" cy="528963"/>
            <a:chOff x="-30788" y="4661517"/>
            <a:chExt cx="9228667" cy="528963"/>
          </a:xfrm>
        </p:grpSpPr>
        <p:sp>
          <p:nvSpPr>
            <p:cNvPr id="24" name="Rectangle 23"/>
            <p:cNvSpPr/>
            <p:nvPr userDrawn="1"/>
          </p:nvSpPr>
          <p:spPr>
            <a:xfrm>
              <a:off x="-30788" y="4734807"/>
              <a:ext cx="9228667" cy="455673"/>
            </a:xfrm>
            <a:prstGeom prst="rect">
              <a:avLst/>
            </a:prstGeom>
            <a:solidFill>
              <a:srgbClr val="69030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 userDrawn="1"/>
          </p:nvSpPr>
          <p:spPr>
            <a:xfrm>
              <a:off x="635303" y="4661517"/>
              <a:ext cx="387197" cy="528963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6" name="Picture 25" descr="tab-rgb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798" y="4726863"/>
              <a:ext cx="258207" cy="327725"/>
            </a:xfrm>
            <a:prstGeom prst="rect">
              <a:avLst/>
            </a:prstGeom>
          </p:spPr>
        </p:pic>
        <p:sp>
          <p:nvSpPr>
            <p:cNvPr id="27" name="TextBox 26"/>
            <p:cNvSpPr txBox="1"/>
            <p:nvPr userDrawn="1"/>
          </p:nvSpPr>
          <p:spPr>
            <a:xfrm>
              <a:off x="1030972" y="4823737"/>
              <a:ext cx="3613600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900" dirty="0">
                  <a:solidFill>
                    <a:srgbClr val="FFFFFF"/>
                  </a:solidFill>
                </a:rPr>
                <a:t>INDIANA UNIVERSITY</a:t>
              </a:r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3C0CBB3C-58C6-AB48-8ED1-B4F6FDD83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Slide Number Placeholder 6">
            <a:extLst>
              <a:ext uri="{FF2B5EF4-FFF2-40B4-BE49-F238E27FC236}">
                <a16:creationId xmlns:a16="http://schemas.microsoft.com/office/drawing/2014/main" id="{1A6C13A9-7F00-D24F-A38D-8A266A3D0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47272" y="5841748"/>
            <a:ext cx="365760" cy="365125"/>
          </a:xfrm>
        </p:spPr>
        <p:txBody>
          <a:bodyPr/>
          <a:lstStyle/>
          <a:p>
            <a:fld id="{82D48033-F52F-43BC-9751-F53BB58AB19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160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1/30/2019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Analytics for Business Strategy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48033-F52F-43BC-9751-F53BB58AB19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1/30/2019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Analytics for Business Strategy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48033-F52F-43BC-9751-F53BB58AB19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1/30/2019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Analytics for Business Strategy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48033-F52F-43BC-9751-F53BB58AB19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1/30/2019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Analytics for Business Strategy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48033-F52F-43BC-9751-F53BB58AB1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1/30/2019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Analytics for Business Strategy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48033-F52F-43BC-9751-F53BB58AB19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1/30/2019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Analytics for Business Strategy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48033-F52F-43BC-9751-F53BB58AB1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r>
              <a:rPr lang="en-US"/>
              <a:t>1/30/2019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Analytics for Business Strategy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48033-F52F-43BC-9751-F53BB58AB1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en-US"/>
              <a:t>1/30/2019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en-US"/>
              <a:t>Predictive Analytics for Business Strategy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2D48033-F52F-43BC-9751-F53BB58AB19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4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lang="en-US"/>
              <a:t>1/30/2019</a:t>
            </a: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lang="en-US"/>
              <a:t>Predictive Analytics for Business Strategy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82D48033-F52F-43BC-9751-F53BB58AB19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56" r:id="rId12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762000"/>
            <a:ext cx="7772400" cy="1295400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</a:pPr>
            <a:r>
              <a:rPr lang="en-US" sz="4000" dirty="0"/>
              <a:t>Predictive Analytics for Business Strategy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772400" cy="1199704"/>
          </a:xfrm>
        </p:spPr>
        <p:txBody>
          <a:bodyPr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7" name="il_fi" descr="http://www.indiana.edu/~wfa/images/Kelley%20School%20of%20Business%20Signature.gif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95600" y="2514600"/>
            <a:ext cx="2819400" cy="820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029200"/>
          </a:xfrm>
          <a:ln>
            <a:noFill/>
          </a:ln>
        </p:spPr>
        <p:txBody>
          <a:bodyPr>
            <a:normAutofit/>
          </a:bodyPr>
          <a:lstStyle/>
          <a:p>
            <a:endParaRPr lang="en-US" sz="2800" dirty="0"/>
          </a:p>
          <a:p>
            <a:r>
              <a:rPr lang="en-US" sz="2800" dirty="0"/>
              <a:t>A </a:t>
            </a:r>
            <a:r>
              <a:rPr lang="en-US" sz="2800" b="1" i="1" dirty="0"/>
              <a:t>model</a:t>
            </a:r>
            <a:r>
              <a:rPr lang="en-US" sz="2800" b="1" dirty="0"/>
              <a:t> is endogenous</a:t>
            </a:r>
            <a:r>
              <a:rPr lang="en-US" sz="2800" dirty="0"/>
              <a:t> if any of the variables in the model are endogenous.</a:t>
            </a:r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endParaRPr lang="en-US" sz="28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r>
              <a:rPr lang="en-US" sz="2400" dirty="0"/>
              <a:t>This is only a concern for models to be used in active prediction.</a:t>
            </a:r>
          </a:p>
          <a:p>
            <a:endParaRPr lang="en-US" sz="2400" dirty="0">
              <a:solidFill>
                <a:srgbClr val="003399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Analytics for Business Strategy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  <a:solidFill>
            <a:schemeClr val="accent1"/>
          </a:solidFill>
          <a:ln>
            <a:gradFill>
              <a:gsLst>
                <a:gs pos="100000">
                  <a:srgbClr val="CBCBCB"/>
                </a:gs>
                <a:gs pos="62000">
                  <a:srgbClr val="CBCBCB">
                    <a:alpha val="41000"/>
                  </a:srgbClr>
                </a:gs>
                <a:gs pos="62000">
                  <a:srgbClr val="CBCBCB">
                    <a:alpha val="41000"/>
                  </a:srgbClr>
                </a:gs>
                <a:gs pos="13000">
                  <a:srgbClr val="5F5F5F"/>
                </a:gs>
                <a:gs pos="21001">
                  <a:srgbClr val="5F5F5F"/>
                </a:gs>
                <a:gs pos="63000">
                  <a:srgbClr val="FFFFFF"/>
                </a:gs>
                <a:gs pos="67000">
                  <a:srgbClr val="B2B2B2"/>
                </a:gs>
                <a:gs pos="69000">
                  <a:srgbClr val="292929"/>
                </a:gs>
                <a:gs pos="82001">
                  <a:srgbClr val="777777"/>
                </a:gs>
                <a:gs pos="100000">
                  <a:srgbClr val="EAEAEA"/>
                </a:gs>
              </a:gsLst>
              <a:lin ang="5400000" scaled="0"/>
            </a:gradFill>
          </a:ln>
          <a:effectLst>
            <a:softEdge rad="635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</a:rPr>
              <a:t>Endogenous model</a:t>
            </a:r>
          </a:p>
        </p:txBody>
      </p:sp>
      <p:pic>
        <p:nvPicPr>
          <p:cNvPr id="4" name="il_fi" descr="http://www.indiana.edu/~wfa/images/Kelley%20School%20of%20Business%20Signature.gif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0" y="6324600"/>
            <a:ext cx="1371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D23E70-FAB4-0847-BE47-D2E331270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48033-F52F-43BC-9751-F53BB58AB19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4556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029200"/>
          </a:xfrm>
          <a:ln>
            <a:noFill/>
          </a:ln>
        </p:spPr>
        <p:txBody>
          <a:bodyPr>
            <a:normAutofit/>
          </a:bodyPr>
          <a:lstStyle/>
          <a:p>
            <a:endParaRPr lang="en-US" sz="2800" dirty="0"/>
          </a:p>
          <a:p>
            <a:r>
              <a:rPr lang="en-US" sz="2800" dirty="0"/>
              <a:t>We said that a variable X is endogenous if it is correlated with anything in U.</a:t>
            </a:r>
          </a:p>
          <a:p>
            <a:endParaRPr lang="en-US" sz="2800" dirty="0"/>
          </a:p>
          <a:p>
            <a:r>
              <a:rPr lang="en-US" sz="2800" dirty="0"/>
              <a:t>We have a name for each thing in U that X is correlated with:</a:t>
            </a:r>
          </a:p>
          <a:p>
            <a:pPr lvl="1"/>
            <a:r>
              <a:rPr lang="en-US" sz="2400" dirty="0"/>
              <a:t>A </a:t>
            </a:r>
            <a:r>
              <a:rPr lang="en-US" sz="2400" b="1" u="sng" dirty="0"/>
              <a:t>confounding factor</a:t>
            </a:r>
          </a:p>
          <a:p>
            <a:pPr lvl="1"/>
            <a:endParaRPr lang="en-US" sz="2400" b="1" u="sng" dirty="0"/>
          </a:p>
          <a:p>
            <a:endParaRPr lang="en-US" sz="28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endParaRPr lang="en-US" sz="28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000" dirty="0">
              <a:solidFill>
                <a:srgbClr val="003399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Analytics for Business Strategy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  <a:solidFill>
            <a:schemeClr val="accent1"/>
          </a:solidFill>
          <a:ln>
            <a:gradFill>
              <a:gsLst>
                <a:gs pos="100000">
                  <a:srgbClr val="CBCBCB"/>
                </a:gs>
                <a:gs pos="62000">
                  <a:srgbClr val="CBCBCB">
                    <a:alpha val="41000"/>
                  </a:srgbClr>
                </a:gs>
                <a:gs pos="62000">
                  <a:srgbClr val="CBCBCB">
                    <a:alpha val="41000"/>
                  </a:srgbClr>
                </a:gs>
                <a:gs pos="13000">
                  <a:srgbClr val="5F5F5F"/>
                </a:gs>
                <a:gs pos="21001">
                  <a:srgbClr val="5F5F5F"/>
                </a:gs>
                <a:gs pos="63000">
                  <a:srgbClr val="FFFFFF"/>
                </a:gs>
                <a:gs pos="67000">
                  <a:srgbClr val="B2B2B2"/>
                </a:gs>
                <a:gs pos="69000">
                  <a:srgbClr val="292929"/>
                </a:gs>
                <a:gs pos="82001">
                  <a:srgbClr val="777777"/>
                </a:gs>
                <a:gs pos="100000">
                  <a:srgbClr val="EAEAEA"/>
                </a:gs>
              </a:gsLst>
              <a:lin ang="5400000" scaled="0"/>
            </a:gradFill>
          </a:ln>
          <a:effectLst>
            <a:softEdge rad="635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</a:rPr>
              <a:t>What about the “things” in U?</a:t>
            </a:r>
          </a:p>
        </p:txBody>
      </p:sp>
      <p:pic>
        <p:nvPicPr>
          <p:cNvPr id="4" name="il_fi" descr="http://www.indiana.edu/~wfa/images/Kelley%20School%20of%20Business%20Signature.gif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0" y="6324600"/>
            <a:ext cx="1371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D23E70-FAB4-0847-BE47-D2E331270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48033-F52F-43BC-9751-F53BB58AB19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0568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029200"/>
          </a:xfrm>
          <a:ln>
            <a:noFill/>
          </a:ln>
        </p:spPr>
        <p:txBody>
          <a:bodyPr>
            <a:normAutofit/>
          </a:bodyPr>
          <a:lstStyle/>
          <a:p>
            <a:endParaRPr lang="en-US" sz="2800" dirty="0"/>
          </a:p>
          <a:p>
            <a:r>
              <a:rPr lang="en-US" sz="2800" dirty="0"/>
              <a:t>A </a:t>
            </a:r>
            <a:r>
              <a:rPr lang="en-US" sz="2800" b="1" u="sng" dirty="0"/>
              <a:t>confounding factor</a:t>
            </a:r>
            <a:r>
              <a:rPr lang="en-US" sz="2800" dirty="0"/>
              <a:t> messes up (or confounds) our ability to estimate the causal impact of X on Y.</a:t>
            </a:r>
          </a:p>
          <a:p>
            <a:endParaRPr lang="en-US" sz="2800" dirty="0"/>
          </a:p>
          <a:p>
            <a:r>
              <a:rPr lang="en-US" sz="2800" dirty="0"/>
              <a:t>It has two characteristics:</a:t>
            </a:r>
          </a:p>
          <a:p>
            <a:pPr marL="850392" lvl="1" indent="-457200">
              <a:buFont typeface="+mj-lt"/>
              <a:buAutoNum type="arabicParenR"/>
            </a:pPr>
            <a:r>
              <a:rPr lang="en-US" sz="2400" dirty="0"/>
              <a:t>It directly impacts Y (is in U)</a:t>
            </a:r>
          </a:p>
          <a:p>
            <a:pPr marL="850392" lvl="1" indent="-457200">
              <a:buFont typeface="+mj-lt"/>
              <a:buAutoNum type="arabicParenR"/>
            </a:pPr>
            <a:r>
              <a:rPr lang="en-US" sz="2400" dirty="0"/>
              <a:t>It is correlated with X </a:t>
            </a:r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endParaRPr lang="en-US" sz="28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000" dirty="0">
              <a:solidFill>
                <a:srgbClr val="003399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Analytics for Business Strategy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  <a:solidFill>
            <a:schemeClr val="accent1"/>
          </a:solidFill>
          <a:ln>
            <a:gradFill>
              <a:gsLst>
                <a:gs pos="100000">
                  <a:srgbClr val="CBCBCB"/>
                </a:gs>
                <a:gs pos="62000">
                  <a:srgbClr val="CBCBCB">
                    <a:alpha val="41000"/>
                  </a:srgbClr>
                </a:gs>
                <a:gs pos="62000">
                  <a:srgbClr val="CBCBCB">
                    <a:alpha val="41000"/>
                  </a:srgbClr>
                </a:gs>
                <a:gs pos="13000">
                  <a:srgbClr val="5F5F5F"/>
                </a:gs>
                <a:gs pos="21001">
                  <a:srgbClr val="5F5F5F"/>
                </a:gs>
                <a:gs pos="63000">
                  <a:srgbClr val="FFFFFF"/>
                </a:gs>
                <a:gs pos="67000">
                  <a:srgbClr val="B2B2B2"/>
                </a:gs>
                <a:gs pos="69000">
                  <a:srgbClr val="292929"/>
                </a:gs>
                <a:gs pos="82001">
                  <a:srgbClr val="777777"/>
                </a:gs>
                <a:gs pos="100000">
                  <a:srgbClr val="EAEAEA"/>
                </a:gs>
              </a:gsLst>
              <a:lin ang="5400000" scaled="0"/>
            </a:gradFill>
          </a:ln>
          <a:effectLst>
            <a:softEdge rad="635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</a:rPr>
              <a:t>Confounding factor</a:t>
            </a:r>
          </a:p>
        </p:txBody>
      </p:sp>
      <p:pic>
        <p:nvPicPr>
          <p:cNvPr id="4" name="il_fi" descr="http://www.indiana.edu/~wfa/images/Kelley%20School%20of%20Business%20Signature.gif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0" y="6324600"/>
            <a:ext cx="1371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D23E70-FAB4-0847-BE47-D2E331270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48033-F52F-43BC-9751-F53BB58AB19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1773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029200"/>
          </a:xfrm>
          <a:ln>
            <a:noFill/>
          </a:ln>
        </p:spPr>
        <p:txBody>
          <a:bodyPr>
            <a:normAutofit/>
          </a:bodyPr>
          <a:lstStyle/>
          <a:p>
            <a:endParaRPr lang="en-US" sz="2800" dirty="0"/>
          </a:p>
          <a:p>
            <a:r>
              <a:rPr lang="en-US" sz="2800" dirty="0"/>
              <a:t>Recall that </a:t>
            </a:r>
            <a:r>
              <a:rPr lang="en-US" sz="2800" b="1" dirty="0"/>
              <a:t>variable of interest</a:t>
            </a:r>
            <a:r>
              <a:rPr lang="en-US" sz="2800" dirty="0"/>
              <a:t> is an X variable whose causal effect on Y we wish to estimate.</a:t>
            </a:r>
          </a:p>
          <a:p>
            <a:endParaRPr lang="en-US" sz="2800" dirty="0"/>
          </a:p>
          <a:p>
            <a:r>
              <a:rPr lang="en-US" sz="2800" dirty="0"/>
              <a:t>Confounding factors make it harder for us to do that.</a:t>
            </a:r>
          </a:p>
          <a:p>
            <a:endParaRPr lang="en-US" sz="2800" dirty="0"/>
          </a:p>
          <a:p>
            <a:r>
              <a:rPr lang="en-US" sz="2800" dirty="0"/>
              <a:t>If we are doing passive prediction, we are not concerned about any causal effect.</a:t>
            </a:r>
          </a:p>
          <a:p>
            <a:pPr lvl="1"/>
            <a:r>
              <a:rPr lang="en-US" sz="2400" dirty="0">
                <a:solidFill>
                  <a:srgbClr val="FF0000"/>
                </a:solidFill>
              </a:rPr>
              <a:t>Hence there is no variable of interest.</a:t>
            </a:r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endParaRPr lang="en-US" sz="28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000" dirty="0">
              <a:solidFill>
                <a:srgbClr val="003399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Analytics for Business Strategy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  <a:solidFill>
            <a:schemeClr val="accent1"/>
          </a:solidFill>
          <a:ln>
            <a:gradFill>
              <a:gsLst>
                <a:gs pos="100000">
                  <a:srgbClr val="CBCBCB"/>
                </a:gs>
                <a:gs pos="62000">
                  <a:srgbClr val="CBCBCB">
                    <a:alpha val="41000"/>
                  </a:srgbClr>
                </a:gs>
                <a:gs pos="62000">
                  <a:srgbClr val="CBCBCB">
                    <a:alpha val="41000"/>
                  </a:srgbClr>
                </a:gs>
                <a:gs pos="13000">
                  <a:srgbClr val="5F5F5F"/>
                </a:gs>
                <a:gs pos="21001">
                  <a:srgbClr val="5F5F5F"/>
                </a:gs>
                <a:gs pos="63000">
                  <a:srgbClr val="FFFFFF"/>
                </a:gs>
                <a:gs pos="67000">
                  <a:srgbClr val="B2B2B2"/>
                </a:gs>
                <a:gs pos="69000">
                  <a:srgbClr val="292929"/>
                </a:gs>
                <a:gs pos="82001">
                  <a:srgbClr val="777777"/>
                </a:gs>
                <a:gs pos="100000">
                  <a:srgbClr val="EAEAEA"/>
                </a:gs>
              </a:gsLst>
              <a:lin ang="5400000" scaled="0"/>
            </a:gradFill>
          </a:ln>
          <a:effectLst>
            <a:softEdge rad="635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</a:rPr>
              <a:t>Recall “variable of interest” definition</a:t>
            </a:r>
          </a:p>
        </p:txBody>
      </p:sp>
      <p:pic>
        <p:nvPicPr>
          <p:cNvPr id="4" name="il_fi" descr="http://www.indiana.edu/~wfa/images/Kelley%20School%20of%20Business%20Signature.gif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0" y="6324600"/>
            <a:ext cx="1371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D23E70-FAB4-0847-BE47-D2E331270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48033-F52F-43BC-9751-F53BB58AB19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5237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90600"/>
                <a:ext cx="8229600" cy="5029200"/>
              </a:xfrm>
              <a:ln>
                <a:noFill/>
              </a:ln>
            </p:spPr>
            <p:txBody>
              <a:bodyPr>
                <a:normAutofit/>
              </a:bodyPr>
              <a:lstStyle/>
              <a:p>
                <a:r>
                  <a:rPr lang="en-US" sz="2800" dirty="0"/>
                  <a:t>When our model is to be used for passive prediction, the following concepts do not exist:</a:t>
                </a:r>
              </a:p>
              <a:p>
                <a:pPr lvl="1"/>
                <a:r>
                  <a:rPr lang="en-US" sz="2400" dirty="0"/>
                  <a:t>Exogenous variable/model</a:t>
                </a:r>
              </a:p>
              <a:p>
                <a:pPr lvl="1"/>
                <a:r>
                  <a:rPr lang="en-US" sz="2400" dirty="0"/>
                  <a:t>Endogenous variable/model</a:t>
                </a:r>
              </a:p>
              <a:p>
                <a:pPr lvl="1"/>
                <a:r>
                  <a:rPr lang="en-US" sz="2400" dirty="0"/>
                  <a:t>Variable of interest</a:t>
                </a:r>
              </a:p>
              <a:p>
                <a:pPr lvl="1"/>
                <a:r>
                  <a:rPr lang="en-US" sz="2400" dirty="0"/>
                  <a:t>Confounding factor</a:t>
                </a:r>
              </a:p>
              <a:p>
                <a:pPr lvl="1"/>
                <a:endParaRPr lang="en-US" sz="2400" dirty="0"/>
              </a:p>
              <a:p>
                <a:r>
                  <a:rPr lang="en-US" sz="2800" dirty="0"/>
                  <a:t>In fact, models for passive prediction are sometimes written as: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400" dirty="0"/>
              </a:p>
              <a:p>
                <a:pPr lvl="1"/>
                <a:endParaRPr lang="en-US" sz="2400" dirty="0"/>
              </a:p>
              <a:p>
                <a:endParaRPr lang="en-US" sz="2800" dirty="0"/>
              </a:p>
              <a:p>
                <a:endParaRPr lang="en-US" sz="2800" dirty="0"/>
              </a:p>
              <a:p>
                <a:pPr lvl="1"/>
                <a:endParaRPr lang="en-US" sz="2400" dirty="0"/>
              </a:p>
              <a:p>
                <a:pPr lvl="1"/>
                <a:endParaRPr lang="en-US" sz="2400" dirty="0"/>
              </a:p>
              <a:p>
                <a:pPr lvl="1"/>
                <a:endParaRPr lang="en-US" sz="2000" dirty="0">
                  <a:solidFill>
                    <a:srgbClr val="003399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90600"/>
                <a:ext cx="8229600" cy="5029200"/>
              </a:xfrm>
              <a:blipFill>
                <a:blip r:embed="rId3"/>
                <a:stretch>
                  <a:fillRect t="-151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Analytics for Business Strategy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  <a:solidFill>
            <a:schemeClr val="accent1"/>
          </a:solidFill>
          <a:ln>
            <a:gradFill>
              <a:gsLst>
                <a:gs pos="100000">
                  <a:srgbClr val="CBCBCB"/>
                </a:gs>
                <a:gs pos="62000">
                  <a:srgbClr val="CBCBCB">
                    <a:alpha val="41000"/>
                  </a:srgbClr>
                </a:gs>
                <a:gs pos="62000">
                  <a:srgbClr val="CBCBCB">
                    <a:alpha val="41000"/>
                  </a:srgbClr>
                </a:gs>
                <a:gs pos="13000">
                  <a:srgbClr val="5F5F5F"/>
                </a:gs>
                <a:gs pos="21001">
                  <a:srgbClr val="5F5F5F"/>
                </a:gs>
                <a:gs pos="63000">
                  <a:srgbClr val="FFFFFF"/>
                </a:gs>
                <a:gs pos="67000">
                  <a:srgbClr val="B2B2B2"/>
                </a:gs>
                <a:gs pos="69000">
                  <a:srgbClr val="292929"/>
                </a:gs>
                <a:gs pos="82001">
                  <a:srgbClr val="777777"/>
                </a:gs>
                <a:gs pos="100000">
                  <a:srgbClr val="EAEAEA"/>
                </a:gs>
              </a:gsLst>
              <a:lin ang="5400000" scaled="0"/>
            </a:gradFill>
          </a:ln>
          <a:effectLst>
            <a:softEdge rad="635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</a:rPr>
              <a:t>For passive prediction</a:t>
            </a:r>
          </a:p>
        </p:txBody>
      </p:sp>
      <p:pic>
        <p:nvPicPr>
          <p:cNvPr id="4" name="il_fi" descr="http://www.indiana.edu/~wfa/images/Kelley%20School%20of%20Business%20Signature.gif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20000" y="6324600"/>
            <a:ext cx="1371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D23E70-FAB4-0847-BE47-D2E331270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48033-F52F-43BC-9751-F53BB58AB19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499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029200"/>
          </a:xfrm>
          <a:ln>
            <a:noFill/>
          </a:ln>
        </p:spPr>
        <p:txBody>
          <a:bodyPr>
            <a:normAutofit/>
          </a:bodyPr>
          <a:lstStyle/>
          <a:p>
            <a:endParaRPr lang="en-US" sz="2800" dirty="0"/>
          </a:p>
          <a:p>
            <a:r>
              <a:rPr lang="en-US" sz="2800" dirty="0"/>
              <a:t>When we want to engage in active prediction, we always have to worry about confounding factors that lurk in U.</a:t>
            </a:r>
          </a:p>
          <a:p>
            <a:endParaRPr lang="en-US" sz="2800" dirty="0"/>
          </a:p>
          <a:p>
            <a:r>
              <a:rPr lang="en-US" sz="2800" dirty="0"/>
              <a:t>Does that mean that everything in U is a confounding factor?</a:t>
            </a:r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endParaRPr lang="en-US" sz="28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000" dirty="0">
              <a:solidFill>
                <a:srgbClr val="003399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Analytics for Business Strategy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  <a:solidFill>
            <a:schemeClr val="accent1"/>
          </a:solidFill>
          <a:ln>
            <a:gradFill>
              <a:gsLst>
                <a:gs pos="100000">
                  <a:srgbClr val="CBCBCB"/>
                </a:gs>
                <a:gs pos="62000">
                  <a:srgbClr val="CBCBCB">
                    <a:alpha val="41000"/>
                  </a:srgbClr>
                </a:gs>
                <a:gs pos="62000">
                  <a:srgbClr val="CBCBCB">
                    <a:alpha val="41000"/>
                  </a:srgbClr>
                </a:gs>
                <a:gs pos="13000">
                  <a:srgbClr val="5F5F5F"/>
                </a:gs>
                <a:gs pos="21001">
                  <a:srgbClr val="5F5F5F"/>
                </a:gs>
                <a:gs pos="63000">
                  <a:srgbClr val="FFFFFF"/>
                </a:gs>
                <a:gs pos="67000">
                  <a:srgbClr val="B2B2B2"/>
                </a:gs>
                <a:gs pos="69000">
                  <a:srgbClr val="292929"/>
                </a:gs>
                <a:gs pos="82001">
                  <a:srgbClr val="777777"/>
                </a:gs>
                <a:gs pos="100000">
                  <a:srgbClr val="EAEAEA"/>
                </a:gs>
              </a:gsLst>
              <a:lin ang="5400000" scaled="0"/>
            </a:gradFill>
          </a:ln>
          <a:effectLst>
            <a:softEdge rad="635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</a:rPr>
              <a:t>For active prediction</a:t>
            </a:r>
          </a:p>
        </p:txBody>
      </p:sp>
      <p:pic>
        <p:nvPicPr>
          <p:cNvPr id="4" name="il_fi" descr="http://www.indiana.edu/~wfa/images/Kelley%20School%20of%20Business%20Signature.gif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0" y="6324600"/>
            <a:ext cx="1371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D23E70-FAB4-0847-BE47-D2E331270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48033-F52F-43BC-9751-F53BB58AB199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4085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029200"/>
          </a:xfrm>
          <a:ln>
            <a:noFill/>
          </a:ln>
        </p:spPr>
        <p:txBody>
          <a:bodyPr>
            <a:normAutofit/>
          </a:bodyPr>
          <a:lstStyle/>
          <a:p>
            <a:endParaRPr lang="en-US" sz="2800" dirty="0"/>
          </a:p>
          <a:p>
            <a:r>
              <a:rPr lang="en-US" sz="2800" dirty="0"/>
              <a:t>Is everything in U a confounding factor?</a:t>
            </a:r>
          </a:p>
          <a:p>
            <a:endParaRPr lang="en-US" sz="2800" dirty="0"/>
          </a:p>
          <a:p>
            <a:r>
              <a:rPr lang="en-US" sz="2800" dirty="0"/>
              <a:t>Let’s review what it means to be in U and determine whether everything in U is a problem for us (a confounding factor) when we want to estimate a causal effect.</a:t>
            </a:r>
          </a:p>
          <a:p>
            <a:endParaRPr lang="en-US" sz="2800" dirty="0"/>
          </a:p>
          <a:p>
            <a:pPr lvl="1"/>
            <a:r>
              <a:rPr lang="en-US" sz="2400" dirty="0">
                <a:solidFill>
                  <a:srgbClr val="0070C0"/>
                </a:solidFill>
              </a:rPr>
              <a:t>What does it mean to be in U?</a:t>
            </a:r>
          </a:p>
          <a:p>
            <a:pPr lvl="1"/>
            <a:r>
              <a:rPr lang="en-US" sz="2400" dirty="0">
                <a:solidFill>
                  <a:srgbClr val="0070C0"/>
                </a:solidFill>
              </a:rPr>
              <a:t>For experimental data on severe case of Covid (Y) and fully vaccinated (X), what is in U?</a:t>
            </a:r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endParaRPr lang="en-US" sz="28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000" dirty="0">
              <a:solidFill>
                <a:srgbClr val="003399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Analytics for Business Strategy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  <a:solidFill>
            <a:schemeClr val="accent1"/>
          </a:solidFill>
          <a:ln>
            <a:gradFill>
              <a:gsLst>
                <a:gs pos="100000">
                  <a:srgbClr val="CBCBCB"/>
                </a:gs>
                <a:gs pos="62000">
                  <a:srgbClr val="CBCBCB">
                    <a:alpha val="41000"/>
                  </a:srgbClr>
                </a:gs>
                <a:gs pos="62000">
                  <a:srgbClr val="CBCBCB">
                    <a:alpha val="41000"/>
                  </a:srgbClr>
                </a:gs>
                <a:gs pos="13000">
                  <a:srgbClr val="5F5F5F"/>
                </a:gs>
                <a:gs pos="21001">
                  <a:srgbClr val="5F5F5F"/>
                </a:gs>
                <a:gs pos="63000">
                  <a:srgbClr val="FFFFFF"/>
                </a:gs>
                <a:gs pos="67000">
                  <a:srgbClr val="B2B2B2"/>
                </a:gs>
                <a:gs pos="69000">
                  <a:srgbClr val="292929"/>
                </a:gs>
                <a:gs pos="82001">
                  <a:srgbClr val="777777"/>
                </a:gs>
                <a:gs pos="100000">
                  <a:srgbClr val="EAEAEA"/>
                </a:gs>
              </a:gsLst>
              <a:lin ang="5400000" scaled="0"/>
            </a:gradFill>
          </a:ln>
          <a:effectLst>
            <a:softEdge rad="635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</a:rPr>
              <a:t>Is all of U a problem?</a:t>
            </a:r>
          </a:p>
        </p:txBody>
      </p:sp>
      <p:pic>
        <p:nvPicPr>
          <p:cNvPr id="4" name="il_fi" descr="http://www.indiana.edu/~wfa/images/Kelley%20School%20of%20Business%20Signature.gif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0" y="6324600"/>
            <a:ext cx="1371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D23E70-FAB4-0847-BE47-D2E331270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48033-F52F-43BC-9751-F53BB58AB199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0281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029200"/>
          </a:xfrm>
          <a:ln>
            <a:noFill/>
          </a:ln>
        </p:spPr>
        <p:txBody>
          <a:bodyPr>
            <a:normAutofit lnSpcReduction="10000"/>
          </a:bodyPr>
          <a:lstStyle/>
          <a:p>
            <a:pPr marL="109728" indent="0">
              <a:buNone/>
            </a:pPr>
            <a:endParaRPr lang="en-US" sz="2800" dirty="0"/>
          </a:p>
          <a:p>
            <a:r>
              <a:rPr lang="en-US" sz="2800" dirty="0">
                <a:solidFill>
                  <a:srgbClr val="0070C0"/>
                </a:solidFill>
              </a:rPr>
              <a:t>What does it mean to be in U?</a:t>
            </a:r>
          </a:p>
          <a:p>
            <a:pPr lvl="1"/>
            <a:r>
              <a:rPr lang="en-US" sz="2400" dirty="0"/>
              <a:t>Anything that directly impacts Y and is not an X in our model (is not observed).</a:t>
            </a:r>
          </a:p>
          <a:p>
            <a:endParaRPr lang="en-US" sz="2800" dirty="0">
              <a:solidFill>
                <a:srgbClr val="0070C0"/>
              </a:solidFill>
            </a:endParaRPr>
          </a:p>
          <a:p>
            <a:r>
              <a:rPr lang="en-US" sz="2800" dirty="0">
                <a:solidFill>
                  <a:srgbClr val="0070C0"/>
                </a:solidFill>
              </a:rPr>
              <a:t>For experimental data on severe case of Covid (Y) and fully vaccinated (X), what is in U?</a:t>
            </a:r>
          </a:p>
          <a:p>
            <a:pPr lvl="1"/>
            <a:r>
              <a:rPr lang="en-US" sz="2400" dirty="0"/>
              <a:t>Age </a:t>
            </a:r>
          </a:p>
          <a:p>
            <a:pPr lvl="1"/>
            <a:r>
              <a:rPr lang="en-US" sz="2400" dirty="0"/>
              <a:t>Type of job</a:t>
            </a:r>
          </a:p>
          <a:p>
            <a:pPr lvl="1"/>
            <a:r>
              <a:rPr lang="en-US" sz="2400" dirty="0"/>
              <a:t>History of health problems</a:t>
            </a:r>
          </a:p>
          <a:p>
            <a:pPr lvl="1"/>
            <a:r>
              <a:rPr lang="en-US" sz="2400" dirty="0"/>
              <a:t>Etc.</a:t>
            </a:r>
          </a:p>
          <a:p>
            <a:pPr lvl="1"/>
            <a:endParaRPr lang="en-US" sz="2400" dirty="0">
              <a:solidFill>
                <a:srgbClr val="0070C0"/>
              </a:solidFill>
            </a:endParaRPr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endParaRPr lang="en-US" sz="28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000" dirty="0">
              <a:solidFill>
                <a:srgbClr val="003399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Analytics for Business Strategy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  <a:solidFill>
            <a:schemeClr val="accent1"/>
          </a:solidFill>
          <a:ln>
            <a:gradFill>
              <a:gsLst>
                <a:gs pos="100000">
                  <a:srgbClr val="CBCBCB"/>
                </a:gs>
                <a:gs pos="62000">
                  <a:srgbClr val="CBCBCB">
                    <a:alpha val="41000"/>
                  </a:srgbClr>
                </a:gs>
                <a:gs pos="62000">
                  <a:srgbClr val="CBCBCB">
                    <a:alpha val="41000"/>
                  </a:srgbClr>
                </a:gs>
                <a:gs pos="13000">
                  <a:srgbClr val="5F5F5F"/>
                </a:gs>
                <a:gs pos="21001">
                  <a:srgbClr val="5F5F5F"/>
                </a:gs>
                <a:gs pos="63000">
                  <a:srgbClr val="FFFFFF"/>
                </a:gs>
                <a:gs pos="67000">
                  <a:srgbClr val="B2B2B2"/>
                </a:gs>
                <a:gs pos="69000">
                  <a:srgbClr val="292929"/>
                </a:gs>
                <a:gs pos="82001">
                  <a:srgbClr val="777777"/>
                </a:gs>
                <a:gs pos="100000">
                  <a:srgbClr val="EAEAEA"/>
                </a:gs>
              </a:gsLst>
              <a:lin ang="5400000" scaled="0"/>
            </a:gradFill>
          </a:ln>
          <a:effectLst>
            <a:softEdge rad="635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</a:rPr>
              <a:t>Is all of U a problem?</a:t>
            </a:r>
          </a:p>
        </p:txBody>
      </p:sp>
      <p:pic>
        <p:nvPicPr>
          <p:cNvPr id="4" name="il_fi" descr="http://www.indiana.edu/~wfa/images/Kelley%20School%20of%20Business%20Signature.gif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0" y="6324600"/>
            <a:ext cx="1371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D23E70-FAB4-0847-BE47-D2E331270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48033-F52F-43BC-9751-F53BB58AB199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2327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029200"/>
          </a:xfrm>
          <a:ln>
            <a:noFill/>
          </a:ln>
        </p:spPr>
        <p:txBody>
          <a:bodyPr>
            <a:normAutofit fontScale="92500"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For experimental data on severe case of Covid (Y) and fully vaccinated (X), what is in U?</a:t>
            </a:r>
          </a:p>
          <a:p>
            <a:pPr lvl="1"/>
            <a:r>
              <a:rPr lang="en-US" sz="2400" dirty="0"/>
              <a:t>Age </a:t>
            </a:r>
          </a:p>
          <a:p>
            <a:pPr lvl="1"/>
            <a:r>
              <a:rPr lang="en-US" sz="2400" dirty="0"/>
              <a:t>Type of job</a:t>
            </a:r>
          </a:p>
          <a:p>
            <a:pPr lvl="1"/>
            <a:r>
              <a:rPr lang="en-US" sz="2400" dirty="0"/>
              <a:t>History of health problems</a:t>
            </a:r>
          </a:p>
          <a:p>
            <a:pPr marL="393192" lvl="1" indent="0">
              <a:buNone/>
            </a:pPr>
            <a:endParaRPr lang="en-US" sz="2400" dirty="0"/>
          </a:p>
          <a:p>
            <a:pPr lvl="1"/>
            <a:endParaRPr lang="en-US" sz="2400" dirty="0"/>
          </a:p>
          <a:p>
            <a:r>
              <a:rPr lang="en-US" sz="2800" dirty="0"/>
              <a:t>These (&amp; others) are all in U.</a:t>
            </a:r>
          </a:p>
          <a:p>
            <a:endParaRPr lang="en-US" sz="2800" dirty="0"/>
          </a:p>
          <a:p>
            <a:r>
              <a:rPr lang="en-US" sz="2800" dirty="0"/>
              <a:t>Are they confounding factors?</a:t>
            </a:r>
          </a:p>
          <a:p>
            <a:pPr lvl="1"/>
            <a:r>
              <a:rPr lang="en-US" sz="2400" dirty="0"/>
              <a:t>What’s the other criterion to be a confounding factor?</a:t>
            </a:r>
          </a:p>
          <a:p>
            <a:endParaRPr lang="en-US" sz="2800" dirty="0"/>
          </a:p>
          <a:p>
            <a:endParaRPr lang="en-US" sz="28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endParaRPr lang="en-US" sz="28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000" dirty="0">
              <a:solidFill>
                <a:srgbClr val="003399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Analytics for Business Strategy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  <a:solidFill>
            <a:schemeClr val="accent1"/>
          </a:solidFill>
          <a:ln>
            <a:gradFill>
              <a:gsLst>
                <a:gs pos="100000">
                  <a:srgbClr val="CBCBCB"/>
                </a:gs>
                <a:gs pos="62000">
                  <a:srgbClr val="CBCBCB">
                    <a:alpha val="41000"/>
                  </a:srgbClr>
                </a:gs>
                <a:gs pos="62000">
                  <a:srgbClr val="CBCBCB">
                    <a:alpha val="41000"/>
                  </a:srgbClr>
                </a:gs>
                <a:gs pos="13000">
                  <a:srgbClr val="5F5F5F"/>
                </a:gs>
                <a:gs pos="21001">
                  <a:srgbClr val="5F5F5F"/>
                </a:gs>
                <a:gs pos="63000">
                  <a:srgbClr val="FFFFFF"/>
                </a:gs>
                <a:gs pos="67000">
                  <a:srgbClr val="B2B2B2"/>
                </a:gs>
                <a:gs pos="69000">
                  <a:srgbClr val="292929"/>
                </a:gs>
                <a:gs pos="82001">
                  <a:srgbClr val="777777"/>
                </a:gs>
                <a:gs pos="100000">
                  <a:srgbClr val="EAEAEA"/>
                </a:gs>
              </a:gsLst>
              <a:lin ang="5400000" scaled="0"/>
            </a:gradFill>
          </a:ln>
          <a:effectLst>
            <a:softEdge rad="635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</a:rPr>
              <a:t>Estimating the effect of vaccines</a:t>
            </a:r>
          </a:p>
        </p:txBody>
      </p:sp>
      <p:pic>
        <p:nvPicPr>
          <p:cNvPr id="4" name="il_fi" descr="http://www.indiana.edu/~wfa/images/Kelley%20School%20of%20Business%20Signature.gif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0" y="6324600"/>
            <a:ext cx="1371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D23E70-FAB4-0847-BE47-D2E331270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48033-F52F-43BC-9751-F53BB58AB199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6859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029200"/>
          </a:xfrm>
          <a:ln>
            <a:noFill/>
          </a:ln>
        </p:spPr>
        <p:txBody>
          <a:bodyPr>
            <a:normAutofit/>
          </a:bodyPr>
          <a:lstStyle/>
          <a:p>
            <a:endParaRPr lang="en-US" sz="2800" dirty="0"/>
          </a:p>
          <a:p>
            <a:r>
              <a:rPr lang="en-US" sz="2800" dirty="0"/>
              <a:t>A </a:t>
            </a:r>
            <a:r>
              <a:rPr lang="en-US" sz="2800" b="1" u="sng" dirty="0"/>
              <a:t>confounding factor</a:t>
            </a:r>
            <a:r>
              <a:rPr lang="en-US" sz="2800" dirty="0"/>
              <a:t> is:</a:t>
            </a:r>
          </a:p>
          <a:p>
            <a:pPr lvl="1"/>
            <a:r>
              <a:rPr lang="en-US" sz="2400" dirty="0"/>
              <a:t>In U</a:t>
            </a:r>
          </a:p>
          <a:p>
            <a:pPr lvl="1"/>
            <a:r>
              <a:rPr lang="en-US" sz="2400" dirty="0"/>
              <a:t>Correlated with X</a:t>
            </a:r>
          </a:p>
          <a:p>
            <a:pPr lvl="1"/>
            <a:endParaRPr lang="en-US" sz="2400" dirty="0"/>
          </a:p>
          <a:p>
            <a:r>
              <a:rPr lang="en-US" sz="2800" dirty="0"/>
              <a:t>It messes up (confounds) our ability to estimate the causal effect of X on Y.	</a:t>
            </a:r>
          </a:p>
          <a:p>
            <a:pPr lvl="1"/>
            <a:r>
              <a:rPr lang="en-US" sz="2400" dirty="0"/>
              <a:t>Because when we regress Y on X, some of its effects are picked up by the coefficient on X.</a:t>
            </a:r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endParaRPr lang="en-US" sz="28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000" dirty="0">
              <a:solidFill>
                <a:srgbClr val="003399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Analytics for Business Strategy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  <a:solidFill>
            <a:schemeClr val="accent1"/>
          </a:solidFill>
          <a:ln>
            <a:gradFill>
              <a:gsLst>
                <a:gs pos="100000">
                  <a:srgbClr val="CBCBCB"/>
                </a:gs>
                <a:gs pos="62000">
                  <a:srgbClr val="CBCBCB">
                    <a:alpha val="41000"/>
                  </a:srgbClr>
                </a:gs>
                <a:gs pos="62000">
                  <a:srgbClr val="CBCBCB">
                    <a:alpha val="41000"/>
                  </a:srgbClr>
                </a:gs>
                <a:gs pos="13000">
                  <a:srgbClr val="5F5F5F"/>
                </a:gs>
                <a:gs pos="21001">
                  <a:srgbClr val="5F5F5F"/>
                </a:gs>
                <a:gs pos="63000">
                  <a:srgbClr val="FFFFFF"/>
                </a:gs>
                <a:gs pos="67000">
                  <a:srgbClr val="B2B2B2"/>
                </a:gs>
                <a:gs pos="69000">
                  <a:srgbClr val="292929"/>
                </a:gs>
                <a:gs pos="82001">
                  <a:srgbClr val="777777"/>
                </a:gs>
                <a:gs pos="100000">
                  <a:srgbClr val="EAEAEA"/>
                </a:gs>
              </a:gsLst>
              <a:lin ang="5400000" scaled="0"/>
            </a:gradFill>
          </a:ln>
          <a:effectLst>
            <a:softEdge rad="635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</a:rPr>
              <a:t>Confounding factors</a:t>
            </a:r>
          </a:p>
        </p:txBody>
      </p:sp>
      <p:pic>
        <p:nvPicPr>
          <p:cNvPr id="4" name="il_fi" descr="http://www.indiana.edu/~wfa/images/Kelley%20School%20of%20Business%20Signature.gif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0" y="6324600"/>
            <a:ext cx="1371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D23E70-FAB4-0847-BE47-D2E331270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48033-F52F-43BC-9751-F53BB58AB199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510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0027" y="1012095"/>
            <a:ext cx="8004391" cy="638906"/>
          </a:xfrm>
        </p:spPr>
        <p:txBody>
          <a:bodyPr>
            <a:normAutofit fontScale="90000"/>
          </a:bodyPr>
          <a:lstStyle/>
          <a:p>
            <a:r>
              <a:rPr lang="en-US" dirty="0"/>
              <a:t>By the end of this class,</a:t>
            </a:r>
            <a:br>
              <a:rPr lang="en-US" dirty="0"/>
            </a:br>
            <a:r>
              <a:rPr lang="en-US" dirty="0"/>
              <a:t>you should be able to: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18824" y="1976198"/>
            <a:ext cx="8015594" cy="4119802"/>
          </a:xfrm>
        </p:spPr>
        <p:txBody>
          <a:bodyPr>
            <a:noAutofit/>
          </a:bodyPr>
          <a:lstStyle/>
          <a:p>
            <a:endParaRPr lang="en-US" sz="2200" dirty="0"/>
          </a:p>
          <a:p>
            <a:r>
              <a:rPr lang="en-US" sz="2200" dirty="0"/>
              <a:t>Describe the differences between models that are endogenous and models that are exogenous.</a:t>
            </a:r>
          </a:p>
          <a:p>
            <a:r>
              <a:rPr lang="en-US" sz="2200" dirty="0"/>
              <a:t>Explain what a confounding factor is.</a:t>
            </a:r>
          </a:p>
          <a:p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Explain why we don’t have confounding factors in RCTs.</a:t>
            </a:r>
          </a:p>
          <a:p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Explain why we also don’t have confounding factors in models to be used for passive prediction (it’s a different reason).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73AFD8-20BC-544C-8095-A5D900C49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48033-F52F-43BC-9751-F53BB58AB19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554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029200"/>
          </a:xfrm>
          <a:ln>
            <a:noFill/>
          </a:ln>
        </p:spPr>
        <p:txBody>
          <a:bodyPr>
            <a:normAutofit/>
          </a:bodyPr>
          <a:lstStyle/>
          <a:p>
            <a:endParaRPr lang="en-US" sz="2800" dirty="0"/>
          </a:p>
          <a:p>
            <a:r>
              <a:rPr lang="en-US" sz="2800" dirty="0"/>
              <a:t>We said things like age, type of job, and history of health problems are all in U when regressing severe Covid on vaccine.</a:t>
            </a:r>
          </a:p>
          <a:p>
            <a:endParaRPr lang="en-US" sz="2800" dirty="0"/>
          </a:p>
          <a:p>
            <a:r>
              <a:rPr lang="en-US" sz="2800" dirty="0"/>
              <a:t>In an RCT, are they confounding factors?</a:t>
            </a:r>
          </a:p>
          <a:p>
            <a:endParaRPr lang="en-US" sz="2800" dirty="0"/>
          </a:p>
          <a:p>
            <a:r>
              <a:rPr lang="en-US" sz="2800" dirty="0"/>
              <a:t>Would your answer be different if this was observational data and we wanted to estimate the causal impact? If yes, how?</a:t>
            </a:r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endParaRPr lang="en-US" sz="28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000" dirty="0">
              <a:solidFill>
                <a:srgbClr val="003399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Analytics for Business Strategy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  <a:solidFill>
            <a:schemeClr val="accent1"/>
          </a:solidFill>
          <a:ln>
            <a:gradFill>
              <a:gsLst>
                <a:gs pos="100000">
                  <a:srgbClr val="CBCBCB"/>
                </a:gs>
                <a:gs pos="62000">
                  <a:srgbClr val="CBCBCB">
                    <a:alpha val="41000"/>
                  </a:srgbClr>
                </a:gs>
                <a:gs pos="62000">
                  <a:srgbClr val="CBCBCB">
                    <a:alpha val="41000"/>
                  </a:srgbClr>
                </a:gs>
                <a:gs pos="13000">
                  <a:srgbClr val="5F5F5F"/>
                </a:gs>
                <a:gs pos="21001">
                  <a:srgbClr val="5F5F5F"/>
                </a:gs>
                <a:gs pos="63000">
                  <a:srgbClr val="FFFFFF"/>
                </a:gs>
                <a:gs pos="67000">
                  <a:srgbClr val="B2B2B2"/>
                </a:gs>
                <a:gs pos="69000">
                  <a:srgbClr val="292929"/>
                </a:gs>
                <a:gs pos="82001">
                  <a:srgbClr val="777777"/>
                </a:gs>
                <a:gs pos="100000">
                  <a:srgbClr val="EAEAEA"/>
                </a:gs>
              </a:gsLst>
              <a:lin ang="5400000" scaled="0"/>
            </a:gradFill>
          </a:ln>
          <a:effectLst>
            <a:softEdge rad="635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</a:rPr>
              <a:t>Do these factors cause a problem?</a:t>
            </a:r>
          </a:p>
        </p:txBody>
      </p:sp>
      <p:pic>
        <p:nvPicPr>
          <p:cNvPr id="4" name="il_fi" descr="http://www.indiana.edu/~wfa/images/Kelley%20School%20of%20Business%20Signature.gif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0" y="6324600"/>
            <a:ext cx="1371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D23E70-FAB4-0847-BE47-D2E331270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48033-F52F-43BC-9751-F53BB58AB199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6272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Graphical user interface&#10;&#10;Description automatically generated">
            <a:extLst>
              <a:ext uri="{FF2B5EF4-FFF2-40B4-BE49-F238E27FC236}">
                <a16:creationId xmlns:a16="http://schemas.microsoft.com/office/drawing/2014/main" id="{E896C361-32CB-4E41-8E36-8C48ABD66A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125" y="1143000"/>
            <a:ext cx="6163733" cy="55626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6800"/>
          </a:xfrm>
          <a:solidFill>
            <a:schemeClr val="accent1"/>
          </a:solidFill>
          <a:ln>
            <a:solidFill>
              <a:schemeClr val="accent1"/>
            </a:solidFill>
          </a:ln>
          <a:effectLst>
            <a:softEdge rad="63500"/>
          </a:effectLst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We bought a horse…</a:t>
            </a:r>
          </a:p>
        </p:txBody>
      </p:sp>
      <p:pic>
        <p:nvPicPr>
          <p:cNvPr id="4" name="il_fi" descr="http://www.indiana.edu/~wfa/images/Kelley%20School%20of%20Business%20Signature.gif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20000" y="6324600"/>
            <a:ext cx="1371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Analytics for Business Strategy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17A22E-F7F6-E245-8384-FF2947D1A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48033-F52F-43BC-9751-F53BB58AB199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6074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029200"/>
          </a:xfrm>
          <a:ln>
            <a:noFill/>
          </a:ln>
        </p:spPr>
        <p:txBody>
          <a:bodyPr>
            <a:normAutofit/>
          </a:bodyPr>
          <a:lstStyle/>
          <a:p>
            <a:endParaRPr lang="en-US" sz="2800" dirty="0"/>
          </a:p>
          <a:p>
            <a:r>
              <a:rPr lang="en-US" sz="2800" dirty="0"/>
              <a:t>The article doesn’t necessarily imply causality… but that doesn’t mean the reader won’t imagine a causal relationship</a:t>
            </a:r>
          </a:p>
          <a:p>
            <a:pPr lvl="1"/>
            <a:r>
              <a:rPr lang="en-US" sz="2400" dirty="0"/>
              <a:t>Perhaps if you buy a horse it will make you more active and more relaxed and extend your life</a:t>
            </a:r>
          </a:p>
          <a:p>
            <a:pPr lvl="2"/>
            <a:r>
              <a:rPr lang="en-US" sz="2200" dirty="0"/>
              <a:t>This isn’t a crazy theory…	</a:t>
            </a:r>
          </a:p>
          <a:p>
            <a:pPr lvl="3"/>
            <a:r>
              <a:rPr lang="en-US" sz="2000" dirty="0"/>
              <a:t>But it’s also not a good estimate of the causal effect of owning a horse on life span.</a:t>
            </a:r>
          </a:p>
          <a:p>
            <a:pPr lvl="3"/>
            <a:endParaRPr lang="en-US" sz="2000" dirty="0"/>
          </a:p>
          <a:p>
            <a:r>
              <a:rPr lang="en-US" sz="2800" dirty="0"/>
              <a:t>Why isn’t it a good estimate of the causal relationship?</a:t>
            </a:r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endParaRPr lang="en-US" sz="28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000" dirty="0">
              <a:solidFill>
                <a:srgbClr val="003399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Analytics for Business Strategy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  <a:solidFill>
            <a:schemeClr val="accent1"/>
          </a:solidFill>
          <a:ln>
            <a:gradFill>
              <a:gsLst>
                <a:gs pos="100000">
                  <a:srgbClr val="CBCBCB"/>
                </a:gs>
                <a:gs pos="62000">
                  <a:srgbClr val="CBCBCB">
                    <a:alpha val="41000"/>
                  </a:srgbClr>
                </a:gs>
                <a:gs pos="62000">
                  <a:srgbClr val="CBCBCB">
                    <a:alpha val="41000"/>
                  </a:srgbClr>
                </a:gs>
                <a:gs pos="13000">
                  <a:srgbClr val="5F5F5F"/>
                </a:gs>
                <a:gs pos="21001">
                  <a:srgbClr val="5F5F5F"/>
                </a:gs>
                <a:gs pos="63000">
                  <a:srgbClr val="FFFFFF"/>
                </a:gs>
                <a:gs pos="67000">
                  <a:srgbClr val="B2B2B2"/>
                </a:gs>
                <a:gs pos="69000">
                  <a:srgbClr val="292929"/>
                </a:gs>
                <a:gs pos="82001">
                  <a:srgbClr val="777777"/>
                </a:gs>
                <a:gs pos="100000">
                  <a:srgbClr val="EAEAEA"/>
                </a:gs>
              </a:gsLst>
              <a:lin ang="5400000" scaled="0"/>
            </a:gradFill>
          </a:ln>
          <a:effectLst>
            <a:softEdge rad="635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</a:rPr>
              <a:t>Horse owners live longer</a:t>
            </a:r>
          </a:p>
        </p:txBody>
      </p:sp>
      <p:pic>
        <p:nvPicPr>
          <p:cNvPr id="4" name="il_fi" descr="http://www.indiana.edu/~wfa/images/Kelley%20School%20of%20Business%20Signature.gif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0" y="6324600"/>
            <a:ext cx="1371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D23E70-FAB4-0847-BE47-D2E331270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48033-F52F-43BC-9751-F53BB58AB199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2489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7450" y="442547"/>
            <a:ext cx="8534399" cy="638906"/>
          </a:xfrm>
        </p:spPr>
        <p:txBody>
          <a:bodyPr>
            <a:normAutofit fontScale="90000"/>
          </a:bodyPr>
          <a:lstStyle/>
          <a:p>
            <a:r>
              <a:rPr lang="en-US" sz="3500" dirty="0"/>
              <a:t>What’s (likely) wrong in this implication?</a:t>
            </a:r>
          </a:p>
        </p:txBody>
      </p:sp>
      <p:pic>
        <p:nvPicPr>
          <p:cNvPr id="6" name="Content Placeholder 5" descr="A plate of food&#10;&#10;Description automatically generated with low confidence">
            <a:extLst>
              <a:ext uri="{FF2B5EF4-FFF2-40B4-BE49-F238E27FC236}">
                <a16:creationId xmlns:a16="http://schemas.microsoft.com/office/drawing/2014/main" id="{3735A4A9-8CA5-E24E-89B7-654FC21181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2313" y="1081088"/>
            <a:ext cx="5276687" cy="5159428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73AFD8-20BC-544C-8095-A5D900C49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48033-F52F-43BC-9751-F53BB58AB199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2132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90600"/>
                <a:ext cx="8229600" cy="5029200"/>
              </a:xfrm>
              <a:ln>
                <a:noFill/>
              </a:ln>
            </p:spPr>
            <p:txBody>
              <a:bodyPr>
                <a:normAutofit/>
              </a:bodyPr>
              <a:lstStyle/>
              <a:p>
                <a:endParaRPr lang="en-US" sz="2800" dirty="0"/>
              </a:p>
              <a:p>
                <a:r>
                  <a:rPr lang="en-US" sz="2800" dirty="0"/>
                  <a:t>When we are writing out a model with the goal of identifying a causal impact of some X on Y, we worry a lot about what is in U.</a:t>
                </a:r>
              </a:p>
              <a:p>
                <a:endParaRPr lang="en-US" sz="280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endParaRPr lang="en-US" sz="2400" dirty="0"/>
              </a:p>
              <a:p>
                <a:pPr lvl="1"/>
                <a:endParaRPr lang="en-US" sz="2400" dirty="0"/>
              </a:p>
              <a:p>
                <a:r>
                  <a:rPr lang="en-US" sz="2800" dirty="0"/>
                  <a:t>There can be a lot in U:</a:t>
                </a:r>
              </a:p>
              <a:p>
                <a:pPr lvl="1"/>
                <a:r>
                  <a:rPr lang="en-US" sz="2400" dirty="0"/>
                  <a:t>Confounding factors (problematic)</a:t>
                </a:r>
              </a:p>
              <a:p>
                <a:pPr lvl="1"/>
                <a:r>
                  <a:rPr lang="en-US" sz="2400" dirty="0"/>
                  <a:t>Other factors directly impacting Y, but aren’t correlated with any X (not a problem)</a:t>
                </a:r>
              </a:p>
              <a:p>
                <a:endParaRPr lang="en-US" sz="2800" dirty="0"/>
              </a:p>
              <a:p>
                <a:pPr lvl="1"/>
                <a:endParaRPr lang="en-US" sz="2400" dirty="0"/>
              </a:p>
              <a:p>
                <a:pPr lvl="1"/>
                <a:endParaRPr lang="en-US" sz="2400" dirty="0"/>
              </a:p>
              <a:p>
                <a:endParaRPr lang="en-US" sz="2800" dirty="0"/>
              </a:p>
              <a:p>
                <a:pPr lvl="1"/>
                <a:endParaRPr lang="en-US" sz="2400" dirty="0"/>
              </a:p>
              <a:p>
                <a:pPr lvl="1"/>
                <a:endParaRPr lang="en-US" sz="2400" dirty="0"/>
              </a:p>
              <a:p>
                <a:pPr lvl="1"/>
                <a:endParaRPr lang="en-US" sz="2000" dirty="0">
                  <a:solidFill>
                    <a:srgbClr val="003399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90600"/>
                <a:ext cx="8229600" cy="5029200"/>
              </a:xfrm>
              <a:blipFill>
                <a:blip r:embed="rId3"/>
                <a:stretch>
                  <a:fillRect r="-15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Analytics for Business Strategy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  <a:solidFill>
            <a:schemeClr val="accent1"/>
          </a:solidFill>
          <a:ln>
            <a:gradFill>
              <a:gsLst>
                <a:gs pos="100000">
                  <a:srgbClr val="CBCBCB"/>
                </a:gs>
                <a:gs pos="62000">
                  <a:srgbClr val="CBCBCB">
                    <a:alpha val="41000"/>
                  </a:srgbClr>
                </a:gs>
                <a:gs pos="62000">
                  <a:srgbClr val="CBCBCB">
                    <a:alpha val="41000"/>
                  </a:srgbClr>
                </a:gs>
                <a:gs pos="13000">
                  <a:srgbClr val="5F5F5F"/>
                </a:gs>
                <a:gs pos="21001">
                  <a:srgbClr val="5F5F5F"/>
                </a:gs>
                <a:gs pos="63000">
                  <a:srgbClr val="FFFFFF"/>
                </a:gs>
                <a:gs pos="67000">
                  <a:srgbClr val="B2B2B2"/>
                </a:gs>
                <a:gs pos="69000">
                  <a:srgbClr val="292929"/>
                </a:gs>
                <a:gs pos="82001">
                  <a:srgbClr val="777777"/>
                </a:gs>
                <a:gs pos="100000">
                  <a:srgbClr val="EAEAEA"/>
                </a:gs>
              </a:gsLst>
              <a:lin ang="5400000" scaled="0"/>
            </a:gradFill>
          </a:ln>
          <a:effectLst>
            <a:softEdge rad="635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</a:rPr>
              <a:t>What’s in U?</a:t>
            </a:r>
          </a:p>
        </p:txBody>
      </p:sp>
      <p:pic>
        <p:nvPicPr>
          <p:cNvPr id="4" name="il_fi" descr="http://www.indiana.edu/~wfa/images/Kelley%20School%20of%20Business%20Signature.gif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20000" y="6324600"/>
            <a:ext cx="1371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D23E70-FAB4-0847-BE47-D2E331270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48033-F52F-43BC-9751-F53BB58AB199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4315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90600"/>
                <a:ext cx="8229600" cy="5029200"/>
              </a:xfrm>
              <a:ln>
                <a:noFill/>
              </a:ln>
            </p:spPr>
            <p:txBody>
              <a:bodyPr>
                <a:normAutofit fontScale="92500" lnSpcReduction="10000"/>
              </a:bodyPr>
              <a:lstStyle/>
              <a:p>
                <a:endParaRPr lang="en-US" sz="2800" dirty="0"/>
              </a:p>
              <a:p>
                <a:r>
                  <a:rPr lang="en-US" sz="2800" dirty="0"/>
                  <a:t>Suppose we have the following model and we’re interested in the causal impact of avocados on heart attacks:</a:t>
                </a:r>
              </a:p>
              <a:p>
                <a:endParaRPr lang="en-US" sz="280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𝐿𝑜𝑛𝑔𝑒𝑣𝑖𝑡𝑦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𝐴𝑣𝑜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endParaRPr lang="en-US" sz="2400" dirty="0"/>
              </a:p>
              <a:p>
                <a:endParaRPr lang="en-US" sz="2800" dirty="0"/>
              </a:p>
              <a:p>
                <a:r>
                  <a:rPr lang="en-US" sz="2800" dirty="0"/>
                  <a:t>If we think wealth is a confounding factor and instead run the model: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L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𝑜𝑛𝑔𝑒𝑣𝑖𝑡𝑦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𝐴𝑣𝑜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𝑊𝑒𝑎𝑙𝑡h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endParaRPr lang="en-US" sz="2400" dirty="0"/>
              </a:p>
              <a:p>
                <a:endParaRPr lang="en-US" sz="2800" dirty="0"/>
              </a:p>
              <a:p>
                <a:r>
                  <a:rPr lang="en-US" sz="2800" dirty="0">
                    <a:solidFill>
                      <a:srgbClr val="0070C0"/>
                    </a:solidFill>
                  </a:rPr>
                  <a:t>Would wealth still be a confounding factor?</a:t>
                </a:r>
              </a:p>
              <a:p>
                <a:pPr lvl="1"/>
                <a:endParaRPr lang="en-US" sz="2400" dirty="0"/>
              </a:p>
              <a:p>
                <a:endParaRPr lang="en-US" sz="2800" dirty="0"/>
              </a:p>
              <a:p>
                <a:pPr lvl="1"/>
                <a:endParaRPr lang="en-US" sz="2400" dirty="0"/>
              </a:p>
              <a:p>
                <a:pPr lvl="1"/>
                <a:endParaRPr lang="en-US" sz="2400" dirty="0"/>
              </a:p>
              <a:p>
                <a:pPr lvl="1"/>
                <a:endParaRPr lang="en-US" sz="2000" dirty="0">
                  <a:solidFill>
                    <a:srgbClr val="003399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90600"/>
                <a:ext cx="8229600" cy="5029200"/>
              </a:xfr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Analytics for Business Strategy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  <a:solidFill>
            <a:schemeClr val="accent1"/>
          </a:solidFill>
          <a:ln>
            <a:gradFill>
              <a:gsLst>
                <a:gs pos="100000">
                  <a:srgbClr val="CBCBCB"/>
                </a:gs>
                <a:gs pos="62000">
                  <a:srgbClr val="CBCBCB">
                    <a:alpha val="41000"/>
                  </a:srgbClr>
                </a:gs>
                <a:gs pos="62000">
                  <a:srgbClr val="CBCBCB">
                    <a:alpha val="41000"/>
                  </a:srgbClr>
                </a:gs>
                <a:gs pos="13000">
                  <a:srgbClr val="5F5F5F"/>
                </a:gs>
                <a:gs pos="21001">
                  <a:srgbClr val="5F5F5F"/>
                </a:gs>
                <a:gs pos="63000">
                  <a:srgbClr val="FFFFFF"/>
                </a:gs>
                <a:gs pos="67000">
                  <a:srgbClr val="B2B2B2"/>
                </a:gs>
                <a:gs pos="69000">
                  <a:srgbClr val="292929"/>
                </a:gs>
                <a:gs pos="82001">
                  <a:srgbClr val="777777"/>
                </a:gs>
                <a:gs pos="100000">
                  <a:srgbClr val="EAEAEA"/>
                </a:gs>
              </a:gsLst>
              <a:lin ang="5400000" scaled="0"/>
            </a:gradFill>
          </a:ln>
          <a:effectLst>
            <a:softEdge rad="635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</a:rPr>
              <a:t>What if we have data on it?</a:t>
            </a:r>
          </a:p>
        </p:txBody>
      </p:sp>
      <p:pic>
        <p:nvPicPr>
          <p:cNvPr id="4" name="il_fi" descr="http://www.indiana.edu/~wfa/images/Kelley%20School%20of%20Business%20Signature.gif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20000" y="6324600"/>
            <a:ext cx="1371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D23E70-FAB4-0847-BE47-D2E331270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48033-F52F-43BC-9751-F53BB58AB199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3541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029200"/>
          </a:xfrm>
          <a:ln>
            <a:noFill/>
          </a:ln>
        </p:spPr>
        <p:txBody>
          <a:bodyPr>
            <a:normAutofit fontScale="92500" lnSpcReduction="20000"/>
          </a:bodyPr>
          <a:lstStyle/>
          <a:p>
            <a:endParaRPr lang="en-US" sz="2800" dirty="0"/>
          </a:p>
          <a:p>
            <a:r>
              <a:rPr lang="en-US" sz="2800" dirty="0">
                <a:solidFill>
                  <a:srgbClr val="0070C0"/>
                </a:solidFill>
              </a:rPr>
              <a:t>Would wealth still be a confounding factor?</a:t>
            </a:r>
          </a:p>
          <a:p>
            <a:pPr marL="109728" indent="0">
              <a:buNone/>
            </a:pPr>
            <a:endParaRPr lang="en-US" sz="2800" dirty="0"/>
          </a:p>
          <a:p>
            <a:r>
              <a:rPr lang="en-US" sz="2800" dirty="0"/>
              <a:t>Let’s review:</a:t>
            </a:r>
          </a:p>
          <a:p>
            <a:endParaRPr lang="en-US" sz="2800" dirty="0"/>
          </a:p>
          <a:p>
            <a:r>
              <a:rPr lang="en-US" sz="2800" dirty="0"/>
              <a:t>A </a:t>
            </a:r>
            <a:r>
              <a:rPr lang="en-US" sz="2800" b="1" u="sng" dirty="0"/>
              <a:t>confounding factor</a:t>
            </a:r>
            <a:r>
              <a:rPr lang="en-US" sz="2800" dirty="0"/>
              <a:t> is:</a:t>
            </a:r>
          </a:p>
          <a:p>
            <a:pPr lvl="1"/>
            <a:r>
              <a:rPr lang="en-US" sz="2400" dirty="0"/>
              <a:t>In U</a:t>
            </a:r>
          </a:p>
          <a:p>
            <a:pPr lvl="1"/>
            <a:r>
              <a:rPr lang="en-US" sz="2400" dirty="0"/>
              <a:t>Correlated with X</a:t>
            </a:r>
          </a:p>
          <a:p>
            <a:pPr lvl="1"/>
            <a:endParaRPr lang="en-US" sz="2400" dirty="0"/>
          </a:p>
          <a:p>
            <a:pPr lvl="1"/>
            <a:r>
              <a:rPr lang="en-US" sz="2400" dirty="0"/>
              <a:t>We’ll discuss this more later, but the correlated with X part isn’t a problem in our causal estimate since Stata essentially estimates how each X moves with Y, holding all other X variables in the model constant.</a:t>
            </a:r>
          </a:p>
          <a:p>
            <a:pPr lvl="2"/>
            <a:r>
              <a:rPr lang="en-US" sz="2200" dirty="0"/>
              <a:t>Other confounding factors may still be a problem though.</a:t>
            </a:r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endParaRPr lang="en-US" sz="28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000" dirty="0">
              <a:solidFill>
                <a:srgbClr val="003399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Analytics for Business Strategy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  <a:solidFill>
            <a:schemeClr val="accent1"/>
          </a:solidFill>
          <a:ln>
            <a:gradFill>
              <a:gsLst>
                <a:gs pos="100000">
                  <a:srgbClr val="CBCBCB"/>
                </a:gs>
                <a:gs pos="62000">
                  <a:srgbClr val="CBCBCB">
                    <a:alpha val="41000"/>
                  </a:srgbClr>
                </a:gs>
                <a:gs pos="62000">
                  <a:srgbClr val="CBCBCB">
                    <a:alpha val="41000"/>
                  </a:srgbClr>
                </a:gs>
                <a:gs pos="13000">
                  <a:srgbClr val="5F5F5F"/>
                </a:gs>
                <a:gs pos="21001">
                  <a:srgbClr val="5F5F5F"/>
                </a:gs>
                <a:gs pos="63000">
                  <a:srgbClr val="FFFFFF"/>
                </a:gs>
                <a:gs pos="67000">
                  <a:srgbClr val="B2B2B2"/>
                </a:gs>
                <a:gs pos="69000">
                  <a:srgbClr val="292929"/>
                </a:gs>
                <a:gs pos="82001">
                  <a:srgbClr val="777777"/>
                </a:gs>
                <a:gs pos="100000">
                  <a:srgbClr val="EAEAEA"/>
                </a:gs>
              </a:gsLst>
              <a:lin ang="5400000" scaled="0"/>
            </a:gradFill>
          </a:ln>
          <a:effectLst>
            <a:softEdge rad="635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</a:rPr>
              <a:t>Confounding factors</a:t>
            </a:r>
          </a:p>
        </p:txBody>
      </p:sp>
      <p:pic>
        <p:nvPicPr>
          <p:cNvPr id="4" name="il_fi" descr="http://www.indiana.edu/~wfa/images/Kelley%20School%20of%20Business%20Signature.gif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0" y="6324600"/>
            <a:ext cx="1371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D23E70-FAB4-0847-BE47-D2E331270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48033-F52F-43BC-9751-F53BB58AB199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7733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029200"/>
          </a:xfrm>
          <a:ln>
            <a:noFill/>
          </a:ln>
        </p:spPr>
        <p:txBody>
          <a:bodyPr>
            <a:normAutofit fontScale="92500" lnSpcReduction="10000"/>
          </a:bodyPr>
          <a:lstStyle/>
          <a:p>
            <a:endParaRPr lang="en-US" sz="2800" dirty="0"/>
          </a:p>
          <a:p>
            <a:r>
              <a:rPr lang="en-US" sz="2800" dirty="0"/>
              <a:t>Let’s practice classifying variables a bit:</a:t>
            </a:r>
          </a:p>
          <a:p>
            <a:pPr lvl="1"/>
            <a:r>
              <a:rPr lang="en-US" sz="2400" dirty="0"/>
              <a:t>For each of the following cases, label each variable one of the following:</a:t>
            </a:r>
          </a:p>
          <a:p>
            <a:pPr lvl="1"/>
            <a:endParaRPr lang="en-US" sz="2400" dirty="0"/>
          </a:p>
          <a:p>
            <a:pPr lvl="2"/>
            <a:r>
              <a:rPr lang="en-US" sz="2200" dirty="0"/>
              <a:t>Exogenous variable</a:t>
            </a:r>
          </a:p>
          <a:p>
            <a:pPr lvl="2"/>
            <a:r>
              <a:rPr lang="en-US" sz="2200" dirty="0"/>
              <a:t>Endogenous variable</a:t>
            </a:r>
          </a:p>
          <a:p>
            <a:pPr lvl="2"/>
            <a:r>
              <a:rPr lang="en-US" sz="2200" dirty="0"/>
              <a:t>Variable of interest</a:t>
            </a:r>
          </a:p>
          <a:p>
            <a:pPr lvl="2"/>
            <a:r>
              <a:rPr lang="en-US" sz="2200" dirty="0"/>
              <a:t>Outcome variable</a:t>
            </a:r>
          </a:p>
          <a:p>
            <a:pPr lvl="2"/>
            <a:r>
              <a:rPr lang="en-US" sz="2200" dirty="0"/>
              <a:t>Confounding factor</a:t>
            </a:r>
          </a:p>
          <a:p>
            <a:pPr lvl="2"/>
            <a:r>
              <a:rPr lang="en-US" sz="2200" dirty="0"/>
              <a:t>None</a:t>
            </a:r>
          </a:p>
          <a:p>
            <a:pPr lvl="1"/>
            <a:endParaRPr lang="en-US" sz="2400" dirty="0"/>
          </a:p>
          <a:p>
            <a:pPr lvl="1"/>
            <a:r>
              <a:rPr lang="en-US" sz="2400" dirty="0"/>
              <a:t>Also state whether you think the model is endogenous or exogenous.</a:t>
            </a:r>
          </a:p>
          <a:p>
            <a:pPr lvl="1"/>
            <a:endParaRPr lang="en-US" sz="2000" dirty="0"/>
          </a:p>
          <a:p>
            <a:pPr lvl="1"/>
            <a:endParaRPr lang="en-US" sz="2400" dirty="0"/>
          </a:p>
          <a:p>
            <a:endParaRPr lang="en-US" sz="28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000" dirty="0">
              <a:solidFill>
                <a:srgbClr val="003399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Analytics for Business Strategy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  <a:solidFill>
            <a:schemeClr val="accent1"/>
          </a:solidFill>
          <a:ln>
            <a:gradFill>
              <a:gsLst>
                <a:gs pos="100000">
                  <a:srgbClr val="CBCBCB"/>
                </a:gs>
                <a:gs pos="62000">
                  <a:srgbClr val="CBCBCB">
                    <a:alpha val="41000"/>
                  </a:srgbClr>
                </a:gs>
                <a:gs pos="62000">
                  <a:srgbClr val="CBCBCB">
                    <a:alpha val="41000"/>
                  </a:srgbClr>
                </a:gs>
                <a:gs pos="13000">
                  <a:srgbClr val="5F5F5F"/>
                </a:gs>
                <a:gs pos="21001">
                  <a:srgbClr val="5F5F5F"/>
                </a:gs>
                <a:gs pos="63000">
                  <a:srgbClr val="FFFFFF"/>
                </a:gs>
                <a:gs pos="67000">
                  <a:srgbClr val="B2B2B2"/>
                </a:gs>
                <a:gs pos="69000">
                  <a:srgbClr val="292929"/>
                </a:gs>
                <a:gs pos="82001">
                  <a:srgbClr val="777777"/>
                </a:gs>
                <a:gs pos="100000">
                  <a:srgbClr val="EAEAEA"/>
                </a:gs>
              </a:gsLst>
              <a:lin ang="5400000" scaled="0"/>
            </a:gradFill>
          </a:ln>
          <a:effectLst>
            <a:softEdge rad="635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</a:rPr>
              <a:t>Classifying variables</a:t>
            </a:r>
          </a:p>
        </p:txBody>
      </p:sp>
      <p:pic>
        <p:nvPicPr>
          <p:cNvPr id="4" name="il_fi" descr="http://www.indiana.edu/~wfa/images/Kelley%20School%20of%20Business%20Signature.gif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0" y="6324600"/>
            <a:ext cx="1371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D23E70-FAB4-0847-BE47-D2E331270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48033-F52F-43BC-9751-F53BB58AB199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5867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029200"/>
          </a:xfrm>
          <a:ln>
            <a:noFill/>
          </a:ln>
        </p:spPr>
        <p:txBody>
          <a:bodyPr>
            <a:normAutofit/>
          </a:bodyPr>
          <a:lstStyle/>
          <a:p>
            <a:endParaRPr lang="en-US" sz="2800" dirty="0"/>
          </a:p>
          <a:p>
            <a:r>
              <a:rPr lang="en-US" sz="2800" dirty="0"/>
              <a:t>Regional population</a:t>
            </a:r>
          </a:p>
          <a:p>
            <a:r>
              <a:rPr lang="en-US" sz="2800" dirty="0"/>
              <a:t>Ad budget</a:t>
            </a:r>
          </a:p>
          <a:p>
            <a:r>
              <a:rPr lang="en-US" sz="2800" dirty="0"/>
              <a:t>Sales</a:t>
            </a:r>
          </a:p>
          <a:p>
            <a:r>
              <a:rPr lang="en-US" sz="2800" dirty="0"/>
              <a:t>Price of Advertisement (in region)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endParaRPr lang="en-US" sz="28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000" dirty="0">
              <a:solidFill>
                <a:srgbClr val="003399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Analytics for Business Strategy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  <a:solidFill>
            <a:schemeClr val="accent1"/>
          </a:solidFill>
          <a:ln>
            <a:gradFill>
              <a:gsLst>
                <a:gs pos="100000">
                  <a:srgbClr val="CBCBCB"/>
                </a:gs>
                <a:gs pos="62000">
                  <a:srgbClr val="CBCBCB">
                    <a:alpha val="41000"/>
                  </a:srgbClr>
                </a:gs>
                <a:gs pos="62000">
                  <a:srgbClr val="CBCBCB">
                    <a:alpha val="41000"/>
                  </a:srgbClr>
                </a:gs>
                <a:gs pos="13000">
                  <a:srgbClr val="5F5F5F"/>
                </a:gs>
                <a:gs pos="21001">
                  <a:srgbClr val="5F5F5F"/>
                </a:gs>
                <a:gs pos="63000">
                  <a:srgbClr val="FFFFFF"/>
                </a:gs>
                <a:gs pos="67000">
                  <a:srgbClr val="B2B2B2"/>
                </a:gs>
                <a:gs pos="69000">
                  <a:srgbClr val="292929"/>
                </a:gs>
                <a:gs pos="82001">
                  <a:srgbClr val="777777"/>
                </a:gs>
                <a:gs pos="100000">
                  <a:srgbClr val="EAEAEA"/>
                </a:gs>
              </a:gsLst>
              <a:lin ang="5400000" scaled="0"/>
            </a:gradFill>
          </a:ln>
          <a:effectLst>
            <a:softEdge rad="635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</a:rPr>
              <a:t>Effect of regional Ad budget on sales</a:t>
            </a:r>
          </a:p>
        </p:txBody>
      </p:sp>
      <p:pic>
        <p:nvPicPr>
          <p:cNvPr id="4" name="il_fi" descr="http://www.indiana.edu/~wfa/images/Kelley%20School%20of%20Business%20Signature.gif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0" y="6324600"/>
            <a:ext cx="1371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D23E70-FAB4-0847-BE47-D2E331270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48033-F52F-43BC-9751-F53BB58AB199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6090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029200"/>
          </a:xfrm>
          <a:ln>
            <a:noFill/>
          </a:ln>
        </p:spPr>
        <p:txBody>
          <a:bodyPr>
            <a:normAutofit fontScale="85000" lnSpcReduction="20000"/>
          </a:bodyPr>
          <a:lstStyle/>
          <a:p>
            <a:r>
              <a:rPr lang="en-US" sz="2800" dirty="0"/>
              <a:t>This is almost certainly observational data.</a:t>
            </a:r>
          </a:p>
          <a:p>
            <a:endParaRPr lang="en-US" sz="2800" dirty="0"/>
          </a:p>
          <a:p>
            <a:r>
              <a:rPr lang="en-US" sz="2800" dirty="0"/>
              <a:t>Regional population</a:t>
            </a:r>
          </a:p>
          <a:p>
            <a:pPr lvl="1"/>
            <a:r>
              <a:rPr lang="en-US" sz="2400" dirty="0">
                <a:solidFill>
                  <a:srgbClr val="C00000"/>
                </a:solidFill>
              </a:rPr>
              <a:t>Confounding factor if not observed (in U)</a:t>
            </a:r>
          </a:p>
          <a:p>
            <a:endParaRPr lang="en-US" sz="2800" dirty="0"/>
          </a:p>
          <a:p>
            <a:r>
              <a:rPr lang="en-US" sz="2800" dirty="0"/>
              <a:t>Ad budget </a:t>
            </a:r>
          </a:p>
          <a:p>
            <a:pPr lvl="1"/>
            <a:r>
              <a:rPr lang="en-US" sz="2400" dirty="0">
                <a:solidFill>
                  <a:srgbClr val="C00000"/>
                </a:solidFill>
              </a:rPr>
              <a:t>Variable of interest X, endogenous</a:t>
            </a:r>
            <a:endParaRPr lang="en-US" sz="2400" dirty="0"/>
          </a:p>
          <a:p>
            <a:endParaRPr lang="en-US" sz="2800" dirty="0"/>
          </a:p>
          <a:p>
            <a:r>
              <a:rPr lang="en-US" sz="2800" dirty="0"/>
              <a:t>Sales</a:t>
            </a:r>
          </a:p>
          <a:p>
            <a:pPr lvl="1"/>
            <a:r>
              <a:rPr lang="en-US" sz="2400" dirty="0">
                <a:solidFill>
                  <a:srgbClr val="C00000"/>
                </a:solidFill>
              </a:rPr>
              <a:t>Outcome variable Y</a:t>
            </a:r>
          </a:p>
          <a:p>
            <a:endParaRPr lang="en-US" sz="2800" dirty="0"/>
          </a:p>
          <a:p>
            <a:r>
              <a:rPr lang="en-US" sz="2800" dirty="0"/>
              <a:t>Price of Advertisement (in region)</a:t>
            </a:r>
          </a:p>
          <a:p>
            <a:pPr lvl="1"/>
            <a:r>
              <a:rPr lang="en-US" sz="2400" dirty="0">
                <a:solidFill>
                  <a:srgbClr val="C00000"/>
                </a:solidFill>
              </a:rPr>
              <a:t>None </a:t>
            </a:r>
          </a:p>
          <a:p>
            <a:pPr marL="109728" indent="0">
              <a:buNone/>
            </a:pPr>
            <a:endParaRPr lang="en-US" sz="2800" dirty="0"/>
          </a:p>
          <a:p>
            <a:r>
              <a:rPr lang="en-US" sz="2800" dirty="0">
                <a:solidFill>
                  <a:srgbClr val="C00000"/>
                </a:solidFill>
              </a:rPr>
              <a:t>The model is endogenous</a:t>
            </a:r>
          </a:p>
          <a:p>
            <a:pPr lvl="1"/>
            <a:endParaRPr lang="en-US" sz="24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endParaRPr lang="en-US" sz="28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000" dirty="0">
              <a:solidFill>
                <a:srgbClr val="003399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Analytics for Business Strategy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  <a:solidFill>
            <a:schemeClr val="accent1"/>
          </a:solidFill>
          <a:ln>
            <a:gradFill>
              <a:gsLst>
                <a:gs pos="100000">
                  <a:srgbClr val="CBCBCB"/>
                </a:gs>
                <a:gs pos="62000">
                  <a:srgbClr val="CBCBCB">
                    <a:alpha val="41000"/>
                  </a:srgbClr>
                </a:gs>
                <a:gs pos="62000">
                  <a:srgbClr val="CBCBCB">
                    <a:alpha val="41000"/>
                  </a:srgbClr>
                </a:gs>
                <a:gs pos="13000">
                  <a:srgbClr val="5F5F5F"/>
                </a:gs>
                <a:gs pos="21001">
                  <a:srgbClr val="5F5F5F"/>
                </a:gs>
                <a:gs pos="63000">
                  <a:srgbClr val="FFFFFF"/>
                </a:gs>
                <a:gs pos="67000">
                  <a:srgbClr val="B2B2B2"/>
                </a:gs>
                <a:gs pos="69000">
                  <a:srgbClr val="292929"/>
                </a:gs>
                <a:gs pos="82001">
                  <a:srgbClr val="777777"/>
                </a:gs>
                <a:gs pos="100000">
                  <a:srgbClr val="EAEAEA"/>
                </a:gs>
              </a:gsLst>
              <a:lin ang="5400000" scaled="0"/>
            </a:gradFill>
          </a:ln>
          <a:effectLst>
            <a:softEdge rad="635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</a:rPr>
              <a:t>*Effect of regional Ad budget on sales</a:t>
            </a:r>
          </a:p>
        </p:txBody>
      </p:sp>
      <p:pic>
        <p:nvPicPr>
          <p:cNvPr id="4" name="il_fi" descr="http://www.indiana.edu/~wfa/images/Kelley%20School%20of%20Business%20Signature.gif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0" y="6324600"/>
            <a:ext cx="1371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D23E70-FAB4-0847-BE47-D2E331270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48033-F52F-43BC-9751-F53BB58AB199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397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029200"/>
          </a:xfrm>
          <a:ln>
            <a:noFill/>
          </a:ln>
        </p:spPr>
        <p:txBody>
          <a:bodyPr>
            <a:normAutofit/>
          </a:bodyPr>
          <a:lstStyle/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What do we need to be able to make a good passive prediction?</a:t>
            </a:r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endParaRPr lang="en-US" sz="28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000" dirty="0">
              <a:solidFill>
                <a:srgbClr val="003399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Analytics for Business Strategy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  <a:solidFill>
            <a:schemeClr val="accent1"/>
          </a:solidFill>
          <a:ln>
            <a:gradFill>
              <a:gsLst>
                <a:gs pos="100000">
                  <a:srgbClr val="CBCBCB"/>
                </a:gs>
                <a:gs pos="62000">
                  <a:srgbClr val="CBCBCB">
                    <a:alpha val="41000"/>
                  </a:srgbClr>
                </a:gs>
                <a:gs pos="62000">
                  <a:srgbClr val="CBCBCB">
                    <a:alpha val="41000"/>
                  </a:srgbClr>
                </a:gs>
                <a:gs pos="13000">
                  <a:srgbClr val="5F5F5F"/>
                </a:gs>
                <a:gs pos="21001">
                  <a:srgbClr val="5F5F5F"/>
                </a:gs>
                <a:gs pos="63000">
                  <a:srgbClr val="FFFFFF"/>
                </a:gs>
                <a:gs pos="67000">
                  <a:srgbClr val="B2B2B2"/>
                </a:gs>
                <a:gs pos="69000">
                  <a:srgbClr val="292929"/>
                </a:gs>
                <a:gs pos="82001">
                  <a:srgbClr val="777777"/>
                </a:gs>
                <a:gs pos="100000">
                  <a:srgbClr val="EAEAEA"/>
                </a:gs>
              </a:gsLst>
              <a:lin ang="5400000" scaled="0"/>
            </a:gradFill>
          </a:ln>
          <a:effectLst>
            <a:softEdge rad="635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</a:rPr>
              <a:t>Passive prediction</a:t>
            </a:r>
          </a:p>
        </p:txBody>
      </p:sp>
      <p:pic>
        <p:nvPicPr>
          <p:cNvPr id="4" name="il_fi" descr="http://www.indiana.edu/~wfa/images/Kelley%20School%20of%20Business%20Signature.gif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0" y="6324600"/>
            <a:ext cx="1371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D23E70-FAB4-0847-BE47-D2E331270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48033-F52F-43BC-9751-F53BB58AB19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7176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029200"/>
          </a:xfrm>
          <a:ln>
            <a:noFill/>
          </a:ln>
        </p:spPr>
        <p:txBody>
          <a:bodyPr>
            <a:normAutofit/>
          </a:bodyPr>
          <a:lstStyle/>
          <a:p>
            <a:endParaRPr lang="en-US" sz="2800" dirty="0"/>
          </a:p>
          <a:p>
            <a:r>
              <a:rPr lang="en-US" sz="2800" dirty="0"/>
              <a:t>Price of fertilizer used to grow tomatoes</a:t>
            </a:r>
          </a:p>
          <a:p>
            <a:endParaRPr lang="en-US" sz="2800" dirty="0"/>
          </a:p>
          <a:p>
            <a:r>
              <a:rPr lang="en-US" sz="2800" dirty="0"/>
              <a:t>Price of tomatoes</a:t>
            </a:r>
          </a:p>
          <a:p>
            <a:endParaRPr lang="en-US" sz="2800" dirty="0"/>
          </a:p>
          <a:p>
            <a:r>
              <a:rPr lang="en-US" sz="2800" dirty="0"/>
              <a:t>Quantity sold</a:t>
            </a:r>
          </a:p>
          <a:p>
            <a:endParaRPr lang="en-US" sz="2800" dirty="0"/>
          </a:p>
          <a:p>
            <a:r>
              <a:rPr lang="en-US" sz="2800" dirty="0"/>
              <a:t>Quality of tomatoes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endParaRPr lang="en-US" sz="28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000" dirty="0">
              <a:solidFill>
                <a:srgbClr val="003399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Analytics for Business Strategy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  <a:solidFill>
            <a:schemeClr val="accent1"/>
          </a:solidFill>
          <a:ln>
            <a:gradFill>
              <a:gsLst>
                <a:gs pos="100000">
                  <a:srgbClr val="CBCBCB"/>
                </a:gs>
                <a:gs pos="62000">
                  <a:srgbClr val="CBCBCB">
                    <a:alpha val="41000"/>
                  </a:srgbClr>
                </a:gs>
                <a:gs pos="62000">
                  <a:srgbClr val="CBCBCB">
                    <a:alpha val="41000"/>
                  </a:srgbClr>
                </a:gs>
                <a:gs pos="13000">
                  <a:srgbClr val="5F5F5F"/>
                </a:gs>
                <a:gs pos="21001">
                  <a:srgbClr val="5F5F5F"/>
                </a:gs>
                <a:gs pos="63000">
                  <a:srgbClr val="FFFFFF"/>
                </a:gs>
                <a:gs pos="67000">
                  <a:srgbClr val="B2B2B2"/>
                </a:gs>
                <a:gs pos="69000">
                  <a:srgbClr val="292929"/>
                </a:gs>
                <a:gs pos="82001">
                  <a:srgbClr val="777777"/>
                </a:gs>
                <a:gs pos="100000">
                  <a:srgbClr val="EAEAEA"/>
                </a:gs>
              </a:gsLst>
              <a:lin ang="5400000" scaled="0"/>
            </a:gradFill>
          </a:ln>
          <a:effectLst>
            <a:softEdge rad="635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 sz="3500" dirty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</a:rPr>
              <a:t>Effect of price of tomatoes quantity sold</a:t>
            </a:r>
          </a:p>
        </p:txBody>
      </p:sp>
      <p:pic>
        <p:nvPicPr>
          <p:cNvPr id="4" name="il_fi" descr="http://www.indiana.edu/~wfa/images/Kelley%20School%20of%20Business%20Signature.gif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0" y="6324600"/>
            <a:ext cx="1371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D23E70-FAB4-0847-BE47-D2E331270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48033-F52F-43BC-9751-F53BB58AB199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5548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029200"/>
          </a:xfrm>
          <a:ln>
            <a:noFill/>
          </a:ln>
        </p:spPr>
        <p:txBody>
          <a:bodyPr>
            <a:normAutofit fontScale="70000" lnSpcReduction="20000"/>
          </a:bodyPr>
          <a:lstStyle/>
          <a:p>
            <a:r>
              <a:rPr lang="en-US" sz="2800" dirty="0"/>
              <a:t>This is almost certainly observational data.</a:t>
            </a:r>
          </a:p>
          <a:p>
            <a:endParaRPr lang="en-US" sz="2800" dirty="0"/>
          </a:p>
          <a:p>
            <a:r>
              <a:rPr lang="en-US" sz="2800" dirty="0"/>
              <a:t>Price of fertilizer used to grow tomatoes</a:t>
            </a:r>
          </a:p>
          <a:p>
            <a:pPr lvl="1"/>
            <a:r>
              <a:rPr lang="en-US" sz="2400" dirty="0">
                <a:solidFill>
                  <a:srgbClr val="C00000"/>
                </a:solidFill>
              </a:rPr>
              <a:t>None</a:t>
            </a:r>
          </a:p>
          <a:p>
            <a:pPr lvl="2"/>
            <a:r>
              <a:rPr lang="en-US" sz="2600" dirty="0">
                <a:solidFill>
                  <a:srgbClr val="7030A0"/>
                </a:solidFill>
              </a:rPr>
              <a:t>While this would impact the price and the price impacts quantity sold, if consumers are not considering this when buying, it does not directly impact quantity sold.</a:t>
            </a:r>
          </a:p>
          <a:p>
            <a:pPr lvl="2"/>
            <a:endParaRPr lang="en-US" sz="2600" dirty="0">
              <a:solidFill>
                <a:srgbClr val="7030A0"/>
              </a:solidFill>
            </a:endParaRPr>
          </a:p>
          <a:p>
            <a:r>
              <a:rPr lang="en-US" sz="2800" dirty="0"/>
              <a:t>Price of tomatoes</a:t>
            </a:r>
          </a:p>
          <a:p>
            <a:pPr lvl="1"/>
            <a:r>
              <a:rPr lang="en-US" sz="2400" dirty="0">
                <a:solidFill>
                  <a:srgbClr val="C00000"/>
                </a:solidFill>
              </a:rPr>
              <a:t>Variable of interest X, endogenous</a:t>
            </a:r>
          </a:p>
          <a:p>
            <a:pPr lvl="1"/>
            <a:endParaRPr lang="en-US" sz="2400" dirty="0"/>
          </a:p>
          <a:p>
            <a:r>
              <a:rPr lang="en-US" sz="2800" dirty="0"/>
              <a:t>Quantity sold</a:t>
            </a:r>
          </a:p>
          <a:p>
            <a:pPr lvl="1"/>
            <a:r>
              <a:rPr lang="en-US" sz="2400" dirty="0">
                <a:solidFill>
                  <a:srgbClr val="C00000"/>
                </a:solidFill>
              </a:rPr>
              <a:t>Outcome variable Y</a:t>
            </a:r>
            <a:endParaRPr lang="en-US" sz="2400" dirty="0"/>
          </a:p>
          <a:p>
            <a:endParaRPr lang="en-US" sz="2800" dirty="0"/>
          </a:p>
          <a:p>
            <a:r>
              <a:rPr lang="en-US" sz="2800" dirty="0"/>
              <a:t>Quality of tomatoes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</a:rPr>
              <a:t>Confounding factor if not observed (in U)</a:t>
            </a:r>
            <a:endParaRPr lang="en-US" sz="2800" dirty="0"/>
          </a:p>
          <a:p>
            <a:pPr marL="109728" indent="0">
              <a:buNone/>
            </a:pPr>
            <a:endParaRPr lang="en-US" sz="2800" dirty="0"/>
          </a:p>
          <a:p>
            <a:r>
              <a:rPr lang="en-US" sz="2800" dirty="0">
                <a:solidFill>
                  <a:srgbClr val="C00000"/>
                </a:solidFill>
              </a:rPr>
              <a:t>The model is endogenous</a:t>
            </a:r>
            <a:endParaRPr lang="en-US" sz="32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endParaRPr lang="en-US" sz="28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000" dirty="0">
              <a:solidFill>
                <a:srgbClr val="003399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Analytics for Business Strategy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  <a:solidFill>
            <a:schemeClr val="accent1"/>
          </a:solidFill>
          <a:ln>
            <a:gradFill>
              <a:gsLst>
                <a:gs pos="100000">
                  <a:srgbClr val="CBCBCB"/>
                </a:gs>
                <a:gs pos="62000">
                  <a:srgbClr val="CBCBCB">
                    <a:alpha val="41000"/>
                  </a:srgbClr>
                </a:gs>
                <a:gs pos="62000">
                  <a:srgbClr val="CBCBCB">
                    <a:alpha val="41000"/>
                  </a:srgbClr>
                </a:gs>
                <a:gs pos="13000">
                  <a:srgbClr val="5F5F5F"/>
                </a:gs>
                <a:gs pos="21001">
                  <a:srgbClr val="5F5F5F"/>
                </a:gs>
                <a:gs pos="63000">
                  <a:srgbClr val="FFFFFF"/>
                </a:gs>
                <a:gs pos="67000">
                  <a:srgbClr val="B2B2B2"/>
                </a:gs>
                <a:gs pos="69000">
                  <a:srgbClr val="292929"/>
                </a:gs>
                <a:gs pos="82001">
                  <a:srgbClr val="777777"/>
                </a:gs>
                <a:gs pos="100000">
                  <a:srgbClr val="EAEAEA"/>
                </a:gs>
              </a:gsLst>
              <a:lin ang="5400000" scaled="0"/>
            </a:gradFill>
          </a:ln>
          <a:effectLst>
            <a:softEdge rad="635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 sz="3500" dirty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</a:rPr>
              <a:t>*Effect of price of tomatoes quantity sold</a:t>
            </a:r>
          </a:p>
        </p:txBody>
      </p:sp>
      <p:pic>
        <p:nvPicPr>
          <p:cNvPr id="4" name="il_fi" descr="http://www.indiana.edu/~wfa/images/Kelley%20School%20of%20Business%20Signature.gif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0" y="6324600"/>
            <a:ext cx="1371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D23E70-FAB4-0847-BE47-D2E331270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48033-F52F-43BC-9751-F53BB58AB199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5393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029200"/>
          </a:xfrm>
          <a:ln>
            <a:noFill/>
          </a:ln>
        </p:spPr>
        <p:txBody>
          <a:bodyPr>
            <a:normAutofit/>
          </a:bodyPr>
          <a:lstStyle/>
          <a:p>
            <a:endParaRPr lang="en-US" sz="2800" dirty="0"/>
          </a:p>
          <a:p>
            <a:r>
              <a:rPr lang="en-US" sz="2800" dirty="0"/>
              <a:t>Tenure (how long a customer)</a:t>
            </a:r>
          </a:p>
          <a:p>
            <a:endParaRPr lang="en-US" sz="2800" dirty="0"/>
          </a:p>
          <a:p>
            <a:r>
              <a:rPr lang="en-US" sz="2800" dirty="0"/>
              <a:t>Daily usage (</a:t>
            </a:r>
            <a:r>
              <a:rPr lang="en-US" sz="2800" dirty="0" err="1"/>
              <a:t>hrs</a:t>
            </a:r>
            <a:r>
              <a:rPr lang="en-US" sz="2800" dirty="0"/>
              <a:t>)</a:t>
            </a:r>
          </a:p>
          <a:p>
            <a:endParaRPr lang="en-US" sz="2800" dirty="0"/>
          </a:p>
          <a:p>
            <a:r>
              <a:rPr lang="en-US" sz="2800" dirty="0"/>
              <a:t>Click-through rate</a:t>
            </a:r>
          </a:p>
          <a:p>
            <a:endParaRPr lang="en-US" sz="2800" dirty="0"/>
          </a:p>
          <a:p>
            <a:r>
              <a:rPr lang="en-US" sz="2800" dirty="0"/>
              <a:t>Image size</a:t>
            </a:r>
          </a:p>
          <a:p>
            <a:endParaRPr lang="en-US" sz="2800" dirty="0"/>
          </a:p>
          <a:p>
            <a:r>
              <a:rPr lang="en-US" sz="2800" dirty="0"/>
              <a:t>Customer annual income</a:t>
            </a:r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endParaRPr lang="en-US" sz="2800" dirty="0"/>
          </a:p>
          <a:p>
            <a:pPr lvl="1"/>
            <a:endParaRPr lang="en-US" sz="2400" dirty="0"/>
          </a:p>
          <a:p>
            <a:endParaRPr lang="en-US" sz="28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000" dirty="0">
              <a:solidFill>
                <a:srgbClr val="003399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Analytics for Business Strategy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  <a:solidFill>
            <a:schemeClr val="accent1"/>
          </a:solidFill>
          <a:ln>
            <a:gradFill>
              <a:gsLst>
                <a:gs pos="100000">
                  <a:srgbClr val="CBCBCB"/>
                </a:gs>
                <a:gs pos="62000">
                  <a:srgbClr val="CBCBCB">
                    <a:alpha val="41000"/>
                  </a:srgbClr>
                </a:gs>
                <a:gs pos="62000">
                  <a:srgbClr val="CBCBCB">
                    <a:alpha val="41000"/>
                  </a:srgbClr>
                </a:gs>
                <a:gs pos="13000">
                  <a:srgbClr val="5F5F5F"/>
                </a:gs>
                <a:gs pos="21001">
                  <a:srgbClr val="5F5F5F"/>
                </a:gs>
                <a:gs pos="63000">
                  <a:srgbClr val="FFFFFF"/>
                </a:gs>
                <a:gs pos="67000">
                  <a:srgbClr val="B2B2B2"/>
                </a:gs>
                <a:gs pos="69000">
                  <a:srgbClr val="292929"/>
                </a:gs>
                <a:gs pos="82001">
                  <a:srgbClr val="777777"/>
                </a:gs>
                <a:gs pos="100000">
                  <a:srgbClr val="EAEAEA"/>
                </a:gs>
              </a:gsLst>
              <a:lin ang="5400000" scaled="0"/>
            </a:gradFill>
          </a:ln>
          <a:effectLst>
            <a:softEdge rad="635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 sz="3500" dirty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</a:rPr>
              <a:t>Effect of image size on click rate A/B test</a:t>
            </a:r>
          </a:p>
        </p:txBody>
      </p:sp>
      <p:pic>
        <p:nvPicPr>
          <p:cNvPr id="4" name="il_fi" descr="http://www.indiana.edu/~wfa/images/Kelley%20School%20of%20Business%20Signature.gif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0" y="6324600"/>
            <a:ext cx="1371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D23E70-FAB4-0847-BE47-D2E331270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48033-F52F-43BC-9751-F53BB58AB199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6452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90599"/>
            <a:ext cx="9144000" cy="5181601"/>
          </a:xfrm>
          <a:ln>
            <a:noFill/>
          </a:ln>
        </p:spPr>
        <p:txBody>
          <a:bodyPr>
            <a:normAutofit fontScale="70000" lnSpcReduction="20000"/>
          </a:bodyPr>
          <a:lstStyle/>
          <a:p>
            <a:r>
              <a:rPr lang="en-US" sz="2800" dirty="0"/>
              <a:t>RCT, so we would likely just regress click rate (Y) on image size (X). </a:t>
            </a:r>
          </a:p>
          <a:p>
            <a:pPr lvl="1"/>
            <a:r>
              <a:rPr lang="en-US" sz="2400" dirty="0">
                <a:solidFill>
                  <a:srgbClr val="C00000"/>
                </a:solidFill>
              </a:rPr>
              <a:t>The model is exogenous, </a:t>
            </a:r>
            <a:r>
              <a:rPr lang="en-US" sz="2000" dirty="0"/>
              <a:t>Assuming proper A/B test</a:t>
            </a:r>
            <a:endParaRPr lang="en-US" sz="2400" dirty="0"/>
          </a:p>
          <a:p>
            <a:endParaRPr lang="en-US" sz="2800" dirty="0"/>
          </a:p>
          <a:p>
            <a:r>
              <a:rPr lang="en-US" sz="2800" dirty="0"/>
              <a:t>Tenure (how long a customer)</a:t>
            </a:r>
          </a:p>
          <a:p>
            <a:pPr lvl="1"/>
            <a:r>
              <a:rPr lang="en-US" sz="2400" dirty="0">
                <a:solidFill>
                  <a:srgbClr val="C00000"/>
                </a:solidFill>
              </a:rPr>
              <a:t>None (RCT, so not an X, not correlated with X)</a:t>
            </a:r>
          </a:p>
          <a:p>
            <a:endParaRPr lang="en-US" sz="2800" dirty="0"/>
          </a:p>
          <a:p>
            <a:r>
              <a:rPr lang="en-US" sz="2800" dirty="0"/>
              <a:t>Daily usage (</a:t>
            </a:r>
            <a:r>
              <a:rPr lang="en-US" sz="2800" dirty="0" err="1"/>
              <a:t>hrs</a:t>
            </a:r>
            <a:r>
              <a:rPr lang="en-US" sz="2800" dirty="0"/>
              <a:t>)</a:t>
            </a:r>
          </a:p>
          <a:p>
            <a:pPr lvl="1"/>
            <a:r>
              <a:rPr lang="en-US" sz="2400" dirty="0">
                <a:solidFill>
                  <a:srgbClr val="C00000"/>
                </a:solidFill>
              </a:rPr>
              <a:t>None (RCT, so not an X, not correlated with X)</a:t>
            </a:r>
          </a:p>
          <a:p>
            <a:endParaRPr lang="en-US" sz="2800" dirty="0"/>
          </a:p>
          <a:p>
            <a:r>
              <a:rPr lang="en-US" sz="2800" dirty="0"/>
              <a:t>Click-through rate</a:t>
            </a:r>
          </a:p>
          <a:p>
            <a:pPr lvl="1"/>
            <a:r>
              <a:rPr lang="en-US" sz="2400" dirty="0">
                <a:solidFill>
                  <a:srgbClr val="C00000"/>
                </a:solidFill>
              </a:rPr>
              <a:t>Outcome variable Y</a:t>
            </a:r>
            <a:endParaRPr lang="en-US" sz="2400" dirty="0"/>
          </a:p>
          <a:p>
            <a:endParaRPr lang="en-US" sz="2800" dirty="0"/>
          </a:p>
          <a:p>
            <a:r>
              <a:rPr lang="en-US" sz="2800" dirty="0"/>
              <a:t>Image size</a:t>
            </a:r>
          </a:p>
          <a:p>
            <a:pPr lvl="1"/>
            <a:r>
              <a:rPr lang="en-US" sz="2400" dirty="0">
                <a:solidFill>
                  <a:srgbClr val="C00000"/>
                </a:solidFill>
              </a:rPr>
              <a:t>Variable of interest X, exogenous</a:t>
            </a:r>
          </a:p>
          <a:p>
            <a:pPr lvl="1"/>
            <a:endParaRPr lang="en-US" sz="2400" dirty="0"/>
          </a:p>
          <a:p>
            <a:r>
              <a:rPr lang="en-US" sz="2800" dirty="0"/>
              <a:t>Customer annual income</a:t>
            </a:r>
          </a:p>
          <a:p>
            <a:pPr lvl="1"/>
            <a:r>
              <a:rPr lang="en-US" sz="2400" dirty="0">
                <a:solidFill>
                  <a:srgbClr val="C00000"/>
                </a:solidFill>
              </a:rPr>
              <a:t>None (RCT, so not an X, not correlated with X)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Analytics for Business Strategy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  <a:solidFill>
            <a:schemeClr val="accent1"/>
          </a:solidFill>
          <a:ln>
            <a:gradFill>
              <a:gsLst>
                <a:gs pos="100000">
                  <a:srgbClr val="CBCBCB"/>
                </a:gs>
                <a:gs pos="62000">
                  <a:srgbClr val="CBCBCB">
                    <a:alpha val="41000"/>
                  </a:srgbClr>
                </a:gs>
                <a:gs pos="62000">
                  <a:srgbClr val="CBCBCB">
                    <a:alpha val="41000"/>
                  </a:srgbClr>
                </a:gs>
                <a:gs pos="13000">
                  <a:srgbClr val="5F5F5F"/>
                </a:gs>
                <a:gs pos="21001">
                  <a:srgbClr val="5F5F5F"/>
                </a:gs>
                <a:gs pos="63000">
                  <a:srgbClr val="FFFFFF"/>
                </a:gs>
                <a:gs pos="67000">
                  <a:srgbClr val="B2B2B2"/>
                </a:gs>
                <a:gs pos="69000">
                  <a:srgbClr val="292929"/>
                </a:gs>
                <a:gs pos="82001">
                  <a:srgbClr val="777777"/>
                </a:gs>
                <a:gs pos="100000">
                  <a:srgbClr val="EAEAEA"/>
                </a:gs>
              </a:gsLst>
              <a:lin ang="5400000" scaled="0"/>
            </a:gradFill>
          </a:ln>
          <a:effectLst>
            <a:softEdge rad="635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 sz="3500" dirty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</a:rPr>
              <a:t>*Effect of image size on click rate A/B test</a:t>
            </a:r>
          </a:p>
        </p:txBody>
      </p:sp>
      <p:pic>
        <p:nvPicPr>
          <p:cNvPr id="4" name="il_fi" descr="http://www.indiana.edu/~wfa/images/Kelley%20School%20of%20Business%20Signature.gif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0" y="6324600"/>
            <a:ext cx="1371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D23E70-FAB4-0847-BE47-D2E331270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48033-F52F-43BC-9751-F53BB58AB199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3908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34000"/>
          </a:xfrm>
          <a:ln>
            <a:noFill/>
          </a:ln>
        </p:spPr>
        <p:txBody>
          <a:bodyPr>
            <a:normAutofit fontScale="77500" lnSpcReduction="20000"/>
          </a:bodyPr>
          <a:lstStyle/>
          <a:p>
            <a:endParaRPr lang="en-US" sz="2800" dirty="0"/>
          </a:p>
          <a:p>
            <a:r>
              <a:rPr lang="en-US" sz="2800" dirty="0"/>
              <a:t>A variable X is </a:t>
            </a:r>
            <a:r>
              <a:rPr lang="en-US" sz="2800" b="1" dirty="0"/>
              <a:t>exogenous</a:t>
            </a:r>
            <a:r>
              <a:rPr lang="en-US" sz="2800" dirty="0"/>
              <a:t> if it is not correlated with any </a:t>
            </a:r>
            <a:r>
              <a:rPr lang="en-US" sz="2800" b="1" dirty="0"/>
              <a:t>confounding factors</a:t>
            </a:r>
            <a:r>
              <a:rPr lang="en-US" sz="2800" dirty="0"/>
              <a:t>.</a:t>
            </a:r>
          </a:p>
          <a:p>
            <a:pPr lvl="1"/>
            <a:r>
              <a:rPr lang="en-US" sz="2400" dirty="0"/>
              <a:t>C.F. must be in U, correlated with X.</a:t>
            </a:r>
          </a:p>
          <a:p>
            <a:pPr lvl="1"/>
            <a:endParaRPr lang="en-US" sz="2400" dirty="0"/>
          </a:p>
          <a:p>
            <a:r>
              <a:rPr lang="en-US" sz="2800" dirty="0"/>
              <a:t>A variable X is </a:t>
            </a:r>
            <a:r>
              <a:rPr lang="en-US" sz="2800" b="1" dirty="0"/>
              <a:t>endogenous </a:t>
            </a:r>
            <a:r>
              <a:rPr lang="en-US" sz="2800" dirty="0"/>
              <a:t>if it is correlated with any confounding factor.</a:t>
            </a:r>
          </a:p>
          <a:p>
            <a:endParaRPr lang="en-US" sz="2800" dirty="0"/>
          </a:p>
          <a:p>
            <a:r>
              <a:rPr lang="en-US" sz="2800" dirty="0"/>
              <a:t>A model is exogenous if it has no endogenous variables.</a:t>
            </a:r>
          </a:p>
          <a:p>
            <a:pPr lvl="1"/>
            <a:r>
              <a:rPr lang="en-US" sz="2400" dirty="0"/>
              <a:t>Otherwise endogenous.</a:t>
            </a:r>
          </a:p>
          <a:p>
            <a:pPr lvl="1"/>
            <a:endParaRPr lang="en-US" sz="2400" dirty="0"/>
          </a:p>
          <a:p>
            <a:r>
              <a:rPr lang="en-US" sz="2800" dirty="0"/>
              <a:t>RCTs have no confounding factors since nothing correlated with treatment.</a:t>
            </a:r>
          </a:p>
          <a:p>
            <a:endParaRPr lang="en-US" sz="2800" dirty="0"/>
          </a:p>
          <a:p>
            <a:r>
              <a:rPr lang="en-US" sz="2800" dirty="0"/>
              <a:t>No confounding factors in models for passive prediction since nothing for them to confound (no variable of interest).</a:t>
            </a:r>
          </a:p>
          <a:p>
            <a:pPr lvl="1"/>
            <a:endParaRPr lang="en-US" sz="2400" dirty="0"/>
          </a:p>
          <a:p>
            <a:endParaRPr lang="en-US" sz="28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000" dirty="0">
              <a:solidFill>
                <a:srgbClr val="003399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Analytics for Business Strategy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  <a:solidFill>
            <a:schemeClr val="accent1"/>
          </a:solidFill>
          <a:ln>
            <a:gradFill>
              <a:gsLst>
                <a:gs pos="100000">
                  <a:srgbClr val="CBCBCB"/>
                </a:gs>
                <a:gs pos="62000">
                  <a:srgbClr val="CBCBCB">
                    <a:alpha val="41000"/>
                  </a:srgbClr>
                </a:gs>
                <a:gs pos="62000">
                  <a:srgbClr val="CBCBCB">
                    <a:alpha val="41000"/>
                  </a:srgbClr>
                </a:gs>
                <a:gs pos="13000">
                  <a:srgbClr val="5F5F5F"/>
                </a:gs>
                <a:gs pos="21001">
                  <a:srgbClr val="5F5F5F"/>
                </a:gs>
                <a:gs pos="63000">
                  <a:srgbClr val="FFFFFF"/>
                </a:gs>
                <a:gs pos="67000">
                  <a:srgbClr val="B2B2B2"/>
                </a:gs>
                <a:gs pos="69000">
                  <a:srgbClr val="292929"/>
                </a:gs>
                <a:gs pos="82001">
                  <a:srgbClr val="777777"/>
                </a:gs>
                <a:gs pos="100000">
                  <a:srgbClr val="EAEAEA"/>
                </a:gs>
              </a:gsLst>
              <a:lin ang="5400000" scaled="0"/>
            </a:gradFill>
          </a:ln>
          <a:effectLst>
            <a:softEdge rad="635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</a:rPr>
              <a:t>Wrap up</a:t>
            </a:r>
          </a:p>
        </p:txBody>
      </p:sp>
      <p:pic>
        <p:nvPicPr>
          <p:cNvPr id="4" name="il_fi" descr="http://www.indiana.edu/~wfa/images/Kelley%20School%20of%20Business%20Signature.gif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0" y="6324600"/>
            <a:ext cx="1371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D23E70-FAB4-0847-BE47-D2E331270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48033-F52F-43BC-9751-F53BB58AB199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2203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029200"/>
          </a:xfrm>
          <a:ln>
            <a:noFill/>
          </a:ln>
        </p:spPr>
        <p:txBody>
          <a:bodyPr>
            <a:normAutofit/>
          </a:bodyPr>
          <a:lstStyle/>
          <a:p>
            <a:endParaRPr lang="en-US" sz="2800" dirty="0"/>
          </a:p>
          <a:p>
            <a:pPr lvl="1"/>
            <a:endParaRPr lang="en-US" sz="2000" dirty="0"/>
          </a:p>
          <a:p>
            <a:r>
              <a:rPr lang="en-US" sz="2400" dirty="0"/>
              <a:t>Problem Set 2 due Sunday 2/5.</a:t>
            </a:r>
          </a:p>
          <a:p>
            <a:pPr marL="393192" lvl="1" indent="0">
              <a:buNone/>
            </a:pPr>
            <a:endParaRPr lang="en-US" sz="2000" dirty="0"/>
          </a:p>
          <a:p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  <a:solidFill>
            <a:schemeClr val="accent1"/>
          </a:solidFill>
          <a:ln>
            <a:gradFill>
              <a:gsLst>
                <a:gs pos="100000">
                  <a:srgbClr val="CBCBCB"/>
                </a:gs>
                <a:gs pos="62000">
                  <a:srgbClr val="CBCBCB">
                    <a:alpha val="41000"/>
                  </a:srgbClr>
                </a:gs>
                <a:gs pos="62000">
                  <a:srgbClr val="CBCBCB">
                    <a:alpha val="41000"/>
                  </a:srgbClr>
                </a:gs>
                <a:gs pos="13000">
                  <a:srgbClr val="5F5F5F"/>
                </a:gs>
                <a:gs pos="21001">
                  <a:srgbClr val="5F5F5F"/>
                </a:gs>
                <a:gs pos="63000">
                  <a:srgbClr val="FFFFFF"/>
                </a:gs>
                <a:gs pos="67000">
                  <a:srgbClr val="B2B2B2"/>
                </a:gs>
                <a:gs pos="69000">
                  <a:srgbClr val="292929"/>
                </a:gs>
                <a:gs pos="82001">
                  <a:srgbClr val="777777"/>
                </a:gs>
                <a:gs pos="100000">
                  <a:srgbClr val="EAEAEA"/>
                </a:gs>
              </a:gsLst>
              <a:lin ang="5400000" scaled="0"/>
            </a:gradFill>
          </a:ln>
          <a:effectLst>
            <a:softEdge rad="635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</a:rPr>
              <a:t>Announcements/Reminders</a:t>
            </a:r>
          </a:p>
        </p:txBody>
      </p:sp>
      <p:pic>
        <p:nvPicPr>
          <p:cNvPr id="4" name="il_fi" descr="http://www.indiana.edu/~wfa/images/Kelley%20School%20of%20Business%20Signature.gif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0" y="6324600"/>
            <a:ext cx="1371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Analytics for Business Strategy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1904E3-B2C2-3044-9B3F-7C35B54B0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48033-F52F-43BC-9751-F53BB58AB199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847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029200"/>
          </a:xfrm>
          <a:ln>
            <a:noFill/>
          </a:ln>
        </p:spPr>
        <p:txBody>
          <a:bodyPr>
            <a:normAutofit/>
          </a:bodyPr>
          <a:lstStyle/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What do we need to be able to make a good passive prediction?</a:t>
            </a:r>
          </a:p>
          <a:p>
            <a:endParaRPr lang="en-US" sz="2800" dirty="0"/>
          </a:p>
          <a:p>
            <a:pPr lvl="1"/>
            <a:r>
              <a:rPr lang="en-US" sz="2400" b="1" dirty="0"/>
              <a:t>Observational data</a:t>
            </a:r>
            <a:endParaRPr lang="en-US" sz="2400" dirty="0"/>
          </a:p>
          <a:p>
            <a:pPr lvl="2"/>
            <a:r>
              <a:rPr lang="en-US" sz="2200" dirty="0"/>
              <a:t>and ideally a random sample of the population </a:t>
            </a:r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endParaRPr lang="en-US" sz="28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000" dirty="0">
              <a:solidFill>
                <a:srgbClr val="003399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Analytics for Business Strategy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  <a:solidFill>
            <a:schemeClr val="accent1"/>
          </a:solidFill>
          <a:ln>
            <a:gradFill>
              <a:gsLst>
                <a:gs pos="100000">
                  <a:srgbClr val="CBCBCB"/>
                </a:gs>
                <a:gs pos="62000">
                  <a:srgbClr val="CBCBCB">
                    <a:alpha val="41000"/>
                  </a:srgbClr>
                </a:gs>
                <a:gs pos="62000">
                  <a:srgbClr val="CBCBCB">
                    <a:alpha val="41000"/>
                  </a:srgbClr>
                </a:gs>
                <a:gs pos="13000">
                  <a:srgbClr val="5F5F5F"/>
                </a:gs>
                <a:gs pos="21001">
                  <a:srgbClr val="5F5F5F"/>
                </a:gs>
                <a:gs pos="63000">
                  <a:srgbClr val="FFFFFF"/>
                </a:gs>
                <a:gs pos="67000">
                  <a:srgbClr val="B2B2B2"/>
                </a:gs>
                <a:gs pos="69000">
                  <a:srgbClr val="292929"/>
                </a:gs>
                <a:gs pos="82001">
                  <a:srgbClr val="777777"/>
                </a:gs>
                <a:gs pos="100000">
                  <a:srgbClr val="EAEAEA"/>
                </a:gs>
              </a:gsLst>
              <a:lin ang="5400000" scaled="0"/>
            </a:gradFill>
          </a:ln>
          <a:effectLst>
            <a:softEdge rad="635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</a:rPr>
              <a:t>Passive prediction</a:t>
            </a:r>
          </a:p>
        </p:txBody>
      </p:sp>
      <p:pic>
        <p:nvPicPr>
          <p:cNvPr id="4" name="il_fi" descr="http://www.indiana.edu/~wfa/images/Kelley%20School%20of%20Business%20Signature.gif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0" y="6324600"/>
            <a:ext cx="1371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D23E70-FAB4-0847-BE47-D2E331270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48033-F52F-43BC-9751-F53BB58AB19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395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029200"/>
          </a:xfrm>
          <a:ln>
            <a:noFill/>
          </a:ln>
        </p:spPr>
        <p:txBody>
          <a:bodyPr>
            <a:normAutofit/>
          </a:bodyPr>
          <a:lstStyle/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What do we need to be able to make a good active prediction?</a:t>
            </a:r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endParaRPr lang="en-US" sz="28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000" dirty="0">
              <a:solidFill>
                <a:srgbClr val="003399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Analytics for Business Strategy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  <a:solidFill>
            <a:schemeClr val="accent1"/>
          </a:solidFill>
          <a:ln>
            <a:gradFill>
              <a:gsLst>
                <a:gs pos="100000">
                  <a:srgbClr val="CBCBCB"/>
                </a:gs>
                <a:gs pos="62000">
                  <a:srgbClr val="CBCBCB">
                    <a:alpha val="41000"/>
                  </a:srgbClr>
                </a:gs>
                <a:gs pos="62000">
                  <a:srgbClr val="CBCBCB">
                    <a:alpha val="41000"/>
                  </a:srgbClr>
                </a:gs>
                <a:gs pos="13000">
                  <a:srgbClr val="5F5F5F"/>
                </a:gs>
                <a:gs pos="21001">
                  <a:srgbClr val="5F5F5F"/>
                </a:gs>
                <a:gs pos="63000">
                  <a:srgbClr val="FFFFFF"/>
                </a:gs>
                <a:gs pos="67000">
                  <a:srgbClr val="B2B2B2"/>
                </a:gs>
                <a:gs pos="69000">
                  <a:srgbClr val="292929"/>
                </a:gs>
                <a:gs pos="82001">
                  <a:srgbClr val="777777"/>
                </a:gs>
                <a:gs pos="100000">
                  <a:srgbClr val="EAEAEA"/>
                </a:gs>
              </a:gsLst>
              <a:lin ang="5400000" scaled="0"/>
            </a:gradFill>
          </a:ln>
          <a:effectLst>
            <a:softEdge rad="635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</a:rPr>
              <a:t>Active prediction</a:t>
            </a:r>
          </a:p>
        </p:txBody>
      </p:sp>
      <p:pic>
        <p:nvPicPr>
          <p:cNvPr id="4" name="il_fi" descr="http://www.indiana.edu/~wfa/images/Kelley%20School%20of%20Business%20Signature.gif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0" y="6324600"/>
            <a:ext cx="1371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D23E70-FAB4-0847-BE47-D2E331270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48033-F52F-43BC-9751-F53BB58AB19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129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534400" cy="5029200"/>
          </a:xfrm>
          <a:ln>
            <a:noFill/>
          </a:ln>
        </p:spPr>
        <p:txBody>
          <a:bodyPr>
            <a:normAutofit/>
          </a:bodyPr>
          <a:lstStyle/>
          <a:p>
            <a:endParaRPr lang="en-US" sz="2800" dirty="0"/>
          </a:p>
          <a:p>
            <a:r>
              <a:rPr lang="en-US" sz="2800" dirty="0"/>
              <a:t>What do we need to be able to make a good active prediction?</a:t>
            </a:r>
          </a:p>
          <a:p>
            <a:pPr marL="109728" indent="0">
              <a:buNone/>
            </a:pPr>
            <a:endParaRPr lang="en-US" sz="2800" dirty="0"/>
          </a:p>
          <a:p>
            <a:pPr lvl="1"/>
            <a:r>
              <a:rPr lang="en-US" sz="2400" b="1" dirty="0"/>
              <a:t>An exogenous model </a:t>
            </a:r>
            <a:r>
              <a:rPr lang="en-US" sz="2400" dirty="0"/>
              <a:t>(&amp; ideally a random sample)</a:t>
            </a:r>
            <a:endParaRPr lang="en-US" sz="2400" b="1" dirty="0"/>
          </a:p>
          <a:p>
            <a:pPr lvl="1"/>
            <a:endParaRPr lang="en-US" sz="2400" dirty="0"/>
          </a:p>
          <a:p>
            <a:r>
              <a:rPr lang="en-US" sz="2800" dirty="0"/>
              <a:t>Up to now, we have said the easiest way to ensure an exogenous model was an RCT.</a:t>
            </a:r>
          </a:p>
          <a:p>
            <a:endParaRPr lang="en-US" sz="2800" dirty="0"/>
          </a:p>
          <a:p>
            <a:r>
              <a:rPr lang="en-US" sz="2800" dirty="0"/>
              <a:t>But what does it mean for a model to be exogenous and why does the RCT get us that?</a:t>
            </a:r>
          </a:p>
          <a:p>
            <a:pPr lvl="1"/>
            <a:endParaRPr lang="en-US" sz="2400" dirty="0"/>
          </a:p>
          <a:p>
            <a:endParaRPr lang="en-US" sz="28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000" dirty="0">
              <a:solidFill>
                <a:srgbClr val="003399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Analytics for Business Strategy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  <a:solidFill>
            <a:schemeClr val="accent1"/>
          </a:solidFill>
          <a:ln>
            <a:gradFill>
              <a:gsLst>
                <a:gs pos="100000">
                  <a:srgbClr val="CBCBCB"/>
                </a:gs>
                <a:gs pos="62000">
                  <a:srgbClr val="CBCBCB">
                    <a:alpha val="41000"/>
                  </a:srgbClr>
                </a:gs>
                <a:gs pos="62000">
                  <a:srgbClr val="CBCBCB">
                    <a:alpha val="41000"/>
                  </a:srgbClr>
                </a:gs>
                <a:gs pos="13000">
                  <a:srgbClr val="5F5F5F"/>
                </a:gs>
                <a:gs pos="21001">
                  <a:srgbClr val="5F5F5F"/>
                </a:gs>
                <a:gs pos="63000">
                  <a:srgbClr val="FFFFFF"/>
                </a:gs>
                <a:gs pos="67000">
                  <a:srgbClr val="B2B2B2"/>
                </a:gs>
                <a:gs pos="69000">
                  <a:srgbClr val="292929"/>
                </a:gs>
                <a:gs pos="82001">
                  <a:srgbClr val="777777"/>
                </a:gs>
                <a:gs pos="100000">
                  <a:srgbClr val="EAEAEA"/>
                </a:gs>
              </a:gsLst>
              <a:lin ang="5400000" scaled="0"/>
            </a:gradFill>
          </a:ln>
          <a:effectLst>
            <a:softEdge rad="635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</a:rPr>
              <a:t>Active prediction</a:t>
            </a:r>
          </a:p>
        </p:txBody>
      </p:sp>
      <p:pic>
        <p:nvPicPr>
          <p:cNvPr id="4" name="il_fi" descr="http://www.indiana.edu/~wfa/images/Kelley%20School%20of%20Business%20Signature.gif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0" y="6324600"/>
            <a:ext cx="1371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D23E70-FAB4-0847-BE47-D2E331270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48033-F52F-43BC-9751-F53BB58AB19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9627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029200"/>
          </a:xfrm>
          <a:ln>
            <a:noFill/>
          </a:ln>
        </p:spPr>
        <p:txBody>
          <a:bodyPr>
            <a:normAutofit/>
          </a:bodyPr>
          <a:lstStyle/>
          <a:p>
            <a:endParaRPr lang="en-US" sz="2800" dirty="0"/>
          </a:p>
          <a:p>
            <a:r>
              <a:rPr lang="en-US" sz="2800" dirty="0"/>
              <a:t>A </a:t>
            </a:r>
            <a:r>
              <a:rPr lang="en-US" sz="2800" b="1" i="1" dirty="0"/>
              <a:t>model</a:t>
            </a:r>
            <a:r>
              <a:rPr lang="en-US" sz="2800" b="1" dirty="0"/>
              <a:t> is exogenous</a:t>
            </a:r>
            <a:r>
              <a:rPr lang="en-US" sz="2800" dirty="0"/>
              <a:t> if none of the X variables in the model are correlated with U.</a:t>
            </a:r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This is only a concern for models to be used in active prediction.</a:t>
            </a:r>
          </a:p>
          <a:p>
            <a:endParaRPr lang="en-US" sz="2800" dirty="0"/>
          </a:p>
          <a:p>
            <a:pPr lvl="1"/>
            <a:r>
              <a:rPr lang="en-US" sz="2400" dirty="0">
                <a:solidFill>
                  <a:srgbClr val="0070C0"/>
                </a:solidFill>
              </a:rPr>
              <a:t>Can you guess why?</a:t>
            </a:r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endParaRPr lang="en-US" sz="28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000" dirty="0">
              <a:solidFill>
                <a:srgbClr val="003399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Analytics for Business Strategy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  <a:solidFill>
            <a:schemeClr val="accent1"/>
          </a:solidFill>
          <a:ln>
            <a:gradFill>
              <a:gsLst>
                <a:gs pos="100000">
                  <a:srgbClr val="CBCBCB"/>
                </a:gs>
                <a:gs pos="62000">
                  <a:srgbClr val="CBCBCB">
                    <a:alpha val="41000"/>
                  </a:srgbClr>
                </a:gs>
                <a:gs pos="62000">
                  <a:srgbClr val="CBCBCB">
                    <a:alpha val="41000"/>
                  </a:srgbClr>
                </a:gs>
                <a:gs pos="13000">
                  <a:srgbClr val="5F5F5F"/>
                </a:gs>
                <a:gs pos="21001">
                  <a:srgbClr val="5F5F5F"/>
                </a:gs>
                <a:gs pos="63000">
                  <a:srgbClr val="FFFFFF"/>
                </a:gs>
                <a:gs pos="67000">
                  <a:srgbClr val="B2B2B2"/>
                </a:gs>
                <a:gs pos="69000">
                  <a:srgbClr val="292929"/>
                </a:gs>
                <a:gs pos="82001">
                  <a:srgbClr val="777777"/>
                </a:gs>
                <a:gs pos="100000">
                  <a:srgbClr val="EAEAEA"/>
                </a:gs>
              </a:gsLst>
              <a:lin ang="5400000" scaled="0"/>
            </a:gradFill>
          </a:ln>
          <a:effectLst>
            <a:softEdge rad="635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</a:rPr>
              <a:t>Exogenous model</a:t>
            </a:r>
          </a:p>
        </p:txBody>
      </p:sp>
      <p:pic>
        <p:nvPicPr>
          <p:cNvPr id="4" name="il_fi" descr="http://www.indiana.edu/~wfa/images/Kelley%20School%20of%20Business%20Signature.gif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0" y="6324600"/>
            <a:ext cx="1371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D23E70-FAB4-0847-BE47-D2E331270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48033-F52F-43BC-9751-F53BB58AB19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6013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029200"/>
          </a:xfrm>
          <a:ln>
            <a:noFill/>
          </a:ln>
        </p:spPr>
        <p:txBody>
          <a:bodyPr>
            <a:normAutofit/>
          </a:bodyPr>
          <a:lstStyle/>
          <a:p>
            <a:endParaRPr lang="en-US" sz="2800" dirty="0"/>
          </a:p>
          <a:p>
            <a:r>
              <a:rPr lang="en-US" sz="2800" dirty="0"/>
              <a:t>A </a:t>
            </a:r>
            <a:r>
              <a:rPr lang="en-US" sz="2800" b="1" i="1" dirty="0"/>
              <a:t>variable X</a:t>
            </a:r>
            <a:r>
              <a:rPr lang="en-US" sz="2800" b="1" dirty="0"/>
              <a:t> is exogenous</a:t>
            </a:r>
            <a:r>
              <a:rPr lang="en-US" sz="2800" dirty="0"/>
              <a:t> if it is not correlated with anything in U.</a:t>
            </a:r>
          </a:p>
          <a:p>
            <a:endParaRPr lang="en-US" sz="2800" dirty="0"/>
          </a:p>
          <a:p>
            <a:r>
              <a:rPr lang="en-US" sz="2800" dirty="0"/>
              <a:t>So the model is exogenous if every single X variable in it is exogenous.</a:t>
            </a:r>
          </a:p>
          <a:p>
            <a:endParaRPr lang="en-US" sz="2800" dirty="0"/>
          </a:p>
          <a:p>
            <a:pPr marL="109728" indent="0">
              <a:buNone/>
            </a:pPr>
            <a:endParaRPr lang="en-US" sz="2800" dirty="0"/>
          </a:p>
          <a:p>
            <a:r>
              <a:rPr lang="en-US" sz="2800" dirty="0"/>
              <a:t>This is only a concern for models to be used in active prediction.</a:t>
            </a:r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endParaRPr lang="en-US" sz="28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000" dirty="0">
              <a:solidFill>
                <a:srgbClr val="003399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Analytics for Business Strategy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  <a:solidFill>
            <a:schemeClr val="accent1"/>
          </a:solidFill>
          <a:ln>
            <a:gradFill>
              <a:gsLst>
                <a:gs pos="100000">
                  <a:srgbClr val="CBCBCB"/>
                </a:gs>
                <a:gs pos="62000">
                  <a:srgbClr val="CBCBCB">
                    <a:alpha val="41000"/>
                  </a:srgbClr>
                </a:gs>
                <a:gs pos="62000">
                  <a:srgbClr val="CBCBCB">
                    <a:alpha val="41000"/>
                  </a:srgbClr>
                </a:gs>
                <a:gs pos="13000">
                  <a:srgbClr val="5F5F5F"/>
                </a:gs>
                <a:gs pos="21001">
                  <a:srgbClr val="5F5F5F"/>
                </a:gs>
                <a:gs pos="63000">
                  <a:srgbClr val="FFFFFF"/>
                </a:gs>
                <a:gs pos="67000">
                  <a:srgbClr val="B2B2B2"/>
                </a:gs>
                <a:gs pos="69000">
                  <a:srgbClr val="292929"/>
                </a:gs>
                <a:gs pos="82001">
                  <a:srgbClr val="777777"/>
                </a:gs>
                <a:gs pos="100000">
                  <a:srgbClr val="EAEAEA"/>
                </a:gs>
              </a:gsLst>
              <a:lin ang="5400000" scaled="0"/>
            </a:gradFill>
          </a:ln>
          <a:effectLst>
            <a:softEdge rad="635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</a:rPr>
              <a:t>Exogenous variable</a:t>
            </a:r>
          </a:p>
        </p:txBody>
      </p:sp>
      <p:pic>
        <p:nvPicPr>
          <p:cNvPr id="4" name="il_fi" descr="http://www.indiana.edu/~wfa/images/Kelley%20School%20of%20Business%20Signature.gif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0" y="6324600"/>
            <a:ext cx="1371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D23E70-FAB4-0847-BE47-D2E331270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48033-F52F-43BC-9751-F53BB58AB19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0217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029200"/>
          </a:xfrm>
          <a:ln>
            <a:noFill/>
          </a:ln>
        </p:spPr>
        <p:txBody>
          <a:bodyPr>
            <a:normAutofit/>
          </a:bodyPr>
          <a:lstStyle/>
          <a:p>
            <a:endParaRPr lang="en-US" sz="2800" dirty="0"/>
          </a:p>
          <a:p>
            <a:r>
              <a:rPr lang="en-US" sz="2800" dirty="0"/>
              <a:t>A </a:t>
            </a:r>
            <a:r>
              <a:rPr lang="en-US" sz="2800" b="1" i="1" dirty="0"/>
              <a:t>variable X</a:t>
            </a:r>
            <a:r>
              <a:rPr lang="en-US" sz="2800" b="1" dirty="0"/>
              <a:t> is endogenous</a:t>
            </a:r>
            <a:r>
              <a:rPr lang="en-US" sz="2800" dirty="0"/>
              <a:t> if it is correlated with anything in U.</a:t>
            </a:r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This is only a concern for models to be used in active prediction.</a:t>
            </a:r>
          </a:p>
          <a:p>
            <a:endParaRPr lang="en-US" sz="28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000" dirty="0">
              <a:solidFill>
                <a:srgbClr val="003399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Analytics for Business Strategy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  <a:solidFill>
            <a:schemeClr val="accent1"/>
          </a:solidFill>
          <a:ln>
            <a:gradFill>
              <a:gsLst>
                <a:gs pos="100000">
                  <a:srgbClr val="CBCBCB"/>
                </a:gs>
                <a:gs pos="62000">
                  <a:srgbClr val="CBCBCB">
                    <a:alpha val="41000"/>
                  </a:srgbClr>
                </a:gs>
                <a:gs pos="62000">
                  <a:srgbClr val="CBCBCB">
                    <a:alpha val="41000"/>
                  </a:srgbClr>
                </a:gs>
                <a:gs pos="13000">
                  <a:srgbClr val="5F5F5F"/>
                </a:gs>
                <a:gs pos="21001">
                  <a:srgbClr val="5F5F5F"/>
                </a:gs>
                <a:gs pos="63000">
                  <a:srgbClr val="FFFFFF"/>
                </a:gs>
                <a:gs pos="67000">
                  <a:srgbClr val="B2B2B2"/>
                </a:gs>
                <a:gs pos="69000">
                  <a:srgbClr val="292929"/>
                </a:gs>
                <a:gs pos="82001">
                  <a:srgbClr val="777777"/>
                </a:gs>
                <a:gs pos="100000">
                  <a:srgbClr val="EAEAEA"/>
                </a:gs>
              </a:gsLst>
              <a:lin ang="5400000" scaled="0"/>
            </a:gradFill>
          </a:ln>
          <a:effectLst>
            <a:softEdge rad="635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</a:rPr>
              <a:t>Endogenous variable</a:t>
            </a:r>
          </a:p>
        </p:txBody>
      </p:sp>
      <p:pic>
        <p:nvPicPr>
          <p:cNvPr id="4" name="il_fi" descr="http://www.indiana.edu/~wfa/images/Kelley%20School%20of%20Business%20Signature.gif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0" y="6324600"/>
            <a:ext cx="1371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D23E70-FAB4-0847-BE47-D2E331270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48033-F52F-43BC-9751-F53BB58AB19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13995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Data Analysis using Economic Modeling&amp;#x0D;&amp;#x0A;(BUS-G492)&amp;quot;&quot;/&gt;&lt;property id=&quot;20307&quot; value=&quot;256&quot;/&gt;&lt;/object&gt;&lt;object type=&quot;3&quot; unique_id=&quot;10005&quot;&gt;&lt;property id=&quot;20148&quot; value=&quot;5&quot;/&gt;&lt;property id=&quot;20300&quot; value=&quot;Slide 2 - &amp;quot;Outline for Today&amp;quot;&quot;/&gt;&lt;property id=&quot;20307&quot; value=&quot;257&quot;/&gt;&lt;/object&gt;&lt;object type=&quot;3&quot; unique_id=&quot;10006&quot;&gt;&lt;property id=&quot;20148&quot; value=&quot;5&quot;/&gt;&lt;property id=&quot;20300&quot; value=&quot;Slide 3 - &amp;quot;From Experiment to Regression&amp;quot;&quot;/&gt;&lt;property id=&quot;20307&quot; value=&quot;294&quot;/&gt;&lt;/object&gt;&lt;object type=&quot;3&quot; unique_id=&quot;10007&quot;&gt;&lt;property id=&quot;20148&quot; value=&quot;5&quot;/&gt;&lt;property id=&quot;20300&quot; value=&quot;Slide 4 - &amp;quot;From Experiment to Regression&amp;quot;&quot;/&gt;&lt;property id=&quot;20307&quot; value=&quot;332&quot;/&gt;&lt;/object&gt;&lt;object type=&quot;3&quot; unique_id=&quot;10008&quot;&gt;&lt;property id=&quot;20148&quot; value=&quot;5&quot;/&gt;&lt;property id=&quot;20300&quot; value=&quot;Slide 5 - &amp;quot;From Experiment to Regression&amp;quot;&quot;/&gt;&lt;property id=&quot;20307&quot; value=&quot;380&quot;/&gt;&lt;/object&gt;&lt;object type=&quot;3&quot; unique_id=&quot;10009&quot;&gt;&lt;property id=&quot;20148&quot; value=&quot;5&quot;/&gt;&lt;property id=&quot;20300&quot; value=&quot;Slide 6 - &amp;quot;From Experiment to Regression&amp;quot;&quot;/&gt;&lt;property id=&quot;20307&quot; value=&quot;421&quot;/&gt;&lt;/object&gt;&lt;object type=&quot;3&quot; unique_id=&quot;10010&quot;&gt;&lt;property id=&quot;20148&quot; value=&quot;5&quot;/&gt;&lt;property id=&quot;20300&quot; value=&quot;Slide 7 - &amp;quot;From Experiment to Regression&amp;quot;&quot;/&gt;&lt;property id=&quot;20307&quot; value=&quot;436&quot;/&gt;&lt;/object&gt;&lt;object type=&quot;3&quot; unique_id=&quot;10011&quot;&gt;&lt;property id=&quot;20148&quot; value=&quot;5&quot;/&gt;&lt;property id=&quot;20300&quot; value=&quot;Slide 8 - &amp;quot;From Experiment to Regression&amp;quot;&quot;/&gt;&lt;property id=&quot;20307&quot; value=&quot;437&quot;/&gt;&lt;/object&gt;&lt;object type=&quot;3&quot; unique_id=&quot;10012&quot;&gt;&lt;property id=&quot;20148&quot; value=&quot;5&quot;/&gt;&lt;property id=&quot;20300&quot; value=&quot;Slide 9 - &amp;quot;From Experiment to Regression&amp;quot;&quot;/&gt;&lt;property id=&quot;20307&quot; value=&quot;438&quot;/&gt;&lt;/object&gt;&lt;object type=&quot;3&quot; unique_id=&quot;10013&quot;&gt;&lt;property id=&quot;20148&quot; value=&quot;5&quot;/&gt;&lt;property id=&quot;20300&quot; value=&quot;Slide 10 - &amp;quot;From Experiment to Regression&amp;quot;&quot;/&gt;&lt;property id=&quot;20307&quot; value=&quot;439&quot;/&gt;&lt;/object&gt;&lt;object type=&quot;3&quot; unique_id=&quot;10014&quot;&gt;&lt;property id=&quot;20148&quot; value=&quot;5&quot;/&gt;&lt;property id=&quot;20300&quot; value=&quot;Slide 11 - &amp;quot;From Experiment to Regression&amp;quot;&quot;/&gt;&lt;property id=&quot;20307&quot; value=&quot;440&quot;/&gt;&lt;/object&gt;&lt;object type=&quot;3&quot; unique_id=&quot;10015&quot;&gt;&lt;property id=&quot;20148&quot; value=&quot;5&quot;/&gt;&lt;property id=&quot;20300&quot; value=&quot;Slide 12 - &amp;quot;From Experiment to Regression&amp;quot;&quot;/&gt;&lt;property id=&quot;20307&quot; value=&quot;441&quot;/&gt;&lt;/object&gt;&lt;object type=&quot;3&quot; unique_id=&quot;10016&quot;&gt;&lt;property id=&quot;20148&quot; value=&quot;5&quot;/&gt;&lt;property id=&quot;20300&quot; value=&quot;Slide 13 - &amp;quot;From Experiment to Regression&amp;quot;&quot;/&gt;&lt;property id=&quot;20307&quot; value=&quot;442&quot;/&gt;&lt;/object&gt;&lt;object type=&quot;3&quot; unique_id=&quot;10017&quot;&gt;&lt;property id=&quot;20148&quot; value=&quot;5&quot;/&gt;&lt;property id=&quot;20300&quot; value=&quot;Slide 14 - &amp;quot;Multiple Treatments and Regression&amp;quot;&quot;/&gt;&lt;property id=&quot;20307&quot; value=&quot;337&quot;/&gt;&lt;/object&gt;&lt;object type=&quot;3&quot; unique_id=&quot;10018&quot;&gt;&lt;property id=&quot;20148&quot; value=&quot;5&quot;/&gt;&lt;property id=&quot;20300&quot; value=&quot;Slide 15 - &amp;quot;Multiple Treatments and Regression&amp;quot;&quot;/&gt;&lt;property id=&quot;20307&quot; value=&quot;443&quot;/&gt;&lt;/object&gt;&lt;object type=&quot;3&quot; unique_id=&quot;10019&quot;&gt;&lt;property id=&quot;20148&quot; value=&quot;5&quot;/&gt;&lt;property id=&quot;20300&quot; value=&quot;Slide 16 - &amp;quot;Multiple Treatments and Regression&amp;quot;&quot;/&gt;&lt;property id=&quot;20307&quot; value=&quot;444&quot;/&gt;&lt;/object&gt;&lt;object type=&quot;3&quot; unique_id=&quot;10020&quot;&gt;&lt;property id=&quot;20148&quot; value=&quot;5&quot;/&gt;&lt;property id=&quot;20300&quot; value=&quot;Slide 17 - &amp;quot;Multiple Treatments and Regression&amp;quot;&quot;/&gt;&lt;property id=&quot;20307&quot; value=&quot;445&quot;/&gt;&lt;/object&gt;&lt;object type=&quot;3&quot; unique_id=&quot;10021&quot;&gt;&lt;property id=&quot;20148&quot; value=&quot;5&quot;/&gt;&lt;property id=&quot;20300&quot; value=&quot;Slide 18 - &amp;quot;Multiple Treatments and Regression&amp;quot;&quot;/&gt;&lt;property id=&quot;20307&quot; value=&quot;446&quot;/&gt;&lt;/object&gt;&lt;object type=&quot;3&quot; unique_id=&quot;10022&quot;&gt;&lt;property id=&quot;20148&quot; value=&quot;5&quot;/&gt;&lt;property id=&quot;20300&quot; value=&quot;Slide 19 - &amp;quot;Multiple Treatments and Regression&amp;quot;&quot;/&gt;&lt;property id=&quot;20307&quot; value=&quot;447&quot;/&gt;&lt;/object&gt;&lt;object type=&quot;3&quot; unique_id=&quot;10023&quot;&gt;&lt;property id=&quot;20148&quot; value=&quot;5&quot;/&gt;&lt;property id=&quot;20300&quot; value=&quot;Slide 20 - &amp;quot;Multiple Treatments and Regression&amp;quot;&quot;/&gt;&lt;property id=&quot;20307&quot; value=&quot;448&quot;/&gt;&lt;/object&gt;&lt;object type=&quot;3&quot; unique_id=&quot;10024&quot;&gt;&lt;property id=&quot;20148&quot; value=&quot;5&quot;/&gt;&lt;property id=&quot;20300&quot; value=&quot;Slide 21 - &amp;quot;Multiple Treatments and Regression&amp;quot;&quot;/&gt;&lt;property id=&quot;20307&quot; value=&quot;449&quot;/&gt;&lt;/object&gt;&lt;object type=&quot;3&quot; unique_id=&quot;10025&quot;&gt;&lt;property id=&quot;20148&quot; value=&quot;5&quot;/&gt;&lt;property id=&quot;20300&quot; value=&quot;Slide 22 - &amp;quot;Multiple Treatments and Regression&amp;quot;&quot;/&gt;&lt;property id=&quot;20307&quot; value=&quot;450&quot;/&gt;&lt;/object&gt;&lt;object type=&quot;3&quot; unique_id=&quot;10026&quot;&gt;&lt;property id=&quot;20148&quot; value=&quot;5&quot;/&gt;&lt;property id=&quot;20300&quot; value=&quot;Slide 23 - &amp;quot;Multiple Treatments and Regression&amp;quot;&quot;/&gt;&lt;property id=&quot;20307&quot; value=&quot;451&quot;/&gt;&lt;/object&gt;&lt;object type=&quot;3&quot; unique_id=&quot;10027&quot;&gt;&lt;property id=&quot;20148&quot; value=&quot;5&quot;/&gt;&lt;property id=&quot;20300&quot; value=&quot;Slide 24 - &amp;quot;Multiple Treatments and Regression&amp;quot;&quot;/&gt;&lt;property id=&quot;20307&quot; value=&quot;452&quot;/&gt;&lt;/object&gt;&lt;object type=&quot;3&quot; unique_id=&quot;10028&quot;&gt;&lt;property id=&quot;20148&quot; value=&quot;5&quot;/&gt;&lt;property id=&quot;20300&quot; value=&quot;Slide 25 - &amp;quot;Multiple Treatments and Regression&amp;quot;&quot;/&gt;&lt;property id=&quot;20307&quot; value=&quot;453&quot;/&gt;&lt;/object&gt;&lt;object type=&quot;3&quot; unique_id=&quot;10029&quot;&gt;&lt;property id=&quot;20148&quot; value=&quot;5&quot;/&gt;&lt;property id=&quot;20300&quot; value=&quot;Slide 26 - &amp;quot;Running a Regression&amp;quot;&quot;/&gt;&lt;property id=&quot;20307&quot; value=&quot;389&quot;/&gt;&lt;/object&gt;&lt;object type=&quot;3&quot; unique_id=&quot;10030&quot;&gt;&lt;property id=&quot;20148&quot; value=&quot;5&quot;/&gt;&lt;property id=&quot;20300&quot; value=&quot;Slide 27 - &amp;quot;Running a Regression&amp;quot;&quot;/&gt;&lt;property id=&quot;20307&quot; value=&quot;387&quot;/&gt;&lt;/object&gt;&lt;object type=&quot;3&quot; unique_id=&quot;10031&quot;&gt;&lt;property id=&quot;20148&quot; value=&quot;5&quot;/&gt;&lt;property id=&quot;20300&quot; value=&quot;Slide 28 - &amp;quot;Running a Regression&amp;quot;&quot;/&gt;&lt;property id=&quot;20307&quot; value=&quot;454&quot;/&gt;&lt;/object&gt;&lt;object type=&quot;3&quot; unique_id=&quot;10032&quot;&gt;&lt;property id=&quot;20148&quot; value=&quot;5&quot;/&gt;&lt;property id=&quot;20300&quot; value=&quot;Slide 29 - &amp;quot;Running a Regression&amp;quot;&quot;/&gt;&lt;property id=&quot;20307&quot; value=&quot;455&quot;/&gt;&lt;/object&gt;&lt;object type=&quot;3&quot; unique_id=&quot;10033&quot;&gt;&lt;property id=&quot;20148&quot; value=&quot;5&quot;/&gt;&lt;property id=&quot;20300&quot; value=&quot;Slide 30 - &amp;quot;Running a Regression&amp;quot;&quot;/&gt;&lt;property id=&quot;20307&quot; value=&quot;456&quot;/&gt;&lt;/object&gt;&lt;object type=&quot;3&quot; unique_id=&quot;10034&quot;&gt;&lt;property id=&quot;20148&quot; value=&quot;5&quot;/&gt;&lt;property id=&quot;20300&quot; value=&quot;Slide 31 - &amp;quot;Summary&amp;quot;&quot;/&gt;&lt;property id=&quot;20307&quot; value=&quot;457&quot;/&gt;&lt;/object&gt;&lt;object type=&quot;3&quot; unique_id=&quot;10035&quot;&gt;&lt;property id=&quot;20148&quot; value=&quot;5&quot;/&gt;&lt;property id=&quot;20300&quot; value=&quot;Slide 32 - &amp;quot;Looking Ahead&amp;quot;&quot;/&gt;&lt;property id=&quot;20307&quot; value=&quot;458&quot;/&gt;&lt;/object&gt;&lt;/object&gt;&lt;/object&gt;&lt;/database&gt;"/>
  <p:tag name="SECTOMILLISECCONVERTED" val="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900000"/>
      </a:accent1>
      <a:accent2>
        <a:srgbClr val="6C0000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40201</TotalTime>
  <Words>1939</Words>
  <Application>Microsoft Macintosh PowerPoint</Application>
  <PresentationFormat>On-screen Show (4:3)</PresentationFormat>
  <Paragraphs>554</Paragraphs>
  <Slides>35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3" baseType="lpstr">
      <vt:lpstr>Arial</vt:lpstr>
      <vt:lpstr>Calibri</vt:lpstr>
      <vt:lpstr>Cambria Math</vt:lpstr>
      <vt:lpstr>Lucida Sans Unicode</vt:lpstr>
      <vt:lpstr>Verdana</vt:lpstr>
      <vt:lpstr>Wingdings 2</vt:lpstr>
      <vt:lpstr>Wingdings 3</vt:lpstr>
      <vt:lpstr>Concourse</vt:lpstr>
      <vt:lpstr>Predictive Analytics for Business Strategy</vt:lpstr>
      <vt:lpstr>By the end of this class, you should be able to:</vt:lpstr>
      <vt:lpstr>Passive prediction</vt:lpstr>
      <vt:lpstr>Passive prediction</vt:lpstr>
      <vt:lpstr>Active prediction</vt:lpstr>
      <vt:lpstr>Active prediction</vt:lpstr>
      <vt:lpstr>Exogenous model</vt:lpstr>
      <vt:lpstr>Exogenous variable</vt:lpstr>
      <vt:lpstr>Endogenous variable</vt:lpstr>
      <vt:lpstr>Endogenous model</vt:lpstr>
      <vt:lpstr>What about the “things” in U?</vt:lpstr>
      <vt:lpstr>Confounding factor</vt:lpstr>
      <vt:lpstr>Recall “variable of interest” definition</vt:lpstr>
      <vt:lpstr>For passive prediction</vt:lpstr>
      <vt:lpstr>For active prediction</vt:lpstr>
      <vt:lpstr>Is all of U a problem?</vt:lpstr>
      <vt:lpstr>Is all of U a problem?</vt:lpstr>
      <vt:lpstr>Estimating the effect of vaccines</vt:lpstr>
      <vt:lpstr>Confounding factors</vt:lpstr>
      <vt:lpstr>Do these factors cause a problem?</vt:lpstr>
      <vt:lpstr>We bought a horse…</vt:lpstr>
      <vt:lpstr>Horse owners live longer</vt:lpstr>
      <vt:lpstr>What’s (likely) wrong in this implication?</vt:lpstr>
      <vt:lpstr>What’s in U?</vt:lpstr>
      <vt:lpstr>What if we have data on it?</vt:lpstr>
      <vt:lpstr>Confounding factors</vt:lpstr>
      <vt:lpstr>Classifying variables</vt:lpstr>
      <vt:lpstr>Effect of regional Ad budget on sales</vt:lpstr>
      <vt:lpstr>*Effect of regional Ad budget on sales</vt:lpstr>
      <vt:lpstr>Effect of price of tomatoes quantity sold</vt:lpstr>
      <vt:lpstr>*Effect of price of tomatoes quantity sold</vt:lpstr>
      <vt:lpstr>Effect of image size on click rate A/B test</vt:lpstr>
      <vt:lpstr>*Effect of image size on click rate A/B test</vt:lpstr>
      <vt:lpstr>Wrap up</vt:lpstr>
      <vt:lpstr>Announcements/Reminders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Jeff Prince</dc:creator>
  <cp:lastModifiedBy>McDermott, Eric</cp:lastModifiedBy>
  <cp:revision>1716</cp:revision>
  <dcterms:created xsi:type="dcterms:W3CDTF">2010-01-21T17:35:37Z</dcterms:created>
  <dcterms:modified xsi:type="dcterms:W3CDTF">2023-01-30T19:57:14Z</dcterms:modified>
</cp:coreProperties>
</file>