
<file path=[Content_Types].xml><?xml version="1.0" encoding="utf-8"?>
<Types xmlns="http://schemas.openxmlformats.org/package/2006/content-types">
  <Default Extension="emf" ContentType="image/x-emf"/>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44"/>
  </p:notesMasterIdLst>
  <p:handoutMasterIdLst>
    <p:handoutMasterId r:id="rId45"/>
  </p:handoutMasterIdLst>
  <p:sldIdLst>
    <p:sldId id="256" r:id="rId2"/>
    <p:sldId id="375" r:id="rId3"/>
    <p:sldId id="766" r:id="rId4"/>
    <p:sldId id="767" r:id="rId5"/>
    <p:sldId id="768" r:id="rId6"/>
    <p:sldId id="769" r:id="rId7"/>
    <p:sldId id="770" r:id="rId8"/>
    <p:sldId id="771" r:id="rId9"/>
    <p:sldId id="772" r:id="rId10"/>
    <p:sldId id="376" r:id="rId11"/>
    <p:sldId id="773" r:id="rId12"/>
    <p:sldId id="798" r:id="rId13"/>
    <p:sldId id="803" r:id="rId14"/>
    <p:sldId id="799" r:id="rId15"/>
    <p:sldId id="800" r:id="rId16"/>
    <p:sldId id="801" r:id="rId17"/>
    <p:sldId id="804" r:id="rId18"/>
    <p:sldId id="805" r:id="rId19"/>
    <p:sldId id="806" r:id="rId20"/>
    <p:sldId id="807" r:id="rId21"/>
    <p:sldId id="808" r:id="rId22"/>
    <p:sldId id="809" r:id="rId23"/>
    <p:sldId id="811" r:id="rId24"/>
    <p:sldId id="812" r:id="rId25"/>
    <p:sldId id="813" r:id="rId26"/>
    <p:sldId id="814" r:id="rId27"/>
    <p:sldId id="815" r:id="rId28"/>
    <p:sldId id="816" r:id="rId29"/>
    <p:sldId id="817" r:id="rId30"/>
    <p:sldId id="818" r:id="rId31"/>
    <p:sldId id="782" r:id="rId32"/>
    <p:sldId id="810" r:id="rId33"/>
    <p:sldId id="774" r:id="rId34"/>
    <p:sldId id="775" r:id="rId35"/>
    <p:sldId id="776" r:id="rId36"/>
    <p:sldId id="777" r:id="rId37"/>
    <p:sldId id="778" r:id="rId38"/>
    <p:sldId id="779" r:id="rId39"/>
    <p:sldId id="780" r:id="rId40"/>
    <p:sldId id="781" r:id="rId41"/>
    <p:sldId id="783" r:id="rId42"/>
    <p:sldId id="731" r:id="rId43"/>
  </p:sldIdLst>
  <p:sldSz cx="9144000" cy="6858000" type="screen4x3"/>
  <p:notesSz cx="6985000" cy="9283700"/>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008000"/>
    <a:srgbClr val="333300"/>
    <a:srgbClr val="996633"/>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8110" autoAdjust="0"/>
    <p:restoredTop sz="87483" autoAdjust="0"/>
  </p:normalViewPr>
  <p:slideViewPr>
    <p:cSldViewPr>
      <p:cViewPr varScale="1">
        <p:scale>
          <a:sx n="107" d="100"/>
          <a:sy n="107" d="100"/>
        </p:scale>
        <p:origin x="168" y="256"/>
      </p:cViewPr>
      <p:guideLst>
        <p:guide orient="horz" pos="2160"/>
        <p:guide pos="2880"/>
      </p:guideLst>
    </p:cSldViewPr>
  </p:slideViewPr>
  <p:outlineViewPr>
    <p:cViewPr>
      <p:scale>
        <a:sx n="33" d="100"/>
        <a:sy n="33" d="100"/>
      </p:scale>
      <p:origin x="0" y="2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58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56550" y="0"/>
            <a:ext cx="3026833" cy="464582"/>
          </a:xfrm>
          <a:prstGeom prst="rect">
            <a:avLst/>
          </a:prstGeom>
        </p:spPr>
        <p:txBody>
          <a:bodyPr vert="horz" lIns="91440" tIns="45720" rIns="91440" bIns="45720" rtlCol="0"/>
          <a:lstStyle>
            <a:lvl1pPr algn="r">
              <a:defRPr sz="1200"/>
            </a:lvl1pPr>
          </a:lstStyle>
          <a:p>
            <a:fld id="{C1EEC966-005A-1049-A8B6-91EB609FEF84}" type="datetime1">
              <a:rPr lang="en-US" smtClean="0"/>
              <a:t>1/28/23</a:t>
            </a:fld>
            <a:endParaRPr lang="en-US"/>
          </a:p>
        </p:txBody>
      </p:sp>
      <p:sp>
        <p:nvSpPr>
          <p:cNvPr id="4" name="Footer Placeholder 3"/>
          <p:cNvSpPr>
            <a:spLocks noGrp="1"/>
          </p:cNvSpPr>
          <p:nvPr>
            <p:ph type="ftr" sz="quarter" idx="2"/>
          </p:nvPr>
        </p:nvSpPr>
        <p:spPr>
          <a:xfrm>
            <a:off x="0" y="8817533"/>
            <a:ext cx="3026833" cy="46458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56550" y="8817533"/>
            <a:ext cx="3026833" cy="464581"/>
          </a:xfrm>
          <a:prstGeom prst="rect">
            <a:avLst/>
          </a:prstGeom>
        </p:spPr>
        <p:txBody>
          <a:bodyPr vert="horz" lIns="91440" tIns="45720" rIns="91440" bIns="45720" rtlCol="0" anchor="b"/>
          <a:lstStyle>
            <a:lvl1pPr algn="r">
              <a:defRPr sz="1200"/>
            </a:lvl1pPr>
          </a:lstStyle>
          <a:p>
            <a:fld id="{92470407-84D5-4366-9D2E-03D2B520B514}" type="slidenum">
              <a:rPr lang="en-US" smtClean="0"/>
              <a:pPr/>
              <a:t>‹#›</a:t>
            </a:fld>
            <a:endParaRPr lang="en-US"/>
          </a:p>
        </p:txBody>
      </p:sp>
    </p:spTree>
    <p:extLst>
      <p:ext uri="{BB962C8B-B14F-4D97-AF65-F5344CB8AC3E}">
        <p14:creationId xmlns:p14="http://schemas.microsoft.com/office/powerpoint/2010/main" val="294230464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58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56550" y="0"/>
            <a:ext cx="3026833" cy="464582"/>
          </a:xfrm>
          <a:prstGeom prst="rect">
            <a:avLst/>
          </a:prstGeom>
        </p:spPr>
        <p:txBody>
          <a:bodyPr vert="horz" lIns="91440" tIns="45720" rIns="91440" bIns="45720" rtlCol="0"/>
          <a:lstStyle>
            <a:lvl1pPr algn="r">
              <a:defRPr sz="1200"/>
            </a:lvl1pPr>
          </a:lstStyle>
          <a:p>
            <a:fld id="{654298C9-B6C3-634D-BAFE-4112BA60BB8E}" type="datetime1">
              <a:rPr lang="en-US" smtClean="0"/>
              <a:t>1/28/23</a:t>
            </a:fld>
            <a:endParaRPr lang="en-US"/>
          </a:p>
        </p:txBody>
      </p:sp>
      <p:sp>
        <p:nvSpPr>
          <p:cNvPr id="4" name="Slide Image Placeholder 3"/>
          <p:cNvSpPr>
            <a:spLocks noGrp="1" noRot="1" noChangeAspect="1"/>
          </p:cNvSpPr>
          <p:nvPr>
            <p:ph type="sldImg" idx="2"/>
          </p:nvPr>
        </p:nvSpPr>
        <p:spPr>
          <a:xfrm>
            <a:off x="1169988" y="695325"/>
            <a:ext cx="4645025" cy="34829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8500" y="4409559"/>
            <a:ext cx="5588000" cy="41780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533"/>
            <a:ext cx="3026833" cy="46458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56550" y="8817533"/>
            <a:ext cx="3026833" cy="464581"/>
          </a:xfrm>
          <a:prstGeom prst="rect">
            <a:avLst/>
          </a:prstGeom>
        </p:spPr>
        <p:txBody>
          <a:bodyPr vert="horz" lIns="91440" tIns="45720" rIns="91440" bIns="45720" rtlCol="0" anchor="b"/>
          <a:lstStyle>
            <a:lvl1pPr algn="r">
              <a:defRPr sz="1200"/>
            </a:lvl1pPr>
          </a:lstStyle>
          <a:p>
            <a:fld id="{27947E1B-7FB8-463C-A7CA-04DC57CC8691}" type="slidenum">
              <a:rPr lang="en-US" smtClean="0"/>
              <a:pPr/>
              <a:t>‹#›</a:t>
            </a:fld>
            <a:endParaRPr lang="en-US"/>
          </a:p>
        </p:txBody>
      </p:sp>
    </p:spTree>
    <p:extLst>
      <p:ext uri="{BB962C8B-B14F-4D97-AF65-F5344CB8AC3E}">
        <p14:creationId xmlns:p14="http://schemas.microsoft.com/office/powerpoint/2010/main" val="307360785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60C6EA24-7440-0441-93C5-5B2EAD69931A}" type="datetime1">
              <a:rPr lang="en-US" smtClean="0"/>
              <a:t>1/28/23</a:t>
            </a:fld>
            <a:endParaRPr lang="en-US"/>
          </a:p>
        </p:txBody>
      </p:sp>
      <p:sp>
        <p:nvSpPr>
          <p:cNvPr id="5" name="Slide Number Placeholder 4"/>
          <p:cNvSpPr>
            <a:spLocks noGrp="1"/>
          </p:cNvSpPr>
          <p:nvPr>
            <p:ph type="sldNum" sz="quarter" idx="11"/>
          </p:nvPr>
        </p:nvSpPr>
        <p:spPr/>
        <p:txBody>
          <a:bodyPr/>
          <a:lstStyle/>
          <a:p>
            <a:fld id="{27947E1B-7FB8-463C-A7CA-04DC57CC869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11</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1/29/23</a:t>
            </a:fld>
            <a:endParaRPr lang="en-US" dirty="0"/>
          </a:p>
        </p:txBody>
      </p:sp>
    </p:spTree>
    <p:extLst>
      <p:ext uri="{BB962C8B-B14F-4D97-AF65-F5344CB8AC3E}">
        <p14:creationId xmlns:p14="http://schemas.microsoft.com/office/powerpoint/2010/main" val="3893492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12</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1/29/23</a:t>
            </a:fld>
            <a:endParaRPr lang="en-US" dirty="0"/>
          </a:p>
        </p:txBody>
      </p:sp>
    </p:spTree>
    <p:extLst>
      <p:ext uri="{BB962C8B-B14F-4D97-AF65-F5344CB8AC3E}">
        <p14:creationId xmlns:p14="http://schemas.microsoft.com/office/powerpoint/2010/main" val="260576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13</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1/29/23</a:t>
            </a:fld>
            <a:endParaRPr lang="en-US" dirty="0"/>
          </a:p>
        </p:txBody>
      </p:sp>
    </p:spTree>
    <p:extLst>
      <p:ext uri="{BB962C8B-B14F-4D97-AF65-F5344CB8AC3E}">
        <p14:creationId xmlns:p14="http://schemas.microsoft.com/office/powerpoint/2010/main" val="2579457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15</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1/29/23</a:t>
            </a:fld>
            <a:endParaRPr lang="en-US" dirty="0"/>
          </a:p>
        </p:txBody>
      </p:sp>
    </p:spTree>
    <p:extLst>
      <p:ext uri="{BB962C8B-B14F-4D97-AF65-F5344CB8AC3E}">
        <p14:creationId xmlns:p14="http://schemas.microsoft.com/office/powerpoint/2010/main" val="3344009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16</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1/29/23</a:t>
            </a:fld>
            <a:endParaRPr lang="en-US" dirty="0"/>
          </a:p>
        </p:txBody>
      </p:sp>
    </p:spTree>
    <p:extLst>
      <p:ext uri="{BB962C8B-B14F-4D97-AF65-F5344CB8AC3E}">
        <p14:creationId xmlns:p14="http://schemas.microsoft.com/office/powerpoint/2010/main" val="3736083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17</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1/29/23</a:t>
            </a:fld>
            <a:endParaRPr lang="en-US" dirty="0"/>
          </a:p>
        </p:txBody>
      </p:sp>
    </p:spTree>
    <p:extLst>
      <p:ext uri="{BB962C8B-B14F-4D97-AF65-F5344CB8AC3E}">
        <p14:creationId xmlns:p14="http://schemas.microsoft.com/office/powerpoint/2010/main" val="561272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19</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1/29/23</a:t>
            </a:fld>
            <a:endParaRPr lang="en-US" dirty="0"/>
          </a:p>
        </p:txBody>
      </p:sp>
    </p:spTree>
    <p:extLst>
      <p:ext uri="{BB962C8B-B14F-4D97-AF65-F5344CB8AC3E}">
        <p14:creationId xmlns:p14="http://schemas.microsoft.com/office/powerpoint/2010/main" val="2098329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20</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1/29/23</a:t>
            </a:fld>
            <a:endParaRPr lang="en-US" dirty="0"/>
          </a:p>
        </p:txBody>
      </p:sp>
    </p:spTree>
    <p:extLst>
      <p:ext uri="{BB962C8B-B14F-4D97-AF65-F5344CB8AC3E}">
        <p14:creationId xmlns:p14="http://schemas.microsoft.com/office/powerpoint/2010/main" val="1427382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21</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1/29/23</a:t>
            </a:fld>
            <a:endParaRPr lang="en-US" dirty="0"/>
          </a:p>
        </p:txBody>
      </p:sp>
    </p:spTree>
    <p:extLst>
      <p:ext uri="{BB962C8B-B14F-4D97-AF65-F5344CB8AC3E}">
        <p14:creationId xmlns:p14="http://schemas.microsoft.com/office/powerpoint/2010/main" val="13387419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22</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1/29/23</a:t>
            </a:fld>
            <a:endParaRPr lang="en-US" dirty="0"/>
          </a:p>
        </p:txBody>
      </p:sp>
    </p:spTree>
    <p:extLst>
      <p:ext uri="{BB962C8B-B14F-4D97-AF65-F5344CB8AC3E}">
        <p14:creationId xmlns:p14="http://schemas.microsoft.com/office/powerpoint/2010/main" val="2531806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6D261-4ACC-5E49-97C5-9D8FD2D9A3AF}" type="slidenum">
              <a:rPr lang="en-US" smtClean="0"/>
              <a:t>2</a:t>
            </a:fld>
            <a:endParaRPr lang="en-US"/>
          </a:p>
        </p:txBody>
      </p:sp>
      <p:sp>
        <p:nvSpPr>
          <p:cNvPr id="5" name="Date Placeholder 4"/>
          <p:cNvSpPr>
            <a:spLocks noGrp="1"/>
          </p:cNvSpPr>
          <p:nvPr>
            <p:ph type="dt" idx="11"/>
          </p:nvPr>
        </p:nvSpPr>
        <p:spPr/>
        <p:txBody>
          <a:bodyPr/>
          <a:lstStyle/>
          <a:p>
            <a:fld id="{DD4CF9F3-62AE-FC4A-B4FF-E6065340DEF4}" type="datetime1">
              <a:rPr lang="en-US" smtClean="0"/>
              <a:t>1/28/23</a:t>
            </a:fld>
            <a:endParaRPr lang="en-US"/>
          </a:p>
        </p:txBody>
      </p:sp>
    </p:spTree>
    <p:extLst>
      <p:ext uri="{BB962C8B-B14F-4D97-AF65-F5344CB8AC3E}">
        <p14:creationId xmlns:p14="http://schemas.microsoft.com/office/powerpoint/2010/main" val="17346372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24</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1/31/23</a:t>
            </a:fld>
            <a:endParaRPr lang="en-US" dirty="0"/>
          </a:p>
        </p:txBody>
      </p:sp>
    </p:spTree>
    <p:extLst>
      <p:ext uri="{BB962C8B-B14F-4D97-AF65-F5344CB8AC3E}">
        <p14:creationId xmlns:p14="http://schemas.microsoft.com/office/powerpoint/2010/main" val="2073519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25</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1/31/23</a:t>
            </a:fld>
            <a:endParaRPr lang="en-US" dirty="0"/>
          </a:p>
        </p:txBody>
      </p:sp>
    </p:spTree>
    <p:extLst>
      <p:ext uri="{BB962C8B-B14F-4D97-AF65-F5344CB8AC3E}">
        <p14:creationId xmlns:p14="http://schemas.microsoft.com/office/powerpoint/2010/main" val="4293077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26</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1/31/23</a:t>
            </a:fld>
            <a:endParaRPr lang="en-US" dirty="0"/>
          </a:p>
        </p:txBody>
      </p:sp>
    </p:spTree>
    <p:extLst>
      <p:ext uri="{BB962C8B-B14F-4D97-AF65-F5344CB8AC3E}">
        <p14:creationId xmlns:p14="http://schemas.microsoft.com/office/powerpoint/2010/main" val="14971216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28</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1/31/23</a:t>
            </a:fld>
            <a:endParaRPr lang="en-US" dirty="0"/>
          </a:p>
        </p:txBody>
      </p:sp>
    </p:spTree>
    <p:extLst>
      <p:ext uri="{BB962C8B-B14F-4D97-AF65-F5344CB8AC3E}">
        <p14:creationId xmlns:p14="http://schemas.microsoft.com/office/powerpoint/2010/main" val="24160137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29</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1/31/23</a:t>
            </a:fld>
            <a:endParaRPr lang="en-US" dirty="0"/>
          </a:p>
        </p:txBody>
      </p:sp>
    </p:spTree>
    <p:extLst>
      <p:ext uri="{BB962C8B-B14F-4D97-AF65-F5344CB8AC3E}">
        <p14:creationId xmlns:p14="http://schemas.microsoft.com/office/powerpoint/2010/main" val="31153977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30</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1/31/23</a:t>
            </a:fld>
            <a:endParaRPr lang="en-US" dirty="0"/>
          </a:p>
        </p:txBody>
      </p:sp>
    </p:spTree>
    <p:extLst>
      <p:ext uri="{BB962C8B-B14F-4D97-AF65-F5344CB8AC3E}">
        <p14:creationId xmlns:p14="http://schemas.microsoft.com/office/powerpoint/2010/main" val="35934063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31</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1/31/23</a:t>
            </a:fld>
            <a:endParaRPr lang="en-US" dirty="0"/>
          </a:p>
        </p:txBody>
      </p:sp>
    </p:spTree>
    <p:extLst>
      <p:ext uri="{BB962C8B-B14F-4D97-AF65-F5344CB8AC3E}">
        <p14:creationId xmlns:p14="http://schemas.microsoft.com/office/powerpoint/2010/main" val="42740709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33</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1/29/23</a:t>
            </a:fld>
            <a:endParaRPr lang="en-US" dirty="0"/>
          </a:p>
        </p:txBody>
      </p:sp>
    </p:spTree>
    <p:extLst>
      <p:ext uri="{BB962C8B-B14F-4D97-AF65-F5344CB8AC3E}">
        <p14:creationId xmlns:p14="http://schemas.microsoft.com/office/powerpoint/2010/main" val="16296467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34</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1/29/23</a:t>
            </a:fld>
            <a:endParaRPr lang="en-US" dirty="0"/>
          </a:p>
        </p:txBody>
      </p:sp>
    </p:spTree>
    <p:extLst>
      <p:ext uri="{BB962C8B-B14F-4D97-AF65-F5344CB8AC3E}">
        <p14:creationId xmlns:p14="http://schemas.microsoft.com/office/powerpoint/2010/main" val="27166585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35</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1/29/23</a:t>
            </a:fld>
            <a:endParaRPr lang="en-US" dirty="0"/>
          </a:p>
        </p:txBody>
      </p:sp>
    </p:spTree>
    <p:extLst>
      <p:ext uri="{BB962C8B-B14F-4D97-AF65-F5344CB8AC3E}">
        <p14:creationId xmlns:p14="http://schemas.microsoft.com/office/powerpoint/2010/main" val="511097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1/29/23</a:t>
            </a:fld>
            <a:endParaRPr lang="en-US" dirty="0"/>
          </a:p>
        </p:txBody>
      </p:sp>
    </p:spTree>
    <p:extLst>
      <p:ext uri="{BB962C8B-B14F-4D97-AF65-F5344CB8AC3E}">
        <p14:creationId xmlns:p14="http://schemas.microsoft.com/office/powerpoint/2010/main" val="16513879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36</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1/29/23</a:t>
            </a:fld>
            <a:endParaRPr lang="en-US" dirty="0"/>
          </a:p>
        </p:txBody>
      </p:sp>
    </p:spTree>
    <p:extLst>
      <p:ext uri="{BB962C8B-B14F-4D97-AF65-F5344CB8AC3E}">
        <p14:creationId xmlns:p14="http://schemas.microsoft.com/office/powerpoint/2010/main" val="4668609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37</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1/29/23</a:t>
            </a:fld>
            <a:endParaRPr lang="en-US" dirty="0"/>
          </a:p>
        </p:txBody>
      </p:sp>
    </p:spTree>
    <p:extLst>
      <p:ext uri="{BB962C8B-B14F-4D97-AF65-F5344CB8AC3E}">
        <p14:creationId xmlns:p14="http://schemas.microsoft.com/office/powerpoint/2010/main" val="30989981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38</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1/29/23</a:t>
            </a:fld>
            <a:endParaRPr lang="en-US" dirty="0"/>
          </a:p>
        </p:txBody>
      </p:sp>
    </p:spTree>
    <p:extLst>
      <p:ext uri="{BB962C8B-B14F-4D97-AF65-F5344CB8AC3E}">
        <p14:creationId xmlns:p14="http://schemas.microsoft.com/office/powerpoint/2010/main" val="20057987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39</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1/29/23</a:t>
            </a:fld>
            <a:endParaRPr lang="en-US" dirty="0"/>
          </a:p>
        </p:txBody>
      </p:sp>
    </p:spTree>
    <p:extLst>
      <p:ext uri="{BB962C8B-B14F-4D97-AF65-F5344CB8AC3E}">
        <p14:creationId xmlns:p14="http://schemas.microsoft.com/office/powerpoint/2010/main" val="958537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40</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1/29/23</a:t>
            </a:fld>
            <a:endParaRPr lang="en-US" dirty="0"/>
          </a:p>
        </p:txBody>
      </p:sp>
    </p:spTree>
    <p:extLst>
      <p:ext uri="{BB962C8B-B14F-4D97-AF65-F5344CB8AC3E}">
        <p14:creationId xmlns:p14="http://schemas.microsoft.com/office/powerpoint/2010/main" val="38488911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41</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1/29/23</a:t>
            </a:fld>
            <a:endParaRPr lang="en-US" dirty="0"/>
          </a:p>
        </p:txBody>
      </p:sp>
    </p:spTree>
    <p:extLst>
      <p:ext uri="{BB962C8B-B14F-4D97-AF65-F5344CB8AC3E}">
        <p14:creationId xmlns:p14="http://schemas.microsoft.com/office/powerpoint/2010/main" val="7890072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42</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1/28/23</a:t>
            </a:fld>
            <a:endParaRPr lang="en-US" dirty="0"/>
          </a:p>
        </p:txBody>
      </p:sp>
    </p:spTree>
    <p:extLst>
      <p:ext uri="{BB962C8B-B14F-4D97-AF65-F5344CB8AC3E}">
        <p14:creationId xmlns:p14="http://schemas.microsoft.com/office/powerpoint/2010/main" val="1562624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4</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1/29/23</a:t>
            </a:fld>
            <a:endParaRPr lang="en-US" dirty="0"/>
          </a:p>
        </p:txBody>
      </p:sp>
    </p:spTree>
    <p:extLst>
      <p:ext uri="{BB962C8B-B14F-4D97-AF65-F5344CB8AC3E}">
        <p14:creationId xmlns:p14="http://schemas.microsoft.com/office/powerpoint/2010/main" val="2498258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5</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1/29/23</a:t>
            </a:fld>
            <a:endParaRPr lang="en-US" dirty="0"/>
          </a:p>
        </p:txBody>
      </p:sp>
    </p:spTree>
    <p:extLst>
      <p:ext uri="{BB962C8B-B14F-4D97-AF65-F5344CB8AC3E}">
        <p14:creationId xmlns:p14="http://schemas.microsoft.com/office/powerpoint/2010/main" val="780286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6</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1/29/23</a:t>
            </a:fld>
            <a:endParaRPr lang="en-US" dirty="0"/>
          </a:p>
        </p:txBody>
      </p:sp>
    </p:spTree>
    <p:extLst>
      <p:ext uri="{BB962C8B-B14F-4D97-AF65-F5344CB8AC3E}">
        <p14:creationId xmlns:p14="http://schemas.microsoft.com/office/powerpoint/2010/main" val="32294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7</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1/29/23</a:t>
            </a:fld>
            <a:endParaRPr lang="en-US" dirty="0"/>
          </a:p>
        </p:txBody>
      </p:sp>
    </p:spTree>
    <p:extLst>
      <p:ext uri="{BB962C8B-B14F-4D97-AF65-F5344CB8AC3E}">
        <p14:creationId xmlns:p14="http://schemas.microsoft.com/office/powerpoint/2010/main" val="953114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8</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1/29/23</a:t>
            </a:fld>
            <a:endParaRPr lang="en-US" dirty="0"/>
          </a:p>
        </p:txBody>
      </p:sp>
    </p:spTree>
    <p:extLst>
      <p:ext uri="{BB962C8B-B14F-4D97-AF65-F5344CB8AC3E}">
        <p14:creationId xmlns:p14="http://schemas.microsoft.com/office/powerpoint/2010/main" val="4191256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9</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1/29/23</a:t>
            </a:fld>
            <a:endParaRPr lang="en-US" dirty="0"/>
          </a:p>
        </p:txBody>
      </p:sp>
    </p:spTree>
    <p:extLst>
      <p:ext uri="{BB962C8B-B14F-4D97-AF65-F5344CB8AC3E}">
        <p14:creationId xmlns:p14="http://schemas.microsoft.com/office/powerpoint/2010/main" val="31376539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r>
              <a:rPr lang="en-US"/>
              <a:t>1/30/2019</a:t>
            </a: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a:t>Predictive Analytics for Business Strategy</a:t>
            </a: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2D48033-F52F-43BC-9751-F53BB58AB1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1/30/2019</a:t>
            </a:r>
          </a:p>
        </p:txBody>
      </p:sp>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p:cNvSpPr>
            <a:spLocks noGrp="1"/>
          </p:cNvSpPr>
          <p:nvPr>
            <p:ph type="sldNum" sz="quarter" idx="12"/>
          </p:nvPr>
        </p:nvSpPr>
        <p:spPr/>
        <p:txBody>
          <a:bodyPr/>
          <a:lstStyle/>
          <a:p>
            <a:fld id="{82D48033-F52F-43BC-9751-F53BB58AB1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1/30/2019</a:t>
            </a:r>
          </a:p>
        </p:txBody>
      </p:sp>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p:cNvSpPr>
            <a:spLocks noGrp="1"/>
          </p:cNvSpPr>
          <p:nvPr>
            <p:ph type="sldNum" sz="quarter" idx="12"/>
          </p:nvPr>
        </p:nvSpPr>
        <p:spPr/>
        <p:txBody>
          <a:bodyPr/>
          <a:lstStyle/>
          <a:p>
            <a:fld id="{82D48033-F52F-43BC-9751-F53BB58AB19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only: white">
    <p:spTree>
      <p:nvGrpSpPr>
        <p:cNvPr id="1" name=""/>
        <p:cNvGrpSpPr/>
        <p:nvPr/>
      </p:nvGrpSpPr>
      <p:grpSpPr>
        <a:xfrm>
          <a:off x="0" y="0"/>
          <a:ext cx="0" cy="0"/>
          <a:chOff x="0" y="0"/>
          <a:chExt cx="0" cy="0"/>
        </a:xfrm>
      </p:grpSpPr>
      <p:sp>
        <p:nvSpPr>
          <p:cNvPr id="5" name="Rectangle 4"/>
          <p:cNvSpPr/>
          <p:nvPr userDrawn="1"/>
        </p:nvSpPr>
        <p:spPr>
          <a:xfrm>
            <a:off x="0" y="1073417"/>
            <a:ext cx="82664" cy="5162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userDrawn="1"/>
        </p:nvSpPr>
        <p:spPr>
          <a:xfrm>
            <a:off x="3556000" y="4721412"/>
            <a:ext cx="184666" cy="369332"/>
          </a:xfrm>
          <a:prstGeom prst="rect">
            <a:avLst/>
          </a:prstGeom>
          <a:noFill/>
        </p:spPr>
        <p:txBody>
          <a:bodyPr wrap="none" rtlCol="0">
            <a:spAutoFit/>
          </a:bodyPr>
          <a:lstStyle/>
          <a:p>
            <a:endParaRPr lang="en-US" dirty="0"/>
          </a:p>
        </p:txBody>
      </p:sp>
      <p:sp>
        <p:nvSpPr>
          <p:cNvPr id="7" name="Text Placeholder 2"/>
          <p:cNvSpPr>
            <a:spLocks noGrp="1"/>
          </p:cNvSpPr>
          <p:nvPr>
            <p:ph idx="1" hasCustomPrompt="1"/>
          </p:nvPr>
        </p:nvSpPr>
        <p:spPr>
          <a:xfrm>
            <a:off x="518824" y="1976198"/>
            <a:ext cx="8015594" cy="4119802"/>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a:solidFill>
                  <a:srgbClr val="404041"/>
                </a:solidFill>
                <a:latin typeface="Arial"/>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dirty="0"/>
              <a:t>Click to edit master subtitle style</a:t>
            </a:r>
          </a:p>
        </p:txBody>
      </p:sp>
      <p:grpSp>
        <p:nvGrpSpPr>
          <p:cNvPr id="23" name="Group 22"/>
          <p:cNvGrpSpPr/>
          <p:nvPr userDrawn="1"/>
        </p:nvGrpSpPr>
        <p:grpSpPr>
          <a:xfrm>
            <a:off x="-30788" y="6336171"/>
            <a:ext cx="9228667" cy="528963"/>
            <a:chOff x="-30788" y="4661517"/>
            <a:chExt cx="9228667" cy="528963"/>
          </a:xfrm>
        </p:grpSpPr>
        <p:sp>
          <p:nvSpPr>
            <p:cNvPr id="24" name="Rectangle 2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27" name="TextBox 26"/>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a:t>
              </a:r>
            </a:p>
          </p:txBody>
        </p:sp>
      </p:grpSp>
      <p:sp>
        <p:nvSpPr>
          <p:cNvPr id="3" name="Title 2">
            <a:extLst>
              <a:ext uri="{FF2B5EF4-FFF2-40B4-BE49-F238E27FC236}">
                <a16:creationId xmlns:a16="http://schemas.microsoft.com/office/drawing/2014/main" id="{3C0CBB3C-58C6-AB48-8ED1-B4F6FDD832A9}"/>
              </a:ext>
            </a:extLst>
          </p:cNvPr>
          <p:cNvSpPr>
            <a:spLocks noGrp="1"/>
          </p:cNvSpPr>
          <p:nvPr>
            <p:ph type="title"/>
          </p:nvPr>
        </p:nvSpPr>
        <p:spPr/>
        <p:txBody>
          <a:bodyPr/>
          <a:lstStyle/>
          <a:p>
            <a:r>
              <a:rPr lang="en-US"/>
              <a:t>Click to edit Master title style</a:t>
            </a:r>
          </a:p>
        </p:txBody>
      </p:sp>
      <p:sp>
        <p:nvSpPr>
          <p:cNvPr id="11" name="Slide Number Placeholder 6">
            <a:extLst>
              <a:ext uri="{FF2B5EF4-FFF2-40B4-BE49-F238E27FC236}">
                <a16:creationId xmlns:a16="http://schemas.microsoft.com/office/drawing/2014/main" id="{1A6C13A9-7F00-D24F-A38D-8A266A3D0DBA}"/>
              </a:ext>
            </a:extLst>
          </p:cNvPr>
          <p:cNvSpPr>
            <a:spLocks noGrp="1"/>
          </p:cNvSpPr>
          <p:nvPr>
            <p:ph type="sldNum" sz="quarter" idx="12"/>
          </p:nvPr>
        </p:nvSpPr>
        <p:spPr>
          <a:xfrm>
            <a:off x="8647272" y="5841748"/>
            <a:ext cx="365760" cy="365125"/>
          </a:xfrm>
        </p:spPr>
        <p:txBody>
          <a:bodyPr/>
          <a:lstStyle/>
          <a:p>
            <a:fld id="{82D48033-F52F-43BC-9751-F53BB58AB199}" type="slidenum">
              <a:rPr lang="en-US" smtClean="0"/>
              <a:pPr/>
              <a:t>‹#›</a:t>
            </a:fld>
            <a:endParaRPr lang="en-US"/>
          </a:p>
        </p:txBody>
      </p:sp>
    </p:spTree>
    <p:extLst>
      <p:ext uri="{BB962C8B-B14F-4D97-AF65-F5344CB8AC3E}">
        <p14:creationId xmlns:p14="http://schemas.microsoft.com/office/powerpoint/2010/main" val="2165160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3187345"/>
            <a:ext cx="184666" cy="369332"/>
          </a:xfrm>
          <a:prstGeom prst="rect">
            <a:avLst/>
          </a:prstGeom>
          <a:noFill/>
        </p:spPr>
        <p:txBody>
          <a:bodyPr wrap="none" rtlCol="0">
            <a:spAutoFit/>
          </a:bodyPr>
          <a:lstStyle/>
          <a:p>
            <a:endParaRPr lang="en-US" dirty="0"/>
          </a:p>
        </p:txBody>
      </p:sp>
      <p:sp>
        <p:nvSpPr>
          <p:cNvPr id="10" name="TextBox 9"/>
          <p:cNvSpPr txBox="1"/>
          <p:nvPr userDrawn="1"/>
        </p:nvSpPr>
        <p:spPr>
          <a:xfrm>
            <a:off x="1378689" y="3187345"/>
            <a:ext cx="184666" cy="369332"/>
          </a:xfrm>
          <a:prstGeom prst="rect">
            <a:avLst/>
          </a:prstGeom>
          <a:noFill/>
        </p:spPr>
        <p:txBody>
          <a:bodyPr wrap="none" rtlCol="0">
            <a:spAutoFit/>
          </a:bodyPr>
          <a:lstStyle/>
          <a:p>
            <a:endParaRPr lang="en-US" dirty="0"/>
          </a:p>
        </p:txBody>
      </p:sp>
      <p:sp>
        <p:nvSpPr>
          <p:cNvPr id="11" name="TextBox 10"/>
          <p:cNvSpPr txBox="1"/>
          <p:nvPr userDrawn="1"/>
        </p:nvSpPr>
        <p:spPr>
          <a:xfrm>
            <a:off x="1378689" y="3187345"/>
            <a:ext cx="184666" cy="369332"/>
          </a:xfrm>
          <a:prstGeom prst="rect">
            <a:avLst/>
          </a:prstGeom>
          <a:noFill/>
        </p:spPr>
        <p:txBody>
          <a:bodyPr wrap="none" rtlCol="0">
            <a:spAutoFit/>
          </a:bodyPr>
          <a:lstStyle/>
          <a:p>
            <a:endParaRPr lang="en-US" dirty="0"/>
          </a:p>
        </p:txBody>
      </p:sp>
      <p:sp>
        <p:nvSpPr>
          <p:cNvPr id="14" name="Title 13"/>
          <p:cNvSpPr>
            <a:spLocks noGrp="1"/>
          </p:cNvSpPr>
          <p:nvPr>
            <p:ph type="title" hasCustomPrompt="1"/>
          </p:nvPr>
        </p:nvSpPr>
        <p:spPr>
          <a:xfrm>
            <a:off x="506694" y="3180626"/>
            <a:ext cx="6802482" cy="494412"/>
          </a:xfrm>
        </p:spPr>
        <p:txBody>
          <a:bodyPr anchor="ctr">
            <a:noAutofit/>
          </a:bodyPr>
          <a:lstStyle>
            <a:lvl1pPr>
              <a:defRPr sz="44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526131" y="2710382"/>
            <a:ext cx="3700462" cy="336549"/>
          </a:xfrm>
        </p:spPr>
        <p:txBody>
          <a:bodyPr anchor="ctr">
            <a:noAutofit/>
          </a:bodyPr>
          <a:lstStyle>
            <a:lvl1pPr marL="0" indent="0">
              <a:buNone/>
              <a:defRPr sz="1600" b="1" i="0" spc="50" baseline="0">
                <a:solidFill>
                  <a:srgbClr val="A6A6A6"/>
                </a:solidFill>
                <a:latin typeface="Arial"/>
                <a:cs typeface="Arial"/>
              </a:defRPr>
            </a:lvl1pPr>
          </a:lstStyle>
          <a:p>
            <a:pPr lvl="0"/>
            <a:r>
              <a:rPr lang="en-US" dirty="0"/>
              <a:t>SECTION NUMBER OR SUBTITLE</a:t>
            </a:r>
          </a:p>
        </p:txBody>
      </p:sp>
      <p:sp>
        <p:nvSpPr>
          <p:cNvPr id="4" name="Rectangle 3"/>
          <p:cNvSpPr/>
          <p:nvPr userDrawn="1"/>
        </p:nvSpPr>
        <p:spPr>
          <a:xfrm>
            <a:off x="0" y="2602322"/>
            <a:ext cx="148614" cy="119924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4260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1/30/2019</a:t>
            </a:r>
          </a:p>
        </p:txBody>
      </p:sp>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p:cNvSpPr>
            <a:spLocks noGrp="1"/>
          </p:cNvSpPr>
          <p:nvPr>
            <p:ph type="sldNum" sz="quarter" idx="12"/>
          </p:nvPr>
        </p:nvSpPr>
        <p:spPr/>
        <p:txBody>
          <a:bodyPr/>
          <a:lstStyle/>
          <a:p>
            <a:fld id="{82D48033-F52F-43BC-9751-F53BB58AB199}"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r>
              <a:rPr lang="en-US"/>
              <a:t>1/30/2019</a:t>
            </a:r>
          </a:p>
        </p:txBody>
      </p:sp>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p:cNvSpPr>
            <a:spLocks noGrp="1"/>
          </p:cNvSpPr>
          <p:nvPr>
            <p:ph type="sldNum" sz="quarter" idx="12"/>
          </p:nvPr>
        </p:nvSpPr>
        <p:spPr/>
        <p:txBody>
          <a:bodyPr/>
          <a:lstStyle/>
          <a:p>
            <a:fld id="{82D48033-F52F-43BC-9751-F53BB58AB19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r>
              <a:rPr lang="en-US"/>
              <a:t>1/30/2019</a:t>
            </a:r>
          </a:p>
        </p:txBody>
      </p:sp>
      <p:sp>
        <p:nvSpPr>
          <p:cNvPr id="6" name="Footer Placeholder 5"/>
          <p:cNvSpPr>
            <a:spLocks noGrp="1"/>
          </p:cNvSpPr>
          <p:nvPr>
            <p:ph type="ftr" sz="quarter" idx="11"/>
          </p:nvPr>
        </p:nvSpPr>
        <p:spPr/>
        <p:txBody>
          <a:bodyPr/>
          <a:lstStyle/>
          <a:p>
            <a:r>
              <a:rPr lang="en-US"/>
              <a:t>Predictive Analytics for Business Strategy</a:t>
            </a:r>
          </a:p>
        </p:txBody>
      </p:sp>
      <p:sp>
        <p:nvSpPr>
          <p:cNvPr id="7" name="Slide Number Placeholder 6"/>
          <p:cNvSpPr>
            <a:spLocks noGrp="1"/>
          </p:cNvSpPr>
          <p:nvPr>
            <p:ph type="sldNum" sz="quarter" idx="12"/>
          </p:nvPr>
        </p:nvSpPr>
        <p:spPr/>
        <p:txBody>
          <a:bodyPr/>
          <a:lstStyle/>
          <a:p>
            <a:fld id="{82D48033-F52F-43BC-9751-F53BB58AB199}"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r>
              <a:rPr lang="en-US"/>
              <a:t>1/30/2019</a:t>
            </a:r>
          </a:p>
        </p:txBody>
      </p:sp>
      <p:sp>
        <p:nvSpPr>
          <p:cNvPr id="8" name="Footer Placeholder 7"/>
          <p:cNvSpPr>
            <a:spLocks noGrp="1"/>
          </p:cNvSpPr>
          <p:nvPr>
            <p:ph type="ftr" sz="quarter" idx="11"/>
          </p:nvPr>
        </p:nvSpPr>
        <p:spPr/>
        <p:txBody>
          <a:bodyPr/>
          <a:lstStyle/>
          <a:p>
            <a:r>
              <a:rPr lang="en-US"/>
              <a:t>Predictive Analytics for Business Strategy</a:t>
            </a:r>
          </a:p>
        </p:txBody>
      </p:sp>
      <p:sp>
        <p:nvSpPr>
          <p:cNvPr id="9" name="Slide Number Placeholder 8"/>
          <p:cNvSpPr>
            <a:spLocks noGrp="1"/>
          </p:cNvSpPr>
          <p:nvPr>
            <p:ph type="sldNum" sz="quarter" idx="12"/>
          </p:nvPr>
        </p:nvSpPr>
        <p:spPr/>
        <p:txBody>
          <a:bodyPr/>
          <a:lstStyle/>
          <a:p>
            <a:fld id="{82D48033-F52F-43BC-9751-F53BB58AB19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1/30/2019</a:t>
            </a:r>
          </a:p>
        </p:txBody>
      </p:sp>
      <p:sp>
        <p:nvSpPr>
          <p:cNvPr id="4" name="Footer Placeholder 3"/>
          <p:cNvSpPr>
            <a:spLocks noGrp="1"/>
          </p:cNvSpPr>
          <p:nvPr>
            <p:ph type="ftr" sz="quarter" idx="11"/>
          </p:nvPr>
        </p:nvSpPr>
        <p:spPr/>
        <p:txBody>
          <a:bodyPr/>
          <a:lstStyle/>
          <a:p>
            <a:r>
              <a:rPr lang="en-US"/>
              <a:t>Predictive Analytics for Business Strategy</a:t>
            </a:r>
          </a:p>
        </p:txBody>
      </p:sp>
      <p:sp>
        <p:nvSpPr>
          <p:cNvPr id="5" name="Slide Number Placeholder 4"/>
          <p:cNvSpPr>
            <a:spLocks noGrp="1"/>
          </p:cNvSpPr>
          <p:nvPr>
            <p:ph type="sldNum" sz="quarter" idx="12"/>
          </p:nvPr>
        </p:nvSpPr>
        <p:spPr/>
        <p:txBody>
          <a:bodyPr/>
          <a:lstStyle/>
          <a:p>
            <a:fld id="{82D48033-F52F-43BC-9751-F53BB58AB199}"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1/30/2019</a:t>
            </a:r>
          </a:p>
        </p:txBody>
      </p:sp>
      <p:sp>
        <p:nvSpPr>
          <p:cNvPr id="3" name="Footer Placeholder 2"/>
          <p:cNvSpPr>
            <a:spLocks noGrp="1"/>
          </p:cNvSpPr>
          <p:nvPr>
            <p:ph type="ftr" sz="quarter" idx="11"/>
          </p:nvPr>
        </p:nvSpPr>
        <p:spPr/>
        <p:txBody>
          <a:bodyPr/>
          <a:lstStyle/>
          <a:p>
            <a:r>
              <a:rPr lang="en-US"/>
              <a:t>Predictive Analytics for Business Strategy</a:t>
            </a:r>
          </a:p>
        </p:txBody>
      </p:sp>
      <p:sp>
        <p:nvSpPr>
          <p:cNvPr id="4" name="Slide Number Placeholder 3"/>
          <p:cNvSpPr>
            <a:spLocks noGrp="1"/>
          </p:cNvSpPr>
          <p:nvPr>
            <p:ph type="sldNum" sz="quarter" idx="12"/>
          </p:nvPr>
        </p:nvSpPr>
        <p:spPr/>
        <p:txBody>
          <a:bodyPr/>
          <a:lstStyle/>
          <a:p>
            <a:fld id="{82D48033-F52F-43BC-9751-F53BB58AB1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r>
              <a:rPr lang="en-US"/>
              <a:t>1/30/2019</a:t>
            </a:r>
          </a:p>
        </p:txBody>
      </p:sp>
      <p:sp>
        <p:nvSpPr>
          <p:cNvPr id="6" name="Footer Placeholder 5"/>
          <p:cNvSpPr>
            <a:spLocks noGrp="1"/>
          </p:cNvSpPr>
          <p:nvPr>
            <p:ph type="ftr" sz="quarter" idx="11"/>
          </p:nvPr>
        </p:nvSpPr>
        <p:spPr/>
        <p:txBody>
          <a:bodyPr/>
          <a:lstStyle/>
          <a:p>
            <a:r>
              <a:rPr lang="en-US"/>
              <a:t>Predictive Analytics for Business Strategy</a:t>
            </a:r>
          </a:p>
        </p:txBody>
      </p:sp>
      <p:sp>
        <p:nvSpPr>
          <p:cNvPr id="7" name="Slide Number Placeholder 6"/>
          <p:cNvSpPr>
            <a:spLocks noGrp="1"/>
          </p:cNvSpPr>
          <p:nvPr>
            <p:ph type="sldNum" sz="quarter" idx="12"/>
          </p:nvPr>
        </p:nvSpPr>
        <p:spPr/>
        <p:txBody>
          <a:bodyPr/>
          <a:lstStyle/>
          <a:p>
            <a:fld id="{82D48033-F52F-43BC-9751-F53BB58AB19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r>
              <a:rPr lang="en-US"/>
              <a:t>1/30/2019</a:t>
            </a: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US"/>
              <a:t>Predictive Analytics for Business Strategy</a:t>
            </a: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2D48033-F52F-43BC-9751-F53BB58AB19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5"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r>
              <a:rPr lang="en-US"/>
              <a:t>1/30/2019</a:t>
            </a: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US"/>
              <a:t>Predictive Analytics for Business Strategy</a:t>
            </a: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2D48033-F52F-43BC-9751-F53BB58AB19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56" r:id="rId12"/>
    <p:sldLayoutId id="2147483757" r:id="rId13"/>
  </p:sldLayoutIdLst>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0"/>
            <a:ext cx="7772400" cy="1295400"/>
          </a:xfrm>
        </p:spPr>
        <p:txBody>
          <a:bodyPr>
            <a:noAutofit/>
          </a:bodyPr>
          <a:lstStyle/>
          <a:p>
            <a:pPr algn="ctr">
              <a:spcBef>
                <a:spcPts val="0"/>
              </a:spcBef>
            </a:pPr>
            <a:r>
              <a:rPr lang="en-US" sz="4000" dirty="0"/>
              <a:t>Predictive Analytics for Business Strategy</a:t>
            </a:r>
            <a:endParaRPr lang="en-US" sz="3200" dirty="0"/>
          </a:p>
        </p:txBody>
      </p:sp>
      <p:sp>
        <p:nvSpPr>
          <p:cNvPr id="3" name="Subtitle 2"/>
          <p:cNvSpPr>
            <a:spLocks noGrp="1"/>
          </p:cNvSpPr>
          <p:nvPr>
            <p:ph type="subTitle" idx="1"/>
          </p:nvPr>
        </p:nvSpPr>
        <p:spPr>
          <a:xfrm>
            <a:off x="685800" y="3886200"/>
            <a:ext cx="7772400" cy="1199704"/>
          </a:xfrm>
        </p:spPr>
        <p:txBody>
          <a:bodyPr/>
          <a:lstStyle/>
          <a:p>
            <a:pPr algn="ctr"/>
            <a:endParaRPr lang="en-US" dirty="0">
              <a:solidFill>
                <a:schemeClr val="tx1"/>
              </a:solidFill>
            </a:endParaRPr>
          </a:p>
        </p:txBody>
      </p:sp>
      <p:pic>
        <p:nvPicPr>
          <p:cNvPr id="7" name="il_fi" descr="http://www.indiana.edu/~wfa/images/Kelley%20School%20of%20Business%20Signature.gif"/>
          <p:cNvPicPr/>
          <p:nvPr/>
        </p:nvPicPr>
        <p:blipFill>
          <a:blip r:embed="rId3" cstate="print"/>
          <a:srcRect/>
          <a:stretch>
            <a:fillRect/>
          </a:stretch>
        </p:blipFill>
        <p:spPr bwMode="auto">
          <a:xfrm>
            <a:off x="2895600" y="2514600"/>
            <a:ext cx="2819400" cy="820686"/>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693" y="3180626"/>
            <a:ext cx="7549651" cy="494412"/>
          </a:xfrm>
        </p:spPr>
        <p:txBody>
          <a:bodyPr/>
          <a:lstStyle/>
          <a:p>
            <a:r>
              <a:rPr lang="en-US" dirty="0"/>
              <a:t>Effect of college </a:t>
            </a:r>
            <a:br>
              <a:rPr lang="en-US" dirty="0"/>
            </a:br>
            <a:r>
              <a:rPr lang="en-US" dirty="0"/>
              <a:t>degree on income</a:t>
            </a:r>
          </a:p>
        </p:txBody>
      </p:sp>
    </p:spTree>
    <p:extLst>
      <p:ext uri="{BB962C8B-B14F-4D97-AF65-F5344CB8AC3E}">
        <p14:creationId xmlns:p14="http://schemas.microsoft.com/office/powerpoint/2010/main" val="418730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Now that we have our systematic approach, since we are starting with observational data, for the effect of a college degree on income, what are the following?</a:t>
            </a:r>
          </a:p>
          <a:p>
            <a:endParaRPr lang="en-US" sz="2800" dirty="0"/>
          </a:p>
          <a:p>
            <a:pPr marL="850392" lvl="1" indent="-457200">
              <a:buFont typeface="+mj-lt"/>
              <a:buAutoNum type="arabicParenR"/>
            </a:pPr>
            <a:r>
              <a:rPr lang="en-US" sz="2400" dirty="0">
                <a:solidFill>
                  <a:srgbClr val="003399"/>
                </a:solidFill>
              </a:rPr>
              <a:t>What is the treatment?</a:t>
            </a:r>
          </a:p>
          <a:p>
            <a:pPr marL="850392" lvl="1" indent="-457200">
              <a:buFont typeface="+mj-lt"/>
              <a:buAutoNum type="arabicParenR"/>
            </a:pPr>
            <a:r>
              <a:rPr lang="en-US" sz="2400" dirty="0">
                <a:solidFill>
                  <a:srgbClr val="003399"/>
                </a:solidFill>
              </a:rPr>
              <a:t>Who/what is treated/untreated?</a:t>
            </a:r>
          </a:p>
          <a:p>
            <a:pPr marL="850392" lvl="1" indent="-457200">
              <a:buFont typeface="+mj-lt"/>
              <a:buAutoNum type="arabicParenR"/>
            </a:pPr>
            <a:r>
              <a:rPr lang="en-US" sz="2400" dirty="0">
                <a:solidFill>
                  <a:srgbClr val="003399"/>
                </a:solidFill>
              </a:rPr>
              <a:t>What are the differences between the treated and the untreated?</a:t>
            </a:r>
          </a:p>
          <a:p>
            <a:pPr marL="850392" lvl="1" indent="-457200">
              <a:buFont typeface="+mj-lt"/>
              <a:buAutoNum type="arabicParenR"/>
            </a:pPr>
            <a:r>
              <a:rPr lang="en-US" sz="2400" dirty="0">
                <a:solidFill>
                  <a:srgbClr val="003399"/>
                </a:solidFill>
              </a:rPr>
              <a:t>Which of those differences are in U?</a:t>
            </a:r>
            <a:endParaRPr lang="en-US" sz="2800" dirty="0"/>
          </a:p>
          <a:p>
            <a:pPr lvl="1"/>
            <a:endParaRPr lang="en-US" sz="2400" dirty="0"/>
          </a:p>
          <a:p>
            <a:pPr lvl="1"/>
            <a:endParaRPr lang="en-US" sz="1600" dirty="0">
              <a:solidFill>
                <a:srgbClr val="003399"/>
              </a:solidFill>
            </a:endParaRP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Going back to our example</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11</a:t>
            </a:fld>
            <a:endParaRPr lang="en-US"/>
          </a:p>
        </p:txBody>
      </p:sp>
    </p:spTree>
    <p:extLst>
      <p:ext uri="{BB962C8B-B14F-4D97-AF65-F5344CB8AC3E}">
        <p14:creationId xmlns:p14="http://schemas.microsoft.com/office/powerpoint/2010/main" val="4241885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fontScale="92500" lnSpcReduction="20000"/>
          </a:bodyPr>
          <a:lstStyle/>
          <a:p>
            <a:endParaRPr lang="en-US" sz="2800" dirty="0"/>
          </a:p>
          <a:p>
            <a:pPr marL="850392" lvl="1" indent="-457200">
              <a:buFont typeface="+mj-lt"/>
              <a:buAutoNum type="arabicParenR"/>
            </a:pPr>
            <a:r>
              <a:rPr lang="en-US" sz="2400" dirty="0">
                <a:solidFill>
                  <a:srgbClr val="003399"/>
                </a:solidFill>
              </a:rPr>
              <a:t>What is the treatment?</a:t>
            </a:r>
          </a:p>
          <a:p>
            <a:pPr lvl="2"/>
            <a:r>
              <a:rPr lang="en-US" sz="2200" dirty="0"/>
              <a:t>College degree</a:t>
            </a:r>
          </a:p>
          <a:p>
            <a:pPr lvl="2"/>
            <a:endParaRPr lang="en-US" sz="2200" dirty="0"/>
          </a:p>
          <a:p>
            <a:pPr marL="850392" lvl="1" indent="-457200">
              <a:buFont typeface="+mj-lt"/>
              <a:buAutoNum type="arabicParenR"/>
            </a:pPr>
            <a:r>
              <a:rPr lang="en-US" sz="2400" dirty="0">
                <a:solidFill>
                  <a:srgbClr val="003399"/>
                </a:solidFill>
              </a:rPr>
              <a:t>Who/what is treated/untreated?</a:t>
            </a:r>
          </a:p>
          <a:p>
            <a:pPr lvl="2"/>
            <a:r>
              <a:rPr lang="en-US" sz="2200" dirty="0"/>
              <a:t>Those with/without degree</a:t>
            </a:r>
          </a:p>
          <a:p>
            <a:pPr lvl="2"/>
            <a:endParaRPr lang="en-US" sz="2200" dirty="0"/>
          </a:p>
          <a:p>
            <a:pPr marL="850392" lvl="1" indent="-457200">
              <a:buFont typeface="+mj-lt"/>
              <a:buAutoNum type="arabicParenR"/>
            </a:pPr>
            <a:r>
              <a:rPr lang="en-US" sz="2400" dirty="0">
                <a:solidFill>
                  <a:srgbClr val="003399"/>
                </a:solidFill>
              </a:rPr>
              <a:t>What are the differences between the treated and the untreated?</a:t>
            </a:r>
          </a:p>
          <a:p>
            <a:pPr lvl="2"/>
            <a:r>
              <a:rPr lang="en-US" sz="2200" dirty="0"/>
              <a:t>Intelligence</a:t>
            </a:r>
          </a:p>
          <a:p>
            <a:pPr lvl="2"/>
            <a:r>
              <a:rPr lang="en-US" sz="2200" dirty="0"/>
              <a:t>Discipline</a:t>
            </a:r>
          </a:p>
          <a:p>
            <a:pPr lvl="2"/>
            <a:r>
              <a:rPr lang="en-US" sz="2200" dirty="0"/>
              <a:t>Parents’ education</a:t>
            </a:r>
          </a:p>
          <a:p>
            <a:pPr lvl="2"/>
            <a:r>
              <a:rPr lang="en-US" sz="2200" dirty="0"/>
              <a:t>Family wealth</a:t>
            </a:r>
          </a:p>
          <a:p>
            <a:pPr lvl="2"/>
            <a:endParaRPr lang="en-US" sz="2200" dirty="0"/>
          </a:p>
          <a:p>
            <a:pPr marL="850392" lvl="1" indent="-457200">
              <a:buFont typeface="+mj-lt"/>
              <a:buAutoNum type="arabicParenR"/>
            </a:pPr>
            <a:r>
              <a:rPr lang="en-US" sz="2400" dirty="0">
                <a:solidFill>
                  <a:srgbClr val="003399"/>
                </a:solidFill>
              </a:rPr>
              <a:t>Which of those differences are in U?</a:t>
            </a:r>
          </a:p>
          <a:p>
            <a:pPr lvl="2"/>
            <a:r>
              <a:rPr lang="en-US" sz="2200" dirty="0"/>
              <a:t>Possibly all, if family connections impact income </a:t>
            </a:r>
          </a:p>
          <a:p>
            <a:pPr marL="630936" lvl="2" indent="0">
              <a:buNone/>
            </a:pPr>
            <a:endParaRPr lang="en-US" sz="2600" dirty="0"/>
          </a:p>
          <a:p>
            <a:pPr lvl="1"/>
            <a:endParaRPr lang="en-US" sz="2400" dirty="0"/>
          </a:p>
          <a:p>
            <a:pPr lvl="1"/>
            <a:endParaRPr lang="en-US" sz="1600" dirty="0">
              <a:solidFill>
                <a:srgbClr val="003399"/>
              </a:solidFill>
            </a:endParaRP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College degree effect on income</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12</a:t>
            </a:fld>
            <a:endParaRPr lang="en-US"/>
          </a:p>
        </p:txBody>
      </p:sp>
    </p:spTree>
    <p:extLst>
      <p:ext uri="{BB962C8B-B14F-4D97-AF65-F5344CB8AC3E}">
        <p14:creationId xmlns:p14="http://schemas.microsoft.com/office/powerpoint/2010/main" val="2485080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For the effect of a college degree on income, which do you think you would want to know, and why?</a:t>
            </a:r>
          </a:p>
          <a:p>
            <a:endParaRPr lang="en-US" sz="2800" dirty="0">
              <a:solidFill>
                <a:srgbClr val="003399"/>
              </a:solidFill>
            </a:endParaRPr>
          </a:p>
          <a:p>
            <a:pPr lvl="1"/>
            <a:r>
              <a:rPr lang="en-US" sz="2400" dirty="0">
                <a:solidFill>
                  <a:srgbClr val="003399"/>
                </a:solidFill>
              </a:rPr>
              <a:t>ATE – average treatment effect (the avg causal effect for the entire population)</a:t>
            </a:r>
          </a:p>
          <a:p>
            <a:pPr lvl="1"/>
            <a:endParaRPr lang="en-US" sz="2400" dirty="0">
              <a:solidFill>
                <a:srgbClr val="003399"/>
              </a:solidFill>
            </a:endParaRPr>
          </a:p>
          <a:p>
            <a:pPr lvl="1"/>
            <a:r>
              <a:rPr lang="en-US" sz="2400" dirty="0">
                <a:solidFill>
                  <a:srgbClr val="003399"/>
                </a:solidFill>
              </a:rPr>
              <a:t>ETT – average (causal) Effect of the Treatment on the Treated</a:t>
            </a: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ATE vs. ETT</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13</a:t>
            </a:fld>
            <a:endParaRPr lang="en-US"/>
          </a:p>
        </p:txBody>
      </p:sp>
    </p:spTree>
    <p:extLst>
      <p:ext uri="{BB962C8B-B14F-4D97-AF65-F5344CB8AC3E}">
        <p14:creationId xmlns:p14="http://schemas.microsoft.com/office/powerpoint/2010/main" val="1093137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693" y="3180626"/>
            <a:ext cx="7549651" cy="494412"/>
          </a:xfrm>
        </p:spPr>
        <p:txBody>
          <a:bodyPr/>
          <a:lstStyle/>
          <a:p>
            <a:r>
              <a:rPr lang="en-US" dirty="0"/>
              <a:t>Effect of hospitalization </a:t>
            </a:r>
            <a:br>
              <a:rPr lang="en-US" dirty="0"/>
            </a:br>
            <a:r>
              <a:rPr lang="en-US" dirty="0"/>
              <a:t>on health</a:t>
            </a:r>
          </a:p>
        </p:txBody>
      </p:sp>
    </p:spTree>
    <p:extLst>
      <p:ext uri="{BB962C8B-B14F-4D97-AF65-F5344CB8AC3E}">
        <p14:creationId xmlns:p14="http://schemas.microsoft.com/office/powerpoint/2010/main" val="1342555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Starting with observational data, for the effect of hospitalization on health, what are the following?</a:t>
            </a:r>
          </a:p>
          <a:p>
            <a:endParaRPr lang="en-US" sz="2800" dirty="0"/>
          </a:p>
          <a:p>
            <a:pPr marL="850392" lvl="1" indent="-457200">
              <a:buFont typeface="+mj-lt"/>
              <a:buAutoNum type="arabicParenR"/>
            </a:pPr>
            <a:r>
              <a:rPr lang="en-US" sz="2400" dirty="0">
                <a:solidFill>
                  <a:srgbClr val="003399"/>
                </a:solidFill>
              </a:rPr>
              <a:t>What is the treatment?</a:t>
            </a:r>
          </a:p>
          <a:p>
            <a:pPr marL="850392" lvl="1" indent="-457200">
              <a:buFont typeface="+mj-lt"/>
              <a:buAutoNum type="arabicParenR"/>
            </a:pPr>
            <a:r>
              <a:rPr lang="en-US" sz="2400" dirty="0">
                <a:solidFill>
                  <a:srgbClr val="003399"/>
                </a:solidFill>
              </a:rPr>
              <a:t>Who/what is treated/untreated?</a:t>
            </a:r>
          </a:p>
          <a:p>
            <a:pPr marL="850392" lvl="1" indent="-457200">
              <a:buFont typeface="+mj-lt"/>
              <a:buAutoNum type="arabicParenR"/>
            </a:pPr>
            <a:r>
              <a:rPr lang="en-US" sz="2400" dirty="0">
                <a:solidFill>
                  <a:srgbClr val="003399"/>
                </a:solidFill>
              </a:rPr>
              <a:t>What are the differences between the treated and the untreated?</a:t>
            </a:r>
          </a:p>
          <a:p>
            <a:pPr marL="850392" lvl="1" indent="-457200">
              <a:buFont typeface="+mj-lt"/>
              <a:buAutoNum type="arabicParenR"/>
            </a:pPr>
            <a:r>
              <a:rPr lang="en-US" sz="2400" dirty="0">
                <a:solidFill>
                  <a:srgbClr val="003399"/>
                </a:solidFill>
              </a:rPr>
              <a:t>Which of those differences are in U?</a:t>
            </a:r>
            <a:endParaRPr lang="en-US" sz="2800" dirty="0"/>
          </a:p>
          <a:p>
            <a:pPr lvl="1"/>
            <a:endParaRPr lang="en-US" sz="2400" dirty="0"/>
          </a:p>
          <a:p>
            <a:pPr lvl="1"/>
            <a:endParaRPr lang="en-US" sz="1600" dirty="0">
              <a:solidFill>
                <a:srgbClr val="003399"/>
              </a:solidFill>
            </a:endParaRP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Effect of hospitalization on health</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15</a:t>
            </a:fld>
            <a:endParaRPr lang="en-US"/>
          </a:p>
        </p:txBody>
      </p:sp>
    </p:spTree>
    <p:extLst>
      <p:ext uri="{BB962C8B-B14F-4D97-AF65-F5344CB8AC3E}">
        <p14:creationId xmlns:p14="http://schemas.microsoft.com/office/powerpoint/2010/main" val="1654408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fontScale="77500" lnSpcReduction="20000"/>
          </a:bodyPr>
          <a:lstStyle/>
          <a:p>
            <a:endParaRPr lang="en-US" sz="2800" dirty="0"/>
          </a:p>
          <a:p>
            <a:pPr marL="850392" lvl="1" indent="-457200">
              <a:buFont typeface="+mj-lt"/>
              <a:buAutoNum type="arabicParenR"/>
            </a:pPr>
            <a:r>
              <a:rPr lang="en-US" sz="2400" dirty="0">
                <a:solidFill>
                  <a:srgbClr val="003399"/>
                </a:solidFill>
              </a:rPr>
              <a:t>What is the treatment?</a:t>
            </a:r>
          </a:p>
          <a:p>
            <a:pPr lvl="2"/>
            <a:r>
              <a:rPr lang="en-US" sz="2200" dirty="0"/>
              <a:t>Hospitalization </a:t>
            </a:r>
          </a:p>
          <a:p>
            <a:pPr lvl="2"/>
            <a:endParaRPr lang="en-US" sz="2200" dirty="0"/>
          </a:p>
          <a:p>
            <a:pPr marL="850392" lvl="1" indent="-457200">
              <a:buFont typeface="+mj-lt"/>
              <a:buAutoNum type="arabicParenR"/>
            </a:pPr>
            <a:r>
              <a:rPr lang="en-US" sz="2400" dirty="0">
                <a:solidFill>
                  <a:srgbClr val="003399"/>
                </a:solidFill>
              </a:rPr>
              <a:t>Who/what is treated/untreated?</a:t>
            </a:r>
          </a:p>
          <a:p>
            <a:pPr lvl="2"/>
            <a:r>
              <a:rPr lang="en-US" sz="2200" dirty="0"/>
              <a:t>Those who were/weren’t hospitalized</a:t>
            </a:r>
          </a:p>
          <a:p>
            <a:pPr lvl="2"/>
            <a:endParaRPr lang="en-US" sz="2200" dirty="0"/>
          </a:p>
          <a:p>
            <a:pPr marL="850392" lvl="1" indent="-457200">
              <a:buFont typeface="+mj-lt"/>
              <a:buAutoNum type="arabicParenR"/>
            </a:pPr>
            <a:r>
              <a:rPr lang="en-US" sz="2400" dirty="0">
                <a:solidFill>
                  <a:srgbClr val="003399"/>
                </a:solidFill>
              </a:rPr>
              <a:t>What are the differences between the treated and the untreated?</a:t>
            </a:r>
          </a:p>
          <a:p>
            <a:pPr lvl="2"/>
            <a:r>
              <a:rPr lang="en-US" sz="2200" dirty="0"/>
              <a:t>Age</a:t>
            </a:r>
          </a:p>
          <a:p>
            <a:pPr lvl="2"/>
            <a:r>
              <a:rPr lang="en-US" sz="2200" dirty="0"/>
              <a:t>Chronic health problems</a:t>
            </a:r>
          </a:p>
          <a:p>
            <a:pPr lvl="2"/>
            <a:r>
              <a:rPr lang="en-US" sz="2200" dirty="0"/>
              <a:t>Insurance </a:t>
            </a:r>
          </a:p>
          <a:p>
            <a:pPr lvl="2"/>
            <a:r>
              <a:rPr lang="en-US" sz="2200" dirty="0"/>
              <a:t>Distance to nearest hospital</a:t>
            </a:r>
          </a:p>
          <a:p>
            <a:pPr lvl="2"/>
            <a:endParaRPr lang="en-US" sz="2200" dirty="0"/>
          </a:p>
          <a:p>
            <a:pPr marL="850392" lvl="1" indent="-457200">
              <a:buFont typeface="+mj-lt"/>
              <a:buAutoNum type="arabicParenR"/>
            </a:pPr>
            <a:r>
              <a:rPr lang="en-US" sz="2400" dirty="0">
                <a:solidFill>
                  <a:srgbClr val="003399"/>
                </a:solidFill>
              </a:rPr>
              <a:t>Which of those differences are in U?</a:t>
            </a:r>
          </a:p>
          <a:p>
            <a:pPr lvl="2"/>
            <a:r>
              <a:rPr lang="en-US" sz="2200" dirty="0"/>
              <a:t>Age, Chronic health problems – yes</a:t>
            </a:r>
          </a:p>
          <a:p>
            <a:pPr lvl="2"/>
            <a:r>
              <a:rPr lang="en-US" sz="2200" dirty="0"/>
              <a:t>Insurance, dist. to </a:t>
            </a:r>
            <a:r>
              <a:rPr lang="en-US" sz="2200" dirty="0" err="1"/>
              <a:t>hosp</a:t>
            </a:r>
            <a:r>
              <a:rPr lang="en-US" sz="2200" dirty="0"/>
              <a:t> – no</a:t>
            </a:r>
          </a:p>
          <a:p>
            <a:pPr lvl="3"/>
            <a:r>
              <a:rPr lang="en-US" sz="2000" dirty="0"/>
              <a:t>Why not?</a:t>
            </a:r>
          </a:p>
          <a:p>
            <a:pPr marL="630936" lvl="2" indent="0">
              <a:buNone/>
            </a:pPr>
            <a:endParaRPr lang="en-US" sz="2600" dirty="0"/>
          </a:p>
          <a:p>
            <a:pPr lvl="1"/>
            <a:endParaRPr lang="en-US" sz="2400" dirty="0"/>
          </a:p>
          <a:p>
            <a:pPr lvl="1"/>
            <a:endParaRPr lang="en-US" sz="1600" dirty="0">
              <a:solidFill>
                <a:srgbClr val="003399"/>
              </a:solidFill>
            </a:endParaRP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Effect of hospitalization on health</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16</a:t>
            </a:fld>
            <a:endParaRPr lang="en-US"/>
          </a:p>
        </p:txBody>
      </p:sp>
    </p:spTree>
    <p:extLst>
      <p:ext uri="{BB962C8B-B14F-4D97-AF65-F5344CB8AC3E}">
        <p14:creationId xmlns:p14="http://schemas.microsoft.com/office/powerpoint/2010/main" val="1046885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For the effect of hospitalization on health, which do you think you would want to know, and why?</a:t>
            </a:r>
          </a:p>
          <a:p>
            <a:endParaRPr lang="en-US" sz="2800" dirty="0">
              <a:solidFill>
                <a:srgbClr val="003399"/>
              </a:solidFill>
            </a:endParaRPr>
          </a:p>
          <a:p>
            <a:pPr lvl="1"/>
            <a:r>
              <a:rPr lang="en-US" sz="2400" dirty="0">
                <a:solidFill>
                  <a:srgbClr val="003399"/>
                </a:solidFill>
              </a:rPr>
              <a:t>ATE – average treatment effect (the avg causal effect for the entire population)?</a:t>
            </a:r>
          </a:p>
          <a:p>
            <a:pPr lvl="1"/>
            <a:endParaRPr lang="en-US" sz="2400" dirty="0">
              <a:solidFill>
                <a:srgbClr val="003399"/>
              </a:solidFill>
            </a:endParaRPr>
          </a:p>
          <a:p>
            <a:pPr lvl="1"/>
            <a:r>
              <a:rPr lang="en-US" sz="2400" dirty="0">
                <a:solidFill>
                  <a:srgbClr val="003399"/>
                </a:solidFill>
              </a:rPr>
              <a:t>ETT – average (causal) Effect of the Treatment on the Treated?</a:t>
            </a: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ATE vs. ETT</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17</a:t>
            </a:fld>
            <a:endParaRPr lang="en-US"/>
          </a:p>
        </p:txBody>
      </p:sp>
    </p:spTree>
    <p:extLst>
      <p:ext uri="{BB962C8B-B14F-4D97-AF65-F5344CB8AC3E}">
        <p14:creationId xmlns:p14="http://schemas.microsoft.com/office/powerpoint/2010/main" val="3010472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693" y="3180626"/>
            <a:ext cx="7549651" cy="494412"/>
          </a:xfrm>
        </p:spPr>
        <p:txBody>
          <a:bodyPr/>
          <a:lstStyle/>
          <a:p>
            <a:r>
              <a:rPr lang="en-US" sz="4200" dirty="0"/>
              <a:t>Effect of top listing position on click-through rate</a:t>
            </a:r>
          </a:p>
        </p:txBody>
      </p:sp>
    </p:spTree>
    <p:extLst>
      <p:ext uri="{BB962C8B-B14F-4D97-AF65-F5344CB8AC3E}">
        <p14:creationId xmlns:p14="http://schemas.microsoft.com/office/powerpoint/2010/main" val="1288057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Starting with data from an </a:t>
            </a:r>
            <a:r>
              <a:rPr lang="en-US" sz="2800" b="1" u="sng" dirty="0"/>
              <a:t>A/B test</a:t>
            </a:r>
            <a:r>
              <a:rPr lang="en-US" sz="2800" dirty="0"/>
              <a:t> for the effect of 1</a:t>
            </a:r>
            <a:r>
              <a:rPr lang="en-US" sz="2800" baseline="30000" dirty="0"/>
              <a:t>st</a:t>
            </a:r>
            <a:r>
              <a:rPr lang="en-US" sz="2800" dirty="0"/>
              <a:t> vs. 2</a:t>
            </a:r>
            <a:r>
              <a:rPr lang="en-US" sz="2800" baseline="30000" dirty="0"/>
              <a:t>nd</a:t>
            </a:r>
            <a:r>
              <a:rPr lang="en-US" sz="2800" dirty="0"/>
              <a:t> position on click-through rate, what are the following?</a:t>
            </a:r>
          </a:p>
          <a:p>
            <a:endParaRPr lang="en-US" sz="2800" dirty="0"/>
          </a:p>
          <a:p>
            <a:pPr marL="850392" lvl="1" indent="-457200">
              <a:buFont typeface="+mj-lt"/>
              <a:buAutoNum type="arabicParenR"/>
            </a:pPr>
            <a:r>
              <a:rPr lang="en-US" sz="2400" dirty="0">
                <a:solidFill>
                  <a:srgbClr val="003399"/>
                </a:solidFill>
              </a:rPr>
              <a:t>What is the treatment?</a:t>
            </a:r>
          </a:p>
          <a:p>
            <a:pPr marL="850392" lvl="1" indent="-457200">
              <a:buFont typeface="+mj-lt"/>
              <a:buAutoNum type="arabicParenR"/>
            </a:pPr>
            <a:r>
              <a:rPr lang="en-US" sz="2400" dirty="0">
                <a:solidFill>
                  <a:srgbClr val="003399"/>
                </a:solidFill>
              </a:rPr>
              <a:t>Who/what is treated/untreated?</a:t>
            </a:r>
          </a:p>
          <a:p>
            <a:pPr marL="850392" lvl="1" indent="-457200">
              <a:buFont typeface="+mj-lt"/>
              <a:buAutoNum type="arabicParenR"/>
            </a:pPr>
            <a:r>
              <a:rPr lang="en-US" sz="2400" dirty="0">
                <a:solidFill>
                  <a:srgbClr val="003399"/>
                </a:solidFill>
              </a:rPr>
              <a:t>What are the differences between the treated and the untreated?</a:t>
            </a:r>
          </a:p>
          <a:p>
            <a:pPr marL="850392" lvl="1" indent="-457200">
              <a:buFont typeface="+mj-lt"/>
              <a:buAutoNum type="arabicParenR"/>
            </a:pPr>
            <a:r>
              <a:rPr lang="en-US" sz="2400" dirty="0">
                <a:solidFill>
                  <a:srgbClr val="003399"/>
                </a:solidFill>
              </a:rPr>
              <a:t>Which of those differences are in U?</a:t>
            </a:r>
            <a:endParaRPr lang="en-US" sz="2800" dirty="0"/>
          </a:p>
          <a:p>
            <a:pPr lvl="1"/>
            <a:endParaRPr lang="en-US" sz="2400" dirty="0"/>
          </a:p>
          <a:p>
            <a:pPr lvl="1"/>
            <a:endParaRPr lang="en-US" sz="1600" dirty="0">
              <a:solidFill>
                <a:srgbClr val="003399"/>
              </a:solidFill>
            </a:endParaRP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Top position on click-through rate</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19</a:t>
            </a:fld>
            <a:endParaRPr lang="en-US"/>
          </a:p>
        </p:txBody>
      </p:sp>
    </p:spTree>
    <p:extLst>
      <p:ext uri="{BB962C8B-B14F-4D97-AF65-F5344CB8AC3E}">
        <p14:creationId xmlns:p14="http://schemas.microsoft.com/office/powerpoint/2010/main" val="2349642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27" y="1012095"/>
            <a:ext cx="8004391" cy="638906"/>
          </a:xfrm>
        </p:spPr>
        <p:txBody>
          <a:bodyPr>
            <a:normAutofit fontScale="90000"/>
          </a:bodyPr>
          <a:lstStyle/>
          <a:p>
            <a:r>
              <a:rPr lang="en-US" dirty="0"/>
              <a:t>By the end of this class,</a:t>
            </a:r>
            <a:br>
              <a:rPr lang="en-US" dirty="0"/>
            </a:br>
            <a:r>
              <a:rPr lang="en-US" dirty="0"/>
              <a:t>you should be able to:</a:t>
            </a:r>
          </a:p>
        </p:txBody>
      </p:sp>
      <p:sp>
        <p:nvSpPr>
          <p:cNvPr id="4" name="Content Placeholder 3"/>
          <p:cNvSpPr>
            <a:spLocks noGrp="1"/>
          </p:cNvSpPr>
          <p:nvPr>
            <p:ph idx="1"/>
          </p:nvPr>
        </p:nvSpPr>
        <p:spPr>
          <a:xfrm>
            <a:off x="518824" y="1976198"/>
            <a:ext cx="8015594" cy="4119802"/>
          </a:xfrm>
        </p:spPr>
        <p:txBody>
          <a:bodyPr>
            <a:noAutofit/>
          </a:bodyPr>
          <a:lstStyle/>
          <a:p>
            <a:endParaRPr lang="en-US" sz="2200" dirty="0"/>
          </a:p>
          <a:p>
            <a:r>
              <a:rPr lang="en-US" sz="2200" dirty="0"/>
              <a:t>Discuss the entire systematic process for identifying potential confounding factors and then verifying if they are confounding factors.</a:t>
            </a:r>
          </a:p>
          <a:p>
            <a:r>
              <a:rPr lang="en-US" sz="2200" dirty="0">
                <a:solidFill>
                  <a:schemeClr val="tx1">
                    <a:lumMod val="75000"/>
                    <a:lumOff val="25000"/>
                  </a:schemeClr>
                </a:solidFill>
              </a:rPr>
              <a:t>Given an example, discuss identify the confounding factors after identifying the treated, untreated, and potential confounding factors.</a:t>
            </a:r>
          </a:p>
          <a:p>
            <a:r>
              <a:rPr lang="en-US" sz="2200" dirty="0">
                <a:solidFill>
                  <a:schemeClr val="tx1">
                    <a:lumMod val="75000"/>
                    <a:lumOff val="25000"/>
                  </a:schemeClr>
                </a:solidFill>
              </a:rPr>
              <a:t>Discuss how you would update a model like one used in a hiring process.</a:t>
            </a:r>
            <a:endParaRPr lang="en-US" sz="2000" dirty="0">
              <a:solidFill>
                <a:schemeClr val="tx1">
                  <a:lumMod val="75000"/>
                  <a:lumOff val="25000"/>
                </a:schemeClr>
              </a:solidFill>
            </a:endParaRPr>
          </a:p>
        </p:txBody>
      </p:sp>
      <p:sp>
        <p:nvSpPr>
          <p:cNvPr id="3" name="Slide Number Placeholder 2">
            <a:extLst>
              <a:ext uri="{FF2B5EF4-FFF2-40B4-BE49-F238E27FC236}">
                <a16:creationId xmlns:a16="http://schemas.microsoft.com/office/drawing/2014/main" id="{A173AFD8-20BC-544C-8095-A5D900C49100}"/>
              </a:ext>
            </a:extLst>
          </p:cNvPr>
          <p:cNvSpPr>
            <a:spLocks noGrp="1"/>
          </p:cNvSpPr>
          <p:nvPr>
            <p:ph type="sldNum" sz="quarter" idx="12"/>
          </p:nvPr>
        </p:nvSpPr>
        <p:spPr/>
        <p:txBody>
          <a:bodyPr/>
          <a:lstStyle/>
          <a:p>
            <a:fld id="{82D48033-F52F-43BC-9751-F53BB58AB199}" type="slidenum">
              <a:rPr lang="en-US" smtClean="0"/>
              <a:pPr/>
              <a:t>2</a:t>
            </a:fld>
            <a:endParaRPr lang="en-US"/>
          </a:p>
        </p:txBody>
      </p:sp>
    </p:spTree>
    <p:extLst>
      <p:ext uri="{BB962C8B-B14F-4D97-AF65-F5344CB8AC3E}">
        <p14:creationId xmlns:p14="http://schemas.microsoft.com/office/powerpoint/2010/main" val="97455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lnSpcReduction="10000"/>
          </a:bodyPr>
          <a:lstStyle/>
          <a:p>
            <a:endParaRPr lang="en-US" sz="2800" dirty="0"/>
          </a:p>
          <a:p>
            <a:pPr marL="850392" lvl="1" indent="-457200">
              <a:buFont typeface="+mj-lt"/>
              <a:buAutoNum type="arabicParenR"/>
            </a:pPr>
            <a:r>
              <a:rPr lang="en-US" sz="2400" dirty="0">
                <a:solidFill>
                  <a:srgbClr val="003399"/>
                </a:solidFill>
              </a:rPr>
              <a:t>What is the treatment?</a:t>
            </a:r>
          </a:p>
          <a:p>
            <a:pPr lvl="2"/>
            <a:r>
              <a:rPr lang="en-US" sz="2200" dirty="0"/>
              <a:t>Position in results </a:t>
            </a:r>
          </a:p>
          <a:p>
            <a:pPr lvl="2"/>
            <a:endParaRPr lang="en-US" sz="2200" dirty="0"/>
          </a:p>
          <a:p>
            <a:pPr marL="850392" lvl="1" indent="-457200">
              <a:buFont typeface="+mj-lt"/>
              <a:buAutoNum type="arabicParenR"/>
            </a:pPr>
            <a:r>
              <a:rPr lang="en-US" sz="2400" dirty="0">
                <a:solidFill>
                  <a:srgbClr val="003399"/>
                </a:solidFill>
              </a:rPr>
              <a:t>Who/what is treated/untreated?</a:t>
            </a:r>
          </a:p>
          <a:p>
            <a:pPr lvl="2"/>
            <a:r>
              <a:rPr lang="en-US" sz="2200" dirty="0"/>
              <a:t>Top position/ 2</a:t>
            </a:r>
            <a:r>
              <a:rPr lang="en-US" sz="2200" baseline="30000" dirty="0"/>
              <a:t>nd</a:t>
            </a:r>
            <a:r>
              <a:rPr lang="en-US" sz="2200" dirty="0"/>
              <a:t> position</a:t>
            </a:r>
          </a:p>
          <a:p>
            <a:pPr lvl="2"/>
            <a:endParaRPr lang="en-US" sz="2200" dirty="0"/>
          </a:p>
          <a:p>
            <a:pPr marL="850392" lvl="1" indent="-457200">
              <a:buFont typeface="+mj-lt"/>
              <a:buAutoNum type="arabicParenR"/>
            </a:pPr>
            <a:r>
              <a:rPr lang="en-US" sz="2400" dirty="0">
                <a:solidFill>
                  <a:srgbClr val="003399"/>
                </a:solidFill>
              </a:rPr>
              <a:t>What are the differences between the treated and the untreated?</a:t>
            </a:r>
          </a:p>
          <a:p>
            <a:pPr lvl="2"/>
            <a:r>
              <a:rPr lang="en-US" sz="2200" dirty="0"/>
              <a:t>Only 1</a:t>
            </a:r>
            <a:r>
              <a:rPr lang="en-US" sz="2200" baseline="30000" dirty="0"/>
              <a:t>st/</a:t>
            </a:r>
            <a:r>
              <a:rPr lang="en-US" sz="2200" dirty="0"/>
              <a:t>2</a:t>
            </a:r>
            <a:r>
              <a:rPr lang="en-US" sz="2200" baseline="30000" dirty="0"/>
              <a:t>nd</a:t>
            </a:r>
            <a:r>
              <a:rPr lang="en-US" sz="2200" dirty="0"/>
              <a:t>  position since this was an A/B test</a:t>
            </a:r>
          </a:p>
          <a:p>
            <a:pPr lvl="2"/>
            <a:endParaRPr lang="en-US" sz="2200" dirty="0"/>
          </a:p>
          <a:p>
            <a:pPr marL="850392" lvl="1" indent="-457200">
              <a:buFont typeface="+mj-lt"/>
              <a:buAutoNum type="arabicParenR"/>
            </a:pPr>
            <a:r>
              <a:rPr lang="en-US" sz="2400" dirty="0">
                <a:solidFill>
                  <a:srgbClr val="003399"/>
                </a:solidFill>
              </a:rPr>
              <a:t>Which of those differences are in U?</a:t>
            </a:r>
          </a:p>
          <a:p>
            <a:pPr lvl="2"/>
            <a:r>
              <a:rPr lang="en-US" sz="2200" dirty="0"/>
              <a:t>N/A – why not?</a:t>
            </a:r>
            <a:endParaRPr lang="en-US" sz="2000" dirty="0"/>
          </a:p>
          <a:p>
            <a:pPr marL="630936" lvl="2" indent="0">
              <a:buNone/>
            </a:pPr>
            <a:endParaRPr lang="en-US" sz="2600" dirty="0"/>
          </a:p>
          <a:p>
            <a:pPr lvl="1"/>
            <a:endParaRPr lang="en-US" sz="2400" dirty="0"/>
          </a:p>
          <a:p>
            <a:pPr lvl="1"/>
            <a:endParaRPr lang="en-US" sz="1600" dirty="0">
              <a:solidFill>
                <a:srgbClr val="003399"/>
              </a:solidFill>
            </a:endParaRP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Top position on click-through rate</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20</a:t>
            </a:fld>
            <a:endParaRPr lang="en-US"/>
          </a:p>
        </p:txBody>
      </p:sp>
    </p:spTree>
    <p:extLst>
      <p:ext uri="{BB962C8B-B14F-4D97-AF65-F5344CB8AC3E}">
        <p14:creationId xmlns:p14="http://schemas.microsoft.com/office/powerpoint/2010/main" val="1142292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For the effect of top position on click rate, which do you think you would want to know, and why?</a:t>
            </a:r>
          </a:p>
          <a:p>
            <a:endParaRPr lang="en-US" sz="2800" dirty="0">
              <a:solidFill>
                <a:srgbClr val="003399"/>
              </a:solidFill>
            </a:endParaRPr>
          </a:p>
          <a:p>
            <a:pPr lvl="1"/>
            <a:r>
              <a:rPr lang="en-US" sz="2400" dirty="0">
                <a:solidFill>
                  <a:srgbClr val="003399"/>
                </a:solidFill>
              </a:rPr>
              <a:t>ATE – average treatment effect (the avg causal effect for the entire population)?</a:t>
            </a:r>
          </a:p>
          <a:p>
            <a:pPr lvl="1"/>
            <a:endParaRPr lang="en-US" sz="2400" dirty="0">
              <a:solidFill>
                <a:srgbClr val="003399"/>
              </a:solidFill>
            </a:endParaRPr>
          </a:p>
          <a:p>
            <a:pPr lvl="1"/>
            <a:r>
              <a:rPr lang="en-US" sz="2400" dirty="0">
                <a:solidFill>
                  <a:srgbClr val="003399"/>
                </a:solidFill>
              </a:rPr>
              <a:t>ETT – average (causal) Effect of the Treatment on the Treated?</a:t>
            </a: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ATE vs. ETT</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21</a:t>
            </a:fld>
            <a:endParaRPr lang="en-US"/>
          </a:p>
        </p:txBody>
      </p:sp>
    </p:spTree>
    <p:extLst>
      <p:ext uri="{BB962C8B-B14F-4D97-AF65-F5344CB8AC3E}">
        <p14:creationId xmlns:p14="http://schemas.microsoft.com/office/powerpoint/2010/main" val="1633343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fontScale="85000" lnSpcReduction="20000"/>
          </a:bodyPr>
          <a:lstStyle/>
          <a:p>
            <a:r>
              <a:rPr lang="en-US" sz="2800" dirty="0"/>
              <a:t>For the effect of top position on click rate, which do you think you would want to know, and why?</a:t>
            </a:r>
            <a:endParaRPr lang="en-US" sz="2800" dirty="0">
              <a:solidFill>
                <a:srgbClr val="003399"/>
              </a:solidFill>
            </a:endParaRPr>
          </a:p>
          <a:p>
            <a:pPr lvl="1"/>
            <a:r>
              <a:rPr lang="en-US" sz="2400" dirty="0">
                <a:solidFill>
                  <a:srgbClr val="003399"/>
                </a:solidFill>
              </a:rPr>
              <a:t>ATE – average treatment effect (the avg causal effect for the entire population)?</a:t>
            </a:r>
          </a:p>
          <a:p>
            <a:pPr lvl="1"/>
            <a:endParaRPr lang="en-US" sz="2400" dirty="0">
              <a:solidFill>
                <a:srgbClr val="003399"/>
              </a:solidFill>
            </a:endParaRPr>
          </a:p>
          <a:p>
            <a:pPr lvl="1"/>
            <a:r>
              <a:rPr lang="en-US" sz="2400" dirty="0">
                <a:solidFill>
                  <a:srgbClr val="003399"/>
                </a:solidFill>
              </a:rPr>
              <a:t>ETT – average (causal) Effect of the Treatment on the Treated?</a:t>
            </a:r>
          </a:p>
          <a:p>
            <a:pPr lvl="1"/>
            <a:endParaRPr lang="en-US" sz="2400" dirty="0">
              <a:solidFill>
                <a:srgbClr val="003399"/>
              </a:solidFill>
            </a:endParaRPr>
          </a:p>
          <a:p>
            <a:r>
              <a:rPr lang="en-US" sz="2800" dirty="0">
                <a:solidFill>
                  <a:srgbClr val="C00000"/>
                </a:solidFill>
              </a:rPr>
              <a:t>Since this was an A/B test (an RCT):</a:t>
            </a:r>
          </a:p>
          <a:p>
            <a:pPr lvl="1"/>
            <a:r>
              <a:rPr lang="en-US" sz="2400" dirty="0">
                <a:solidFill>
                  <a:srgbClr val="C00000"/>
                </a:solidFill>
              </a:rPr>
              <a:t>ATE = ETT</a:t>
            </a:r>
          </a:p>
          <a:p>
            <a:pPr lvl="2"/>
            <a:r>
              <a:rPr lang="en-US" sz="2200" dirty="0">
                <a:solidFill>
                  <a:srgbClr val="C00000"/>
                </a:solidFill>
              </a:rPr>
              <a:t>Selection bias = 0</a:t>
            </a:r>
          </a:p>
          <a:p>
            <a:pPr lvl="2"/>
            <a:endParaRPr lang="en-US" sz="2200" dirty="0">
              <a:solidFill>
                <a:srgbClr val="C00000"/>
              </a:solidFill>
            </a:endParaRPr>
          </a:p>
          <a:p>
            <a:r>
              <a:rPr lang="en-US" sz="2800" dirty="0"/>
              <a:t>It is otherwise the ATE would be difficult to estimate and the ETT would also be difficult.</a:t>
            </a:r>
          </a:p>
          <a:p>
            <a:pPr lvl="1"/>
            <a:r>
              <a:rPr lang="en-US" sz="2400" dirty="0">
                <a:solidFill>
                  <a:srgbClr val="7030A0"/>
                </a:solidFill>
              </a:rPr>
              <a:t>Note those who are treated in the A/B test is not who is treated in observational data.</a:t>
            </a: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ATE vs. ETT</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22</a:t>
            </a:fld>
            <a:endParaRPr lang="en-US"/>
          </a:p>
        </p:txBody>
      </p:sp>
    </p:spTree>
    <p:extLst>
      <p:ext uri="{BB962C8B-B14F-4D97-AF65-F5344CB8AC3E}">
        <p14:creationId xmlns:p14="http://schemas.microsoft.com/office/powerpoint/2010/main" val="3895406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693" y="3180626"/>
            <a:ext cx="7549651" cy="494412"/>
          </a:xfrm>
        </p:spPr>
        <p:txBody>
          <a:bodyPr/>
          <a:lstStyle/>
          <a:p>
            <a:r>
              <a:rPr lang="en-US" sz="4200" dirty="0"/>
              <a:t>Effect of caloric intake </a:t>
            </a:r>
            <a:br>
              <a:rPr lang="en-US" sz="4200" dirty="0"/>
            </a:br>
            <a:r>
              <a:rPr lang="en-US" sz="4200" dirty="0"/>
              <a:t>on weight</a:t>
            </a:r>
          </a:p>
        </p:txBody>
      </p:sp>
    </p:spTree>
    <p:extLst>
      <p:ext uri="{BB962C8B-B14F-4D97-AF65-F5344CB8AC3E}">
        <p14:creationId xmlns:p14="http://schemas.microsoft.com/office/powerpoint/2010/main" val="3004205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Using observational data on caloric intake and body weight for adults, what are the following?</a:t>
            </a:r>
          </a:p>
          <a:p>
            <a:endParaRPr lang="en-US" sz="2800" dirty="0"/>
          </a:p>
          <a:p>
            <a:pPr marL="850392" lvl="1" indent="-457200">
              <a:buFont typeface="+mj-lt"/>
              <a:buAutoNum type="arabicParenR"/>
            </a:pPr>
            <a:r>
              <a:rPr lang="en-US" sz="2400" dirty="0">
                <a:solidFill>
                  <a:srgbClr val="003399"/>
                </a:solidFill>
              </a:rPr>
              <a:t>What is the treatment?</a:t>
            </a:r>
          </a:p>
          <a:p>
            <a:pPr marL="850392" lvl="1" indent="-457200">
              <a:buFont typeface="+mj-lt"/>
              <a:buAutoNum type="arabicParenR"/>
            </a:pPr>
            <a:r>
              <a:rPr lang="en-US" sz="2400" dirty="0">
                <a:solidFill>
                  <a:srgbClr val="003399"/>
                </a:solidFill>
              </a:rPr>
              <a:t>Who/what is treated/untreated?</a:t>
            </a:r>
          </a:p>
          <a:p>
            <a:pPr marL="850392" lvl="1" indent="-457200">
              <a:buFont typeface="+mj-lt"/>
              <a:buAutoNum type="arabicParenR"/>
            </a:pPr>
            <a:r>
              <a:rPr lang="en-US" sz="2400" dirty="0">
                <a:solidFill>
                  <a:srgbClr val="003399"/>
                </a:solidFill>
              </a:rPr>
              <a:t>What are the differences between the treated and the untreated?</a:t>
            </a:r>
          </a:p>
          <a:p>
            <a:pPr marL="850392" lvl="1" indent="-457200">
              <a:buFont typeface="+mj-lt"/>
              <a:buAutoNum type="arabicParenR"/>
            </a:pPr>
            <a:r>
              <a:rPr lang="en-US" sz="2400" dirty="0">
                <a:solidFill>
                  <a:srgbClr val="003399"/>
                </a:solidFill>
              </a:rPr>
              <a:t>Which of those differences are in U?</a:t>
            </a:r>
            <a:endParaRPr lang="en-US" sz="2800" dirty="0"/>
          </a:p>
          <a:p>
            <a:pPr lvl="1"/>
            <a:endParaRPr lang="en-US" sz="2400" dirty="0"/>
          </a:p>
          <a:p>
            <a:pPr lvl="1"/>
            <a:endParaRPr lang="en-US" sz="1600" dirty="0">
              <a:solidFill>
                <a:srgbClr val="003399"/>
              </a:solidFill>
            </a:endParaRP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Caloric intake on weight</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24</a:t>
            </a:fld>
            <a:endParaRPr lang="en-US"/>
          </a:p>
        </p:txBody>
      </p:sp>
    </p:spTree>
    <p:extLst>
      <p:ext uri="{BB962C8B-B14F-4D97-AF65-F5344CB8AC3E}">
        <p14:creationId xmlns:p14="http://schemas.microsoft.com/office/powerpoint/2010/main" val="4238587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lnSpcReduction="10000"/>
          </a:bodyPr>
          <a:lstStyle/>
          <a:p>
            <a:endParaRPr lang="en-US" sz="2800" dirty="0"/>
          </a:p>
          <a:p>
            <a:pPr marL="850392" lvl="1" indent="-457200">
              <a:buFont typeface="+mj-lt"/>
              <a:buAutoNum type="arabicParenR"/>
            </a:pPr>
            <a:r>
              <a:rPr lang="en-US" sz="2400" dirty="0">
                <a:solidFill>
                  <a:srgbClr val="003399"/>
                </a:solidFill>
              </a:rPr>
              <a:t>What is the treatment?</a:t>
            </a:r>
          </a:p>
          <a:p>
            <a:pPr lvl="2"/>
            <a:r>
              <a:rPr lang="en-US" sz="2200" dirty="0"/>
              <a:t>Caloric intake </a:t>
            </a:r>
          </a:p>
          <a:p>
            <a:pPr lvl="2"/>
            <a:endParaRPr lang="en-US" sz="2200" dirty="0"/>
          </a:p>
          <a:p>
            <a:pPr marL="850392" lvl="1" indent="-457200">
              <a:buFont typeface="+mj-lt"/>
              <a:buAutoNum type="arabicParenR"/>
            </a:pPr>
            <a:r>
              <a:rPr lang="en-US" sz="2400" dirty="0">
                <a:solidFill>
                  <a:srgbClr val="003399"/>
                </a:solidFill>
              </a:rPr>
              <a:t>Who/what is treated/untreated?</a:t>
            </a:r>
          </a:p>
          <a:p>
            <a:pPr lvl="2"/>
            <a:r>
              <a:rPr lang="en-US" sz="2200" dirty="0"/>
              <a:t>High/low caloric intake</a:t>
            </a:r>
          </a:p>
          <a:p>
            <a:pPr lvl="2"/>
            <a:endParaRPr lang="en-US" sz="2200" dirty="0"/>
          </a:p>
          <a:p>
            <a:pPr marL="850392" lvl="1" indent="-457200">
              <a:buFont typeface="+mj-lt"/>
              <a:buAutoNum type="arabicParenR"/>
            </a:pPr>
            <a:r>
              <a:rPr lang="en-US" sz="2400" dirty="0">
                <a:solidFill>
                  <a:srgbClr val="003399"/>
                </a:solidFill>
              </a:rPr>
              <a:t>What are the differences between the treated and the untreated?</a:t>
            </a:r>
          </a:p>
          <a:p>
            <a:pPr lvl="2"/>
            <a:r>
              <a:rPr lang="en-US" sz="2200" dirty="0"/>
              <a:t>Metabolism, height, activity, age</a:t>
            </a:r>
          </a:p>
          <a:p>
            <a:pPr lvl="2"/>
            <a:endParaRPr lang="en-US" sz="2200" dirty="0"/>
          </a:p>
          <a:p>
            <a:pPr marL="850392" lvl="1" indent="-457200">
              <a:buFont typeface="+mj-lt"/>
              <a:buAutoNum type="arabicParenR"/>
            </a:pPr>
            <a:r>
              <a:rPr lang="en-US" sz="2400" dirty="0">
                <a:solidFill>
                  <a:srgbClr val="003399"/>
                </a:solidFill>
              </a:rPr>
              <a:t>Which of those differences are in U?</a:t>
            </a:r>
          </a:p>
          <a:p>
            <a:pPr lvl="2"/>
            <a:r>
              <a:rPr lang="en-US" sz="2000" dirty="0"/>
              <a:t>All other than age (which still might)</a:t>
            </a:r>
          </a:p>
          <a:p>
            <a:pPr marL="630936" lvl="2" indent="0">
              <a:buNone/>
            </a:pPr>
            <a:endParaRPr lang="en-US" sz="2600" dirty="0"/>
          </a:p>
          <a:p>
            <a:pPr lvl="1"/>
            <a:endParaRPr lang="en-US" sz="2400" dirty="0"/>
          </a:p>
          <a:p>
            <a:pPr lvl="1"/>
            <a:endParaRPr lang="en-US" sz="1600" dirty="0">
              <a:solidFill>
                <a:srgbClr val="003399"/>
              </a:solidFill>
            </a:endParaRP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Caloric intake on weight</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25</a:t>
            </a:fld>
            <a:endParaRPr lang="en-US"/>
          </a:p>
        </p:txBody>
      </p:sp>
    </p:spTree>
    <p:extLst>
      <p:ext uri="{BB962C8B-B14F-4D97-AF65-F5344CB8AC3E}">
        <p14:creationId xmlns:p14="http://schemas.microsoft.com/office/powerpoint/2010/main" val="1936490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For the effect of caloric intake on weight, which do you think you would want to know, and why?</a:t>
            </a:r>
          </a:p>
          <a:p>
            <a:endParaRPr lang="en-US" sz="2800" dirty="0">
              <a:solidFill>
                <a:srgbClr val="003399"/>
              </a:solidFill>
            </a:endParaRPr>
          </a:p>
          <a:p>
            <a:pPr lvl="1"/>
            <a:r>
              <a:rPr lang="en-US" sz="2400" dirty="0">
                <a:solidFill>
                  <a:srgbClr val="003399"/>
                </a:solidFill>
              </a:rPr>
              <a:t>ATE – average treatment effect (the avg causal effect for the entire population)?</a:t>
            </a:r>
          </a:p>
          <a:p>
            <a:pPr lvl="1"/>
            <a:endParaRPr lang="en-US" sz="2400" dirty="0">
              <a:solidFill>
                <a:srgbClr val="003399"/>
              </a:solidFill>
            </a:endParaRPr>
          </a:p>
          <a:p>
            <a:pPr lvl="1"/>
            <a:r>
              <a:rPr lang="en-US" sz="2400" dirty="0">
                <a:solidFill>
                  <a:srgbClr val="003399"/>
                </a:solidFill>
              </a:rPr>
              <a:t>ETT – average (causal) Effect of the Treatment on the Treated?</a:t>
            </a: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ATE vs. ETT</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26</a:t>
            </a:fld>
            <a:endParaRPr lang="en-US"/>
          </a:p>
        </p:txBody>
      </p:sp>
    </p:spTree>
    <p:extLst>
      <p:ext uri="{BB962C8B-B14F-4D97-AF65-F5344CB8AC3E}">
        <p14:creationId xmlns:p14="http://schemas.microsoft.com/office/powerpoint/2010/main" val="2783090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693" y="3180626"/>
            <a:ext cx="7549651" cy="494412"/>
          </a:xfrm>
        </p:spPr>
        <p:txBody>
          <a:bodyPr/>
          <a:lstStyle/>
          <a:p>
            <a:r>
              <a:rPr lang="en-US" sz="4200" dirty="0"/>
              <a:t>Effect of top cancer doctor on patient survival</a:t>
            </a:r>
          </a:p>
        </p:txBody>
      </p:sp>
    </p:spTree>
    <p:extLst>
      <p:ext uri="{BB962C8B-B14F-4D97-AF65-F5344CB8AC3E}">
        <p14:creationId xmlns:p14="http://schemas.microsoft.com/office/powerpoint/2010/main" val="3415323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Using observational data on treatment by some top cancer doctors on survival, what are the following?</a:t>
            </a:r>
          </a:p>
          <a:p>
            <a:endParaRPr lang="en-US" sz="2800" dirty="0"/>
          </a:p>
          <a:p>
            <a:pPr marL="850392" lvl="1" indent="-457200">
              <a:buFont typeface="+mj-lt"/>
              <a:buAutoNum type="arabicParenR"/>
            </a:pPr>
            <a:r>
              <a:rPr lang="en-US" sz="2400" dirty="0">
                <a:solidFill>
                  <a:srgbClr val="003399"/>
                </a:solidFill>
              </a:rPr>
              <a:t>What is the treatment?</a:t>
            </a:r>
          </a:p>
          <a:p>
            <a:pPr marL="850392" lvl="1" indent="-457200">
              <a:buFont typeface="+mj-lt"/>
              <a:buAutoNum type="arabicParenR"/>
            </a:pPr>
            <a:r>
              <a:rPr lang="en-US" sz="2400" dirty="0">
                <a:solidFill>
                  <a:srgbClr val="003399"/>
                </a:solidFill>
              </a:rPr>
              <a:t>Who/what is treated/untreated?</a:t>
            </a:r>
          </a:p>
          <a:p>
            <a:pPr marL="850392" lvl="1" indent="-457200">
              <a:buFont typeface="+mj-lt"/>
              <a:buAutoNum type="arabicParenR"/>
            </a:pPr>
            <a:r>
              <a:rPr lang="en-US" sz="2400" dirty="0">
                <a:solidFill>
                  <a:srgbClr val="003399"/>
                </a:solidFill>
              </a:rPr>
              <a:t>What are the differences between the treated and the untreated?</a:t>
            </a:r>
          </a:p>
          <a:p>
            <a:pPr marL="850392" lvl="1" indent="-457200">
              <a:buFont typeface="+mj-lt"/>
              <a:buAutoNum type="arabicParenR"/>
            </a:pPr>
            <a:r>
              <a:rPr lang="en-US" sz="2400" dirty="0">
                <a:solidFill>
                  <a:srgbClr val="003399"/>
                </a:solidFill>
              </a:rPr>
              <a:t>Which of those differences are in U?</a:t>
            </a:r>
            <a:endParaRPr lang="en-US" sz="2800" dirty="0"/>
          </a:p>
          <a:p>
            <a:pPr lvl="1"/>
            <a:endParaRPr lang="en-US" sz="2400" dirty="0"/>
          </a:p>
          <a:p>
            <a:pPr lvl="1"/>
            <a:endParaRPr lang="en-US" sz="1600" dirty="0">
              <a:solidFill>
                <a:srgbClr val="003399"/>
              </a:solidFill>
            </a:endParaRP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Cancer doctors on survival</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28</a:t>
            </a:fld>
            <a:endParaRPr lang="en-US"/>
          </a:p>
        </p:txBody>
      </p:sp>
    </p:spTree>
    <p:extLst>
      <p:ext uri="{BB962C8B-B14F-4D97-AF65-F5344CB8AC3E}">
        <p14:creationId xmlns:p14="http://schemas.microsoft.com/office/powerpoint/2010/main" val="2890980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fontScale="92500" lnSpcReduction="10000"/>
          </a:bodyPr>
          <a:lstStyle/>
          <a:p>
            <a:endParaRPr lang="en-US" sz="2800" dirty="0"/>
          </a:p>
          <a:p>
            <a:pPr marL="850392" lvl="1" indent="-457200">
              <a:buFont typeface="+mj-lt"/>
              <a:buAutoNum type="arabicParenR"/>
            </a:pPr>
            <a:r>
              <a:rPr lang="en-US" sz="2400" dirty="0">
                <a:solidFill>
                  <a:srgbClr val="003399"/>
                </a:solidFill>
              </a:rPr>
              <a:t>What is the treatment?</a:t>
            </a:r>
          </a:p>
          <a:p>
            <a:pPr lvl="2"/>
            <a:r>
              <a:rPr lang="en-US" sz="2200" dirty="0"/>
              <a:t>Be treated by a top cancer doctor</a:t>
            </a:r>
          </a:p>
          <a:p>
            <a:pPr lvl="2"/>
            <a:endParaRPr lang="en-US" sz="2200" dirty="0"/>
          </a:p>
          <a:p>
            <a:pPr marL="850392" lvl="1" indent="-457200">
              <a:buFont typeface="+mj-lt"/>
              <a:buAutoNum type="arabicParenR"/>
            </a:pPr>
            <a:r>
              <a:rPr lang="en-US" sz="2400" dirty="0">
                <a:solidFill>
                  <a:srgbClr val="003399"/>
                </a:solidFill>
              </a:rPr>
              <a:t>Who/what is treated/untreated?</a:t>
            </a:r>
          </a:p>
          <a:p>
            <a:pPr lvl="2"/>
            <a:r>
              <a:rPr lang="en-US" sz="2200" dirty="0"/>
              <a:t>Treated/not treated by a top cancer doctor</a:t>
            </a:r>
          </a:p>
          <a:p>
            <a:pPr lvl="2"/>
            <a:endParaRPr lang="en-US" sz="2200" dirty="0"/>
          </a:p>
          <a:p>
            <a:pPr marL="850392" lvl="1" indent="-457200">
              <a:buFont typeface="+mj-lt"/>
              <a:buAutoNum type="arabicParenR"/>
            </a:pPr>
            <a:r>
              <a:rPr lang="en-US" sz="2400" dirty="0">
                <a:solidFill>
                  <a:srgbClr val="003399"/>
                </a:solidFill>
              </a:rPr>
              <a:t>What are the differences between the treated and the untreated?</a:t>
            </a:r>
          </a:p>
          <a:p>
            <a:pPr lvl="2"/>
            <a:r>
              <a:rPr lang="en-US" sz="2200" dirty="0"/>
              <a:t>Severity of cancer, insurance, wealth, age, type of cancer</a:t>
            </a:r>
          </a:p>
          <a:p>
            <a:pPr marL="630936" lvl="2" indent="0">
              <a:buNone/>
            </a:pPr>
            <a:endParaRPr lang="en-US" sz="2200" dirty="0"/>
          </a:p>
          <a:p>
            <a:pPr marL="850392" lvl="1" indent="-457200">
              <a:buFont typeface="+mj-lt"/>
              <a:buAutoNum type="arabicParenR"/>
            </a:pPr>
            <a:r>
              <a:rPr lang="en-US" sz="2400" dirty="0">
                <a:solidFill>
                  <a:srgbClr val="003399"/>
                </a:solidFill>
              </a:rPr>
              <a:t>Which of those differences are in U?</a:t>
            </a:r>
          </a:p>
          <a:p>
            <a:pPr lvl="2"/>
            <a:r>
              <a:rPr lang="en-US" sz="2000" dirty="0"/>
              <a:t>Severity of cancer</a:t>
            </a:r>
          </a:p>
          <a:p>
            <a:pPr lvl="2"/>
            <a:r>
              <a:rPr lang="en-US" sz="2000" dirty="0"/>
              <a:t>Age</a:t>
            </a:r>
          </a:p>
          <a:p>
            <a:pPr lvl="2"/>
            <a:r>
              <a:rPr lang="en-US" sz="2000" dirty="0"/>
              <a:t>Type of cancer</a:t>
            </a:r>
          </a:p>
          <a:p>
            <a:pPr marL="630936" lvl="2" indent="0">
              <a:buNone/>
            </a:pPr>
            <a:endParaRPr lang="en-US" sz="2600" dirty="0"/>
          </a:p>
          <a:p>
            <a:pPr lvl="1"/>
            <a:endParaRPr lang="en-US" sz="2400" dirty="0"/>
          </a:p>
          <a:p>
            <a:pPr lvl="1"/>
            <a:endParaRPr lang="en-US" sz="1600" dirty="0">
              <a:solidFill>
                <a:srgbClr val="003399"/>
              </a:solidFill>
            </a:endParaRP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Cancer doctors on survival</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29</a:t>
            </a:fld>
            <a:endParaRPr lang="en-US"/>
          </a:p>
        </p:txBody>
      </p:sp>
    </p:spTree>
    <p:extLst>
      <p:ext uri="{BB962C8B-B14F-4D97-AF65-F5344CB8AC3E}">
        <p14:creationId xmlns:p14="http://schemas.microsoft.com/office/powerpoint/2010/main" val="1376991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Today we’ll be discussing a systematic approach to identifying confounding factors.</a:t>
            </a:r>
          </a:p>
          <a:p>
            <a:endParaRPr lang="en-US" sz="2800" dirty="0"/>
          </a:p>
          <a:p>
            <a:r>
              <a:rPr lang="en-US" sz="2800" dirty="0"/>
              <a:t>Let’s first start with a case of observational data without taking a systematic approach.</a:t>
            </a:r>
            <a:endParaRPr lang="en-US" sz="20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A systematic approach</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3</a:t>
            </a:fld>
            <a:endParaRPr lang="en-US"/>
          </a:p>
        </p:txBody>
      </p:sp>
    </p:spTree>
    <p:extLst>
      <p:ext uri="{BB962C8B-B14F-4D97-AF65-F5344CB8AC3E}">
        <p14:creationId xmlns:p14="http://schemas.microsoft.com/office/powerpoint/2010/main" val="2970897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For the effect of treatment by a top cancer doctor, which do you think you would want to know, and why?</a:t>
            </a:r>
          </a:p>
          <a:p>
            <a:endParaRPr lang="en-US" sz="2800" dirty="0">
              <a:solidFill>
                <a:srgbClr val="003399"/>
              </a:solidFill>
            </a:endParaRPr>
          </a:p>
          <a:p>
            <a:pPr lvl="1"/>
            <a:r>
              <a:rPr lang="en-US" sz="2400" dirty="0">
                <a:solidFill>
                  <a:srgbClr val="003399"/>
                </a:solidFill>
              </a:rPr>
              <a:t>ATE – average treatment effect (the avg causal effect for the entire population)?</a:t>
            </a:r>
          </a:p>
          <a:p>
            <a:pPr lvl="1"/>
            <a:endParaRPr lang="en-US" sz="2400" dirty="0">
              <a:solidFill>
                <a:srgbClr val="003399"/>
              </a:solidFill>
            </a:endParaRPr>
          </a:p>
          <a:p>
            <a:pPr lvl="1"/>
            <a:r>
              <a:rPr lang="en-US" sz="2400" dirty="0">
                <a:solidFill>
                  <a:srgbClr val="003399"/>
                </a:solidFill>
              </a:rPr>
              <a:t>ETT – average (causal) Effect of the Treatment on the Treated?</a:t>
            </a: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ATE vs. ETT</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30</a:t>
            </a:fld>
            <a:endParaRPr lang="en-US"/>
          </a:p>
        </p:txBody>
      </p:sp>
    </p:spTree>
    <p:extLst>
      <p:ext uri="{BB962C8B-B14F-4D97-AF65-F5344CB8AC3E}">
        <p14:creationId xmlns:p14="http://schemas.microsoft.com/office/powerpoint/2010/main" val="32122878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Our models are our best attempts to estimate some effect (whether it be causal or correlational, depending on our goals).</a:t>
            </a:r>
          </a:p>
          <a:p>
            <a:endParaRPr lang="en-US" sz="2800" dirty="0">
              <a:solidFill>
                <a:srgbClr val="003399"/>
              </a:solidFill>
            </a:endParaRPr>
          </a:p>
          <a:p>
            <a:r>
              <a:rPr lang="en-US" sz="2800" dirty="0"/>
              <a:t>Let’s change gears and discuss an example of a model that you would want to update over time.</a:t>
            </a:r>
            <a:endParaRPr lang="en-US" sz="20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Continuing to update a model</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31</a:t>
            </a:fld>
            <a:endParaRPr lang="en-US"/>
          </a:p>
        </p:txBody>
      </p:sp>
    </p:spTree>
    <p:extLst>
      <p:ext uri="{BB962C8B-B14F-4D97-AF65-F5344CB8AC3E}">
        <p14:creationId xmlns:p14="http://schemas.microsoft.com/office/powerpoint/2010/main" val="3262505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693" y="3180626"/>
            <a:ext cx="7549651" cy="494412"/>
          </a:xfrm>
        </p:spPr>
        <p:txBody>
          <a:bodyPr/>
          <a:lstStyle/>
          <a:p>
            <a:r>
              <a:rPr lang="en-US" sz="4200" dirty="0"/>
              <a:t>Updating a hiring model</a:t>
            </a:r>
          </a:p>
        </p:txBody>
      </p:sp>
    </p:spTree>
    <p:extLst>
      <p:ext uri="{BB962C8B-B14F-4D97-AF65-F5344CB8AC3E}">
        <p14:creationId xmlns:p14="http://schemas.microsoft.com/office/powerpoint/2010/main" val="41844357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lnSpcReduction="10000"/>
          </a:bodyPr>
          <a:lstStyle/>
          <a:p>
            <a:endParaRPr lang="en-US" sz="2800" dirty="0"/>
          </a:p>
          <a:p>
            <a:r>
              <a:rPr lang="en-US" sz="2800" dirty="0"/>
              <a:t>Firms and other organizations have many uses for models, but most of them should be evaluated regularly and updated if necessary.</a:t>
            </a:r>
          </a:p>
          <a:p>
            <a:endParaRPr lang="en-US" sz="2800" dirty="0">
              <a:solidFill>
                <a:srgbClr val="003399"/>
              </a:solidFill>
            </a:endParaRPr>
          </a:p>
          <a:p>
            <a:r>
              <a:rPr lang="en-US" sz="2800" dirty="0"/>
              <a:t>For this next example, let’s consider a case where your firm uses a model to predict which job candidates would be good employees.</a:t>
            </a:r>
          </a:p>
          <a:p>
            <a:pPr lvl="1"/>
            <a:r>
              <a:rPr lang="en-US" sz="2400" dirty="0"/>
              <a:t>And hires the ones that get the highest scores according to the model.</a:t>
            </a: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How to update a hiring model</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33</a:t>
            </a:fld>
            <a:endParaRPr lang="en-US"/>
          </a:p>
        </p:txBody>
      </p:sp>
    </p:spTree>
    <p:extLst>
      <p:ext uri="{BB962C8B-B14F-4D97-AF65-F5344CB8AC3E}">
        <p14:creationId xmlns:p14="http://schemas.microsoft.com/office/powerpoint/2010/main" val="19195818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Whether looking back at data from previous hires and/or changes you might make to the current hiring process, what are some ways you could evaluate whether your model could be improved?</a:t>
            </a:r>
          </a:p>
          <a:p>
            <a:pPr lvl="1"/>
            <a:endParaRPr lang="en-US" sz="2400" dirty="0"/>
          </a:p>
          <a:p>
            <a:pPr lvl="1"/>
            <a:r>
              <a:rPr lang="en-US" sz="2400" dirty="0"/>
              <a:t>If you could be missing out on better employees.</a:t>
            </a: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How can we improve the model?</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34</a:t>
            </a:fld>
            <a:endParaRPr lang="en-US"/>
          </a:p>
        </p:txBody>
      </p:sp>
    </p:spTree>
    <p:extLst>
      <p:ext uri="{BB962C8B-B14F-4D97-AF65-F5344CB8AC3E}">
        <p14:creationId xmlns:p14="http://schemas.microsoft.com/office/powerpoint/2010/main" val="8667670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One thing you could do is to look at the output of the employees you have hired.</a:t>
            </a:r>
          </a:p>
          <a:p>
            <a:endParaRPr lang="en-US" sz="2800" dirty="0"/>
          </a:p>
          <a:p>
            <a:r>
              <a:rPr lang="en-US" sz="2800" dirty="0"/>
              <a:t>Did the model correctly predict who would perform the best?</a:t>
            </a:r>
          </a:p>
          <a:p>
            <a:pPr lvl="1"/>
            <a:r>
              <a:rPr lang="en-US" sz="2400" dirty="0"/>
              <a:t>Were their scores from the hiring process higher?</a:t>
            </a:r>
          </a:p>
          <a:p>
            <a:pPr lvl="1"/>
            <a:endParaRPr lang="en-US" sz="2400" dirty="0"/>
          </a:p>
          <a:p>
            <a:r>
              <a:rPr lang="en-US" sz="2800" dirty="0"/>
              <a:t>If not, we should look to improve it</a:t>
            </a: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How well did the model do?</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35</a:t>
            </a:fld>
            <a:endParaRPr lang="en-US"/>
          </a:p>
        </p:txBody>
      </p:sp>
    </p:spTree>
    <p:extLst>
      <p:ext uri="{BB962C8B-B14F-4D97-AF65-F5344CB8AC3E}">
        <p14:creationId xmlns:p14="http://schemas.microsoft.com/office/powerpoint/2010/main" val="8311279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If you think about the WWII airplane example, there were data points we didn’t observe.</a:t>
            </a:r>
          </a:p>
          <a:p>
            <a:endParaRPr lang="en-US" sz="2800" dirty="0"/>
          </a:p>
          <a:p>
            <a:r>
              <a:rPr lang="en-US" sz="2800" dirty="0"/>
              <a:t>This is a similar case – we only see how the people we did hire performed.</a:t>
            </a:r>
          </a:p>
          <a:p>
            <a:endParaRPr lang="en-US" sz="2800" dirty="0"/>
          </a:p>
          <a:p>
            <a:r>
              <a:rPr lang="en-US" sz="2800" dirty="0"/>
              <a:t>How can we get a sense of how those we didn’t hire would have performed?</a:t>
            </a: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What about the data we don’t see?</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36</a:t>
            </a:fld>
            <a:endParaRPr lang="en-US"/>
          </a:p>
        </p:txBody>
      </p:sp>
    </p:spTree>
    <p:extLst>
      <p:ext uri="{BB962C8B-B14F-4D97-AF65-F5344CB8AC3E}">
        <p14:creationId xmlns:p14="http://schemas.microsoft.com/office/powerpoint/2010/main" val="24711686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lnSpcReduction="10000"/>
          </a:bodyPr>
          <a:lstStyle/>
          <a:p>
            <a:endParaRPr lang="en-US" sz="2800" dirty="0"/>
          </a:p>
          <a:p>
            <a:r>
              <a:rPr lang="en-US" sz="2800" dirty="0"/>
              <a:t>You can certainly imagine prior to the use of any sort of model, there were lots of opportunities to discriminate in hiring:</a:t>
            </a:r>
          </a:p>
          <a:p>
            <a:pPr lvl="1"/>
            <a:r>
              <a:rPr lang="en-US" sz="2400" dirty="0"/>
              <a:t>People hired those they knew and those who looked/thought like them.</a:t>
            </a:r>
          </a:p>
          <a:p>
            <a:pPr lvl="1"/>
            <a:endParaRPr lang="en-US" sz="2400" dirty="0"/>
          </a:p>
          <a:p>
            <a:r>
              <a:rPr lang="en-US" sz="2800" dirty="0"/>
              <a:t>It’s not hard to imagine this still occurs.</a:t>
            </a:r>
          </a:p>
          <a:p>
            <a:endParaRPr lang="en-US" sz="2800" dirty="0">
              <a:solidFill>
                <a:srgbClr val="003399"/>
              </a:solidFill>
            </a:endParaRPr>
          </a:p>
          <a:p>
            <a:r>
              <a:rPr lang="en-US" sz="2800" dirty="0">
                <a:solidFill>
                  <a:srgbClr val="003399"/>
                </a:solidFill>
              </a:rPr>
              <a:t>But it’s also possible that this could occur even if using a model to select new employees.</a:t>
            </a: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Discrimination in hiring</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37</a:t>
            </a:fld>
            <a:endParaRPr lang="en-US"/>
          </a:p>
        </p:txBody>
      </p:sp>
    </p:spTree>
    <p:extLst>
      <p:ext uri="{BB962C8B-B14F-4D97-AF65-F5344CB8AC3E}">
        <p14:creationId xmlns:p14="http://schemas.microsoft.com/office/powerpoint/2010/main" val="8462741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fontScale="92500"/>
          </a:bodyPr>
          <a:lstStyle/>
          <a:p>
            <a:endParaRPr lang="en-US" sz="2800" dirty="0"/>
          </a:p>
          <a:p>
            <a:r>
              <a:rPr lang="en-US" sz="2800" dirty="0"/>
              <a:t>Suppose your initial model was trained based on the employees you previously chose to hire.</a:t>
            </a:r>
          </a:p>
          <a:p>
            <a:endParaRPr lang="en-US" sz="2800" dirty="0"/>
          </a:p>
          <a:p>
            <a:r>
              <a:rPr lang="en-US" sz="2800" dirty="0"/>
              <a:t>If not updated, it could reinforce stereotypes that existed in the previous process.</a:t>
            </a:r>
          </a:p>
          <a:p>
            <a:endParaRPr lang="en-US" sz="2800" dirty="0"/>
          </a:p>
          <a:p>
            <a:r>
              <a:rPr lang="en-US" sz="2800" dirty="0"/>
              <a:t>If we update it based on how we observe employees actually performing, that may help, but we still have other data points that we don’t observe.</a:t>
            </a:r>
            <a:endParaRPr lang="en-US" sz="20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sz="3600" dirty="0">
                <a:solidFill>
                  <a:schemeClr val="bg1"/>
                </a:solidFill>
                <a:effectLst>
                  <a:reflection blurRad="6350" stA="55000" endA="300" endPos="45500" dir="5400000" sy="-100000" algn="bl" rotWithShape="0"/>
                </a:effectLst>
              </a:rPr>
              <a:t>What data was the model estimated on?</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38</a:t>
            </a:fld>
            <a:endParaRPr lang="en-US"/>
          </a:p>
        </p:txBody>
      </p:sp>
    </p:spTree>
    <p:extLst>
      <p:ext uri="{BB962C8B-B14F-4D97-AF65-F5344CB8AC3E}">
        <p14:creationId xmlns:p14="http://schemas.microsoft.com/office/powerpoint/2010/main" val="40987957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fontScale="92500" lnSpcReduction="20000"/>
          </a:bodyPr>
          <a:lstStyle/>
          <a:p>
            <a:endParaRPr lang="en-US" sz="2800" dirty="0"/>
          </a:p>
          <a:p>
            <a:r>
              <a:rPr lang="en-US" sz="2800" dirty="0"/>
              <a:t>One possible way to test your model, if your firm is large enough, is to take the employees at the margin (according to the model) and do an RCT with them.</a:t>
            </a:r>
          </a:p>
          <a:p>
            <a:pPr marL="109728" indent="0">
              <a:buNone/>
            </a:pPr>
            <a:endParaRPr lang="en-US" sz="2800" dirty="0">
              <a:solidFill>
                <a:srgbClr val="003399"/>
              </a:solidFill>
            </a:endParaRPr>
          </a:p>
          <a:p>
            <a:r>
              <a:rPr lang="en-US" sz="2800" dirty="0">
                <a:solidFill>
                  <a:srgbClr val="003399"/>
                </a:solidFill>
              </a:rPr>
              <a:t>Don’t hire some of the people your model would have (assuming a cap on new hires).</a:t>
            </a:r>
          </a:p>
          <a:p>
            <a:endParaRPr lang="en-US" sz="2800" dirty="0">
              <a:solidFill>
                <a:srgbClr val="003399"/>
              </a:solidFill>
            </a:endParaRPr>
          </a:p>
          <a:p>
            <a:r>
              <a:rPr lang="en-US" sz="2800" dirty="0">
                <a:solidFill>
                  <a:srgbClr val="003399"/>
                </a:solidFill>
              </a:rPr>
              <a:t>Hire some people your model wouldn’t.</a:t>
            </a:r>
          </a:p>
          <a:p>
            <a:pPr lvl="1"/>
            <a:r>
              <a:rPr lang="en-US" sz="2400" dirty="0">
                <a:solidFill>
                  <a:srgbClr val="FF0000"/>
                </a:solidFill>
              </a:rPr>
              <a:t>Now we can observe characteristics we may have missed and test our model with more data.</a:t>
            </a:r>
          </a:p>
          <a:p>
            <a:pPr lvl="2"/>
            <a:r>
              <a:rPr lang="en-US" sz="2200" dirty="0"/>
              <a:t>A little like pulling a few planes from the bottom of the Atlantic Ocean.</a:t>
            </a:r>
          </a:p>
          <a:p>
            <a:endParaRPr lang="en-US" sz="2000" dirty="0">
              <a:solidFill>
                <a:srgbClr val="003399"/>
              </a:solidFill>
            </a:endParaRP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Expanding our data set</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39</a:t>
            </a:fld>
            <a:endParaRPr lang="en-US"/>
          </a:p>
        </p:txBody>
      </p:sp>
    </p:spTree>
    <p:extLst>
      <p:ext uri="{BB962C8B-B14F-4D97-AF65-F5344CB8AC3E}">
        <p14:creationId xmlns:p14="http://schemas.microsoft.com/office/powerpoint/2010/main" val="1666899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Suppose we wanted to estimate the effect of having a college degree on annual income for U.S. adults who are currently 40 years old.</a:t>
            </a:r>
          </a:p>
          <a:p>
            <a:endParaRPr lang="en-US" sz="2800" dirty="0"/>
          </a:p>
          <a:p>
            <a:r>
              <a:rPr lang="en-US" sz="2800" dirty="0"/>
              <a:t>If we regress income on college degree</a:t>
            </a:r>
          </a:p>
          <a:p>
            <a:pPr lvl="1"/>
            <a:r>
              <a:rPr lang="en-US" sz="2400" dirty="0"/>
              <a:t>Can you think of some possible confounding factors?</a:t>
            </a:r>
          </a:p>
          <a:p>
            <a:endParaRPr lang="en-US" sz="2800" dirty="0">
              <a:solidFill>
                <a:srgbClr val="003399"/>
              </a:solidFill>
            </a:endParaRPr>
          </a:p>
          <a:p>
            <a:endParaRPr lang="en-US" sz="2000" dirty="0">
              <a:solidFill>
                <a:srgbClr val="003399"/>
              </a:solidFill>
            </a:endParaRP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Effect of college degree on income</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4</a:t>
            </a:fld>
            <a:endParaRPr lang="en-US"/>
          </a:p>
        </p:txBody>
      </p:sp>
    </p:spTree>
    <p:extLst>
      <p:ext uri="{BB962C8B-B14F-4D97-AF65-F5344CB8AC3E}">
        <p14:creationId xmlns:p14="http://schemas.microsoft.com/office/powerpoint/2010/main" val="22899336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fontScale="92500" lnSpcReduction="20000"/>
          </a:bodyPr>
          <a:lstStyle/>
          <a:p>
            <a:endParaRPr lang="en-US" sz="2800" dirty="0"/>
          </a:p>
          <a:p>
            <a:r>
              <a:rPr lang="en-US" sz="2800" dirty="0"/>
              <a:t>One reason to consider some “unconventional” hires via RCT is our definition of population.</a:t>
            </a:r>
          </a:p>
          <a:p>
            <a:endParaRPr lang="en-US" sz="2800" dirty="0">
              <a:solidFill>
                <a:srgbClr val="003399"/>
              </a:solidFill>
            </a:endParaRPr>
          </a:p>
          <a:p>
            <a:r>
              <a:rPr lang="en-US" sz="2800" dirty="0"/>
              <a:t>Output by the employee is the outcome variable.</a:t>
            </a:r>
          </a:p>
          <a:p>
            <a:endParaRPr lang="en-US" sz="2800" dirty="0">
              <a:solidFill>
                <a:srgbClr val="003399"/>
              </a:solidFill>
            </a:endParaRPr>
          </a:p>
          <a:p>
            <a:r>
              <a:rPr lang="en-US" sz="2800" dirty="0">
                <a:solidFill>
                  <a:srgbClr val="003399"/>
                </a:solidFill>
              </a:rPr>
              <a:t>So if we only sample those our model previously predicted to do well, we can only extrapolate our results out to that population.</a:t>
            </a:r>
          </a:p>
          <a:p>
            <a:endParaRPr lang="en-US" sz="2800" dirty="0">
              <a:solidFill>
                <a:srgbClr val="003399"/>
              </a:solidFill>
            </a:endParaRPr>
          </a:p>
          <a:p>
            <a:r>
              <a:rPr lang="en-US" sz="2800" dirty="0">
                <a:solidFill>
                  <a:srgbClr val="C00000"/>
                </a:solidFill>
              </a:rPr>
              <a:t>We won’t know/observe anything about the others we didn’t hire so we can’t infer anything about them.</a:t>
            </a:r>
            <a:endParaRPr lang="en-US" sz="2000" dirty="0">
              <a:solidFill>
                <a:srgbClr val="C00000"/>
              </a:solidFill>
            </a:endParaRP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What is our population?</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40</a:t>
            </a:fld>
            <a:endParaRPr lang="en-US"/>
          </a:p>
        </p:txBody>
      </p:sp>
    </p:spTree>
    <p:extLst>
      <p:ext uri="{BB962C8B-B14F-4D97-AF65-F5344CB8AC3E}">
        <p14:creationId xmlns:p14="http://schemas.microsoft.com/office/powerpoint/2010/main" val="2390744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A systematic approach to identifying confounding factors:</a:t>
            </a:r>
          </a:p>
          <a:p>
            <a:pPr marL="850392" lvl="1" indent="-457200">
              <a:buFont typeface="+mj-lt"/>
              <a:buAutoNum type="arabicParenR"/>
            </a:pPr>
            <a:r>
              <a:rPr lang="en-US" sz="2000" dirty="0">
                <a:solidFill>
                  <a:srgbClr val="0070C0"/>
                </a:solidFill>
              </a:rPr>
              <a:t>What is treatment?</a:t>
            </a:r>
          </a:p>
          <a:p>
            <a:pPr marL="850392" lvl="1" indent="-457200">
              <a:buFont typeface="+mj-lt"/>
              <a:buAutoNum type="arabicParenR"/>
            </a:pPr>
            <a:r>
              <a:rPr lang="en-US" sz="2000" dirty="0">
                <a:solidFill>
                  <a:srgbClr val="0070C0"/>
                </a:solidFill>
              </a:rPr>
              <a:t>Who/what is treated/untreated?</a:t>
            </a:r>
          </a:p>
          <a:p>
            <a:pPr marL="850392" lvl="1" indent="-457200">
              <a:buFont typeface="+mj-lt"/>
              <a:buAutoNum type="arabicParenR"/>
            </a:pPr>
            <a:r>
              <a:rPr lang="en-US" sz="2000" dirty="0">
                <a:solidFill>
                  <a:srgbClr val="0070C0"/>
                </a:solidFill>
              </a:rPr>
              <a:t>What are the differences between the treated &amp; untreated?</a:t>
            </a:r>
          </a:p>
          <a:p>
            <a:pPr marL="850392" lvl="1" indent="-457200">
              <a:buFont typeface="+mj-lt"/>
              <a:buAutoNum type="arabicParenR"/>
            </a:pPr>
            <a:r>
              <a:rPr lang="en-US" sz="2000" dirty="0">
                <a:solidFill>
                  <a:srgbClr val="0070C0"/>
                </a:solidFill>
              </a:rPr>
              <a:t>Of those, which directly impact Y?</a:t>
            </a:r>
          </a:p>
          <a:p>
            <a:pPr lvl="1"/>
            <a:endParaRPr lang="en-US" sz="1600" dirty="0">
              <a:solidFill>
                <a:srgbClr val="003399"/>
              </a:solidFill>
            </a:endParaRPr>
          </a:p>
          <a:p>
            <a:r>
              <a:rPr lang="en-US" sz="2800" dirty="0"/>
              <a:t>We discussed a model that you would like to continually update.</a:t>
            </a: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Wrapping up</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41</a:t>
            </a:fld>
            <a:endParaRPr lang="en-US"/>
          </a:p>
        </p:txBody>
      </p:sp>
    </p:spTree>
    <p:extLst>
      <p:ext uri="{BB962C8B-B14F-4D97-AF65-F5344CB8AC3E}">
        <p14:creationId xmlns:p14="http://schemas.microsoft.com/office/powerpoint/2010/main" val="39888407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PS2 is due this Sunday</a:t>
            </a:r>
          </a:p>
          <a:p>
            <a:endParaRPr lang="en-US" sz="2800" dirty="0"/>
          </a:p>
          <a:p>
            <a:endParaRPr lang="en-US" sz="2800" dirty="0"/>
          </a:p>
          <a:p>
            <a:endParaRPr lang="en-US" sz="2400" dirty="0"/>
          </a:p>
          <a:p>
            <a:pPr lvl="1"/>
            <a:endParaRPr lang="en-US" sz="2000" dirty="0">
              <a:solidFill>
                <a:srgbClr val="003399"/>
              </a:solidFill>
            </a:endParaRP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Announcements/reminders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42</a:t>
            </a:fld>
            <a:endParaRPr lang="en-US"/>
          </a:p>
        </p:txBody>
      </p:sp>
    </p:spTree>
    <p:extLst>
      <p:ext uri="{BB962C8B-B14F-4D97-AF65-F5344CB8AC3E}">
        <p14:creationId xmlns:p14="http://schemas.microsoft.com/office/powerpoint/2010/main" val="1730818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lnSpcReduction="10000"/>
          </a:bodyPr>
          <a:lstStyle/>
          <a:p>
            <a:endParaRPr lang="en-US" sz="2800" dirty="0"/>
          </a:p>
          <a:p>
            <a:r>
              <a:rPr lang="en-US" sz="2800" dirty="0"/>
              <a:t>Some answers that I get when first discussing this example:</a:t>
            </a:r>
          </a:p>
          <a:p>
            <a:pPr lvl="1"/>
            <a:endParaRPr lang="en-US" sz="2400" dirty="0"/>
          </a:p>
          <a:p>
            <a:pPr lvl="1"/>
            <a:r>
              <a:rPr lang="en-US" sz="2400" dirty="0"/>
              <a:t>Different majors earn different amounts</a:t>
            </a:r>
          </a:p>
          <a:p>
            <a:pPr lvl="1"/>
            <a:r>
              <a:rPr lang="en-US" sz="2400" dirty="0"/>
              <a:t>Some advanced degrees beyond college</a:t>
            </a:r>
          </a:p>
          <a:p>
            <a:pPr lvl="1"/>
            <a:endParaRPr lang="en-US" sz="2400" dirty="0"/>
          </a:p>
          <a:p>
            <a:r>
              <a:rPr lang="en-US" sz="2800" dirty="0"/>
              <a:t>What’s wrong with these two answers?</a:t>
            </a:r>
          </a:p>
          <a:p>
            <a:endParaRPr lang="en-US" sz="2800" dirty="0"/>
          </a:p>
          <a:p>
            <a:r>
              <a:rPr lang="en-US" sz="2800" dirty="0"/>
              <a:t>Because I would often see these types of answers, I developed a systematic approach to identifying confounding factors.</a:t>
            </a: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Looking for a systematic approach</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5</a:t>
            </a:fld>
            <a:endParaRPr lang="en-US"/>
          </a:p>
        </p:txBody>
      </p:sp>
    </p:spTree>
    <p:extLst>
      <p:ext uri="{BB962C8B-B14F-4D97-AF65-F5344CB8AC3E}">
        <p14:creationId xmlns:p14="http://schemas.microsoft.com/office/powerpoint/2010/main" val="422016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lnSpcReduction="10000"/>
          </a:bodyPr>
          <a:lstStyle/>
          <a:p>
            <a:endParaRPr lang="en-US" sz="2800" dirty="0"/>
          </a:p>
          <a:p>
            <a:r>
              <a:rPr lang="en-US" sz="2800" dirty="0"/>
              <a:t>Before we lay out the systematic approach, let’s think back to why our model from the RCT case (reg outcome treatment) was exogenous</a:t>
            </a:r>
            <a:r>
              <a:rPr lang="en-US" sz="2000" dirty="0"/>
              <a:t>:</a:t>
            </a:r>
          </a:p>
          <a:p>
            <a:endParaRPr lang="en-US" sz="2000" dirty="0"/>
          </a:p>
          <a:p>
            <a:pPr lvl="1"/>
            <a:r>
              <a:rPr lang="en-US" sz="2400" dirty="0"/>
              <a:t>There are no confounding factors because the treated and the untreated groups look the same.</a:t>
            </a:r>
          </a:p>
          <a:p>
            <a:pPr lvl="1"/>
            <a:r>
              <a:rPr lang="en-US" sz="2400" dirty="0"/>
              <a:t>!!!!</a:t>
            </a:r>
          </a:p>
          <a:p>
            <a:pPr lvl="1"/>
            <a:r>
              <a:rPr lang="en-US" sz="2400" dirty="0"/>
              <a:t>That is what defines the RCT as the gold standard –</a:t>
            </a:r>
            <a:r>
              <a:rPr lang="en-US" sz="2400" b="1" dirty="0"/>
              <a:t> </a:t>
            </a:r>
            <a:r>
              <a:rPr lang="en-US" sz="2400" b="1" dirty="0">
                <a:solidFill>
                  <a:srgbClr val="FF0000"/>
                </a:solidFill>
              </a:rPr>
              <a:t>THERE IS NO DIFFERENCE BETWEEN THE TREATED AND UNTREATED</a:t>
            </a:r>
            <a:r>
              <a:rPr lang="en-US" sz="2400" dirty="0">
                <a:solidFill>
                  <a:srgbClr val="FF0000"/>
                </a:solidFill>
              </a:rPr>
              <a:t> </a:t>
            </a:r>
            <a:r>
              <a:rPr lang="en-US" sz="1800" dirty="0"/>
              <a:t>(in expectation)</a:t>
            </a:r>
          </a:p>
          <a:p>
            <a:pPr lvl="2"/>
            <a:r>
              <a:rPr lang="en-US" sz="2200" dirty="0"/>
              <a:t>Other than treatment status</a:t>
            </a:r>
          </a:p>
          <a:p>
            <a:pPr lvl="1"/>
            <a:endParaRPr lang="en-US" sz="24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Back to the RCT</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6</a:t>
            </a:fld>
            <a:endParaRPr lang="en-US"/>
          </a:p>
        </p:txBody>
      </p:sp>
    </p:spTree>
    <p:extLst>
      <p:ext uri="{BB962C8B-B14F-4D97-AF65-F5344CB8AC3E}">
        <p14:creationId xmlns:p14="http://schemas.microsoft.com/office/powerpoint/2010/main" val="2511005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r>
              <a:rPr lang="en-US" dirty="0"/>
              <a:t>(when we have a model we hope to use for active prediction and want to be exogenous):</a:t>
            </a:r>
          </a:p>
          <a:p>
            <a:endParaRPr lang="en-US" sz="2800" dirty="0"/>
          </a:p>
          <a:p>
            <a:endParaRPr lang="en-US" sz="2800" dirty="0"/>
          </a:p>
          <a:p>
            <a:r>
              <a:rPr lang="en-US" sz="2800" dirty="0"/>
              <a:t>Since our ideal is for there to not be a difference between the treated and untreated, where should we start our search for confounding factors?</a:t>
            </a:r>
          </a:p>
          <a:p>
            <a:endParaRPr lang="en-US" sz="2800" dirty="0">
              <a:solidFill>
                <a:srgbClr val="003399"/>
              </a:solidFill>
            </a:endParaRPr>
          </a:p>
          <a:p>
            <a:pPr lvl="1"/>
            <a:r>
              <a:rPr lang="en-US" sz="2400" dirty="0">
                <a:solidFill>
                  <a:srgbClr val="003399"/>
                </a:solidFill>
              </a:rPr>
              <a:t>Differences between the treated and untreated</a:t>
            </a:r>
            <a:endParaRPr lang="en-US" sz="1600" dirty="0">
              <a:solidFill>
                <a:srgbClr val="003399"/>
              </a:solidFill>
            </a:endParaRP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When a model is not exogenous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7</a:t>
            </a:fld>
            <a:endParaRPr lang="en-US"/>
          </a:p>
        </p:txBody>
      </p:sp>
    </p:spTree>
    <p:extLst>
      <p:ext uri="{BB962C8B-B14F-4D97-AF65-F5344CB8AC3E}">
        <p14:creationId xmlns:p14="http://schemas.microsoft.com/office/powerpoint/2010/main" val="1556631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Think of yourself as an investigator. In order to identify your culprits (confounding factors), follow this systematic approach:</a:t>
            </a:r>
          </a:p>
          <a:p>
            <a:endParaRPr lang="en-US" sz="2800" dirty="0">
              <a:solidFill>
                <a:srgbClr val="003399"/>
              </a:solidFill>
            </a:endParaRPr>
          </a:p>
          <a:p>
            <a:pPr marL="850392" lvl="1" indent="-457200">
              <a:buFont typeface="+mj-lt"/>
              <a:buAutoNum type="arabicParenR"/>
            </a:pPr>
            <a:r>
              <a:rPr lang="en-US" sz="2400" dirty="0">
                <a:solidFill>
                  <a:srgbClr val="003399"/>
                </a:solidFill>
              </a:rPr>
              <a:t>What is the treatment?</a:t>
            </a:r>
          </a:p>
          <a:p>
            <a:pPr marL="850392" lvl="1" indent="-457200">
              <a:buFont typeface="+mj-lt"/>
              <a:buAutoNum type="arabicParenR"/>
            </a:pPr>
            <a:r>
              <a:rPr lang="en-US" sz="2400" dirty="0">
                <a:solidFill>
                  <a:srgbClr val="003399"/>
                </a:solidFill>
              </a:rPr>
              <a:t>Who/what is treated/untreated?</a:t>
            </a:r>
          </a:p>
          <a:p>
            <a:pPr marL="850392" lvl="1" indent="-457200">
              <a:buFont typeface="+mj-lt"/>
              <a:buAutoNum type="arabicParenR"/>
            </a:pPr>
            <a:r>
              <a:rPr lang="en-US" sz="2400" dirty="0">
                <a:solidFill>
                  <a:srgbClr val="003399"/>
                </a:solidFill>
              </a:rPr>
              <a:t>What are the differences between the treated and the untreated?</a:t>
            </a:r>
          </a:p>
          <a:p>
            <a:pPr marL="850392" lvl="1" indent="-457200">
              <a:buFont typeface="+mj-lt"/>
              <a:buAutoNum type="arabicParenR"/>
            </a:pPr>
            <a:r>
              <a:rPr lang="en-US" sz="2400" dirty="0">
                <a:solidFill>
                  <a:srgbClr val="003399"/>
                </a:solidFill>
              </a:rPr>
              <a:t>Which of those differences are in U?</a:t>
            </a: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Autofit/>
            <a:scene3d>
              <a:camera prst="orthographicFront"/>
              <a:lightRig rig="soft" dir="t"/>
            </a:scene3d>
            <a:sp3d prstMaterial="softEdge">
              <a:bevelT w="25400" h="25400"/>
            </a:sp3d>
          </a:bodyPr>
          <a:lstStyle/>
          <a:p>
            <a:r>
              <a:rPr lang="en-US" sz="3200" dirty="0">
                <a:solidFill>
                  <a:schemeClr val="bg1"/>
                </a:solidFill>
                <a:effectLst>
                  <a:reflection blurRad="6350" stA="55000" endA="300" endPos="45500" dir="5400000" sy="-100000" algn="bl" rotWithShape="0"/>
                </a:effectLst>
              </a:rPr>
              <a:t>Confounding factors: A systematic approach</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8</a:t>
            </a:fld>
            <a:endParaRPr lang="en-US"/>
          </a:p>
        </p:txBody>
      </p:sp>
    </p:spTree>
    <p:extLst>
      <p:ext uri="{BB962C8B-B14F-4D97-AF65-F5344CB8AC3E}">
        <p14:creationId xmlns:p14="http://schemas.microsoft.com/office/powerpoint/2010/main" val="2688046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fontScale="92500" lnSpcReduction="20000"/>
          </a:bodyPr>
          <a:lstStyle/>
          <a:p>
            <a:r>
              <a:rPr lang="en-US" sz="2800" dirty="0"/>
              <a:t>Systematic approach:</a:t>
            </a:r>
            <a:endParaRPr lang="en-US" sz="2800" dirty="0">
              <a:solidFill>
                <a:srgbClr val="003399"/>
              </a:solidFill>
            </a:endParaRPr>
          </a:p>
          <a:p>
            <a:pPr marL="850392" lvl="1" indent="-457200">
              <a:buFont typeface="+mj-lt"/>
              <a:buAutoNum type="arabicParenR"/>
            </a:pPr>
            <a:r>
              <a:rPr lang="en-US" sz="2400" dirty="0">
                <a:solidFill>
                  <a:srgbClr val="003399"/>
                </a:solidFill>
              </a:rPr>
              <a:t>What is the treatment?</a:t>
            </a:r>
          </a:p>
          <a:p>
            <a:pPr marL="850392" lvl="1" indent="-457200">
              <a:buFont typeface="+mj-lt"/>
              <a:buAutoNum type="arabicParenR"/>
            </a:pPr>
            <a:r>
              <a:rPr lang="en-US" sz="2400" dirty="0">
                <a:solidFill>
                  <a:srgbClr val="003399"/>
                </a:solidFill>
              </a:rPr>
              <a:t>Who/what is treated/untreated?</a:t>
            </a:r>
          </a:p>
          <a:p>
            <a:pPr marL="850392" lvl="1" indent="-457200">
              <a:buFont typeface="+mj-lt"/>
              <a:buAutoNum type="arabicParenR"/>
            </a:pPr>
            <a:r>
              <a:rPr lang="en-US" sz="2400" dirty="0">
                <a:solidFill>
                  <a:srgbClr val="003399"/>
                </a:solidFill>
              </a:rPr>
              <a:t>What are the differences between the treated and the untreated?</a:t>
            </a:r>
          </a:p>
          <a:p>
            <a:pPr marL="850392" lvl="1" indent="-457200">
              <a:buFont typeface="+mj-lt"/>
              <a:buAutoNum type="arabicParenR"/>
            </a:pPr>
            <a:r>
              <a:rPr lang="en-US" sz="2400" dirty="0">
                <a:solidFill>
                  <a:srgbClr val="003399"/>
                </a:solidFill>
              </a:rPr>
              <a:t>Which of those differences are in U?</a:t>
            </a:r>
            <a:endParaRPr lang="en-US" sz="2800" dirty="0"/>
          </a:p>
          <a:p>
            <a:endParaRPr lang="en-US" sz="2800" dirty="0"/>
          </a:p>
          <a:p>
            <a:r>
              <a:rPr lang="en-US" sz="2800" dirty="0"/>
              <a:t>I would call items in step 3) “potential confounding factors”</a:t>
            </a:r>
          </a:p>
          <a:p>
            <a:pPr lvl="1"/>
            <a:r>
              <a:rPr lang="en-US" sz="2400" dirty="0"/>
              <a:t>They correlate with the treatment.</a:t>
            </a:r>
          </a:p>
          <a:p>
            <a:r>
              <a:rPr lang="en-US" sz="2800" dirty="0"/>
              <a:t>Those that also pass step 4) are actual confounding factors.</a:t>
            </a:r>
          </a:p>
          <a:p>
            <a:pPr lvl="1"/>
            <a:r>
              <a:rPr lang="en-US" sz="2400" dirty="0"/>
              <a:t>They directly affect Y</a:t>
            </a:r>
          </a:p>
          <a:p>
            <a:pPr lvl="1"/>
            <a:endParaRPr lang="en-US" sz="2400" dirty="0"/>
          </a:p>
          <a:p>
            <a:r>
              <a:rPr lang="en-US" sz="2800" dirty="0">
                <a:solidFill>
                  <a:srgbClr val="C00000"/>
                </a:solidFill>
              </a:rPr>
              <a:t>What correlates with X and is in U?</a:t>
            </a:r>
          </a:p>
          <a:p>
            <a:pPr marL="137160" indent="0">
              <a:buNone/>
            </a:pPr>
            <a:endParaRPr lang="en-US" sz="2800" dirty="0">
              <a:solidFill>
                <a:srgbClr val="003399"/>
              </a:solidFill>
            </a:endParaRPr>
          </a:p>
          <a:p>
            <a:endParaRPr lang="en-US" sz="2000" dirty="0">
              <a:solidFill>
                <a:srgbClr val="003399"/>
              </a:solidFill>
            </a:endParaRP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Autofit/>
            <a:scene3d>
              <a:camera prst="orthographicFront"/>
              <a:lightRig rig="soft" dir="t"/>
            </a:scene3d>
            <a:sp3d prstMaterial="softEdge">
              <a:bevelT w="25400" h="25400"/>
            </a:sp3d>
          </a:bodyPr>
          <a:lstStyle/>
          <a:p>
            <a:r>
              <a:rPr lang="en-US" sz="3500" dirty="0">
                <a:solidFill>
                  <a:schemeClr val="bg1"/>
                </a:solidFill>
                <a:effectLst>
                  <a:reflection blurRad="6350" stA="55000" endA="300" endPos="45500" dir="5400000" sy="-100000" algn="bl" rotWithShape="0"/>
                </a:effectLst>
              </a:rPr>
              <a:t>“Potential” vs actual confounding factors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9</a:t>
            </a:fld>
            <a:endParaRPr lang="en-US"/>
          </a:p>
        </p:txBody>
      </p:sp>
    </p:spTree>
    <p:extLst>
      <p:ext uri="{BB962C8B-B14F-4D97-AF65-F5344CB8AC3E}">
        <p14:creationId xmlns:p14="http://schemas.microsoft.com/office/powerpoint/2010/main" val="15508253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Data Analysis using Economic Modeling&amp;#x0D;&amp;#x0A;(BUS-G492)&amp;quot;&quot;/&gt;&lt;property id=&quot;20307&quot; value=&quot;256&quot;/&gt;&lt;/object&gt;&lt;object type=&quot;3&quot; unique_id=&quot;10005&quot;&gt;&lt;property id=&quot;20148&quot; value=&quot;5&quot;/&gt;&lt;property id=&quot;20300&quot; value=&quot;Slide 2 - &amp;quot;Outline for Today&amp;quot;&quot;/&gt;&lt;property id=&quot;20307&quot; value=&quot;257&quot;/&gt;&lt;/object&gt;&lt;object type=&quot;3&quot; unique_id=&quot;10006&quot;&gt;&lt;property id=&quot;20148&quot; value=&quot;5&quot;/&gt;&lt;property id=&quot;20300&quot; value=&quot;Slide 3 - &amp;quot;From Experiment to Regression&amp;quot;&quot;/&gt;&lt;property id=&quot;20307&quot; value=&quot;294&quot;/&gt;&lt;/object&gt;&lt;object type=&quot;3&quot; unique_id=&quot;10007&quot;&gt;&lt;property id=&quot;20148&quot; value=&quot;5&quot;/&gt;&lt;property id=&quot;20300&quot; value=&quot;Slide 4 - &amp;quot;From Experiment to Regression&amp;quot;&quot;/&gt;&lt;property id=&quot;20307&quot; value=&quot;332&quot;/&gt;&lt;/object&gt;&lt;object type=&quot;3&quot; unique_id=&quot;10008&quot;&gt;&lt;property id=&quot;20148&quot; value=&quot;5&quot;/&gt;&lt;property id=&quot;20300&quot; value=&quot;Slide 5 - &amp;quot;From Experiment to Regression&amp;quot;&quot;/&gt;&lt;property id=&quot;20307&quot; value=&quot;380&quot;/&gt;&lt;/object&gt;&lt;object type=&quot;3&quot; unique_id=&quot;10009&quot;&gt;&lt;property id=&quot;20148&quot; value=&quot;5&quot;/&gt;&lt;property id=&quot;20300&quot; value=&quot;Slide 6 - &amp;quot;From Experiment to Regression&amp;quot;&quot;/&gt;&lt;property id=&quot;20307&quot; value=&quot;421&quot;/&gt;&lt;/object&gt;&lt;object type=&quot;3&quot; unique_id=&quot;10010&quot;&gt;&lt;property id=&quot;20148&quot; value=&quot;5&quot;/&gt;&lt;property id=&quot;20300&quot; value=&quot;Slide 7 - &amp;quot;From Experiment to Regression&amp;quot;&quot;/&gt;&lt;property id=&quot;20307&quot; value=&quot;436&quot;/&gt;&lt;/object&gt;&lt;object type=&quot;3&quot; unique_id=&quot;10011&quot;&gt;&lt;property id=&quot;20148&quot; value=&quot;5&quot;/&gt;&lt;property id=&quot;20300&quot; value=&quot;Slide 8 - &amp;quot;From Experiment to Regression&amp;quot;&quot;/&gt;&lt;property id=&quot;20307&quot; value=&quot;437&quot;/&gt;&lt;/object&gt;&lt;object type=&quot;3&quot; unique_id=&quot;10012&quot;&gt;&lt;property id=&quot;20148&quot; value=&quot;5&quot;/&gt;&lt;property id=&quot;20300&quot; value=&quot;Slide 9 - &amp;quot;From Experiment to Regression&amp;quot;&quot;/&gt;&lt;property id=&quot;20307&quot; value=&quot;438&quot;/&gt;&lt;/object&gt;&lt;object type=&quot;3&quot; unique_id=&quot;10013&quot;&gt;&lt;property id=&quot;20148&quot; value=&quot;5&quot;/&gt;&lt;property id=&quot;20300&quot; value=&quot;Slide 10 - &amp;quot;From Experiment to Regression&amp;quot;&quot;/&gt;&lt;property id=&quot;20307&quot; value=&quot;439&quot;/&gt;&lt;/object&gt;&lt;object type=&quot;3&quot; unique_id=&quot;10014&quot;&gt;&lt;property id=&quot;20148&quot; value=&quot;5&quot;/&gt;&lt;property id=&quot;20300&quot; value=&quot;Slide 11 - &amp;quot;From Experiment to Regression&amp;quot;&quot;/&gt;&lt;property id=&quot;20307&quot; value=&quot;440&quot;/&gt;&lt;/object&gt;&lt;object type=&quot;3&quot; unique_id=&quot;10015&quot;&gt;&lt;property id=&quot;20148&quot; value=&quot;5&quot;/&gt;&lt;property id=&quot;20300&quot; value=&quot;Slide 12 - &amp;quot;From Experiment to Regression&amp;quot;&quot;/&gt;&lt;property id=&quot;20307&quot; value=&quot;441&quot;/&gt;&lt;/object&gt;&lt;object type=&quot;3&quot; unique_id=&quot;10016&quot;&gt;&lt;property id=&quot;20148&quot; value=&quot;5&quot;/&gt;&lt;property id=&quot;20300&quot; value=&quot;Slide 13 - &amp;quot;From Experiment to Regression&amp;quot;&quot;/&gt;&lt;property id=&quot;20307&quot; value=&quot;442&quot;/&gt;&lt;/object&gt;&lt;object type=&quot;3&quot; unique_id=&quot;10017&quot;&gt;&lt;property id=&quot;20148&quot; value=&quot;5&quot;/&gt;&lt;property id=&quot;20300&quot; value=&quot;Slide 14 - &amp;quot;Multiple Treatments and Regression&amp;quot;&quot;/&gt;&lt;property id=&quot;20307&quot; value=&quot;337&quot;/&gt;&lt;/object&gt;&lt;object type=&quot;3&quot; unique_id=&quot;10018&quot;&gt;&lt;property id=&quot;20148&quot; value=&quot;5&quot;/&gt;&lt;property id=&quot;20300&quot; value=&quot;Slide 15 - &amp;quot;Multiple Treatments and Regression&amp;quot;&quot;/&gt;&lt;property id=&quot;20307&quot; value=&quot;443&quot;/&gt;&lt;/object&gt;&lt;object type=&quot;3&quot; unique_id=&quot;10019&quot;&gt;&lt;property id=&quot;20148&quot; value=&quot;5&quot;/&gt;&lt;property id=&quot;20300&quot; value=&quot;Slide 16 - &amp;quot;Multiple Treatments and Regression&amp;quot;&quot;/&gt;&lt;property id=&quot;20307&quot; value=&quot;444&quot;/&gt;&lt;/object&gt;&lt;object type=&quot;3&quot; unique_id=&quot;10020&quot;&gt;&lt;property id=&quot;20148&quot; value=&quot;5&quot;/&gt;&lt;property id=&quot;20300&quot; value=&quot;Slide 17 - &amp;quot;Multiple Treatments and Regression&amp;quot;&quot;/&gt;&lt;property id=&quot;20307&quot; value=&quot;445&quot;/&gt;&lt;/object&gt;&lt;object type=&quot;3&quot; unique_id=&quot;10021&quot;&gt;&lt;property id=&quot;20148&quot; value=&quot;5&quot;/&gt;&lt;property id=&quot;20300&quot; value=&quot;Slide 18 - &amp;quot;Multiple Treatments and Regression&amp;quot;&quot;/&gt;&lt;property id=&quot;20307&quot; value=&quot;446&quot;/&gt;&lt;/object&gt;&lt;object type=&quot;3&quot; unique_id=&quot;10022&quot;&gt;&lt;property id=&quot;20148&quot; value=&quot;5&quot;/&gt;&lt;property id=&quot;20300&quot; value=&quot;Slide 19 - &amp;quot;Multiple Treatments and Regression&amp;quot;&quot;/&gt;&lt;property id=&quot;20307&quot; value=&quot;447&quot;/&gt;&lt;/object&gt;&lt;object type=&quot;3&quot; unique_id=&quot;10023&quot;&gt;&lt;property id=&quot;20148&quot; value=&quot;5&quot;/&gt;&lt;property id=&quot;20300&quot; value=&quot;Slide 20 - &amp;quot;Multiple Treatments and Regression&amp;quot;&quot;/&gt;&lt;property id=&quot;20307&quot; value=&quot;448&quot;/&gt;&lt;/object&gt;&lt;object type=&quot;3&quot; unique_id=&quot;10024&quot;&gt;&lt;property id=&quot;20148&quot; value=&quot;5&quot;/&gt;&lt;property id=&quot;20300&quot; value=&quot;Slide 21 - &amp;quot;Multiple Treatments and Regression&amp;quot;&quot;/&gt;&lt;property id=&quot;20307&quot; value=&quot;449&quot;/&gt;&lt;/object&gt;&lt;object type=&quot;3&quot; unique_id=&quot;10025&quot;&gt;&lt;property id=&quot;20148&quot; value=&quot;5&quot;/&gt;&lt;property id=&quot;20300&quot; value=&quot;Slide 22 - &amp;quot;Multiple Treatments and Regression&amp;quot;&quot;/&gt;&lt;property id=&quot;20307&quot; value=&quot;450&quot;/&gt;&lt;/object&gt;&lt;object type=&quot;3&quot; unique_id=&quot;10026&quot;&gt;&lt;property id=&quot;20148&quot; value=&quot;5&quot;/&gt;&lt;property id=&quot;20300&quot; value=&quot;Slide 23 - &amp;quot;Multiple Treatments and Regression&amp;quot;&quot;/&gt;&lt;property id=&quot;20307&quot; value=&quot;451&quot;/&gt;&lt;/object&gt;&lt;object type=&quot;3&quot; unique_id=&quot;10027&quot;&gt;&lt;property id=&quot;20148&quot; value=&quot;5&quot;/&gt;&lt;property id=&quot;20300&quot; value=&quot;Slide 24 - &amp;quot;Multiple Treatments and Regression&amp;quot;&quot;/&gt;&lt;property id=&quot;20307&quot; value=&quot;452&quot;/&gt;&lt;/object&gt;&lt;object type=&quot;3&quot; unique_id=&quot;10028&quot;&gt;&lt;property id=&quot;20148&quot; value=&quot;5&quot;/&gt;&lt;property id=&quot;20300&quot; value=&quot;Slide 25 - &amp;quot;Multiple Treatments and Regression&amp;quot;&quot;/&gt;&lt;property id=&quot;20307&quot; value=&quot;453&quot;/&gt;&lt;/object&gt;&lt;object type=&quot;3&quot; unique_id=&quot;10029&quot;&gt;&lt;property id=&quot;20148&quot; value=&quot;5&quot;/&gt;&lt;property id=&quot;20300&quot; value=&quot;Slide 26 - &amp;quot;Running a Regression&amp;quot;&quot;/&gt;&lt;property id=&quot;20307&quot; value=&quot;389&quot;/&gt;&lt;/object&gt;&lt;object type=&quot;3&quot; unique_id=&quot;10030&quot;&gt;&lt;property id=&quot;20148&quot; value=&quot;5&quot;/&gt;&lt;property id=&quot;20300&quot; value=&quot;Slide 27 - &amp;quot;Running a Regression&amp;quot;&quot;/&gt;&lt;property id=&quot;20307&quot; value=&quot;387&quot;/&gt;&lt;/object&gt;&lt;object type=&quot;3&quot; unique_id=&quot;10031&quot;&gt;&lt;property id=&quot;20148&quot; value=&quot;5&quot;/&gt;&lt;property id=&quot;20300&quot; value=&quot;Slide 28 - &amp;quot;Running a Regression&amp;quot;&quot;/&gt;&lt;property id=&quot;20307&quot; value=&quot;454&quot;/&gt;&lt;/object&gt;&lt;object type=&quot;3&quot; unique_id=&quot;10032&quot;&gt;&lt;property id=&quot;20148&quot; value=&quot;5&quot;/&gt;&lt;property id=&quot;20300&quot; value=&quot;Slide 29 - &amp;quot;Running a Regression&amp;quot;&quot;/&gt;&lt;property id=&quot;20307&quot; value=&quot;455&quot;/&gt;&lt;/object&gt;&lt;object type=&quot;3&quot; unique_id=&quot;10033&quot;&gt;&lt;property id=&quot;20148&quot; value=&quot;5&quot;/&gt;&lt;property id=&quot;20300&quot; value=&quot;Slide 30 - &amp;quot;Running a Regression&amp;quot;&quot;/&gt;&lt;property id=&quot;20307&quot; value=&quot;456&quot;/&gt;&lt;/object&gt;&lt;object type=&quot;3&quot; unique_id=&quot;10034&quot;&gt;&lt;property id=&quot;20148&quot; value=&quot;5&quot;/&gt;&lt;property id=&quot;20300&quot; value=&quot;Slide 31 - &amp;quot;Summary&amp;quot;&quot;/&gt;&lt;property id=&quot;20307&quot; value=&quot;457&quot;/&gt;&lt;/object&gt;&lt;object type=&quot;3&quot; unique_id=&quot;10035&quot;&gt;&lt;property id=&quot;20148&quot; value=&quot;5&quot;/&gt;&lt;property id=&quot;20300&quot; value=&quot;Slide 32 - &amp;quot;Looking Ahead&amp;quot;&quot;/&gt;&lt;property id=&quot;20307&quot; value=&quot;458&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ustom 1">
      <a:dk1>
        <a:srgbClr val="000000"/>
      </a:dk1>
      <a:lt1>
        <a:srgbClr val="FFFFFF"/>
      </a:lt1>
      <a:dk2>
        <a:srgbClr val="000000"/>
      </a:dk2>
      <a:lt2>
        <a:srgbClr val="FFFFFF"/>
      </a:lt2>
      <a:accent1>
        <a:srgbClr val="900000"/>
      </a:accent1>
      <a:accent2>
        <a:srgbClr val="6C0000"/>
      </a:accent2>
      <a:accent3>
        <a:srgbClr val="9BBB59"/>
      </a:accent3>
      <a:accent4>
        <a:srgbClr val="8064A2"/>
      </a:accent4>
      <a:accent5>
        <a:srgbClr val="4BACC6"/>
      </a:accent5>
      <a:accent6>
        <a:srgbClr val="F79646"/>
      </a:accent6>
      <a:hlink>
        <a:srgbClr val="0000FF"/>
      </a:hlink>
      <a:folHlink>
        <a:srgbClr val="800080"/>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46263</TotalTime>
  <Words>2462</Words>
  <Application>Microsoft Macintosh PowerPoint</Application>
  <PresentationFormat>On-screen Show (4:3)</PresentationFormat>
  <Paragraphs>455</Paragraphs>
  <Slides>42</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Lucida Sans Unicode</vt:lpstr>
      <vt:lpstr>Verdana</vt:lpstr>
      <vt:lpstr>Wingdings 2</vt:lpstr>
      <vt:lpstr>Wingdings 3</vt:lpstr>
      <vt:lpstr>Concourse</vt:lpstr>
      <vt:lpstr>Predictive Analytics for Business Strategy</vt:lpstr>
      <vt:lpstr>By the end of this class, you should be able to:</vt:lpstr>
      <vt:lpstr>A systematic approach</vt:lpstr>
      <vt:lpstr>Effect of college degree on income</vt:lpstr>
      <vt:lpstr>Looking for a systematic approach</vt:lpstr>
      <vt:lpstr>Back to the RCT</vt:lpstr>
      <vt:lpstr>When a model is not exogenous</vt:lpstr>
      <vt:lpstr>Confounding factors: A systematic approach</vt:lpstr>
      <vt:lpstr>“Potential” vs actual confounding factors</vt:lpstr>
      <vt:lpstr>Effect of college  degree on income</vt:lpstr>
      <vt:lpstr>Going back to our example</vt:lpstr>
      <vt:lpstr>College degree effect on income</vt:lpstr>
      <vt:lpstr>ATE vs. ETT</vt:lpstr>
      <vt:lpstr>Effect of hospitalization  on health</vt:lpstr>
      <vt:lpstr>Effect of hospitalization on health</vt:lpstr>
      <vt:lpstr>Effect of hospitalization on health</vt:lpstr>
      <vt:lpstr>ATE vs. ETT</vt:lpstr>
      <vt:lpstr>Effect of top listing position on click-through rate</vt:lpstr>
      <vt:lpstr>Top position on click-through rate</vt:lpstr>
      <vt:lpstr>Top position on click-through rate</vt:lpstr>
      <vt:lpstr>ATE vs. ETT</vt:lpstr>
      <vt:lpstr>ATE vs. ETT</vt:lpstr>
      <vt:lpstr>Effect of caloric intake  on weight</vt:lpstr>
      <vt:lpstr>Caloric intake on weight</vt:lpstr>
      <vt:lpstr>Caloric intake on weight</vt:lpstr>
      <vt:lpstr>ATE vs. ETT</vt:lpstr>
      <vt:lpstr>Effect of top cancer doctor on patient survival</vt:lpstr>
      <vt:lpstr>Cancer doctors on survival</vt:lpstr>
      <vt:lpstr>Cancer doctors on survival</vt:lpstr>
      <vt:lpstr>ATE vs. ETT</vt:lpstr>
      <vt:lpstr>Continuing to update a model</vt:lpstr>
      <vt:lpstr>Updating a hiring model</vt:lpstr>
      <vt:lpstr>How to update a hiring model</vt:lpstr>
      <vt:lpstr>How can we improve the model?</vt:lpstr>
      <vt:lpstr>How well did the model do?</vt:lpstr>
      <vt:lpstr>What about the data we don’t see?</vt:lpstr>
      <vt:lpstr>Discrimination in hiring</vt:lpstr>
      <vt:lpstr>What data was the model estimated on?</vt:lpstr>
      <vt:lpstr>Expanding our data set</vt:lpstr>
      <vt:lpstr>What is our population?</vt:lpstr>
      <vt:lpstr>Wrapping up</vt:lpstr>
      <vt:lpstr>Announcements/reminders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 Prince</dc:creator>
  <cp:lastModifiedBy>McDermott, Eric</cp:lastModifiedBy>
  <cp:revision>1722</cp:revision>
  <dcterms:created xsi:type="dcterms:W3CDTF">2010-01-21T17:35:37Z</dcterms:created>
  <dcterms:modified xsi:type="dcterms:W3CDTF">2023-02-01T02:29:54Z</dcterms:modified>
</cp:coreProperties>
</file>