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8"/>
  </p:notesMasterIdLst>
  <p:handoutMasterIdLst>
    <p:handoutMasterId r:id="rId39"/>
  </p:handoutMasterIdLst>
  <p:sldIdLst>
    <p:sldId id="256" r:id="rId2"/>
    <p:sldId id="375" r:id="rId3"/>
    <p:sldId id="766" r:id="rId4"/>
    <p:sldId id="819" r:id="rId5"/>
    <p:sldId id="820" r:id="rId6"/>
    <p:sldId id="857" r:id="rId7"/>
    <p:sldId id="858" r:id="rId8"/>
    <p:sldId id="860" r:id="rId9"/>
    <p:sldId id="859" r:id="rId10"/>
    <p:sldId id="861" r:id="rId11"/>
    <p:sldId id="862" r:id="rId12"/>
    <p:sldId id="855" r:id="rId13"/>
    <p:sldId id="863" r:id="rId14"/>
    <p:sldId id="854" r:id="rId15"/>
    <p:sldId id="864" r:id="rId16"/>
    <p:sldId id="850" r:id="rId17"/>
    <p:sldId id="851" r:id="rId18"/>
    <p:sldId id="852" r:id="rId19"/>
    <p:sldId id="853" r:id="rId20"/>
    <p:sldId id="823" r:id="rId21"/>
    <p:sldId id="865" r:id="rId22"/>
    <p:sldId id="824" r:id="rId23"/>
    <p:sldId id="826" r:id="rId24"/>
    <p:sldId id="825" r:id="rId25"/>
    <p:sldId id="827" r:id="rId26"/>
    <p:sldId id="732" r:id="rId27"/>
    <p:sldId id="661" r:id="rId28"/>
    <p:sldId id="734" r:id="rId29"/>
    <p:sldId id="733" r:id="rId30"/>
    <p:sldId id="668" r:id="rId31"/>
    <p:sldId id="735" r:id="rId32"/>
    <p:sldId id="828" r:id="rId33"/>
    <p:sldId id="830" r:id="rId34"/>
    <p:sldId id="867" r:id="rId35"/>
    <p:sldId id="866" r:id="rId36"/>
    <p:sldId id="731" r:id="rId37"/>
  </p:sldIdLst>
  <p:sldSz cx="9144000" cy="6858000" type="screen4x3"/>
  <p:notesSz cx="6985000" cy="92837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8000"/>
    <a:srgbClr val="333300"/>
    <a:srgbClr val="996633"/>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110" autoAdjust="0"/>
    <p:restoredTop sz="87483" autoAdjust="0"/>
  </p:normalViewPr>
  <p:slideViewPr>
    <p:cSldViewPr>
      <p:cViewPr varScale="1">
        <p:scale>
          <a:sx n="107" d="100"/>
          <a:sy n="107" d="100"/>
        </p:scale>
        <p:origin x="168" y="256"/>
      </p:cViewPr>
      <p:guideLst>
        <p:guide orient="horz" pos="2160"/>
        <p:guide pos="2880"/>
      </p:guideLst>
    </p:cSldViewPr>
  </p:slideViewPr>
  <p:outlineViewPr>
    <p:cViewPr>
      <p:scale>
        <a:sx n="33" d="100"/>
        <a:sy n="33" d="100"/>
      </p:scale>
      <p:origin x="0" y="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582"/>
          </a:xfrm>
          <a:prstGeom prst="rect">
            <a:avLst/>
          </a:prstGeom>
        </p:spPr>
        <p:txBody>
          <a:bodyPr vert="horz" lIns="91440" tIns="45720" rIns="91440" bIns="45720" rtlCol="0"/>
          <a:lstStyle>
            <a:lvl1pPr algn="r">
              <a:defRPr sz="1200"/>
            </a:lvl1pPr>
          </a:lstStyle>
          <a:p>
            <a:fld id="{C1EEC966-005A-1049-A8B6-91EB609FEF84}" type="datetime1">
              <a:rPr lang="en-US" smtClean="0"/>
              <a:t>2/4/23</a:t>
            </a:fld>
            <a:endParaRPr lang="en-US"/>
          </a:p>
        </p:txBody>
      </p:sp>
      <p:sp>
        <p:nvSpPr>
          <p:cNvPr id="4" name="Footer Placeholder 3"/>
          <p:cNvSpPr>
            <a:spLocks noGrp="1"/>
          </p:cNvSpPr>
          <p:nvPr>
            <p:ph type="ftr" sz="quarter" idx="2"/>
          </p:nvPr>
        </p:nvSpPr>
        <p:spPr>
          <a:xfrm>
            <a:off x="0" y="8817533"/>
            <a:ext cx="3026833" cy="46458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533"/>
            <a:ext cx="3026833" cy="464581"/>
          </a:xfrm>
          <a:prstGeom prst="rect">
            <a:avLst/>
          </a:prstGeom>
        </p:spPr>
        <p:txBody>
          <a:bodyPr vert="horz" lIns="91440" tIns="45720" rIns="91440" bIns="45720" rtlCol="0" anchor="b"/>
          <a:lstStyle>
            <a:lvl1pPr algn="r">
              <a:defRPr sz="1200"/>
            </a:lvl1pPr>
          </a:lstStyle>
          <a:p>
            <a:fld id="{92470407-84D5-4366-9D2E-03D2B520B514}" type="slidenum">
              <a:rPr lang="en-US" smtClean="0"/>
              <a:pPr/>
              <a:t>‹#›</a:t>
            </a:fld>
            <a:endParaRPr lang="en-US"/>
          </a:p>
        </p:txBody>
      </p:sp>
    </p:spTree>
    <p:extLst>
      <p:ext uri="{BB962C8B-B14F-4D97-AF65-F5344CB8AC3E}">
        <p14:creationId xmlns:p14="http://schemas.microsoft.com/office/powerpoint/2010/main" val="294230464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550" y="0"/>
            <a:ext cx="3026833" cy="464582"/>
          </a:xfrm>
          <a:prstGeom prst="rect">
            <a:avLst/>
          </a:prstGeom>
        </p:spPr>
        <p:txBody>
          <a:bodyPr vert="horz" lIns="91440" tIns="45720" rIns="91440" bIns="45720" rtlCol="0"/>
          <a:lstStyle>
            <a:lvl1pPr algn="r">
              <a:defRPr sz="1200"/>
            </a:lvl1pPr>
          </a:lstStyle>
          <a:p>
            <a:fld id="{654298C9-B6C3-634D-BAFE-4112BA60BB8E}" type="datetime1">
              <a:rPr lang="en-US" smtClean="0"/>
              <a:t>2/4/23</a:t>
            </a:fld>
            <a:endParaRPr lang="en-US"/>
          </a:p>
        </p:txBody>
      </p:sp>
      <p:sp>
        <p:nvSpPr>
          <p:cNvPr id="4" name="Slide Image Placeholder 3"/>
          <p:cNvSpPr>
            <a:spLocks noGrp="1" noRot="1" noChangeAspect="1"/>
          </p:cNvSpPr>
          <p:nvPr>
            <p:ph type="sldImg" idx="2"/>
          </p:nvPr>
        </p:nvSpPr>
        <p:spPr>
          <a:xfrm>
            <a:off x="1169988" y="695325"/>
            <a:ext cx="4645025" cy="3482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09559"/>
            <a:ext cx="5588000" cy="41780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533"/>
            <a:ext cx="3026833" cy="46458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533"/>
            <a:ext cx="3026833" cy="464581"/>
          </a:xfrm>
          <a:prstGeom prst="rect">
            <a:avLst/>
          </a:prstGeom>
        </p:spPr>
        <p:txBody>
          <a:bodyPr vert="horz" lIns="91440" tIns="45720" rIns="91440" bIns="45720" rtlCol="0" anchor="b"/>
          <a:lstStyle>
            <a:lvl1pPr algn="r">
              <a:defRPr sz="1200"/>
            </a:lvl1pPr>
          </a:lstStyle>
          <a:p>
            <a:fld id="{27947E1B-7FB8-463C-A7CA-04DC57CC8691}" type="slidenum">
              <a:rPr lang="en-US" smtClean="0"/>
              <a:pPr/>
              <a:t>‹#›</a:t>
            </a:fld>
            <a:endParaRPr lang="en-US"/>
          </a:p>
        </p:txBody>
      </p:sp>
    </p:spTree>
    <p:extLst>
      <p:ext uri="{BB962C8B-B14F-4D97-AF65-F5344CB8AC3E}">
        <p14:creationId xmlns:p14="http://schemas.microsoft.com/office/powerpoint/2010/main" val="307360785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0C6EA24-7440-0441-93C5-5B2EAD69931A}" type="datetime1">
              <a:rPr lang="en-US" smtClean="0"/>
              <a:t>2/4/23</a:t>
            </a:fld>
            <a:endParaRPr lang="en-US"/>
          </a:p>
        </p:txBody>
      </p:sp>
      <p:sp>
        <p:nvSpPr>
          <p:cNvPr id="5" name="Slide Number Placeholder 4"/>
          <p:cNvSpPr>
            <a:spLocks noGrp="1"/>
          </p:cNvSpPr>
          <p:nvPr>
            <p:ph type="sldNum" sz="quarter" idx="11"/>
          </p:nvPr>
        </p:nvSpPr>
        <p:spPr/>
        <p:txBody>
          <a:bodyPr/>
          <a:lstStyle/>
          <a:p>
            <a:fld id="{27947E1B-7FB8-463C-A7CA-04DC57CC869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11</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2/5/23</a:t>
            </a:fld>
            <a:endParaRPr lang="en-US" dirty="0"/>
          </a:p>
        </p:txBody>
      </p:sp>
    </p:spTree>
    <p:extLst>
      <p:ext uri="{BB962C8B-B14F-4D97-AF65-F5344CB8AC3E}">
        <p14:creationId xmlns:p14="http://schemas.microsoft.com/office/powerpoint/2010/main" val="642907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12</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2/5/23</a:t>
            </a:fld>
            <a:endParaRPr lang="en-US" dirty="0"/>
          </a:p>
        </p:txBody>
      </p:sp>
    </p:spTree>
    <p:extLst>
      <p:ext uri="{BB962C8B-B14F-4D97-AF65-F5344CB8AC3E}">
        <p14:creationId xmlns:p14="http://schemas.microsoft.com/office/powerpoint/2010/main" val="3848287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13</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2/5/23</a:t>
            </a:fld>
            <a:endParaRPr lang="en-US" dirty="0"/>
          </a:p>
        </p:txBody>
      </p:sp>
    </p:spTree>
    <p:extLst>
      <p:ext uri="{BB962C8B-B14F-4D97-AF65-F5344CB8AC3E}">
        <p14:creationId xmlns:p14="http://schemas.microsoft.com/office/powerpoint/2010/main" val="3829844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14</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2/5/23</a:t>
            </a:fld>
            <a:endParaRPr lang="en-US" dirty="0"/>
          </a:p>
        </p:txBody>
      </p:sp>
    </p:spTree>
    <p:extLst>
      <p:ext uri="{BB962C8B-B14F-4D97-AF65-F5344CB8AC3E}">
        <p14:creationId xmlns:p14="http://schemas.microsoft.com/office/powerpoint/2010/main" val="454407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16</a:t>
            </a:fld>
            <a:endParaRPr lang="en-US" dirty="0"/>
          </a:p>
        </p:txBody>
      </p:sp>
      <p:sp>
        <p:nvSpPr>
          <p:cNvPr id="5" name="Date Placeholder 4"/>
          <p:cNvSpPr>
            <a:spLocks noGrp="1"/>
          </p:cNvSpPr>
          <p:nvPr>
            <p:ph type="dt" idx="11"/>
          </p:nvPr>
        </p:nvSpPr>
        <p:spPr/>
        <p:txBody>
          <a:bodyPr/>
          <a:lstStyle/>
          <a:p>
            <a:fld id="{4F71D853-A4D4-2F4C-944A-5387F52C24B4}" type="datetime1">
              <a:rPr lang="en-US" smtClean="0"/>
              <a:t>2/4/23</a:t>
            </a:fld>
            <a:endParaRPr lang="en-US" dirty="0"/>
          </a:p>
        </p:txBody>
      </p:sp>
    </p:spTree>
    <p:extLst>
      <p:ext uri="{BB962C8B-B14F-4D97-AF65-F5344CB8AC3E}">
        <p14:creationId xmlns:p14="http://schemas.microsoft.com/office/powerpoint/2010/main" val="4209180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17</a:t>
            </a:fld>
            <a:endParaRPr lang="en-US" dirty="0"/>
          </a:p>
        </p:txBody>
      </p:sp>
      <p:sp>
        <p:nvSpPr>
          <p:cNvPr id="5" name="Date Placeholder 4"/>
          <p:cNvSpPr>
            <a:spLocks noGrp="1"/>
          </p:cNvSpPr>
          <p:nvPr>
            <p:ph type="dt" idx="11"/>
          </p:nvPr>
        </p:nvSpPr>
        <p:spPr/>
        <p:txBody>
          <a:bodyPr/>
          <a:lstStyle/>
          <a:p>
            <a:fld id="{B304AED5-A617-5441-A4C7-B671D7C918BA}" type="datetime1">
              <a:rPr lang="en-US" smtClean="0"/>
              <a:t>2/4/23</a:t>
            </a:fld>
            <a:endParaRPr lang="en-US" dirty="0"/>
          </a:p>
        </p:txBody>
      </p:sp>
    </p:spTree>
    <p:extLst>
      <p:ext uri="{BB962C8B-B14F-4D97-AF65-F5344CB8AC3E}">
        <p14:creationId xmlns:p14="http://schemas.microsoft.com/office/powerpoint/2010/main" val="3844942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18</a:t>
            </a:fld>
            <a:endParaRPr lang="en-US" dirty="0"/>
          </a:p>
        </p:txBody>
      </p:sp>
      <p:sp>
        <p:nvSpPr>
          <p:cNvPr id="5" name="Date Placeholder 4"/>
          <p:cNvSpPr>
            <a:spLocks noGrp="1"/>
          </p:cNvSpPr>
          <p:nvPr>
            <p:ph type="dt" idx="11"/>
          </p:nvPr>
        </p:nvSpPr>
        <p:spPr/>
        <p:txBody>
          <a:bodyPr/>
          <a:lstStyle/>
          <a:p>
            <a:fld id="{AA15621C-67AC-5D4B-A85B-22F9763A2956}" type="datetime1">
              <a:rPr lang="en-US" smtClean="0"/>
              <a:t>2/4/23</a:t>
            </a:fld>
            <a:endParaRPr lang="en-US" dirty="0"/>
          </a:p>
        </p:txBody>
      </p:sp>
    </p:spTree>
    <p:extLst>
      <p:ext uri="{BB962C8B-B14F-4D97-AF65-F5344CB8AC3E}">
        <p14:creationId xmlns:p14="http://schemas.microsoft.com/office/powerpoint/2010/main" val="1999445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19</a:t>
            </a:fld>
            <a:endParaRPr lang="en-US" dirty="0"/>
          </a:p>
        </p:txBody>
      </p:sp>
      <p:sp>
        <p:nvSpPr>
          <p:cNvPr id="5" name="Date Placeholder 4"/>
          <p:cNvSpPr>
            <a:spLocks noGrp="1"/>
          </p:cNvSpPr>
          <p:nvPr>
            <p:ph type="dt" idx="11"/>
          </p:nvPr>
        </p:nvSpPr>
        <p:spPr/>
        <p:txBody>
          <a:bodyPr/>
          <a:lstStyle/>
          <a:p>
            <a:fld id="{AA15621C-67AC-5D4B-A85B-22F9763A2956}" type="datetime1">
              <a:rPr lang="en-US" smtClean="0"/>
              <a:t>2/4/23</a:t>
            </a:fld>
            <a:endParaRPr lang="en-US" dirty="0"/>
          </a:p>
        </p:txBody>
      </p:sp>
    </p:spTree>
    <p:extLst>
      <p:ext uri="{BB962C8B-B14F-4D97-AF65-F5344CB8AC3E}">
        <p14:creationId xmlns:p14="http://schemas.microsoft.com/office/powerpoint/2010/main" val="3878352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20</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2/4/23</a:t>
            </a:fld>
            <a:endParaRPr lang="en-US" dirty="0"/>
          </a:p>
        </p:txBody>
      </p:sp>
    </p:spTree>
    <p:extLst>
      <p:ext uri="{BB962C8B-B14F-4D97-AF65-F5344CB8AC3E}">
        <p14:creationId xmlns:p14="http://schemas.microsoft.com/office/powerpoint/2010/main" val="1878911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22</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2/4/23</a:t>
            </a:fld>
            <a:endParaRPr lang="en-US" dirty="0"/>
          </a:p>
        </p:txBody>
      </p:sp>
    </p:spTree>
    <p:extLst>
      <p:ext uri="{BB962C8B-B14F-4D97-AF65-F5344CB8AC3E}">
        <p14:creationId xmlns:p14="http://schemas.microsoft.com/office/powerpoint/2010/main" val="195873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2</a:t>
            </a:fld>
            <a:endParaRPr lang="en-US"/>
          </a:p>
        </p:txBody>
      </p:sp>
      <p:sp>
        <p:nvSpPr>
          <p:cNvPr id="5" name="Date Placeholder 4"/>
          <p:cNvSpPr>
            <a:spLocks noGrp="1"/>
          </p:cNvSpPr>
          <p:nvPr>
            <p:ph type="dt" idx="11"/>
          </p:nvPr>
        </p:nvSpPr>
        <p:spPr/>
        <p:txBody>
          <a:bodyPr/>
          <a:lstStyle/>
          <a:p>
            <a:fld id="{DD4CF9F3-62AE-FC4A-B4FF-E6065340DEF4}" type="datetime1">
              <a:rPr lang="en-US" smtClean="0"/>
              <a:t>2/4/23</a:t>
            </a:fld>
            <a:endParaRPr lang="en-US"/>
          </a:p>
        </p:txBody>
      </p:sp>
    </p:spTree>
    <p:extLst>
      <p:ext uri="{BB962C8B-B14F-4D97-AF65-F5344CB8AC3E}">
        <p14:creationId xmlns:p14="http://schemas.microsoft.com/office/powerpoint/2010/main" val="1734637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23</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2/4/23</a:t>
            </a:fld>
            <a:endParaRPr lang="en-US" dirty="0"/>
          </a:p>
        </p:txBody>
      </p:sp>
    </p:spTree>
    <p:extLst>
      <p:ext uri="{BB962C8B-B14F-4D97-AF65-F5344CB8AC3E}">
        <p14:creationId xmlns:p14="http://schemas.microsoft.com/office/powerpoint/2010/main" val="1786272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24</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2/4/23</a:t>
            </a:fld>
            <a:endParaRPr lang="en-US" dirty="0"/>
          </a:p>
        </p:txBody>
      </p:sp>
    </p:spTree>
    <p:extLst>
      <p:ext uri="{BB962C8B-B14F-4D97-AF65-F5344CB8AC3E}">
        <p14:creationId xmlns:p14="http://schemas.microsoft.com/office/powerpoint/2010/main" val="1062145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25</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2/4/23</a:t>
            </a:fld>
            <a:endParaRPr lang="en-US" dirty="0"/>
          </a:p>
        </p:txBody>
      </p:sp>
    </p:spTree>
    <p:extLst>
      <p:ext uri="{BB962C8B-B14F-4D97-AF65-F5344CB8AC3E}">
        <p14:creationId xmlns:p14="http://schemas.microsoft.com/office/powerpoint/2010/main" val="1100906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26</a:t>
            </a:fld>
            <a:endParaRPr lang="en-US" dirty="0"/>
          </a:p>
        </p:txBody>
      </p:sp>
      <p:sp>
        <p:nvSpPr>
          <p:cNvPr id="5" name="Date Placeholder 4"/>
          <p:cNvSpPr>
            <a:spLocks noGrp="1"/>
          </p:cNvSpPr>
          <p:nvPr>
            <p:ph type="dt" idx="11"/>
          </p:nvPr>
        </p:nvSpPr>
        <p:spPr/>
        <p:txBody>
          <a:bodyPr/>
          <a:lstStyle/>
          <a:p>
            <a:fld id="{7C28CA45-A650-44A3-8B30-546548508D36}" type="datetime1">
              <a:rPr lang="en-US" smtClean="0"/>
              <a:t>2/4/23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27</a:t>
            </a:fld>
            <a:endParaRPr lang="en-US" dirty="0"/>
          </a:p>
        </p:txBody>
      </p:sp>
      <p:sp>
        <p:nvSpPr>
          <p:cNvPr id="5" name="Date Placeholder 4"/>
          <p:cNvSpPr>
            <a:spLocks noGrp="1"/>
          </p:cNvSpPr>
          <p:nvPr>
            <p:ph type="dt" idx="11"/>
          </p:nvPr>
        </p:nvSpPr>
        <p:spPr/>
        <p:txBody>
          <a:bodyPr/>
          <a:lstStyle/>
          <a:p>
            <a:fld id="{168FA2C5-1805-42C6-9983-609E170EE75C}" type="datetime1">
              <a:rPr lang="en-US" smtClean="0"/>
              <a:t>2/4/23</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28</a:t>
            </a:fld>
            <a:endParaRPr lang="en-US" dirty="0"/>
          </a:p>
        </p:txBody>
      </p:sp>
      <p:sp>
        <p:nvSpPr>
          <p:cNvPr id="5" name="Date Placeholder 4"/>
          <p:cNvSpPr>
            <a:spLocks noGrp="1"/>
          </p:cNvSpPr>
          <p:nvPr>
            <p:ph type="dt" idx="11"/>
          </p:nvPr>
        </p:nvSpPr>
        <p:spPr/>
        <p:txBody>
          <a:bodyPr/>
          <a:lstStyle/>
          <a:p>
            <a:fld id="{93CC4A6A-757D-4C51-9496-B6F629854990}" type="datetime1">
              <a:rPr lang="en-US" smtClean="0"/>
              <a:t>2/4/23</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29</a:t>
            </a:fld>
            <a:endParaRPr lang="en-US" dirty="0"/>
          </a:p>
        </p:txBody>
      </p:sp>
      <p:sp>
        <p:nvSpPr>
          <p:cNvPr id="5" name="Date Placeholder 4"/>
          <p:cNvSpPr>
            <a:spLocks noGrp="1"/>
          </p:cNvSpPr>
          <p:nvPr>
            <p:ph type="dt" idx="11"/>
          </p:nvPr>
        </p:nvSpPr>
        <p:spPr/>
        <p:txBody>
          <a:bodyPr/>
          <a:lstStyle/>
          <a:p>
            <a:fld id="{68DC0E9D-D3AD-487A-A92C-8BE6D51A8E14}" type="datetime1">
              <a:rPr lang="en-US" smtClean="0"/>
              <a:t>2/4/23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30</a:t>
            </a:fld>
            <a:endParaRPr lang="en-US" dirty="0"/>
          </a:p>
        </p:txBody>
      </p:sp>
      <p:sp>
        <p:nvSpPr>
          <p:cNvPr id="5" name="Date Placeholder 4"/>
          <p:cNvSpPr>
            <a:spLocks noGrp="1"/>
          </p:cNvSpPr>
          <p:nvPr>
            <p:ph type="dt" idx="11"/>
          </p:nvPr>
        </p:nvSpPr>
        <p:spPr/>
        <p:txBody>
          <a:bodyPr/>
          <a:lstStyle/>
          <a:p>
            <a:fld id="{552BDDE2-340D-4E47-8A0C-F06B4ACF7627}" type="datetime1">
              <a:rPr lang="en-US" smtClean="0"/>
              <a:t>2/4/23</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31</a:t>
            </a:fld>
            <a:endParaRPr lang="en-US" dirty="0"/>
          </a:p>
        </p:txBody>
      </p:sp>
      <p:sp>
        <p:nvSpPr>
          <p:cNvPr id="5" name="Date Placeholder 4"/>
          <p:cNvSpPr>
            <a:spLocks noGrp="1"/>
          </p:cNvSpPr>
          <p:nvPr>
            <p:ph type="dt" idx="11"/>
          </p:nvPr>
        </p:nvSpPr>
        <p:spPr/>
        <p:txBody>
          <a:bodyPr/>
          <a:lstStyle/>
          <a:p>
            <a:fld id="{8E642C5D-9067-4312-9A0E-FBA9C493658E}" type="datetime1">
              <a:rPr lang="en-US" smtClean="0"/>
              <a:t>2/4/23</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32</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2/4/23</a:t>
            </a:fld>
            <a:endParaRPr lang="en-US" dirty="0"/>
          </a:p>
        </p:txBody>
      </p:sp>
    </p:spTree>
    <p:extLst>
      <p:ext uri="{BB962C8B-B14F-4D97-AF65-F5344CB8AC3E}">
        <p14:creationId xmlns:p14="http://schemas.microsoft.com/office/powerpoint/2010/main" val="2211889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2/4/23</a:t>
            </a:fld>
            <a:endParaRPr lang="en-US" dirty="0"/>
          </a:p>
        </p:txBody>
      </p:sp>
    </p:spTree>
    <p:extLst>
      <p:ext uri="{BB962C8B-B14F-4D97-AF65-F5344CB8AC3E}">
        <p14:creationId xmlns:p14="http://schemas.microsoft.com/office/powerpoint/2010/main" val="16513879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33</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2/4/23</a:t>
            </a:fld>
            <a:endParaRPr lang="en-US" dirty="0"/>
          </a:p>
        </p:txBody>
      </p:sp>
    </p:spTree>
    <p:extLst>
      <p:ext uri="{BB962C8B-B14F-4D97-AF65-F5344CB8AC3E}">
        <p14:creationId xmlns:p14="http://schemas.microsoft.com/office/powerpoint/2010/main" val="2878375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34</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2/5/23</a:t>
            </a:fld>
            <a:endParaRPr lang="en-US" dirty="0"/>
          </a:p>
        </p:txBody>
      </p:sp>
    </p:spTree>
    <p:extLst>
      <p:ext uri="{BB962C8B-B14F-4D97-AF65-F5344CB8AC3E}">
        <p14:creationId xmlns:p14="http://schemas.microsoft.com/office/powerpoint/2010/main" val="4265963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35</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2/5/23</a:t>
            </a:fld>
            <a:endParaRPr lang="en-US" dirty="0"/>
          </a:p>
        </p:txBody>
      </p:sp>
    </p:spTree>
    <p:extLst>
      <p:ext uri="{BB962C8B-B14F-4D97-AF65-F5344CB8AC3E}">
        <p14:creationId xmlns:p14="http://schemas.microsoft.com/office/powerpoint/2010/main" val="3924702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36</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2/4/23</a:t>
            </a:fld>
            <a:endParaRPr lang="en-US" dirty="0"/>
          </a:p>
        </p:txBody>
      </p:sp>
    </p:spTree>
    <p:extLst>
      <p:ext uri="{BB962C8B-B14F-4D97-AF65-F5344CB8AC3E}">
        <p14:creationId xmlns:p14="http://schemas.microsoft.com/office/powerpoint/2010/main" val="1562624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4</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2/4/23</a:t>
            </a:fld>
            <a:endParaRPr lang="en-US" dirty="0"/>
          </a:p>
        </p:txBody>
      </p:sp>
    </p:spTree>
    <p:extLst>
      <p:ext uri="{BB962C8B-B14F-4D97-AF65-F5344CB8AC3E}">
        <p14:creationId xmlns:p14="http://schemas.microsoft.com/office/powerpoint/2010/main" val="3726069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5</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2/4/23</a:t>
            </a:fld>
            <a:endParaRPr lang="en-US" dirty="0"/>
          </a:p>
        </p:txBody>
      </p:sp>
    </p:spTree>
    <p:extLst>
      <p:ext uri="{BB962C8B-B14F-4D97-AF65-F5344CB8AC3E}">
        <p14:creationId xmlns:p14="http://schemas.microsoft.com/office/powerpoint/2010/main" val="2745710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7</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2/5/23</a:t>
            </a:fld>
            <a:endParaRPr lang="en-US" dirty="0"/>
          </a:p>
        </p:txBody>
      </p:sp>
    </p:spTree>
    <p:extLst>
      <p:ext uri="{BB962C8B-B14F-4D97-AF65-F5344CB8AC3E}">
        <p14:creationId xmlns:p14="http://schemas.microsoft.com/office/powerpoint/2010/main" val="451472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8</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2/5/23</a:t>
            </a:fld>
            <a:endParaRPr lang="en-US" dirty="0"/>
          </a:p>
        </p:txBody>
      </p:sp>
    </p:spTree>
    <p:extLst>
      <p:ext uri="{BB962C8B-B14F-4D97-AF65-F5344CB8AC3E}">
        <p14:creationId xmlns:p14="http://schemas.microsoft.com/office/powerpoint/2010/main" val="2070850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9</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2/5/23</a:t>
            </a:fld>
            <a:endParaRPr lang="en-US" dirty="0"/>
          </a:p>
        </p:txBody>
      </p:sp>
    </p:spTree>
    <p:extLst>
      <p:ext uri="{BB962C8B-B14F-4D97-AF65-F5344CB8AC3E}">
        <p14:creationId xmlns:p14="http://schemas.microsoft.com/office/powerpoint/2010/main" val="2070231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10</a:t>
            </a:fld>
            <a:endParaRPr lang="en-US" dirty="0"/>
          </a:p>
        </p:txBody>
      </p:sp>
      <p:sp>
        <p:nvSpPr>
          <p:cNvPr id="5" name="Date Placeholder 4"/>
          <p:cNvSpPr>
            <a:spLocks noGrp="1"/>
          </p:cNvSpPr>
          <p:nvPr>
            <p:ph type="dt" idx="11"/>
          </p:nvPr>
        </p:nvSpPr>
        <p:spPr/>
        <p:txBody>
          <a:bodyPr/>
          <a:lstStyle/>
          <a:p>
            <a:fld id="{07CB44B7-24AD-B042-B6E3-959E757AF21D}" type="datetime1">
              <a:rPr lang="en-US" smtClean="0"/>
              <a:t>2/5/23</a:t>
            </a:fld>
            <a:endParaRPr lang="en-US" dirty="0"/>
          </a:p>
        </p:txBody>
      </p:sp>
    </p:spTree>
    <p:extLst>
      <p:ext uri="{BB962C8B-B14F-4D97-AF65-F5344CB8AC3E}">
        <p14:creationId xmlns:p14="http://schemas.microsoft.com/office/powerpoint/2010/main" val="1529218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a:t>1/30/2019</a:t>
            </a: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t>Predictive Analytics for Business Strategy</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2D48033-F52F-43BC-9751-F53BB58AB1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1/30/2019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1/30/2019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only: white">
    <p:spTree>
      <p:nvGrpSpPr>
        <p:cNvPr id="1" name=""/>
        <p:cNvGrpSpPr/>
        <p:nvPr/>
      </p:nvGrpSpPr>
      <p:grpSpPr>
        <a:xfrm>
          <a:off x="0" y="0"/>
          <a:ext cx="0" cy="0"/>
          <a:chOff x="0" y="0"/>
          <a:chExt cx="0" cy="0"/>
        </a:xfrm>
      </p:grpSpPr>
      <p:sp>
        <p:nvSpPr>
          <p:cNvPr id="5" name="Rectangle 4"/>
          <p:cNvSpPr/>
          <p:nvPr userDrawn="1"/>
        </p:nvSpPr>
        <p:spPr>
          <a:xfrm>
            <a:off x="0" y="1073417"/>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userDrawn="1"/>
        </p:nvSpPr>
        <p:spPr>
          <a:xfrm>
            <a:off x="3556000" y="4721412"/>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976198"/>
            <a:ext cx="8015594" cy="4119802"/>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23" name="Group 22"/>
          <p:cNvGrpSpPr/>
          <p:nvPr userDrawn="1"/>
        </p:nvGrpSpPr>
        <p:grpSpPr>
          <a:xfrm>
            <a:off x="-30788" y="6336171"/>
            <a:ext cx="9228667" cy="528963"/>
            <a:chOff x="-30788" y="4661517"/>
            <a:chExt cx="9228667" cy="528963"/>
          </a:xfrm>
        </p:grpSpPr>
        <p:sp>
          <p:nvSpPr>
            <p:cNvPr id="24" name="Rectangle 2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7" name="TextBox 26"/>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sp>
        <p:nvSpPr>
          <p:cNvPr id="3" name="Title 2">
            <a:extLst>
              <a:ext uri="{FF2B5EF4-FFF2-40B4-BE49-F238E27FC236}">
                <a16:creationId xmlns:a16="http://schemas.microsoft.com/office/drawing/2014/main" id="{3C0CBB3C-58C6-AB48-8ED1-B4F6FDD832A9}"/>
              </a:ext>
            </a:extLst>
          </p:cNvPr>
          <p:cNvSpPr>
            <a:spLocks noGrp="1"/>
          </p:cNvSpPr>
          <p:nvPr>
            <p:ph type="title"/>
          </p:nvPr>
        </p:nvSpPr>
        <p:spPr/>
        <p:txBody>
          <a:bodyPr/>
          <a:lstStyle/>
          <a:p>
            <a:r>
              <a:rPr lang="en-US"/>
              <a:t>Click to edit Master title style</a:t>
            </a:r>
          </a:p>
        </p:txBody>
      </p:sp>
      <p:sp>
        <p:nvSpPr>
          <p:cNvPr id="11" name="Slide Number Placeholder 6">
            <a:extLst>
              <a:ext uri="{FF2B5EF4-FFF2-40B4-BE49-F238E27FC236}">
                <a16:creationId xmlns:a16="http://schemas.microsoft.com/office/drawing/2014/main" id="{1A6C13A9-7F00-D24F-A38D-8A266A3D0DBA}"/>
              </a:ext>
            </a:extLst>
          </p:cNvPr>
          <p:cNvSpPr>
            <a:spLocks noGrp="1"/>
          </p:cNvSpPr>
          <p:nvPr>
            <p:ph type="sldNum" sz="quarter" idx="12"/>
          </p:nvPr>
        </p:nvSpPr>
        <p:spPr>
          <a:xfrm>
            <a:off x="8647272" y="5841748"/>
            <a:ext cx="365760" cy="365125"/>
          </a:xfrm>
        </p:spPr>
        <p:txBody>
          <a:bodyPr/>
          <a:lstStyle/>
          <a:p>
            <a:fld id="{82D48033-F52F-43BC-9751-F53BB58AB199}" type="slidenum">
              <a:rPr lang="en-US" smtClean="0"/>
              <a:pPr/>
              <a:t>‹#›</a:t>
            </a:fld>
            <a:endParaRPr lang="en-US"/>
          </a:p>
        </p:txBody>
      </p:sp>
    </p:spTree>
    <p:extLst>
      <p:ext uri="{BB962C8B-B14F-4D97-AF65-F5344CB8AC3E}">
        <p14:creationId xmlns:p14="http://schemas.microsoft.com/office/powerpoint/2010/main" val="2165160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3187345"/>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3187345"/>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3187345"/>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3180626"/>
            <a:ext cx="6802482" cy="494412"/>
          </a:xfrm>
        </p:spPr>
        <p:txBody>
          <a:bodyPr anchor="ctr">
            <a:noAutofit/>
          </a:bodyPr>
          <a:lstStyle>
            <a:lvl1pPr>
              <a:defRPr sz="44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710382"/>
            <a:ext cx="3700462" cy="336549"/>
          </a:xfrm>
        </p:spPr>
        <p:txBody>
          <a:bodyPr anchor="ctr">
            <a:noAutofit/>
          </a:bodyPr>
          <a:lstStyle>
            <a:lvl1pPr marL="0" indent="0">
              <a:buNone/>
              <a:defRPr sz="16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0" y="2602322"/>
            <a:ext cx="148614" cy="119924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26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1/30/2019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1/30/2019</a:t>
            </a:r>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1/30/2019</a:t>
            </a:r>
          </a:p>
        </p:txBody>
      </p:sp>
      <p:sp>
        <p:nvSpPr>
          <p:cNvPr id="6" name="Footer Placeholder 5"/>
          <p:cNvSpPr>
            <a:spLocks noGrp="1"/>
          </p:cNvSpPr>
          <p:nvPr>
            <p:ph type="ftr" sz="quarter" idx="11"/>
          </p:nvPr>
        </p:nvSpPr>
        <p:spPr/>
        <p:txBody>
          <a:bodyPr/>
          <a:lstStyle/>
          <a:p>
            <a:r>
              <a:rPr lang="en-US"/>
              <a:t>Predictive Analytics for Business Strategy</a:t>
            </a:r>
          </a:p>
        </p:txBody>
      </p:sp>
      <p:sp>
        <p:nvSpPr>
          <p:cNvPr id="7" name="Slide Number Placeholder 6"/>
          <p:cNvSpPr>
            <a:spLocks noGrp="1"/>
          </p:cNvSpPr>
          <p:nvPr>
            <p:ph type="sldNum" sz="quarter" idx="12"/>
          </p:nvPr>
        </p:nvSpPr>
        <p:spPr/>
        <p:txBody>
          <a:bodyPr/>
          <a:lstStyle/>
          <a:p>
            <a:fld id="{82D48033-F52F-43BC-9751-F53BB58AB19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1/30/2019</a:t>
            </a:r>
          </a:p>
        </p:txBody>
      </p:sp>
      <p:sp>
        <p:nvSpPr>
          <p:cNvPr id="8" name="Footer Placeholder 7"/>
          <p:cNvSpPr>
            <a:spLocks noGrp="1"/>
          </p:cNvSpPr>
          <p:nvPr>
            <p:ph type="ftr" sz="quarter" idx="11"/>
          </p:nvPr>
        </p:nvSpPr>
        <p:spPr/>
        <p:txBody>
          <a:bodyPr/>
          <a:lstStyle/>
          <a:p>
            <a:r>
              <a:rPr lang="en-US"/>
              <a:t>Predictive Analytics for Business Strategy</a:t>
            </a:r>
          </a:p>
        </p:txBody>
      </p:sp>
      <p:sp>
        <p:nvSpPr>
          <p:cNvPr id="9" name="Slide Number Placeholder 8"/>
          <p:cNvSpPr>
            <a:spLocks noGrp="1"/>
          </p:cNvSpPr>
          <p:nvPr>
            <p:ph type="sldNum" sz="quarter" idx="12"/>
          </p:nvPr>
        </p:nvSpPr>
        <p:spPr/>
        <p:txBody>
          <a:bodyPr/>
          <a:lstStyle/>
          <a:p>
            <a:fld id="{82D48033-F52F-43BC-9751-F53BB58AB1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1/30/2019</a:t>
            </a:r>
          </a:p>
        </p:txBody>
      </p:sp>
      <p:sp>
        <p:nvSpPr>
          <p:cNvPr id="4" name="Footer Placeholder 3"/>
          <p:cNvSpPr>
            <a:spLocks noGrp="1"/>
          </p:cNvSpPr>
          <p:nvPr>
            <p:ph type="ftr" sz="quarter" idx="11"/>
          </p:nvPr>
        </p:nvSpPr>
        <p:spPr/>
        <p:txBody>
          <a:bodyPr/>
          <a:lstStyle/>
          <a:p>
            <a:r>
              <a:rPr lang="en-US"/>
              <a:t>Predictive Analytics for Business Strategy</a:t>
            </a:r>
          </a:p>
        </p:txBody>
      </p:sp>
      <p:sp>
        <p:nvSpPr>
          <p:cNvPr id="5" name="Slide Number Placeholder 4"/>
          <p:cNvSpPr>
            <a:spLocks noGrp="1"/>
          </p:cNvSpPr>
          <p:nvPr>
            <p:ph type="sldNum" sz="quarter" idx="12"/>
          </p:nvPr>
        </p:nvSpPr>
        <p:spPr/>
        <p:txBody>
          <a:bodyPr/>
          <a:lstStyle/>
          <a:p>
            <a:fld id="{82D48033-F52F-43BC-9751-F53BB58AB19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1/30/2019</a:t>
            </a:r>
          </a:p>
        </p:txBody>
      </p:sp>
      <p:sp>
        <p:nvSpPr>
          <p:cNvPr id="3" name="Footer Placeholder 2"/>
          <p:cNvSpPr>
            <a:spLocks noGrp="1"/>
          </p:cNvSpPr>
          <p:nvPr>
            <p:ph type="ftr" sz="quarter" idx="11"/>
          </p:nvPr>
        </p:nvSpPr>
        <p:spPr/>
        <p:txBody>
          <a:bodyPr/>
          <a:lstStyle/>
          <a:p>
            <a:r>
              <a:rPr lang="en-US"/>
              <a:t>Predictive Analytics for Business Strategy</a:t>
            </a:r>
          </a:p>
        </p:txBody>
      </p:sp>
      <p:sp>
        <p:nvSpPr>
          <p:cNvPr id="4" name="Slide Number Placeholder 3"/>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r>
              <a:rPr lang="en-US"/>
              <a:t>1/30/2019</a:t>
            </a:r>
          </a:p>
        </p:txBody>
      </p:sp>
      <p:sp>
        <p:nvSpPr>
          <p:cNvPr id="6" name="Footer Placeholder 5"/>
          <p:cNvSpPr>
            <a:spLocks noGrp="1"/>
          </p:cNvSpPr>
          <p:nvPr>
            <p:ph type="ftr" sz="quarter" idx="11"/>
          </p:nvPr>
        </p:nvSpPr>
        <p:spPr/>
        <p:txBody>
          <a:bodyPr/>
          <a:lstStyle/>
          <a:p>
            <a:r>
              <a:rPr lang="en-US"/>
              <a:t>Predictive Analytics for Business Strategy</a:t>
            </a:r>
          </a:p>
        </p:txBody>
      </p:sp>
      <p:sp>
        <p:nvSpPr>
          <p:cNvPr id="7" name="Slide Number Placeholder 6"/>
          <p:cNvSpPr>
            <a:spLocks noGrp="1"/>
          </p:cNvSpPr>
          <p:nvPr>
            <p:ph type="sldNum" sz="quarter" idx="12"/>
          </p:nvPr>
        </p:nvSpPr>
        <p:spPr/>
        <p:txBody>
          <a:bodyPr/>
          <a:lstStyle/>
          <a:p>
            <a:fld id="{82D48033-F52F-43BC-9751-F53BB58AB1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a:t>1/30/2019</a:t>
            </a: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t>Predictive Analytics for Business Strategy</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2D48033-F52F-43BC-9751-F53BB58AB19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r>
              <a:rPr lang="en-US"/>
              <a:t>1/30/2019</a:t>
            </a: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t>Predictive Analytics for Business Strategy</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2D48033-F52F-43BC-9751-F53BB58AB1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56" r:id="rId12"/>
    <p:sldLayoutId id="2147483757" r:id="rId13"/>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gif"/></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772400" cy="1295400"/>
          </a:xfrm>
        </p:spPr>
        <p:txBody>
          <a:bodyPr>
            <a:noAutofit/>
          </a:bodyPr>
          <a:lstStyle/>
          <a:p>
            <a:pPr algn="ctr">
              <a:spcBef>
                <a:spcPts val="0"/>
              </a:spcBef>
            </a:pPr>
            <a:r>
              <a:rPr lang="en-US" sz="4000" dirty="0"/>
              <a:t>Predictive Analytics for Business Strategy</a:t>
            </a:r>
            <a:endParaRPr lang="en-US" sz="3200" dirty="0"/>
          </a:p>
        </p:txBody>
      </p:sp>
      <p:sp>
        <p:nvSpPr>
          <p:cNvPr id="3" name="Subtitle 2"/>
          <p:cNvSpPr>
            <a:spLocks noGrp="1"/>
          </p:cNvSpPr>
          <p:nvPr>
            <p:ph type="subTitle" idx="1"/>
          </p:nvPr>
        </p:nvSpPr>
        <p:spPr>
          <a:xfrm>
            <a:off x="685800" y="3886200"/>
            <a:ext cx="7772400" cy="1199704"/>
          </a:xfrm>
        </p:spPr>
        <p:txBody>
          <a:bodyPr/>
          <a:lstStyle/>
          <a:p>
            <a:pPr algn="ctr"/>
            <a:endParaRPr lang="en-US" dirty="0">
              <a:solidFill>
                <a:schemeClr val="tx1"/>
              </a:solidFill>
            </a:endParaRPr>
          </a:p>
        </p:txBody>
      </p:sp>
      <p:pic>
        <p:nvPicPr>
          <p:cNvPr id="7" name="il_fi" descr="http://www.indiana.edu/~wfa/images/Kelley%20School%20of%20Business%20Signature.gif"/>
          <p:cNvPicPr/>
          <p:nvPr/>
        </p:nvPicPr>
        <p:blipFill>
          <a:blip r:embed="rId3" cstate="print"/>
          <a:srcRect/>
          <a:stretch>
            <a:fillRect/>
          </a:stretch>
        </p:blipFill>
        <p:spPr bwMode="auto">
          <a:xfrm>
            <a:off x="2895600" y="2514600"/>
            <a:ext cx="2819400" cy="82068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able&#10;&#10;Description automatically generated">
            <a:extLst>
              <a:ext uri="{FF2B5EF4-FFF2-40B4-BE49-F238E27FC236}">
                <a16:creationId xmlns:a16="http://schemas.microsoft.com/office/drawing/2014/main" id="{CA4D3785-235A-F86B-9159-6BA1D73E42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903514"/>
            <a:ext cx="5791200" cy="2659973"/>
          </a:xfrm>
          <a:ln>
            <a:noFill/>
          </a:ln>
        </p:spPr>
      </p:pic>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Autofit/>
            <a:scene3d>
              <a:camera prst="orthographicFront"/>
              <a:lightRig rig="soft" dir="t"/>
            </a:scene3d>
            <a:sp3d prstMaterial="softEdge">
              <a:bevelT w="25400" h="25400"/>
            </a:sp3d>
          </a:bodyPr>
          <a:lstStyle/>
          <a:p>
            <a:r>
              <a:rPr lang="en-US" sz="3100" dirty="0">
                <a:solidFill>
                  <a:schemeClr val="bg1"/>
                </a:solidFill>
                <a:effectLst>
                  <a:reflection blurRad="6350" stA="55000" endA="300" endPos="45500" dir="5400000" sy="-100000" algn="bl" rotWithShape="0"/>
                </a:effectLst>
              </a:rPr>
              <a:t>What does it mean to control for # bedrooms?</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10</a:t>
            </a:fld>
            <a:endParaRPr lang="en-US"/>
          </a:p>
        </p:txBody>
      </p:sp>
      <p:pic>
        <p:nvPicPr>
          <p:cNvPr id="10" name="Picture 9" descr="Table&#10;&#10;Description automatically generated">
            <a:extLst>
              <a:ext uri="{FF2B5EF4-FFF2-40B4-BE49-F238E27FC236}">
                <a16:creationId xmlns:a16="http://schemas.microsoft.com/office/drawing/2014/main" id="{C73553B8-6BEE-C156-0EB3-F0B5F0ADDA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82" y="3588227"/>
            <a:ext cx="4851187" cy="2227496"/>
          </a:xfrm>
          <a:prstGeom prst="rect">
            <a:avLst/>
          </a:prstGeom>
        </p:spPr>
      </p:pic>
      <p:pic>
        <p:nvPicPr>
          <p:cNvPr id="12" name="Picture 11" descr="Table&#10;&#10;Description automatically generated">
            <a:extLst>
              <a:ext uri="{FF2B5EF4-FFF2-40B4-BE49-F238E27FC236}">
                <a16:creationId xmlns:a16="http://schemas.microsoft.com/office/drawing/2014/main" id="{77B0E7F1-40B9-F2ED-6DC8-1A0471696D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0778" y="3632860"/>
            <a:ext cx="4853222" cy="2207603"/>
          </a:xfrm>
          <a:prstGeom prst="rect">
            <a:avLst/>
          </a:prstGeom>
        </p:spPr>
      </p:pic>
    </p:spTree>
    <p:extLst>
      <p:ext uri="{BB962C8B-B14F-4D97-AF65-F5344CB8AC3E}">
        <p14:creationId xmlns:p14="http://schemas.microsoft.com/office/powerpoint/2010/main" val="76962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10000"/>
          </a:bodyPr>
          <a:lstStyle/>
          <a:p>
            <a:endParaRPr lang="en-US" sz="2800" dirty="0"/>
          </a:p>
          <a:p>
            <a:r>
              <a:rPr lang="en-US" sz="2800" dirty="0"/>
              <a:t>We see very different effects at different levels of bedrooms</a:t>
            </a:r>
          </a:p>
          <a:p>
            <a:pPr lvl="1"/>
            <a:r>
              <a:rPr lang="en-US" sz="2000" dirty="0"/>
              <a:t>In fact, each one of the effects conditioned on the # of bedrooms is actually lower than the unconditional effect of bathrooms on price.</a:t>
            </a:r>
          </a:p>
          <a:p>
            <a:pPr lvl="1"/>
            <a:endParaRPr lang="en-US" sz="2000" dirty="0"/>
          </a:p>
          <a:p>
            <a:r>
              <a:rPr lang="en-US" sz="2400" dirty="0"/>
              <a:t>Consider what we’re doing when we add the # of bedrooms to the model:</a:t>
            </a:r>
          </a:p>
          <a:p>
            <a:pPr lvl="1"/>
            <a:r>
              <a:rPr lang="en-US" sz="2000" dirty="0"/>
              <a:t>We hold constant (or hold fixed, or control for) the # of bedrooms.</a:t>
            </a:r>
          </a:p>
          <a:p>
            <a:pPr lvl="1"/>
            <a:endParaRPr lang="en-US" sz="2000" dirty="0"/>
          </a:p>
          <a:p>
            <a:r>
              <a:rPr lang="en-US" sz="2400" dirty="0"/>
              <a:t>Our coefficient on bathrooms is now actually how much higher/lower the price is with an extra bathroom, </a:t>
            </a:r>
            <a:r>
              <a:rPr lang="en-US" sz="2400" b="1" i="1" dirty="0">
                <a:solidFill>
                  <a:srgbClr val="C00000"/>
                </a:solidFill>
              </a:rPr>
              <a:t>holding fixed the number of bedrooms.</a:t>
            </a:r>
            <a:endParaRPr lang="en-US" sz="2400" dirty="0"/>
          </a:p>
          <a:p>
            <a:endParaRPr lang="en-US" sz="2800" dirty="0"/>
          </a:p>
          <a:p>
            <a:pPr marL="109728" indent="0">
              <a:buNone/>
            </a:pPr>
            <a:endParaRPr lang="en-US" sz="2800" dirty="0"/>
          </a:p>
          <a:p>
            <a:endParaRPr lang="en-US" sz="20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Autofit/>
            <a:scene3d>
              <a:camera prst="orthographicFront"/>
              <a:lightRig rig="soft" dir="t"/>
            </a:scene3d>
            <a:sp3d prstMaterial="softEdge">
              <a:bevelT w="25400" h="25400"/>
            </a:sp3d>
          </a:bodyPr>
          <a:lstStyle/>
          <a:p>
            <a:r>
              <a:rPr lang="en-US" sz="3100" dirty="0">
                <a:solidFill>
                  <a:schemeClr val="bg1"/>
                </a:solidFill>
                <a:effectLst>
                  <a:reflection blurRad="6350" stA="55000" endA="300" endPos="45500" dir="5400000" sy="-100000" algn="bl" rotWithShape="0"/>
                </a:effectLst>
              </a:rPr>
              <a:t>Controlling for # of bedrooms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11</a:t>
            </a:fld>
            <a:endParaRPr lang="en-US"/>
          </a:p>
        </p:txBody>
      </p:sp>
    </p:spTree>
    <p:extLst>
      <p:ext uri="{BB962C8B-B14F-4D97-AF65-F5344CB8AC3E}">
        <p14:creationId xmlns:p14="http://schemas.microsoft.com/office/powerpoint/2010/main" val="209521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r>
              <a:rPr lang="en-US" sz="2800" dirty="0"/>
              <a:t>We’ll look at a different example later where we hold constant something that is binary, but you can kind of see in this graph that the correlational effect of bathrooms on price is higher when we don’t control for bedrooms.</a:t>
            </a:r>
            <a:endParaRPr lang="en-US" sz="2400" dirty="0"/>
          </a:p>
          <a:p>
            <a:endParaRPr lang="en-US" sz="2800" dirty="0">
              <a:solidFill>
                <a:srgbClr val="00B050"/>
              </a:solidFill>
            </a:endParaRPr>
          </a:p>
          <a:p>
            <a:r>
              <a:rPr lang="en-US" sz="2800" dirty="0" err="1">
                <a:solidFill>
                  <a:srgbClr val="00B050"/>
                </a:solidFill>
              </a:rPr>
              <a:t>twoway</a:t>
            </a:r>
            <a:r>
              <a:rPr lang="en-US" sz="2800" dirty="0">
                <a:solidFill>
                  <a:srgbClr val="00B050"/>
                </a:solidFill>
              </a:rPr>
              <a:t> (scatter price bathroom if bed == 2, </a:t>
            </a:r>
            <a:r>
              <a:rPr lang="en-US" sz="2800" dirty="0" err="1">
                <a:solidFill>
                  <a:srgbClr val="00B050"/>
                </a:solidFill>
              </a:rPr>
              <a:t>mcolor</a:t>
            </a:r>
            <a:r>
              <a:rPr lang="en-US" sz="2800" dirty="0">
                <a:solidFill>
                  <a:srgbClr val="00B050"/>
                </a:solidFill>
              </a:rPr>
              <a:t>(red)) (scatter price bathroom if bed == 3, </a:t>
            </a:r>
            <a:r>
              <a:rPr lang="en-US" sz="2800" dirty="0" err="1">
                <a:solidFill>
                  <a:srgbClr val="00B050"/>
                </a:solidFill>
              </a:rPr>
              <a:t>mcolor</a:t>
            </a:r>
            <a:r>
              <a:rPr lang="en-US" sz="2800" dirty="0">
                <a:solidFill>
                  <a:srgbClr val="00B050"/>
                </a:solidFill>
              </a:rPr>
              <a:t>(purple)) (scatter price bathroom if bed == 4, </a:t>
            </a:r>
            <a:r>
              <a:rPr lang="en-US" sz="2800" dirty="0" err="1">
                <a:solidFill>
                  <a:srgbClr val="00B050"/>
                </a:solidFill>
              </a:rPr>
              <a:t>mcolor</a:t>
            </a:r>
            <a:r>
              <a:rPr lang="en-US" sz="2800" dirty="0">
                <a:solidFill>
                  <a:srgbClr val="00B050"/>
                </a:solidFill>
              </a:rPr>
              <a:t>(black))</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Let’s look at a graphical version</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12</a:t>
            </a:fld>
            <a:endParaRPr lang="en-US"/>
          </a:p>
        </p:txBody>
      </p:sp>
    </p:spTree>
    <p:extLst>
      <p:ext uri="{BB962C8B-B14F-4D97-AF65-F5344CB8AC3E}">
        <p14:creationId xmlns:p14="http://schemas.microsoft.com/office/powerpoint/2010/main" val="87534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#bedrooms ( 2 vs 3 vs 4)</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13</a:t>
            </a:fld>
            <a:endParaRPr lang="en-US"/>
          </a:p>
        </p:txBody>
      </p:sp>
      <p:pic>
        <p:nvPicPr>
          <p:cNvPr id="12" name="Content Placeholder 11" descr="Chart&#10;&#10;Description automatically generated">
            <a:extLst>
              <a:ext uri="{FF2B5EF4-FFF2-40B4-BE49-F238E27FC236}">
                <a16:creationId xmlns:a16="http://schemas.microsoft.com/office/drawing/2014/main" id="{A0DE4603-6C08-F43A-DBB3-FA04A4B16FC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56045" y="1481138"/>
            <a:ext cx="7231909" cy="4525962"/>
          </a:xfrm>
        </p:spPr>
      </p:pic>
    </p:spTree>
    <p:extLst>
      <p:ext uri="{BB962C8B-B14F-4D97-AF65-F5344CB8AC3E}">
        <p14:creationId xmlns:p14="http://schemas.microsoft.com/office/powerpoint/2010/main" val="313298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We just looked at an example where we could in fact control for a variable like # of bedrooms. </a:t>
            </a:r>
          </a:p>
          <a:p>
            <a:endParaRPr lang="en-US" sz="2800" dirty="0"/>
          </a:p>
          <a:p>
            <a:r>
              <a:rPr lang="en-US" sz="2800" dirty="0"/>
              <a:t>But typically, the reason a confounding factor will be in U is that we don’t have data on it (it is unobserved).</a:t>
            </a:r>
          </a:p>
          <a:p>
            <a:endParaRPr lang="en-US" sz="2800" dirty="0"/>
          </a:p>
          <a:p>
            <a:r>
              <a:rPr lang="en-US" sz="2800" dirty="0"/>
              <a:t>Let’s take a look at the effect of # of years of education on annual wage (for adults of a similar age).</a:t>
            </a:r>
            <a:endParaRPr lang="en-US" sz="20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fontScale="90000"/>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But we can just control for # bedrooms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14</a:t>
            </a:fld>
            <a:endParaRPr lang="en-US"/>
          </a:p>
        </p:txBody>
      </p:sp>
    </p:spTree>
    <p:extLst>
      <p:ext uri="{BB962C8B-B14F-4D97-AF65-F5344CB8AC3E}">
        <p14:creationId xmlns:p14="http://schemas.microsoft.com/office/powerpoint/2010/main" val="4110510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693" y="3180626"/>
            <a:ext cx="7549651" cy="494412"/>
          </a:xfrm>
        </p:spPr>
        <p:txBody>
          <a:bodyPr/>
          <a:lstStyle/>
          <a:p>
            <a:r>
              <a:rPr lang="en-US" dirty="0"/>
              <a:t>Effect of # of years of education on annual wage</a:t>
            </a:r>
          </a:p>
        </p:txBody>
      </p:sp>
    </p:spTree>
    <p:extLst>
      <p:ext uri="{BB962C8B-B14F-4D97-AF65-F5344CB8AC3E}">
        <p14:creationId xmlns:p14="http://schemas.microsoft.com/office/powerpoint/2010/main" val="1370740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Plot the data (try to estimate the slope)</a:t>
            </a:r>
          </a:p>
          <a:p>
            <a:pPr marL="109728" indent="0">
              <a:buNone/>
            </a:pPr>
            <a:endParaRPr lang="en-US" sz="2800" dirty="0"/>
          </a:p>
          <a:p>
            <a:pPr lvl="1"/>
            <a:r>
              <a:rPr lang="en-US" sz="2000" dirty="0" err="1"/>
              <a:t>twoway</a:t>
            </a:r>
            <a:r>
              <a:rPr lang="en-US" sz="2000" dirty="0"/>
              <a:t> scatter Annual Years || </a:t>
            </a:r>
            <a:r>
              <a:rPr lang="en-US" sz="2000" dirty="0" err="1"/>
              <a:t>lfit</a:t>
            </a:r>
            <a:r>
              <a:rPr lang="en-US" sz="2000" dirty="0"/>
              <a:t> Annual Years</a:t>
            </a:r>
          </a:p>
          <a:p>
            <a:endParaRPr lang="en-US" sz="2400" dirty="0"/>
          </a:p>
          <a:p>
            <a:pPr lvl="1"/>
            <a:r>
              <a:rPr lang="en-US" sz="2000" dirty="0" err="1"/>
              <a:t>twoway</a:t>
            </a:r>
            <a:r>
              <a:rPr lang="en-US" sz="2000" dirty="0"/>
              <a:t> scatter Annual Years if High &gt;0 || </a:t>
            </a:r>
            <a:r>
              <a:rPr lang="en-US" sz="2000" dirty="0" err="1"/>
              <a:t>lfit</a:t>
            </a:r>
            <a:r>
              <a:rPr lang="en-US" sz="2000" dirty="0"/>
              <a:t> Annual Years</a:t>
            </a:r>
          </a:p>
          <a:p>
            <a:pPr marL="109728" indent="0">
              <a:buNone/>
            </a:pPr>
            <a:endParaRPr lang="en-US" sz="2400" dirty="0"/>
          </a:p>
          <a:p>
            <a:pPr lvl="1"/>
            <a:r>
              <a:rPr lang="en-US" sz="2000" dirty="0" err="1"/>
              <a:t>twoway</a:t>
            </a:r>
            <a:r>
              <a:rPr lang="en-US" sz="2000" dirty="0"/>
              <a:t> scatter Annual Years if High &lt;1|| </a:t>
            </a:r>
            <a:r>
              <a:rPr lang="en-US" sz="2000" dirty="0" err="1"/>
              <a:t>lfit</a:t>
            </a:r>
            <a:r>
              <a:rPr lang="en-US" sz="2000" dirty="0"/>
              <a:t> Annual Years</a:t>
            </a:r>
          </a:p>
          <a:p>
            <a:endParaRPr lang="en-US" sz="2800" dirty="0"/>
          </a:p>
          <a:p>
            <a:pPr lvl="1"/>
            <a:endParaRPr lang="en-US" sz="2000" dirty="0">
              <a:solidFill>
                <a:srgbClr val="003399"/>
              </a:solidFill>
            </a:endParaRPr>
          </a:p>
        </p:txBody>
      </p:sp>
      <p:sp>
        <p:nvSpPr>
          <p:cNvPr id="7" name="Footer Placeholder 6"/>
          <p:cNvSpPr>
            <a:spLocks noGrp="1"/>
          </p:cNvSpPr>
          <p:nvPr>
            <p:ph type="ftr" sz="quarter" idx="11"/>
          </p:nvPr>
        </p:nvSpPr>
        <p:spPr/>
        <p:txBody>
          <a:bodyPr/>
          <a:lstStyle/>
          <a:p>
            <a:r>
              <a:rPr lang="en-US" dirty="0"/>
              <a:t>Predictive Analytics for Business Strategy</a:t>
            </a:r>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Class 5.1.xlsx (Wage)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16</a:t>
            </a:fld>
            <a:endParaRPr lang="en-US"/>
          </a:p>
        </p:txBody>
      </p:sp>
    </p:spTree>
    <p:extLst>
      <p:ext uri="{BB962C8B-B14F-4D97-AF65-F5344CB8AC3E}">
        <p14:creationId xmlns:p14="http://schemas.microsoft.com/office/powerpoint/2010/main" val="1297142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pPr lvl="1"/>
            <a:r>
              <a:rPr lang="en-US" sz="2400" dirty="0"/>
              <a:t>reg </a:t>
            </a:r>
            <a:r>
              <a:rPr lang="en-US" sz="2400" dirty="0" err="1"/>
              <a:t>AnnualWage</a:t>
            </a:r>
            <a:r>
              <a:rPr lang="en-US" sz="2400" dirty="0"/>
              <a:t> </a:t>
            </a:r>
            <a:r>
              <a:rPr lang="en-US" sz="2400" dirty="0" err="1"/>
              <a:t>Years_Edu</a:t>
            </a:r>
            <a:r>
              <a:rPr lang="en-US" sz="2400" dirty="0"/>
              <a:t> if High &gt; 0</a:t>
            </a:r>
          </a:p>
          <a:p>
            <a:pPr marL="109728" indent="0">
              <a:buNone/>
            </a:pPr>
            <a:endParaRPr lang="en-US" sz="2800" dirty="0"/>
          </a:p>
          <a:p>
            <a:pPr lvl="1"/>
            <a:r>
              <a:rPr lang="en-US" sz="2400" dirty="0"/>
              <a:t>reg </a:t>
            </a:r>
            <a:r>
              <a:rPr lang="en-US" sz="2400" dirty="0" err="1"/>
              <a:t>AnnualWage</a:t>
            </a:r>
            <a:r>
              <a:rPr lang="en-US" sz="2400" dirty="0"/>
              <a:t> </a:t>
            </a:r>
            <a:r>
              <a:rPr lang="en-US" sz="2400" dirty="0" err="1"/>
              <a:t>Years_Edu</a:t>
            </a:r>
            <a:r>
              <a:rPr lang="en-US" sz="2400" dirty="0"/>
              <a:t> if High &lt; 1</a:t>
            </a:r>
          </a:p>
          <a:p>
            <a:endParaRPr lang="en-US" sz="2800" dirty="0"/>
          </a:p>
          <a:p>
            <a:pPr lvl="1"/>
            <a:r>
              <a:rPr lang="en-US" sz="2400" b="1" u="sng" dirty="0"/>
              <a:t>reg </a:t>
            </a:r>
            <a:r>
              <a:rPr lang="en-US" sz="2400" b="1" u="sng" dirty="0" err="1"/>
              <a:t>AnnualWage</a:t>
            </a:r>
            <a:r>
              <a:rPr lang="en-US" sz="2400" b="1" u="sng" dirty="0"/>
              <a:t> </a:t>
            </a:r>
            <a:r>
              <a:rPr lang="en-US" sz="2400" b="1" u="sng" dirty="0" err="1"/>
              <a:t>Years_Edu</a:t>
            </a:r>
            <a:r>
              <a:rPr lang="en-US" sz="2400" b="1" u="sng" dirty="0"/>
              <a:t> (****)</a:t>
            </a:r>
          </a:p>
          <a:p>
            <a:endParaRPr lang="en-US" sz="2800" dirty="0"/>
          </a:p>
          <a:p>
            <a:r>
              <a:rPr lang="en-US" sz="2800" dirty="0"/>
              <a:t>Can we observe cognitive ability here?</a:t>
            </a:r>
          </a:p>
          <a:p>
            <a:endParaRPr lang="en-US" sz="2800" dirty="0"/>
          </a:p>
          <a:p>
            <a:r>
              <a:rPr lang="en-US" sz="2800" dirty="0"/>
              <a:t>What impact does that have on our results?</a:t>
            </a:r>
          </a:p>
          <a:p>
            <a:endParaRPr lang="en-US" sz="2800" dirty="0"/>
          </a:p>
          <a:p>
            <a:endParaRPr lang="en-US" sz="2800" dirty="0"/>
          </a:p>
          <a:p>
            <a:pPr lvl="1"/>
            <a:endParaRPr lang="en-US" sz="2000" dirty="0">
              <a:solidFill>
                <a:srgbClr val="003399"/>
              </a:solidFill>
            </a:endParaRPr>
          </a:p>
        </p:txBody>
      </p:sp>
      <p:sp>
        <p:nvSpPr>
          <p:cNvPr id="7" name="Footer Placeholder 6"/>
          <p:cNvSpPr>
            <a:spLocks noGrp="1"/>
          </p:cNvSpPr>
          <p:nvPr>
            <p:ph type="ftr" sz="quarter" idx="11"/>
          </p:nvPr>
        </p:nvSpPr>
        <p:spPr/>
        <p:txBody>
          <a:bodyPr/>
          <a:lstStyle/>
          <a:p>
            <a:r>
              <a:rPr lang="en-US" dirty="0"/>
              <a:t>Predictive Analytics for Business Strategy</a:t>
            </a:r>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Let’s run the regressions now</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17</a:t>
            </a:fld>
            <a:endParaRPr lang="en-US"/>
          </a:p>
        </p:txBody>
      </p:sp>
    </p:spTree>
    <p:extLst>
      <p:ext uri="{BB962C8B-B14F-4D97-AF65-F5344CB8AC3E}">
        <p14:creationId xmlns:p14="http://schemas.microsoft.com/office/powerpoint/2010/main" val="335425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10000"/>
          </a:bodyPr>
          <a:lstStyle/>
          <a:p>
            <a:pPr lvl="1"/>
            <a:r>
              <a:rPr lang="en-US" sz="2400" dirty="0"/>
              <a:t>reg </a:t>
            </a:r>
            <a:r>
              <a:rPr lang="en-US" sz="2400" dirty="0" err="1"/>
              <a:t>AnnualWage</a:t>
            </a:r>
            <a:r>
              <a:rPr lang="en-US" sz="2400" dirty="0"/>
              <a:t> </a:t>
            </a:r>
            <a:r>
              <a:rPr lang="en-US" sz="2400" dirty="0" err="1"/>
              <a:t>Years_Edu</a:t>
            </a:r>
            <a:r>
              <a:rPr lang="en-US" sz="2400" dirty="0"/>
              <a:t> if High &gt; 0</a:t>
            </a:r>
          </a:p>
          <a:p>
            <a:pPr marL="109728" indent="0">
              <a:buNone/>
            </a:pPr>
            <a:endParaRPr lang="en-US" sz="2800" dirty="0"/>
          </a:p>
          <a:p>
            <a:pPr lvl="1"/>
            <a:r>
              <a:rPr lang="en-US" sz="2400" dirty="0"/>
              <a:t>reg </a:t>
            </a:r>
            <a:r>
              <a:rPr lang="en-US" sz="2400" dirty="0" err="1"/>
              <a:t>AnnualWage</a:t>
            </a:r>
            <a:r>
              <a:rPr lang="en-US" sz="2400" dirty="0"/>
              <a:t> </a:t>
            </a:r>
            <a:r>
              <a:rPr lang="en-US" sz="2400" dirty="0" err="1"/>
              <a:t>Years_Edu</a:t>
            </a:r>
            <a:r>
              <a:rPr lang="en-US" sz="2400" dirty="0"/>
              <a:t> if High &lt; 1</a:t>
            </a:r>
          </a:p>
          <a:p>
            <a:endParaRPr lang="en-US" sz="2800" dirty="0"/>
          </a:p>
          <a:p>
            <a:pPr lvl="1"/>
            <a:r>
              <a:rPr lang="en-US" sz="2400" b="1" u="sng" dirty="0"/>
              <a:t>reg </a:t>
            </a:r>
            <a:r>
              <a:rPr lang="en-US" sz="2400" b="1" u="sng" dirty="0" err="1"/>
              <a:t>AnnualWage</a:t>
            </a:r>
            <a:r>
              <a:rPr lang="en-US" sz="2400" b="1" u="sng" dirty="0"/>
              <a:t> </a:t>
            </a:r>
            <a:r>
              <a:rPr lang="en-US" sz="2400" b="1" u="sng" dirty="0" err="1"/>
              <a:t>Years_Edu</a:t>
            </a:r>
            <a:r>
              <a:rPr lang="en-US" sz="2400" b="1" u="sng" dirty="0"/>
              <a:t> (****)</a:t>
            </a:r>
          </a:p>
          <a:p>
            <a:endParaRPr lang="en-US" sz="2800" dirty="0"/>
          </a:p>
          <a:p>
            <a:r>
              <a:rPr lang="en-US" sz="2800" dirty="0"/>
              <a:t>Can we observe cognitive ability here?</a:t>
            </a:r>
          </a:p>
          <a:p>
            <a:endParaRPr lang="en-US" sz="2800" dirty="0"/>
          </a:p>
          <a:p>
            <a:r>
              <a:rPr lang="en-US" sz="2800" dirty="0"/>
              <a:t>What impact does that have on our results?</a:t>
            </a:r>
          </a:p>
          <a:p>
            <a:endParaRPr lang="en-US" sz="2800" dirty="0"/>
          </a:p>
          <a:p>
            <a:r>
              <a:rPr lang="en-US" sz="2800" dirty="0"/>
              <a:t>What do we mean when we say we “control for” or “hold constant” some factor X?</a:t>
            </a:r>
          </a:p>
          <a:p>
            <a:endParaRPr lang="en-US" sz="2800" dirty="0"/>
          </a:p>
          <a:p>
            <a:pPr lvl="1"/>
            <a:endParaRPr lang="en-US" sz="2000" dirty="0">
              <a:solidFill>
                <a:srgbClr val="003399"/>
              </a:solidFill>
            </a:endParaRPr>
          </a:p>
        </p:txBody>
      </p:sp>
      <p:sp>
        <p:nvSpPr>
          <p:cNvPr id="7" name="Footer Placeholder 6"/>
          <p:cNvSpPr>
            <a:spLocks noGrp="1"/>
          </p:cNvSpPr>
          <p:nvPr>
            <p:ph type="ftr" sz="quarter" idx="11"/>
          </p:nvPr>
        </p:nvSpPr>
        <p:spPr/>
        <p:txBody>
          <a:bodyPr/>
          <a:lstStyle/>
          <a:p>
            <a:r>
              <a:rPr lang="en-US" dirty="0"/>
              <a:t>Predictive Analytics for Business Strategy</a:t>
            </a:r>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Let’s run the regressions now</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18</a:t>
            </a:fld>
            <a:endParaRPr lang="en-US"/>
          </a:p>
        </p:txBody>
      </p:sp>
    </p:spTree>
    <p:extLst>
      <p:ext uri="{BB962C8B-B14F-4D97-AF65-F5344CB8AC3E}">
        <p14:creationId xmlns:p14="http://schemas.microsoft.com/office/powerpoint/2010/main" val="4038826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90600"/>
            <a:ext cx="8915400" cy="5029200"/>
          </a:xfrm>
          <a:ln>
            <a:noFill/>
          </a:ln>
        </p:spPr>
        <p:txBody>
          <a:bodyPr>
            <a:normAutofit lnSpcReduction="10000"/>
          </a:bodyPr>
          <a:lstStyle/>
          <a:p>
            <a:endParaRPr lang="en-US" sz="2800" dirty="0"/>
          </a:p>
          <a:p>
            <a:r>
              <a:rPr lang="en-US" sz="2800" dirty="0" err="1">
                <a:solidFill>
                  <a:srgbClr val="00B050"/>
                </a:solidFill>
              </a:rPr>
              <a:t>twoway</a:t>
            </a:r>
            <a:r>
              <a:rPr lang="en-US" sz="2800" dirty="0">
                <a:solidFill>
                  <a:srgbClr val="00B050"/>
                </a:solidFill>
              </a:rPr>
              <a:t> (scatter  Annual Years if </a:t>
            </a:r>
            <a:r>
              <a:rPr lang="en-US" sz="2800" dirty="0" err="1">
                <a:solidFill>
                  <a:srgbClr val="00B050"/>
                </a:solidFill>
              </a:rPr>
              <a:t>HighCog</a:t>
            </a:r>
            <a:r>
              <a:rPr lang="en-US" sz="2800" dirty="0">
                <a:solidFill>
                  <a:srgbClr val="00B050"/>
                </a:solidFill>
              </a:rPr>
              <a:t> == 1, </a:t>
            </a:r>
            <a:r>
              <a:rPr lang="en-US" sz="2800" dirty="0" err="1">
                <a:solidFill>
                  <a:srgbClr val="00B050"/>
                </a:solidFill>
              </a:rPr>
              <a:t>mcolor</a:t>
            </a:r>
            <a:r>
              <a:rPr lang="en-US" sz="2800" dirty="0">
                <a:solidFill>
                  <a:srgbClr val="00B050"/>
                </a:solidFill>
              </a:rPr>
              <a:t>(red)) (scatter Annual Years if </a:t>
            </a:r>
            <a:r>
              <a:rPr lang="en-US" sz="2800" dirty="0" err="1">
                <a:solidFill>
                  <a:srgbClr val="00B050"/>
                </a:solidFill>
              </a:rPr>
              <a:t>HighCog</a:t>
            </a:r>
            <a:r>
              <a:rPr lang="en-US" sz="2800" dirty="0">
                <a:solidFill>
                  <a:srgbClr val="00B050"/>
                </a:solidFill>
              </a:rPr>
              <a:t> == 0, </a:t>
            </a:r>
            <a:r>
              <a:rPr lang="en-US" sz="2800" dirty="0" err="1">
                <a:solidFill>
                  <a:srgbClr val="00B050"/>
                </a:solidFill>
              </a:rPr>
              <a:t>mcolor</a:t>
            </a:r>
            <a:r>
              <a:rPr lang="en-US" sz="2800" dirty="0">
                <a:solidFill>
                  <a:srgbClr val="00B050"/>
                </a:solidFill>
              </a:rPr>
              <a:t>(black))</a:t>
            </a:r>
          </a:p>
          <a:p>
            <a:pPr lvl="1"/>
            <a:endParaRPr lang="en-US" sz="2000" dirty="0">
              <a:solidFill>
                <a:srgbClr val="003399"/>
              </a:solidFill>
            </a:endParaRPr>
          </a:p>
          <a:p>
            <a:pPr lvl="1"/>
            <a:endParaRPr lang="en-US" sz="2000" dirty="0">
              <a:solidFill>
                <a:srgbClr val="003399"/>
              </a:solidFill>
            </a:endParaRPr>
          </a:p>
          <a:p>
            <a:r>
              <a:rPr lang="en-US" sz="2800" dirty="0"/>
              <a:t>Imagine estimating the relationship between education and wage:</a:t>
            </a:r>
          </a:p>
          <a:p>
            <a:pPr lvl="1"/>
            <a:r>
              <a:rPr lang="en-US" sz="2400" dirty="0"/>
              <a:t>If there was only one color</a:t>
            </a:r>
          </a:p>
          <a:p>
            <a:pPr lvl="2"/>
            <a:r>
              <a:rPr lang="en-US" sz="2200" dirty="0">
                <a:solidFill>
                  <a:srgbClr val="0070C0"/>
                </a:solidFill>
              </a:rPr>
              <a:t>Average over everyone</a:t>
            </a:r>
          </a:p>
          <a:p>
            <a:pPr lvl="1"/>
            <a:r>
              <a:rPr lang="en-US" sz="2400" dirty="0"/>
              <a:t>With both colors</a:t>
            </a:r>
          </a:p>
          <a:p>
            <a:pPr lvl="2"/>
            <a:r>
              <a:rPr lang="en-US" sz="2200" dirty="0">
                <a:solidFill>
                  <a:srgbClr val="0070C0"/>
                </a:solidFill>
              </a:rPr>
              <a:t>Average effect, controlling for </a:t>
            </a:r>
            <a:r>
              <a:rPr lang="en-US" sz="2200" dirty="0" err="1">
                <a:solidFill>
                  <a:srgbClr val="0070C0"/>
                </a:solidFill>
              </a:rPr>
              <a:t>HighCognitive</a:t>
            </a:r>
            <a:endParaRPr lang="en-US" sz="2200" dirty="0">
              <a:solidFill>
                <a:srgbClr val="0070C0"/>
              </a:solidFill>
            </a:endParaRPr>
          </a:p>
          <a:p>
            <a:pPr lvl="3"/>
            <a:r>
              <a:rPr lang="en-US" sz="2000" dirty="0">
                <a:solidFill>
                  <a:srgbClr val="C00000"/>
                </a:solidFill>
              </a:rPr>
              <a:t>We typically can’t observe this though!</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Holding constant Cognitive ability</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19</a:t>
            </a:fld>
            <a:endParaRPr lang="en-US"/>
          </a:p>
        </p:txBody>
      </p:sp>
    </p:spTree>
    <p:extLst>
      <p:ext uri="{BB962C8B-B14F-4D97-AF65-F5344CB8AC3E}">
        <p14:creationId xmlns:p14="http://schemas.microsoft.com/office/powerpoint/2010/main" val="109828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1012095"/>
            <a:ext cx="8004391" cy="638906"/>
          </a:xfrm>
        </p:spPr>
        <p:txBody>
          <a:bodyPr>
            <a:normAutofit fontScale="90000"/>
          </a:bodyPr>
          <a:lstStyle/>
          <a:p>
            <a:r>
              <a:rPr lang="en-US" dirty="0"/>
              <a:t>By the end of this class,</a:t>
            </a:r>
            <a:br>
              <a:rPr lang="en-US" dirty="0"/>
            </a:br>
            <a:r>
              <a:rPr lang="en-US" dirty="0"/>
              <a:t>you should be able to:</a:t>
            </a:r>
          </a:p>
        </p:txBody>
      </p:sp>
      <p:sp>
        <p:nvSpPr>
          <p:cNvPr id="4" name="Content Placeholder 3"/>
          <p:cNvSpPr>
            <a:spLocks noGrp="1"/>
          </p:cNvSpPr>
          <p:nvPr>
            <p:ph idx="1"/>
          </p:nvPr>
        </p:nvSpPr>
        <p:spPr>
          <a:xfrm>
            <a:off x="518824" y="1976198"/>
            <a:ext cx="8015594" cy="4119802"/>
          </a:xfrm>
        </p:spPr>
        <p:txBody>
          <a:bodyPr>
            <a:noAutofit/>
          </a:bodyPr>
          <a:lstStyle/>
          <a:p>
            <a:endParaRPr lang="en-US" sz="2200" dirty="0"/>
          </a:p>
          <a:p>
            <a:r>
              <a:rPr lang="en-US" sz="2800" dirty="0"/>
              <a:t>Explain what a control variable is and what it is used for (as well as what kinds of models it is used in).</a:t>
            </a:r>
          </a:p>
          <a:p>
            <a:r>
              <a:rPr lang="en-US" sz="2800" dirty="0">
                <a:solidFill>
                  <a:schemeClr val="tx1">
                    <a:lumMod val="75000"/>
                    <a:lumOff val="25000"/>
                  </a:schemeClr>
                </a:solidFill>
              </a:rPr>
              <a:t>Discuss and explain multiple guidelines for selecting/excluding control variables for your model to be used for active prediction.</a:t>
            </a:r>
          </a:p>
        </p:txBody>
      </p:sp>
      <p:sp>
        <p:nvSpPr>
          <p:cNvPr id="3" name="Slide Number Placeholder 2">
            <a:extLst>
              <a:ext uri="{FF2B5EF4-FFF2-40B4-BE49-F238E27FC236}">
                <a16:creationId xmlns:a16="http://schemas.microsoft.com/office/drawing/2014/main" id="{A173AFD8-20BC-544C-8095-A5D900C49100}"/>
              </a:ext>
            </a:extLst>
          </p:cNvPr>
          <p:cNvSpPr>
            <a:spLocks noGrp="1"/>
          </p:cNvSpPr>
          <p:nvPr>
            <p:ph type="sldNum" sz="quarter" idx="12"/>
          </p:nvPr>
        </p:nvSpPr>
        <p:spPr/>
        <p:txBody>
          <a:bodyPr/>
          <a:lstStyle/>
          <a:p>
            <a:fld id="{82D48033-F52F-43BC-9751-F53BB58AB199}" type="slidenum">
              <a:rPr lang="en-US" smtClean="0"/>
              <a:pPr/>
              <a:t>2</a:t>
            </a:fld>
            <a:endParaRPr lang="en-US"/>
          </a:p>
        </p:txBody>
      </p:sp>
    </p:spTree>
    <p:extLst>
      <p:ext uri="{BB962C8B-B14F-4D97-AF65-F5344CB8AC3E}">
        <p14:creationId xmlns:p14="http://schemas.microsoft.com/office/powerpoint/2010/main" val="97455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Now that we understand control variables a bit better, we’ll turn our focus to models for active prediction using observational data.</a:t>
            </a:r>
          </a:p>
          <a:p>
            <a:endParaRPr lang="en-US" sz="2800" dirty="0"/>
          </a:p>
          <a:p>
            <a:r>
              <a:rPr lang="en-US" sz="2800" dirty="0"/>
              <a:t>What do they need to achieve?</a:t>
            </a:r>
          </a:p>
          <a:p>
            <a:endParaRPr lang="en-US" sz="2800" dirty="0"/>
          </a:p>
          <a:p>
            <a:r>
              <a:rPr lang="en-US" sz="2800" dirty="0"/>
              <a:t>How do we decide what control variables to put in the model?</a:t>
            </a:r>
            <a:endParaRPr lang="en-US" sz="20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Estimating a causal effect </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20</a:t>
            </a:fld>
            <a:endParaRPr lang="en-US"/>
          </a:p>
        </p:txBody>
      </p:sp>
    </p:spTree>
    <p:extLst>
      <p:ext uri="{BB962C8B-B14F-4D97-AF65-F5344CB8AC3E}">
        <p14:creationId xmlns:p14="http://schemas.microsoft.com/office/powerpoint/2010/main" val="901737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693" y="3180626"/>
            <a:ext cx="7549651" cy="494412"/>
          </a:xfrm>
        </p:spPr>
        <p:txBody>
          <a:bodyPr/>
          <a:lstStyle/>
          <a:p>
            <a:r>
              <a:rPr lang="en-US" dirty="0"/>
              <a:t>Estimating the effect on our variable of interest</a:t>
            </a:r>
          </a:p>
        </p:txBody>
      </p:sp>
    </p:spTree>
    <p:extLst>
      <p:ext uri="{BB962C8B-B14F-4D97-AF65-F5344CB8AC3E}">
        <p14:creationId xmlns:p14="http://schemas.microsoft.com/office/powerpoint/2010/main" val="2581651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If models to be used for active prediction, the variable of interest is the only thing that really matters.</a:t>
            </a:r>
          </a:p>
          <a:p>
            <a:pPr lvl="1"/>
            <a:r>
              <a:rPr lang="en-US" sz="2400" dirty="0">
                <a:solidFill>
                  <a:srgbClr val="C00000"/>
                </a:solidFill>
              </a:rPr>
              <a:t>Only coefficient we need to be significant</a:t>
            </a:r>
          </a:p>
          <a:p>
            <a:pPr lvl="1"/>
            <a:endParaRPr lang="en-US" sz="1600" dirty="0"/>
          </a:p>
          <a:p>
            <a:pPr lvl="1"/>
            <a:endParaRPr lang="en-US" sz="1600" dirty="0"/>
          </a:p>
          <a:p>
            <a:r>
              <a:rPr lang="en-US" sz="2800" dirty="0"/>
              <a:t>How do we decide what other variables to include in our model?</a:t>
            </a:r>
          </a:p>
          <a:p>
            <a:endParaRPr lang="en-US" sz="2800" dirty="0"/>
          </a:p>
          <a:p>
            <a:r>
              <a:rPr lang="en-US" sz="2800" dirty="0"/>
              <a:t>What is our goal when we add any other variable to a model?</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Variable of interest </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22</a:t>
            </a:fld>
            <a:endParaRPr lang="en-US"/>
          </a:p>
        </p:txBody>
      </p:sp>
    </p:spTree>
    <p:extLst>
      <p:ext uri="{BB962C8B-B14F-4D97-AF65-F5344CB8AC3E}">
        <p14:creationId xmlns:p14="http://schemas.microsoft.com/office/powerpoint/2010/main" val="184999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Unfortunately, we often don’t have data on things like “high cognitive ability”</a:t>
            </a:r>
          </a:p>
          <a:p>
            <a:endParaRPr lang="en-US" sz="2800" dirty="0"/>
          </a:p>
          <a:p>
            <a:r>
              <a:rPr lang="en-US" sz="2800" dirty="0"/>
              <a:t>This lack of data (unobservable) is the main reason a confounding factor is in U and not a control variable (another X but not variable of interest).</a:t>
            </a:r>
          </a:p>
          <a:p>
            <a:endParaRPr lang="en-US" sz="2800" dirty="0"/>
          </a:p>
          <a:p>
            <a:r>
              <a:rPr lang="en-US" sz="2800" dirty="0"/>
              <a:t>Let’s define what a control variable is and then discuss how we choose what to put in our model.</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err="1">
                <a:solidFill>
                  <a:schemeClr val="bg1"/>
                </a:solidFill>
                <a:effectLst>
                  <a:reflection blurRad="6350" stA="55000" endA="300" endPos="45500" dir="5400000" sy="-100000" algn="bl" rotWithShape="0"/>
                </a:effectLst>
              </a:rPr>
              <a:t>Unobservables</a:t>
            </a:r>
            <a:r>
              <a:rPr lang="en-US" dirty="0">
                <a:solidFill>
                  <a:schemeClr val="bg1"/>
                </a:solidFill>
                <a:effectLst>
                  <a:reflection blurRad="6350" stA="55000" endA="300" endPos="45500" dir="5400000" sy="-100000" algn="bl" rotWithShape="0"/>
                </a:effectLst>
              </a:rPr>
              <a:t> </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23</a:t>
            </a:fld>
            <a:endParaRPr lang="en-US"/>
          </a:p>
        </p:txBody>
      </p:sp>
    </p:spTree>
    <p:extLst>
      <p:ext uri="{BB962C8B-B14F-4D97-AF65-F5344CB8AC3E}">
        <p14:creationId xmlns:p14="http://schemas.microsoft.com/office/powerpoint/2010/main" val="3895335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A </a:t>
            </a:r>
            <a:r>
              <a:rPr lang="en-US" sz="2800" b="1" u="sng" dirty="0"/>
              <a:t>control variable</a:t>
            </a:r>
            <a:r>
              <a:rPr lang="en-US" sz="2800" b="1" dirty="0"/>
              <a:t> </a:t>
            </a:r>
            <a:r>
              <a:rPr lang="en-US" sz="2800" dirty="0"/>
              <a:t>is any variable included in a regression equation whose purpose is to alleviate an endogeneity problem.</a:t>
            </a:r>
          </a:p>
          <a:p>
            <a:pPr lvl="2"/>
            <a:endParaRPr lang="en-US" sz="2800" dirty="0">
              <a:solidFill>
                <a:srgbClr val="008000"/>
              </a:solidFill>
            </a:endParaRPr>
          </a:p>
          <a:p>
            <a:r>
              <a:rPr lang="en-US" sz="2800" dirty="0"/>
              <a:t>Essentially, you are trying to include, and hence control for, a confounding factor(s)</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Control Variable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24</a:t>
            </a:fld>
            <a:endParaRPr lang="en-US"/>
          </a:p>
        </p:txBody>
      </p:sp>
    </p:spTree>
    <p:extLst>
      <p:ext uri="{BB962C8B-B14F-4D97-AF65-F5344CB8AC3E}">
        <p14:creationId xmlns:p14="http://schemas.microsoft.com/office/powerpoint/2010/main" val="2879874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990600"/>
                <a:ext cx="8229600" cy="5029200"/>
              </a:xfrm>
              <a:ln>
                <a:noFill/>
              </a:ln>
            </p:spPr>
            <p:txBody>
              <a:bodyPr>
                <a:normAutofit fontScale="92500" lnSpcReduction="10000"/>
              </a:bodyPr>
              <a:lstStyle/>
              <a:p>
                <a:endParaRPr lang="en-US" sz="2800" dirty="0"/>
              </a:p>
              <a:p>
                <a:r>
                  <a:rPr lang="en-US" sz="2800" dirty="0"/>
                  <a:t>Assuming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1</m:t>
                        </m:r>
                      </m:sub>
                    </m:sSub>
                  </m:oMath>
                </a14:m>
                <a:r>
                  <a:rPr lang="en-US" sz="2800" dirty="0"/>
                  <a:t> is our variable of interest:</a:t>
                </a:r>
              </a:p>
              <a:p>
                <a:pPr lvl="1"/>
                <a:r>
                  <a:rPr lang="en-US" sz="2400" dirty="0"/>
                  <a:t>More than 1 is possible (not common for us)</a:t>
                </a:r>
              </a:p>
              <a:p>
                <a:pPr lvl="1"/>
                <a:r>
                  <a:rPr lang="en-US" sz="2400" dirty="0"/>
                  <a:t>Arbitrary for it to be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oMath>
                </a14:m>
                <a:r>
                  <a:rPr lang="en-US" sz="2400" dirty="0"/>
                  <a:t>, could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sub>
                    </m:sSub>
                  </m:oMath>
                </a14:m>
                <a:r>
                  <a:rPr lang="en-US" sz="2400" dirty="0"/>
                  <a:t>.</a:t>
                </a:r>
              </a:p>
              <a:p>
                <a:pPr lvl="1"/>
                <a:endParaRPr lang="en-US" sz="2400" dirty="0"/>
              </a:p>
              <a:p>
                <a:r>
                  <a:rPr lang="en-US" sz="2800" dirty="0"/>
                  <a:t>Let’s identify control variables in our model.</a:t>
                </a:r>
              </a:p>
              <a:p>
                <a:pPr lvl="1"/>
                <a14:m>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3</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𝑈</m:t>
                    </m:r>
                  </m:oMath>
                </a14:m>
                <a:endParaRPr lang="en-US" sz="2400" b="0" dirty="0"/>
              </a:p>
              <a:p>
                <a:pPr lvl="1"/>
                <a:endParaRPr lang="en-US" sz="2400" dirty="0"/>
              </a:p>
              <a:p>
                <a:r>
                  <a:rPr lang="en-US" sz="2800" dirty="0"/>
                  <a:t>What would we consider a control variable?</a:t>
                </a:r>
              </a:p>
              <a:p>
                <a:pPr lvl="1"/>
                <a:r>
                  <a:rPr lang="en-US" sz="2400" dirty="0"/>
                  <a:t>Essentially everything else that helps us get a better estimate of our variable of interest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oMath>
                </a14:m>
                <a:r>
                  <a:rPr lang="en-US" sz="2400" dirty="0"/>
                  <a:t>).</a:t>
                </a:r>
              </a:p>
              <a:p>
                <a:pPr lvl="2"/>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sub>
                    </m:sSub>
                  </m:oMath>
                </a14:m>
                <a:endParaRPr lang="en-US" sz="2400" b="0" dirty="0"/>
              </a:p>
              <a:p>
                <a:pPr lvl="2"/>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3</m:t>
                        </m:r>
                      </m:sub>
                    </m:sSub>
                  </m:oMath>
                </a14:m>
                <a:r>
                  <a:rPr lang="en-US" sz="2200" dirty="0"/>
                  <a:t> 		</a:t>
                </a:r>
                <a:endParaRPr lang="en-US" sz="1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Controls in our model</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25</a:t>
            </a:fld>
            <a:endParaRPr lang="en-US"/>
          </a:p>
        </p:txBody>
      </p:sp>
    </p:spTree>
    <p:extLst>
      <p:ext uri="{BB962C8B-B14F-4D97-AF65-F5344CB8AC3E}">
        <p14:creationId xmlns:p14="http://schemas.microsoft.com/office/powerpoint/2010/main" val="2803002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lnSpcReduction="10000"/>
          </a:bodyPr>
          <a:lstStyle/>
          <a:p>
            <a:r>
              <a:rPr lang="en-US" sz="2800" dirty="0"/>
              <a:t>How to select controls?</a:t>
            </a:r>
          </a:p>
          <a:p>
            <a:pPr lvl="1"/>
            <a:r>
              <a:rPr lang="en-US" sz="2400" dirty="0">
                <a:solidFill>
                  <a:srgbClr val="008000"/>
                </a:solidFill>
              </a:rPr>
              <a:t>Unfortunately, there is no universally accepted method to do this when estimating treatment effects</a:t>
            </a:r>
          </a:p>
          <a:p>
            <a:endParaRPr lang="en-US" sz="2800" dirty="0">
              <a:solidFill>
                <a:srgbClr val="008000"/>
              </a:solidFill>
            </a:endParaRPr>
          </a:p>
          <a:p>
            <a:pPr lvl="1"/>
            <a:r>
              <a:rPr lang="en-US" sz="2400" dirty="0">
                <a:solidFill>
                  <a:srgbClr val="008000"/>
                </a:solidFill>
              </a:rPr>
              <a:t>However, there are some important and useful guidelines for the process</a:t>
            </a:r>
          </a:p>
          <a:p>
            <a:endParaRPr lang="en-US" sz="2800" dirty="0"/>
          </a:p>
          <a:p>
            <a:r>
              <a:rPr lang="en-US" sz="2800" dirty="0"/>
              <a:t>Guideline #1: Theory</a:t>
            </a:r>
          </a:p>
          <a:p>
            <a:pPr lvl="1"/>
            <a:r>
              <a:rPr lang="en-US" sz="2400" dirty="0">
                <a:solidFill>
                  <a:srgbClr val="008000"/>
                </a:solidFill>
              </a:rPr>
              <a:t>Is there a plausible theoretical explanation as to why the candidate control variable might impact the outcome?</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reflection blurRad="6350" stA="55000" endA="300" endPos="45500" dir="5400000" sy="-100000" algn="bl" rotWithShape="0"/>
                </a:effectLst>
              </a:rPr>
              <a:t>How to choose our controls?</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Tree>
    <p:extLst>
      <p:ext uri="{BB962C8B-B14F-4D97-AF65-F5344CB8AC3E}">
        <p14:creationId xmlns:p14="http://schemas.microsoft.com/office/powerpoint/2010/main" val="3556535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Why is theoretical justification so important?</a:t>
            </a:r>
          </a:p>
          <a:p>
            <a:pPr lvl="1"/>
            <a:r>
              <a:rPr lang="en-US" sz="2400" dirty="0">
                <a:solidFill>
                  <a:srgbClr val="008000"/>
                </a:solidFill>
              </a:rPr>
              <a:t>It helps eliminate the act of “fishing” for results</a:t>
            </a:r>
          </a:p>
          <a:p>
            <a:pPr lvl="1"/>
            <a:endParaRPr lang="en-US" sz="2400" dirty="0">
              <a:solidFill>
                <a:srgbClr val="008000"/>
              </a:solidFill>
            </a:endParaRPr>
          </a:p>
          <a:p>
            <a:pPr lvl="1"/>
            <a:r>
              <a:rPr lang="en-US" sz="2400" dirty="0">
                <a:solidFill>
                  <a:srgbClr val="008000"/>
                </a:solidFill>
              </a:rPr>
              <a:t>Specifically, we don’t want to simply throw in lots of different variables in many combinations until we find a result we “like”</a:t>
            </a:r>
          </a:p>
          <a:p>
            <a:pPr lvl="2"/>
            <a:r>
              <a:rPr lang="en-US" sz="2000" dirty="0"/>
              <a:t>This is an undesirable form of data mining</a:t>
            </a:r>
          </a:p>
          <a:p>
            <a:endParaRPr lang="en-US" sz="2200" dirty="0">
              <a:solidFill>
                <a:srgbClr val="008000"/>
              </a:solidFill>
            </a:endParaRPr>
          </a:p>
          <a:p>
            <a:endParaRPr lang="en-US" sz="2800" dirty="0">
              <a:solidFill>
                <a:srgbClr val="008000"/>
              </a:solidFill>
            </a:endParaRP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Control Variables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800" dirty="0"/>
              <a:t>How to use theory as a guide?</a:t>
            </a:r>
          </a:p>
          <a:p>
            <a:pPr lvl="1"/>
            <a:r>
              <a:rPr lang="en-US" sz="2400" dirty="0">
                <a:solidFill>
                  <a:srgbClr val="008000"/>
                </a:solidFill>
              </a:rPr>
              <a:t>Consider variables that </a:t>
            </a:r>
            <a:r>
              <a:rPr lang="en-US" sz="2400" u="sng" dirty="0">
                <a:solidFill>
                  <a:srgbClr val="008000"/>
                </a:solidFill>
              </a:rPr>
              <a:t>1) should</a:t>
            </a:r>
            <a:r>
              <a:rPr lang="en-US" sz="2400" dirty="0">
                <a:solidFill>
                  <a:srgbClr val="008000"/>
                </a:solidFill>
              </a:rPr>
              <a:t>, or </a:t>
            </a:r>
            <a:r>
              <a:rPr lang="en-US" sz="2400" u="sng" dirty="0">
                <a:solidFill>
                  <a:srgbClr val="008000"/>
                </a:solidFill>
              </a:rPr>
              <a:t>2) could </a:t>
            </a:r>
            <a:r>
              <a:rPr lang="en-US" sz="2400" dirty="0">
                <a:solidFill>
                  <a:srgbClr val="008000"/>
                </a:solidFill>
              </a:rPr>
              <a:t>affect the outcome</a:t>
            </a:r>
          </a:p>
          <a:p>
            <a:endParaRPr lang="en-US" sz="2800" dirty="0">
              <a:solidFill>
                <a:srgbClr val="008000"/>
              </a:solidFill>
            </a:endParaRPr>
          </a:p>
          <a:p>
            <a:r>
              <a:rPr lang="en-US" sz="2800" dirty="0"/>
              <a:t>Variables that should affect the outcome:</a:t>
            </a:r>
          </a:p>
          <a:p>
            <a:pPr lvl="1"/>
            <a:r>
              <a:rPr lang="en-US" sz="2400" dirty="0">
                <a:solidFill>
                  <a:srgbClr val="008000"/>
                </a:solidFill>
              </a:rPr>
              <a:t>Those for which theory clearly indicates a relationship ought to exist</a:t>
            </a:r>
          </a:p>
          <a:p>
            <a:endParaRPr lang="en-US" sz="2800" dirty="0">
              <a:solidFill>
                <a:srgbClr val="008000"/>
              </a:solidFill>
            </a:endParaRPr>
          </a:p>
          <a:p>
            <a:r>
              <a:rPr lang="en-US" sz="2800" dirty="0"/>
              <a:t>Variables that could affect the outcome:</a:t>
            </a:r>
          </a:p>
          <a:p>
            <a:pPr lvl="1"/>
            <a:r>
              <a:rPr lang="en-US" sz="2400" dirty="0">
                <a:solidFill>
                  <a:srgbClr val="008000"/>
                </a:solidFill>
              </a:rPr>
              <a:t>Those for which theory suggests a relationship might exist</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Control Variables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Tree>
    <p:extLst>
      <p:ext uri="{BB962C8B-B14F-4D97-AF65-F5344CB8AC3E}">
        <p14:creationId xmlns:p14="http://schemas.microsoft.com/office/powerpoint/2010/main" val="2558310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fontScale="92500" lnSpcReduction="20000"/>
          </a:bodyPr>
          <a:lstStyle/>
          <a:p>
            <a:r>
              <a:rPr lang="en-US" sz="2800" dirty="0"/>
              <a:t>As may seem obvious, you should always include variables theory indicates should affect the outcome.  This is because:</a:t>
            </a:r>
          </a:p>
          <a:p>
            <a:pPr lvl="1"/>
            <a:r>
              <a:rPr lang="en-US" sz="2400" dirty="0">
                <a:solidFill>
                  <a:srgbClr val="008000"/>
                </a:solidFill>
              </a:rPr>
              <a:t>Highly likely to help us get a more accurate estimate</a:t>
            </a:r>
          </a:p>
          <a:p>
            <a:pPr lvl="1"/>
            <a:endParaRPr lang="en-US" sz="2400" dirty="0"/>
          </a:p>
          <a:p>
            <a:pPr lvl="1"/>
            <a:r>
              <a:rPr lang="en-US" sz="2400" dirty="0">
                <a:solidFill>
                  <a:srgbClr val="008000"/>
                </a:solidFill>
              </a:rPr>
              <a:t>They help play the role of a “sanity check” – what do we mean by this?</a:t>
            </a:r>
          </a:p>
          <a:p>
            <a:pPr lvl="1"/>
            <a:endParaRPr lang="en-US" sz="2400" dirty="0">
              <a:solidFill>
                <a:srgbClr val="003399"/>
              </a:solidFill>
            </a:endParaRPr>
          </a:p>
          <a:p>
            <a:r>
              <a:rPr lang="en-US" sz="2800" dirty="0"/>
              <a:t>A sanity check example:</a:t>
            </a:r>
          </a:p>
          <a:p>
            <a:pPr lvl="1"/>
            <a:r>
              <a:rPr lang="en-US" sz="2400" dirty="0">
                <a:solidFill>
                  <a:srgbClr val="008000"/>
                </a:solidFill>
              </a:rPr>
              <a:t>If you are estimating demand for a clearly normal good, and find the coefficient on income is negative, your data may have issues</a:t>
            </a:r>
          </a:p>
          <a:p>
            <a:pPr lvl="2"/>
            <a:r>
              <a:rPr lang="en-US" sz="2200" dirty="0"/>
              <a:t>In contrast, finding a sensible positive coefficient can help generate greater confidence that your data are not flawed</a:t>
            </a:r>
          </a:p>
          <a:p>
            <a:pPr lvl="3"/>
            <a:r>
              <a:rPr lang="en-US" sz="2000" dirty="0"/>
              <a:t>But doesn’t ensure our model is exogenous.</a:t>
            </a: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Control Variables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Tree>
    <p:extLst>
      <p:ext uri="{BB962C8B-B14F-4D97-AF65-F5344CB8AC3E}">
        <p14:creationId xmlns:p14="http://schemas.microsoft.com/office/powerpoint/2010/main" val="204576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When we had an RCT and a single treatment, all we had to do was regress the outcome on the treatment:</a:t>
                </a:r>
              </a:p>
              <a:p>
                <a:endParaRPr lang="en-US" sz="2800" dirty="0"/>
              </a:p>
              <a:p>
                <a14:m>
                  <m:oMath xmlns:m="http://schemas.openxmlformats.org/officeDocument/2006/math">
                    <m:r>
                      <a:rPr lang="en-US" sz="2800" b="0" i="1" smtClean="0">
                        <a:latin typeface="Cambria Math" panose="02040503050406030204" pitchFamily="18" charset="0"/>
                      </a:rPr>
                      <m:t>𝑂𝑢𝑡𝑐𝑜𝑚𝑒</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𝑇𝑟𝑒𝑎𝑡𝑚𝑒𝑛𝑡</m:t>
                    </m:r>
                    <m:r>
                      <a:rPr lang="en-US" sz="2800" b="0" i="1" smtClean="0">
                        <a:latin typeface="Cambria Math" panose="02040503050406030204" pitchFamily="18" charset="0"/>
                      </a:rPr>
                      <m:t>+</m:t>
                    </m:r>
                    <m:r>
                      <a:rPr lang="en-US" sz="2800" b="0" i="1" smtClean="0">
                        <a:latin typeface="Cambria Math" panose="02040503050406030204" pitchFamily="18" charset="0"/>
                      </a:rPr>
                      <m:t>𝑈</m:t>
                    </m:r>
                  </m:oMath>
                </a14:m>
                <a:endParaRPr lang="en-US" sz="2800" dirty="0"/>
              </a:p>
              <a:p>
                <a:pPr marL="109728" indent="0">
                  <a:buNone/>
                </a:pPr>
                <a:endParaRPr lang="en-US" sz="2800" dirty="0"/>
              </a:p>
              <a:p>
                <a:r>
                  <a:rPr lang="en-US" sz="2800" dirty="0"/>
                  <a:t>And the model was exogenous.</a:t>
                </a:r>
              </a:p>
              <a:p>
                <a:pPr lvl="1"/>
                <a:r>
                  <a:rPr lang="en-US" sz="2400" dirty="0"/>
                  <a:t>Nothing in U correlated with any X.</a:t>
                </a:r>
              </a:p>
              <a:p>
                <a:pPr lvl="1"/>
                <a:r>
                  <a:rPr lang="en-US" sz="2400" dirty="0">
                    <a:solidFill>
                      <a:srgbClr val="0070C0"/>
                    </a:solidFill>
                  </a:rPr>
                  <a:t>The RCT </a:t>
                </a:r>
                <a:r>
                  <a:rPr lang="en-US" sz="2400" b="1" u="sng" dirty="0">
                    <a:solidFill>
                      <a:srgbClr val="0070C0"/>
                    </a:solidFill>
                  </a:rPr>
                  <a:t>controlled for</a:t>
                </a:r>
                <a:r>
                  <a:rPr lang="en-US" sz="2400" u="sng" dirty="0">
                    <a:solidFill>
                      <a:srgbClr val="0070C0"/>
                    </a:solidFill>
                  </a:rPr>
                  <a:t> </a:t>
                </a:r>
                <a:r>
                  <a:rPr lang="en-US" sz="2400" dirty="0">
                    <a:solidFill>
                      <a:srgbClr val="0070C0"/>
                    </a:solidFill>
                  </a:rPr>
                  <a:t>(held constant) all other factors since they were the same for the treated and untreated.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dirty="0"/>
              <a:t>Predictive Analytics for Business Strategy</a:t>
            </a:r>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Model for RCT was exogenous</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a:t>
            </a:fld>
            <a:endParaRPr lang="en-US"/>
          </a:p>
        </p:txBody>
      </p:sp>
    </p:spTree>
    <p:extLst>
      <p:ext uri="{BB962C8B-B14F-4D97-AF65-F5344CB8AC3E}">
        <p14:creationId xmlns:p14="http://schemas.microsoft.com/office/powerpoint/2010/main" val="2970897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fontScale="92500" lnSpcReduction="20000"/>
          </a:bodyPr>
          <a:lstStyle/>
          <a:p>
            <a:r>
              <a:rPr lang="en-US" sz="3200" dirty="0"/>
              <a:t>For the variables that could affect the outcome, should we include them all?</a:t>
            </a:r>
          </a:p>
          <a:p>
            <a:pPr lvl="1"/>
            <a:r>
              <a:rPr lang="en-US" sz="2800" dirty="0">
                <a:solidFill>
                  <a:srgbClr val="008000"/>
                </a:solidFill>
              </a:rPr>
              <a:t>Not necessarily…There are tradeoffs when deciding whether to keep a control:</a:t>
            </a:r>
          </a:p>
          <a:p>
            <a:pPr lvl="2"/>
            <a:r>
              <a:rPr lang="en-US" sz="2600" dirty="0"/>
              <a:t>If related to outcome and treatment, </a:t>
            </a:r>
            <a:r>
              <a:rPr lang="en-US" sz="2600" u="sng" dirty="0"/>
              <a:t>keep</a:t>
            </a:r>
          </a:p>
          <a:p>
            <a:pPr lvl="3"/>
            <a:r>
              <a:rPr lang="en-US" sz="2400" dirty="0">
                <a:solidFill>
                  <a:srgbClr val="003399"/>
                </a:solidFill>
              </a:rPr>
              <a:t>Mitigation of </a:t>
            </a:r>
            <a:r>
              <a:rPr lang="en-US" sz="2400" dirty="0" err="1">
                <a:solidFill>
                  <a:srgbClr val="003399"/>
                </a:solidFill>
              </a:rPr>
              <a:t>endogeneity</a:t>
            </a:r>
            <a:r>
              <a:rPr lang="en-US" sz="2400" dirty="0">
                <a:solidFill>
                  <a:srgbClr val="003399"/>
                </a:solidFill>
              </a:rPr>
              <a:t> concern</a:t>
            </a:r>
          </a:p>
          <a:p>
            <a:pPr lvl="2"/>
            <a:endParaRPr lang="en-US" sz="2600" dirty="0"/>
          </a:p>
          <a:p>
            <a:pPr lvl="2"/>
            <a:r>
              <a:rPr lang="en-US" sz="2600" dirty="0"/>
              <a:t>If related to outcome, </a:t>
            </a:r>
            <a:r>
              <a:rPr lang="en-US" sz="2600" u="sng" dirty="0"/>
              <a:t>keep</a:t>
            </a:r>
          </a:p>
          <a:p>
            <a:pPr lvl="3"/>
            <a:r>
              <a:rPr lang="en-US" sz="2400" dirty="0">
                <a:solidFill>
                  <a:srgbClr val="003399"/>
                </a:solidFill>
              </a:rPr>
              <a:t>Improvement in precision of parameter estimates</a:t>
            </a:r>
          </a:p>
          <a:p>
            <a:pPr lvl="2"/>
            <a:endParaRPr lang="en-US" sz="2600" dirty="0"/>
          </a:p>
          <a:p>
            <a:pPr lvl="2"/>
            <a:r>
              <a:rPr lang="en-US" sz="2600" dirty="0"/>
              <a:t>If unrelated to outcome (i.e., irrelevant), </a:t>
            </a:r>
            <a:r>
              <a:rPr lang="en-US" sz="2600" u="sng" dirty="0"/>
              <a:t>discard</a:t>
            </a:r>
          </a:p>
          <a:p>
            <a:pPr lvl="3"/>
            <a:r>
              <a:rPr lang="en-US" sz="2400" dirty="0">
                <a:solidFill>
                  <a:srgbClr val="003399"/>
                </a:solidFill>
              </a:rPr>
              <a:t>Can worsen precision of parameter estimates – particularly when related to the treatment(s)	</a:t>
            </a:r>
          </a:p>
          <a:p>
            <a:pPr lvl="4"/>
            <a:endParaRPr lang="en-US" sz="2300" dirty="0">
              <a:solidFill>
                <a:srgbClr val="003399"/>
              </a:solidFill>
            </a:endParaRP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Control Variables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lnSpcReduction="10000"/>
          </a:bodyPr>
          <a:lstStyle/>
          <a:p>
            <a:r>
              <a:rPr lang="en-US" sz="3200" dirty="0"/>
              <a:t>Summary of using theory to guide control variable selection:</a:t>
            </a:r>
          </a:p>
          <a:p>
            <a:pPr lvl="1" hangingPunct="0"/>
            <a:r>
              <a:rPr lang="en-US" sz="2400" dirty="0"/>
              <a:t>Identify variables that theoretically should or might affect the outcome</a:t>
            </a:r>
          </a:p>
          <a:p>
            <a:pPr lvl="1" hangingPunct="0"/>
            <a:endParaRPr lang="en-US" sz="2400" dirty="0">
              <a:solidFill>
                <a:srgbClr val="0070C0"/>
              </a:solidFill>
            </a:endParaRPr>
          </a:p>
          <a:p>
            <a:pPr lvl="2" hangingPunct="0"/>
            <a:r>
              <a:rPr lang="en-US" sz="2200" dirty="0">
                <a:solidFill>
                  <a:srgbClr val="7030A0"/>
                </a:solidFill>
              </a:rPr>
              <a:t>Include variables that theoretically should affect the outcome</a:t>
            </a:r>
          </a:p>
          <a:p>
            <a:pPr lvl="3" hangingPunct="0"/>
            <a:r>
              <a:rPr lang="en-US" sz="2000" dirty="0">
                <a:solidFill>
                  <a:srgbClr val="FF0000"/>
                </a:solidFill>
              </a:rPr>
              <a:t>Regardless of whether they are significant or not. Why?</a:t>
            </a:r>
          </a:p>
          <a:p>
            <a:pPr lvl="1" hangingPunct="0"/>
            <a:endParaRPr lang="en-US" sz="2400" dirty="0">
              <a:solidFill>
                <a:srgbClr val="0070C0"/>
              </a:solidFill>
            </a:endParaRPr>
          </a:p>
          <a:p>
            <a:pPr lvl="2" hangingPunct="0"/>
            <a:r>
              <a:rPr lang="en-US" sz="2200" dirty="0">
                <a:solidFill>
                  <a:srgbClr val="7030A0"/>
                </a:solidFill>
              </a:rPr>
              <a:t>For variables that theoretically might affect the outcome, include those that prove to affect the outcome empirically through a hypothesis test &amp; discard those that don’t.</a:t>
            </a:r>
          </a:p>
          <a:p>
            <a:pPr lvl="1" hangingPunct="0"/>
            <a:endParaRPr lang="en-US" sz="2400" dirty="0">
              <a:solidFill>
                <a:srgbClr val="008000"/>
              </a:solidFill>
            </a:endParaRPr>
          </a:p>
          <a:p>
            <a:pPr hangingPunct="0"/>
            <a:endParaRPr lang="en-US" sz="2800" dirty="0">
              <a:solidFill>
                <a:srgbClr val="008000"/>
              </a:solidFill>
            </a:endParaRPr>
          </a:p>
        </p:txBody>
      </p:sp>
      <p:sp>
        <p:nvSpPr>
          <p:cNvPr id="2" name="Title 1"/>
          <p:cNvSpPr>
            <a:spLocks noGrp="1"/>
          </p:cNvSpPr>
          <p:nvPr>
            <p:ph type="title"/>
          </p:nvPr>
        </p:nvSpPr>
        <p:spPr>
          <a:xfrm>
            <a:off x="0" y="0"/>
            <a:ext cx="9144000" cy="1066800"/>
          </a:xfrm>
          <a:solidFill>
            <a:schemeClr val="accent1"/>
          </a:solidFill>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Control Variables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Tree>
    <p:extLst>
      <p:ext uri="{BB962C8B-B14F-4D97-AF65-F5344CB8AC3E}">
        <p14:creationId xmlns:p14="http://schemas.microsoft.com/office/powerpoint/2010/main" val="1209167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Guideline #2 (but not a hard and fast rule):</a:t>
            </a:r>
          </a:p>
          <a:p>
            <a:pPr lvl="1"/>
            <a:r>
              <a:rPr lang="en-US" sz="2400" dirty="0"/>
              <a:t>Check the coefficient on the variable of interest.</a:t>
            </a:r>
          </a:p>
          <a:p>
            <a:pPr lvl="1"/>
            <a:endParaRPr lang="en-US" sz="2400" dirty="0"/>
          </a:p>
          <a:p>
            <a:pPr lvl="1"/>
            <a:r>
              <a:rPr lang="en-US" sz="2400" dirty="0"/>
              <a:t>When adding/removing a control variable, see if it affects the coefficient on the variable of interest.</a:t>
            </a:r>
          </a:p>
          <a:p>
            <a:pPr lvl="1"/>
            <a:endParaRPr lang="en-US" sz="2400" dirty="0"/>
          </a:p>
          <a:p>
            <a:pPr lvl="1"/>
            <a:r>
              <a:rPr lang="en-US" sz="2400" dirty="0"/>
              <a:t>If it moves in the “correct” direction, that is a good sign.</a:t>
            </a:r>
          </a:p>
          <a:p>
            <a:pPr lvl="2"/>
            <a:r>
              <a:rPr lang="en-US" sz="2200" dirty="0">
                <a:solidFill>
                  <a:srgbClr val="C00000"/>
                </a:solidFill>
              </a:rPr>
              <a:t>Be very careful here though. Sometimes our intuition of the “correct” sign isn’t always correct.</a:t>
            </a:r>
          </a:p>
          <a:p>
            <a:pPr lvl="3"/>
            <a:r>
              <a:rPr lang="en-US" sz="2000" dirty="0"/>
              <a:t>The causal effect of price on quantity should be negative, but others we should be more cautious. </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Coefficient on variable of interest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32</a:t>
            </a:fld>
            <a:endParaRPr lang="en-US"/>
          </a:p>
        </p:txBody>
      </p:sp>
    </p:spTree>
    <p:extLst>
      <p:ext uri="{BB962C8B-B14F-4D97-AF65-F5344CB8AC3E}">
        <p14:creationId xmlns:p14="http://schemas.microsoft.com/office/powerpoint/2010/main" val="2386664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Anything that would have been a confounding factor and/or improves our estimate of the variable of interest.</a:t>
            </a:r>
          </a:p>
          <a:p>
            <a:pPr lvl="1"/>
            <a:r>
              <a:rPr lang="en-US" sz="2000" dirty="0"/>
              <a:t>Model more likely exogenous</a:t>
            </a:r>
          </a:p>
          <a:p>
            <a:pPr lvl="1"/>
            <a:r>
              <a:rPr lang="en-US" sz="2000" dirty="0"/>
              <a:t>And/or coefficient on variable of interest lower p value</a:t>
            </a:r>
          </a:p>
          <a:p>
            <a:pPr lvl="1"/>
            <a:endParaRPr lang="en-US" sz="2000" dirty="0"/>
          </a:p>
          <a:p>
            <a:pPr lvl="1"/>
            <a:endParaRPr lang="en-US" sz="2000" dirty="0"/>
          </a:p>
          <a:p>
            <a:r>
              <a:rPr lang="en-US" sz="2400" dirty="0"/>
              <a:t>It will always be a case-by-case basis.</a:t>
            </a:r>
          </a:p>
          <a:p>
            <a:endParaRPr lang="en-US" sz="2400" dirty="0"/>
          </a:p>
          <a:p>
            <a:r>
              <a:rPr lang="en-US" sz="2400" dirty="0"/>
              <a:t>And control variables will rarely make our model fully exogenous. </a:t>
            </a:r>
          </a:p>
          <a:p>
            <a:pPr lvl="1"/>
            <a:r>
              <a:rPr lang="en-US" sz="2400" dirty="0"/>
              <a:t>Why?</a:t>
            </a:r>
            <a:r>
              <a:rPr lang="en-US" sz="2000" dirty="0"/>
              <a:t> </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fontScale="90000"/>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How many control variables to add?</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33</a:t>
            </a:fld>
            <a:endParaRPr lang="en-US"/>
          </a:p>
        </p:txBody>
      </p:sp>
    </p:spTree>
    <p:extLst>
      <p:ext uri="{BB962C8B-B14F-4D97-AF65-F5344CB8AC3E}">
        <p14:creationId xmlns:p14="http://schemas.microsoft.com/office/powerpoint/2010/main" val="2615784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We talked in the WWII plane example about data points we didn’t observe.</a:t>
            </a:r>
          </a:p>
          <a:p>
            <a:endParaRPr lang="en-US" sz="2800" dirty="0"/>
          </a:p>
          <a:p>
            <a:r>
              <a:rPr lang="en-US" sz="2800" dirty="0"/>
              <a:t>Hopefully we’ll have a random (or at least “representative”) sample and won’t be missing a specific chunk of our population.</a:t>
            </a:r>
          </a:p>
          <a:p>
            <a:endParaRPr lang="en-US" sz="2800" dirty="0"/>
          </a:p>
          <a:p>
            <a:r>
              <a:rPr lang="en-US" sz="2800" dirty="0"/>
              <a:t>But, there will likely be variables that we don’t observe. What do we do about those?</a:t>
            </a:r>
          </a:p>
          <a:p>
            <a:pPr lvl="1"/>
            <a:r>
              <a:rPr lang="en-US" sz="2400" dirty="0">
                <a:solidFill>
                  <a:srgbClr val="C00000"/>
                </a:solidFill>
              </a:rPr>
              <a:t>Stay tuned…</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 we don’t observe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34</a:t>
            </a:fld>
            <a:endParaRPr lang="en-US"/>
          </a:p>
        </p:txBody>
      </p:sp>
    </p:spTree>
    <p:extLst>
      <p:ext uri="{BB962C8B-B14F-4D97-AF65-F5344CB8AC3E}">
        <p14:creationId xmlns:p14="http://schemas.microsoft.com/office/powerpoint/2010/main" val="33855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10000"/>
          </a:bodyPr>
          <a:lstStyle/>
          <a:p>
            <a:endParaRPr lang="en-US" sz="2800" dirty="0"/>
          </a:p>
          <a:p>
            <a:r>
              <a:rPr lang="en-US" sz="2800" dirty="0"/>
              <a:t>We learned that a control variable reduces the endogeneity issues for a model to be used in active prediction.</a:t>
            </a:r>
          </a:p>
          <a:p>
            <a:pPr lvl="1"/>
            <a:r>
              <a:rPr lang="en-US" sz="2400" dirty="0"/>
              <a:t>It controls for (or holds constant) that variable when considering the effect of the variable of interest.</a:t>
            </a:r>
          </a:p>
          <a:p>
            <a:pPr lvl="1"/>
            <a:endParaRPr lang="en-US" sz="2400" dirty="0"/>
          </a:p>
          <a:p>
            <a:r>
              <a:rPr lang="en-US" sz="2800" dirty="0"/>
              <a:t>We also discussed some things to consider when </a:t>
            </a:r>
            <a:r>
              <a:rPr lang="en-US" sz="2800"/>
              <a:t>choosing control variables </a:t>
            </a:r>
            <a:r>
              <a:rPr lang="en-US" sz="2800" dirty="0"/>
              <a:t>to include/exclude for a model.</a:t>
            </a:r>
          </a:p>
          <a:p>
            <a:pPr lvl="1"/>
            <a:r>
              <a:rPr lang="en-US" sz="2400" dirty="0"/>
              <a:t>Ultimately, do they help us:</a:t>
            </a:r>
          </a:p>
          <a:p>
            <a:pPr lvl="2"/>
            <a:r>
              <a:rPr lang="en-US" sz="2200" dirty="0">
                <a:solidFill>
                  <a:srgbClr val="0070C0"/>
                </a:solidFill>
              </a:rPr>
              <a:t>Be more confident our model is exogenous</a:t>
            </a:r>
          </a:p>
          <a:p>
            <a:pPr lvl="2"/>
            <a:r>
              <a:rPr lang="en-US" sz="2200" dirty="0">
                <a:solidFill>
                  <a:srgbClr val="0070C0"/>
                </a:solidFill>
              </a:rPr>
              <a:t>Help us get a better estimate for the variable of interest.</a:t>
            </a:r>
            <a:r>
              <a:rPr lang="en-US" sz="2200" dirty="0"/>
              <a:t> </a:t>
            </a:r>
            <a:endParaRPr lang="en-US" sz="14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Wrapping up</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35</a:t>
            </a:fld>
            <a:endParaRPr lang="en-US"/>
          </a:p>
        </p:txBody>
      </p:sp>
    </p:spTree>
    <p:extLst>
      <p:ext uri="{BB962C8B-B14F-4D97-AF65-F5344CB8AC3E}">
        <p14:creationId xmlns:p14="http://schemas.microsoft.com/office/powerpoint/2010/main" val="1305282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endParaRPr lang="en-US" sz="2800" dirty="0"/>
          </a:p>
          <a:p>
            <a:endParaRPr lang="en-US" sz="2800" dirty="0"/>
          </a:p>
          <a:p>
            <a:r>
              <a:rPr lang="en-US" sz="2800" dirty="0"/>
              <a:t>Quiz 2 is this Friday</a:t>
            </a:r>
          </a:p>
          <a:p>
            <a:endParaRPr lang="en-US" sz="2800" dirty="0"/>
          </a:p>
          <a:p>
            <a:r>
              <a:rPr lang="en-US" sz="2800" dirty="0"/>
              <a:t>Discussion Forum 2 is due this Sunday</a:t>
            </a:r>
          </a:p>
          <a:p>
            <a:endParaRPr lang="en-US" sz="2800" dirty="0"/>
          </a:p>
          <a:p>
            <a:endParaRPr lang="en-US" sz="2800" dirty="0"/>
          </a:p>
          <a:p>
            <a:endParaRPr lang="en-US" sz="2400" dirty="0"/>
          </a:p>
          <a:p>
            <a:pPr lvl="1"/>
            <a:endParaRPr lang="en-US" sz="2000" dirty="0">
              <a:solidFill>
                <a:srgbClr val="003399"/>
              </a:solidFill>
            </a:endParaRP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Announcements/reminders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36</a:t>
            </a:fld>
            <a:endParaRPr lang="en-US"/>
          </a:p>
        </p:txBody>
      </p:sp>
    </p:spTree>
    <p:extLst>
      <p:ext uri="{BB962C8B-B14F-4D97-AF65-F5344CB8AC3E}">
        <p14:creationId xmlns:p14="http://schemas.microsoft.com/office/powerpoint/2010/main" val="173081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If we had been dealing with observational data, that would have been a naïve model:</a:t>
                </a:r>
              </a:p>
              <a:p>
                <a:endParaRPr lang="en-US" sz="2800" dirty="0"/>
              </a:p>
              <a:p>
                <a14:m>
                  <m:oMath xmlns:m="http://schemas.openxmlformats.org/officeDocument/2006/math">
                    <m:r>
                      <a:rPr lang="en-US" sz="2800" b="0" i="1" smtClean="0">
                        <a:latin typeface="Cambria Math" panose="02040503050406030204" pitchFamily="18" charset="0"/>
                      </a:rPr>
                      <m:t>𝑂𝑢𝑡𝑐𝑜𝑚𝑒</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𝑇𝑟𝑒𝑎𝑡𝑚𝑒𝑛𝑡</m:t>
                    </m:r>
                    <m:r>
                      <a:rPr lang="en-US" sz="2800" b="0" i="1" smtClean="0">
                        <a:latin typeface="Cambria Math" panose="02040503050406030204" pitchFamily="18" charset="0"/>
                      </a:rPr>
                      <m:t>+</m:t>
                    </m:r>
                    <m:r>
                      <a:rPr lang="en-US" sz="2800" b="0" i="1" smtClean="0">
                        <a:latin typeface="Cambria Math" panose="02040503050406030204" pitchFamily="18" charset="0"/>
                      </a:rPr>
                      <m:t>𝑈</m:t>
                    </m:r>
                  </m:oMath>
                </a14:m>
                <a:endParaRPr lang="en-US" sz="2800" dirty="0"/>
              </a:p>
              <a:p>
                <a:pPr marL="109728" indent="0">
                  <a:buNone/>
                </a:pPr>
                <a:endParaRPr lang="en-US" sz="2800" dirty="0"/>
              </a:p>
              <a:p>
                <a:r>
                  <a:rPr lang="en-US" sz="2800" dirty="0"/>
                  <a:t>Same exact model, but it would be naïve to think there are no confounding factors:</a:t>
                </a:r>
              </a:p>
              <a:p>
                <a:pPr lvl="1"/>
                <a:r>
                  <a:rPr lang="en-US" sz="2200" dirty="0">
                    <a:solidFill>
                      <a:srgbClr val="0070C0"/>
                    </a:solidFill>
                  </a:rPr>
                  <a:t>Treated and untreated likely different</a:t>
                </a:r>
              </a:p>
              <a:p>
                <a:pPr lvl="1"/>
                <a:r>
                  <a:rPr lang="en-US" sz="2200" dirty="0">
                    <a:solidFill>
                      <a:srgbClr val="0070C0"/>
                    </a:solidFill>
                  </a:rPr>
                  <a:t>Differences between treated &amp; untreated not controlled for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r="-463"/>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A naïve model</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4</a:t>
            </a:fld>
            <a:endParaRPr lang="en-US"/>
          </a:p>
        </p:txBody>
      </p:sp>
    </p:spTree>
    <p:extLst>
      <p:ext uri="{BB962C8B-B14F-4D97-AF65-F5344CB8AC3E}">
        <p14:creationId xmlns:p14="http://schemas.microsoft.com/office/powerpoint/2010/main" val="82589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20000"/>
          </a:bodyPr>
          <a:lstStyle/>
          <a:p>
            <a:endParaRPr lang="en-US" sz="2800" dirty="0"/>
          </a:p>
          <a:p>
            <a:r>
              <a:rPr lang="en-US" sz="2800" dirty="0"/>
              <a:t>What if we had data on something that we have identified as a confounding factor?</a:t>
            </a:r>
          </a:p>
          <a:p>
            <a:endParaRPr lang="en-US" sz="2800" dirty="0"/>
          </a:p>
          <a:p>
            <a:r>
              <a:rPr lang="en-US" sz="2800" dirty="0"/>
              <a:t>We think it is a difference between the treated and untreated (&amp; in U).</a:t>
            </a:r>
          </a:p>
          <a:p>
            <a:endParaRPr lang="en-US" sz="2800" dirty="0"/>
          </a:p>
          <a:p>
            <a:r>
              <a:rPr lang="en-US" sz="2800" dirty="0"/>
              <a:t>What can we do with this data?</a:t>
            </a:r>
          </a:p>
          <a:p>
            <a:pPr lvl="1"/>
            <a:r>
              <a:rPr lang="en-US" sz="2400" dirty="0">
                <a:solidFill>
                  <a:srgbClr val="0070C0"/>
                </a:solidFill>
              </a:rPr>
              <a:t>Well, we don’t have to leave it out in U</a:t>
            </a:r>
          </a:p>
          <a:p>
            <a:pPr lvl="1"/>
            <a:endParaRPr lang="en-US" sz="2400" dirty="0">
              <a:solidFill>
                <a:srgbClr val="0070C0"/>
              </a:solidFill>
            </a:endParaRPr>
          </a:p>
          <a:p>
            <a:r>
              <a:rPr lang="en-US" sz="2800" dirty="0">
                <a:solidFill>
                  <a:srgbClr val="C00000"/>
                </a:solidFill>
              </a:rPr>
              <a:t>We can include it as an X variable and control for the the differences between the treated &amp; untreated in that variable.</a:t>
            </a:r>
          </a:p>
          <a:p>
            <a:pPr lvl="1"/>
            <a:r>
              <a:rPr lang="en-US" sz="2400" dirty="0">
                <a:solidFill>
                  <a:srgbClr val="0070C0"/>
                </a:solidFill>
              </a:rPr>
              <a:t>Let’s take a look at an example.</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Data on confounding factor</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5</a:t>
            </a:fld>
            <a:endParaRPr lang="en-US"/>
          </a:p>
        </p:txBody>
      </p:sp>
    </p:spTree>
    <p:extLst>
      <p:ext uri="{BB962C8B-B14F-4D97-AF65-F5344CB8AC3E}">
        <p14:creationId xmlns:p14="http://schemas.microsoft.com/office/powerpoint/2010/main" val="2358683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693" y="3180626"/>
            <a:ext cx="7549651" cy="494412"/>
          </a:xfrm>
        </p:spPr>
        <p:txBody>
          <a:bodyPr/>
          <a:lstStyle/>
          <a:p>
            <a:r>
              <a:rPr lang="en-US" dirty="0"/>
              <a:t>Effect of # of bathrooms  on home price</a:t>
            </a:r>
          </a:p>
        </p:txBody>
      </p:sp>
    </p:spTree>
    <p:extLst>
      <p:ext uri="{BB962C8B-B14F-4D97-AF65-F5344CB8AC3E}">
        <p14:creationId xmlns:p14="http://schemas.microsoft.com/office/powerpoint/2010/main" val="124332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20000"/>
          </a:bodyPr>
          <a:lstStyle/>
          <a:p>
            <a:endParaRPr lang="en-US" sz="2800" dirty="0"/>
          </a:p>
          <a:p>
            <a:r>
              <a:rPr lang="en-US" sz="2800" dirty="0"/>
              <a:t>Let’s consider some synthetic data and look at the effect of the number of bathrooms on home prices.</a:t>
            </a:r>
          </a:p>
          <a:p>
            <a:pPr lvl="1"/>
            <a:r>
              <a:rPr lang="en-US" sz="2400" dirty="0"/>
              <a:t>Use Class 5.1 Control variables</a:t>
            </a:r>
          </a:p>
          <a:p>
            <a:pPr lvl="2"/>
            <a:r>
              <a:rPr lang="en-US" sz="2200" dirty="0">
                <a:solidFill>
                  <a:srgbClr val="C00000"/>
                </a:solidFill>
              </a:rPr>
              <a:t>Home Price worksheet</a:t>
            </a:r>
          </a:p>
          <a:p>
            <a:endParaRPr lang="en-US" sz="2800" dirty="0"/>
          </a:p>
          <a:p>
            <a:r>
              <a:rPr lang="en-US" sz="2800" dirty="0">
                <a:solidFill>
                  <a:srgbClr val="00B050"/>
                </a:solidFill>
              </a:rPr>
              <a:t>reg price bathrooms</a:t>
            </a:r>
          </a:p>
          <a:p>
            <a:pPr marL="109728" indent="0">
              <a:buNone/>
            </a:pPr>
            <a:endParaRPr lang="en-US" sz="2800" dirty="0"/>
          </a:p>
          <a:p>
            <a:r>
              <a:rPr lang="en-US" sz="2800" dirty="0"/>
              <a:t>Suppose we are interested in the causal impact of # bathrooms.</a:t>
            </a:r>
          </a:p>
          <a:p>
            <a:pPr lvl="1"/>
            <a:r>
              <a:rPr lang="en-US" sz="2400" dirty="0"/>
              <a:t>What else might correlate with the number of bathrooms?</a:t>
            </a:r>
          </a:p>
          <a:p>
            <a:pPr lvl="1"/>
            <a:r>
              <a:rPr lang="en-US" sz="2400" dirty="0"/>
              <a:t>How does that impact our current results if we do not include that in our model?</a:t>
            </a:r>
          </a:p>
          <a:p>
            <a:endParaRPr lang="en-US" sz="2800" dirty="0"/>
          </a:p>
          <a:p>
            <a:endParaRPr lang="en-US" sz="20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Effect of bathrooms on home price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7</a:t>
            </a:fld>
            <a:endParaRPr lang="en-US"/>
          </a:p>
        </p:txBody>
      </p:sp>
    </p:spTree>
    <p:extLst>
      <p:ext uri="{BB962C8B-B14F-4D97-AF65-F5344CB8AC3E}">
        <p14:creationId xmlns:p14="http://schemas.microsoft.com/office/powerpoint/2010/main" val="258783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pPr marL="109728" indent="0">
              <a:buNone/>
            </a:pPr>
            <a:endParaRPr lang="en-US" sz="20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Effect of bathrooms on home price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8</a:t>
            </a:fld>
            <a:endParaRPr lang="en-US"/>
          </a:p>
        </p:txBody>
      </p:sp>
      <p:pic>
        <p:nvPicPr>
          <p:cNvPr id="8" name="Picture 7" descr="Table&#10;&#10;Description automatically generated">
            <a:extLst>
              <a:ext uri="{FF2B5EF4-FFF2-40B4-BE49-F238E27FC236}">
                <a16:creationId xmlns:a16="http://schemas.microsoft.com/office/drawing/2014/main" id="{52A0CECE-D4C3-2AB4-C317-39DED81BA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784350"/>
            <a:ext cx="7010400" cy="3289300"/>
          </a:xfrm>
          <a:prstGeom prst="rect">
            <a:avLst/>
          </a:prstGeom>
        </p:spPr>
      </p:pic>
    </p:spTree>
    <p:extLst>
      <p:ext uri="{BB962C8B-B14F-4D97-AF65-F5344CB8AC3E}">
        <p14:creationId xmlns:p14="http://schemas.microsoft.com/office/powerpoint/2010/main" val="805212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There are likely other factors that would directly impact the market price of the home.</a:t>
            </a:r>
          </a:p>
          <a:p>
            <a:pPr lvl="1"/>
            <a:r>
              <a:rPr lang="en-US" sz="1800" dirty="0">
                <a:solidFill>
                  <a:srgbClr val="C00000"/>
                </a:solidFill>
              </a:rPr>
              <a:t>And typically price would be our independent variable.</a:t>
            </a:r>
          </a:p>
          <a:p>
            <a:pPr lvl="1"/>
            <a:r>
              <a:rPr lang="en-US" sz="1800" dirty="0">
                <a:solidFill>
                  <a:srgbClr val="C00000"/>
                </a:solidFill>
              </a:rPr>
              <a:t>But let’s use this data to illustrate what we mean by controlling for another factor, like # of bedrooms</a:t>
            </a:r>
          </a:p>
          <a:p>
            <a:pPr lvl="1"/>
            <a:endParaRPr lang="en-US" sz="2800" dirty="0"/>
          </a:p>
          <a:p>
            <a:r>
              <a:rPr lang="en-US" sz="2800" dirty="0"/>
              <a:t>Let’s do a few things:</a:t>
            </a:r>
          </a:p>
          <a:p>
            <a:pPr lvl="1"/>
            <a:r>
              <a:rPr lang="en-US" sz="2400" dirty="0">
                <a:solidFill>
                  <a:srgbClr val="00B050"/>
                </a:solidFill>
              </a:rPr>
              <a:t>reg price bathrooms if bedrooms == 2</a:t>
            </a:r>
          </a:p>
          <a:p>
            <a:pPr lvl="1"/>
            <a:r>
              <a:rPr lang="en-US" sz="2400" dirty="0">
                <a:solidFill>
                  <a:srgbClr val="00B050"/>
                </a:solidFill>
              </a:rPr>
              <a:t>reg price bathrooms if bedrooms == 3</a:t>
            </a:r>
          </a:p>
          <a:p>
            <a:pPr lvl="1"/>
            <a:r>
              <a:rPr lang="en-US" sz="2400" dirty="0">
                <a:solidFill>
                  <a:srgbClr val="00B050"/>
                </a:solidFill>
              </a:rPr>
              <a:t>reg price bathrooms if bedrooms == 4</a:t>
            </a:r>
          </a:p>
          <a:p>
            <a:endParaRPr lang="en-US" sz="2800" dirty="0">
              <a:solidFill>
                <a:srgbClr val="00B050"/>
              </a:solidFill>
            </a:endParaRPr>
          </a:p>
          <a:p>
            <a:pPr marL="109728" indent="0">
              <a:buNone/>
            </a:pPr>
            <a:endParaRPr lang="en-US" sz="2800" dirty="0"/>
          </a:p>
          <a:p>
            <a:endParaRPr lang="en-US" sz="20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Autofit/>
            <a:scene3d>
              <a:camera prst="orthographicFront"/>
              <a:lightRig rig="soft" dir="t"/>
            </a:scene3d>
            <a:sp3d prstMaterial="softEdge">
              <a:bevelT w="25400" h="25400"/>
            </a:sp3d>
          </a:bodyPr>
          <a:lstStyle/>
          <a:p>
            <a:r>
              <a:rPr lang="en-US" sz="3100" dirty="0">
                <a:solidFill>
                  <a:schemeClr val="bg1"/>
                </a:solidFill>
                <a:effectLst>
                  <a:reflection blurRad="6350" stA="55000" endA="300" endPos="45500" dir="5400000" sy="-100000" algn="bl" rotWithShape="0"/>
                </a:effectLst>
              </a:rPr>
              <a:t>What does it mean to control for # bedrooms?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05D23E70-FAB4-0847-BE47-D2E33127042E}"/>
              </a:ext>
            </a:extLst>
          </p:cNvPr>
          <p:cNvSpPr>
            <a:spLocks noGrp="1"/>
          </p:cNvSpPr>
          <p:nvPr>
            <p:ph type="sldNum" sz="quarter" idx="12"/>
          </p:nvPr>
        </p:nvSpPr>
        <p:spPr/>
        <p:txBody>
          <a:bodyPr/>
          <a:lstStyle/>
          <a:p>
            <a:fld id="{82D48033-F52F-43BC-9751-F53BB58AB199}" type="slidenum">
              <a:rPr lang="en-US" smtClean="0"/>
              <a:pPr/>
              <a:t>9</a:t>
            </a:fld>
            <a:endParaRPr lang="en-US"/>
          </a:p>
        </p:txBody>
      </p:sp>
    </p:spTree>
    <p:extLst>
      <p:ext uri="{BB962C8B-B14F-4D97-AF65-F5344CB8AC3E}">
        <p14:creationId xmlns:p14="http://schemas.microsoft.com/office/powerpoint/2010/main" val="8003098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Data Analysis using Economic Modeling&amp;#x0D;&amp;#x0A;(BUS-G492)&amp;quot;&quot;/&gt;&lt;property id=&quot;20307&quot; value=&quot;256&quot;/&gt;&lt;/object&gt;&lt;object type=&quot;3&quot; unique_id=&quot;10005&quot;&gt;&lt;property id=&quot;20148&quot; value=&quot;5&quot;/&gt;&lt;property id=&quot;20300&quot; value=&quot;Slide 2 - &amp;quot;Outline for Today&amp;quot;&quot;/&gt;&lt;property id=&quot;20307&quot; value=&quot;257&quot;/&gt;&lt;/object&gt;&lt;object type=&quot;3&quot; unique_id=&quot;10006&quot;&gt;&lt;property id=&quot;20148&quot; value=&quot;5&quot;/&gt;&lt;property id=&quot;20300&quot; value=&quot;Slide 3 - &amp;quot;From Experiment to Regression&amp;quot;&quot;/&gt;&lt;property id=&quot;20307&quot; value=&quot;294&quot;/&gt;&lt;/object&gt;&lt;object type=&quot;3&quot; unique_id=&quot;10007&quot;&gt;&lt;property id=&quot;20148&quot; value=&quot;5&quot;/&gt;&lt;property id=&quot;20300&quot; value=&quot;Slide 4 - &amp;quot;From Experiment to Regression&amp;quot;&quot;/&gt;&lt;property id=&quot;20307&quot; value=&quot;332&quot;/&gt;&lt;/object&gt;&lt;object type=&quot;3&quot; unique_id=&quot;10008&quot;&gt;&lt;property id=&quot;20148&quot; value=&quot;5&quot;/&gt;&lt;property id=&quot;20300&quot; value=&quot;Slide 5 - &amp;quot;From Experiment to Regression&amp;quot;&quot;/&gt;&lt;property id=&quot;20307&quot; value=&quot;380&quot;/&gt;&lt;/object&gt;&lt;object type=&quot;3&quot; unique_id=&quot;10009&quot;&gt;&lt;property id=&quot;20148&quot; value=&quot;5&quot;/&gt;&lt;property id=&quot;20300&quot; value=&quot;Slide 6 - &amp;quot;From Experiment to Regression&amp;quot;&quot;/&gt;&lt;property id=&quot;20307&quot; value=&quot;421&quot;/&gt;&lt;/object&gt;&lt;object type=&quot;3&quot; unique_id=&quot;10010&quot;&gt;&lt;property id=&quot;20148&quot; value=&quot;5&quot;/&gt;&lt;property id=&quot;20300&quot; value=&quot;Slide 7 - &amp;quot;From Experiment to Regression&amp;quot;&quot;/&gt;&lt;property id=&quot;20307&quot; value=&quot;436&quot;/&gt;&lt;/object&gt;&lt;object type=&quot;3&quot; unique_id=&quot;10011&quot;&gt;&lt;property id=&quot;20148&quot; value=&quot;5&quot;/&gt;&lt;property id=&quot;20300&quot; value=&quot;Slide 8 - &amp;quot;From Experiment to Regression&amp;quot;&quot;/&gt;&lt;property id=&quot;20307&quot; value=&quot;437&quot;/&gt;&lt;/object&gt;&lt;object type=&quot;3&quot; unique_id=&quot;10012&quot;&gt;&lt;property id=&quot;20148&quot; value=&quot;5&quot;/&gt;&lt;property id=&quot;20300&quot; value=&quot;Slide 9 - &amp;quot;From Experiment to Regression&amp;quot;&quot;/&gt;&lt;property id=&quot;20307&quot; value=&quot;438&quot;/&gt;&lt;/object&gt;&lt;object type=&quot;3&quot; unique_id=&quot;10013&quot;&gt;&lt;property id=&quot;20148&quot; value=&quot;5&quot;/&gt;&lt;property id=&quot;20300&quot; value=&quot;Slide 10 - &amp;quot;From Experiment to Regression&amp;quot;&quot;/&gt;&lt;property id=&quot;20307&quot; value=&quot;439&quot;/&gt;&lt;/object&gt;&lt;object type=&quot;3&quot; unique_id=&quot;10014&quot;&gt;&lt;property id=&quot;20148&quot; value=&quot;5&quot;/&gt;&lt;property id=&quot;20300&quot; value=&quot;Slide 11 - &amp;quot;From Experiment to Regression&amp;quot;&quot;/&gt;&lt;property id=&quot;20307&quot; value=&quot;440&quot;/&gt;&lt;/object&gt;&lt;object type=&quot;3&quot; unique_id=&quot;10015&quot;&gt;&lt;property id=&quot;20148&quot; value=&quot;5&quot;/&gt;&lt;property id=&quot;20300&quot; value=&quot;Slide 12 - &amp;quot;From Experiment to Regression&amp;quot;&quot;/&gt;&lt;property id=&quot;20307&quot; value=&quot;441&quot;/&gt;&lt;/object&gt;&lt;object type=&quot;3&quot; unique_id=&quot;10016&quot;&gt;&lt;property id=&quot;20148&quot; value=&quot;5&quot;/&gt;&lt;property id=&quot;20300&quot; value=&quot;Slide 13 - &amp;quot;From Experiment to Regression&amp;quot;&quot;/&gt;&lt;property id=&quot;20307&quot; value=&quot;442&quot;/&gt;&lt;/object&gt;&lt;object type=&quot;3&quot; unique_id=&quot;10017&quot;&gt;&lt;property id=&quot;20148&quot; value=&quot;5&quot;/&gt;&lt;property id=&quot;20300&quot; value=&quot;Slide 14 - &amp;quot;Multiple Treatments and Regression&amp;quot;&quot;/&gt;&lt;property id=&quot;20307&quot; value=&quot;337&quot;/&gt;&lt;/object&gt;&lt;object type=&quot;3&quot; unique_id=&quot;10018&quot;&gt;&lt;property id=&quot;20148&quot; value=&quot;5&quot;/&gt;&lt;property id=&quot;20300&quot; value=&quot;Slide 15 - &amp;quot;Multiple Treatments and Regression&amp;quot;&quot;/&gt;&lt;property id=&quot;20307&quot; value=&quot;443&quot;/&gt;&lt;/object&gt;&lt;object type=&quot;3&quot; unique_id=&quot;10019&quot;&gt;&lt;property id=&quot;20148&quot; value=&quot;5&quot;/&gt;&lt;property id=&quot;20300&quot; value=&quot;Slide 16 - &amp;quot;Multiple Treatments and Regression&amp;quot;&quot;/&gt;&lt;property id=&quot;20307&quot; value=&quot;444&quot;/&gt;&lt;/object&gt;&lt;object type=&quot;3&quot; unique_id=&quot;10020&quot;&gt;&lt;property id=&quot;20148&quot; value=&quot;5&quot;/&gt;&lt;property id=&quot;20300&quot; value=&quot;Slide 17 - &amp;quot;Multiple Treatments and Regression&amp;quot;&quot;/&gt;&lt;property id=&quot;20307&quot; value=&quot;445&quot;/&gt;&lt;/object&gt;&lt;object type=&quot;3&quot; unique_id=&quot;10021&quot;&gt;&lt;property id=&quot;20148&quot; value=&quot;5&quot;/&gt;&lt;property id=&quot;20300&quot; value=&quot;Slide 18 - &amp;quot;Multiple Treatments and Regression&amp;quot;&quot;/&gt;&lt;property id=&quot;20307&quot; value=&quot;446&quot;/&gt;&lt;/object&gt;&lt;object type=&quot;3&quot; unique_id=&quot;10022&quot;&gt;&lt;property id=&quot;20148&quot; value=&quot;5&quot;/&gt;&lt;property id=&quot;20300&quot; value=&quot;Slide 19 - &amp;quot;Multiple Treatments and Regression&amp;quot;&quot;/&gt;&lt;property id=&quot;20307&quot; value=&quot;447&quot;/&gt;&lt;/object&gt;&lt;object type=&quot;3&quot; unique_id=&quot;10023&quot;&gt;&lt;property id=&quot;20148&quot; value=&quot;5&quot;/&gt;&lt;property id=&quot;20300&quot; value=&quot;Slide 20 - &amp;quot;Multiple Treatments and Regression&amp;quot;&quot;/&gt;&lt;property id=&quot;20307&quot; value=&quot;448&quot;/&gt;&lt;/object&gt;&lt;object type=&quot;3&quot; unique_id=&quot;10024&quot;&gt;&lt;property id=&quot;20148&quot; value=&quot;5&quot;/&gt;&lt;property id=&quot;20300&quot; value=&quot;Slide 21 - &amp;quot;Multiple Treatments and Regression&amp;quot;&quot;/&gt;&lt;property id=&quot;20307&quot; value=&quot;449&quot;/&gt;&lt;/object&gt;&lt;object type=&quot;3&quot; unique_id=&quot;10025&quot;&gt;&lt;property id=&quot;20148&quot; value=&quot;5&quot;/&gt;&lt;property id=&quot;20300&quot; value=&quot;Slide 22 - &amp;quot;Multiple Treatments and Regression&amp;quot;&quot;/&gt;&lt;property id=&quot;20307&quot; value=&quot;450&quot;/&gt;&lt;/object&gt;&lt;object type=&quot;3&quot; unique_id=&quot;10026&quot;&gt;&lt;property id=&quot;20148&quot; value=&quot;5&quot;/&gt;&lt;property id=&quot;20300&quot; value=&quot;Slide 23 - &amp;quot;Multiple Treatments and Regression&amp;quot;&quot;/&gt;&lt;property id=&quot;20307&quot; value=&quot;451&quot;/&gt;&lt;/object&gt;&lt;object type=&quot;3&quot; unique_id=&quot;10027&quot;&gt;&lt;property id=&quot;20148&quot; value=&quot;5&quot;/&gt;&lt;property id=&quot;20300&quot; value=&quot;Slide 24 - &amp;quot;Multiple Treatments and Regression&amp;quot;&quot;/&gt;&lt;property id=&quot;20307&quot; value=&quot;452&quot;/&gt;&lt;/object&gt;&lt;object type=&quot;3&quot; unique_id=&quot;10028&quot;&gt;&lt;property id=&quot;20148&quot; value=&quot;5&quot;/&gt;&lt;property id=&quot;20300&quot; value=&quot;Slide 25 - &amp;quot;Multiple Treatments and Regression&amp;quot;&quot;/&gt;&lt;property id=&quot;20307&quot; value=&quot;453&quot;/&gt;&lt;/object&gt;&lt;object type=&quot;3&quot; unique_id=&quot;10029&quot;&gt;&lt;property id=&quot;20148&quot; value=&quot;5&quot;/&gt;&lt;property id=&quot;20300&quot; value=&quot;Slide 26 - &amp;quot;Running a Regression&amp;quot;&quot;/&gt;&lt;property id=&quot;20307&quot; value=&quot;389&quot;/&gt;&lt;/object&gt;&lt;object type=&quot;3&quot; unique_id=&quot;10030&quot;&gt;&lt;property id=&quot;20148&quot; value=&quot;5&quot;/&gt;&lt;property id=&quot;20300&quot; value=&quot;Slide 27 - &amp;quot;Running a Regression&amp;quot;&quot;/&gt;&lt;property id=&quot;20307&quot; value=&quot;387&quot;/&gt;&lt;/object&gt;&lt;object type=&quot;3&quot; unique_id=&quot;10031&quot;&gt;&lt;property id=&quot;20148&quot; value=&quot;5&quot;/&gt;&lt;property id=&quot;20300&quot; value=&quot;Slide 28 - &amp;quot;Running a Regression&amp;quot;&quot;/&gt;&lt;property id=&quot;20307&quot; value=&quot;454&quot;/&gt;&lt;/object&gt;&lt;object type=&quot;3&quot; unique_id=&quot;10032&quot;&gt;&lt;property id=&quot;20148&quot; value=&quot;5&quot;/&gt;&lt;property id=&quot;20300&quot; value=&quot;Slide 29 - &amp;quot;Running a Regression&amp;quot;&quot;/&gt;&lt;property id=&quot;20307&quot; value=&quot;455&quot;/&gt;&lt;/object&gt;&lt;object type=&quot;3&quot; unique_id=&quot;10033&quot;&gt;&lt;property id=&quot;20148&quot; value=&quot;5&quot;/&gt;&lt;property id=&quot;20300&quot; value=&quot;Slide 30 - &amp;quot;Running a Regression&amp;quot;&quot;/&gt;&lt;property id=&quot;20307&quot; value=&quot;456&quot;/&gt;&lt;/object&gt;&lt;object type=&quot;3&quot; unique_id=&quot;10034&quot;&gt;&lt;property id=&quot;20148&quot; value=&quot;5&quot;/&gt;&lt;property id=&quot;20300&quot; value=&quot;Slide 31 - &amp;quot;Summary&amp;quot;&quot;/&gt;&lt;property id=&quot;20307&quot; value=&quot;457&quot;/&gt;&lt;/object&gt;&lt;object type=&quot;3&quot; unique_id=&quot;10035&quot;&gt;&lt;property id=&quot;20148&quot; value=&quot;5&quot;/&gt;&lt;property id=&quot;20300&quot; value=&quot;Slide 32 - &amp;quot;Looking Ahead&amp;quot;&quot;/&gt;&lt;property id=&quot;20307&quot; value=&quot;458&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
      <a:dk1>
        <a:srgbClr val="000000"/>
      </a:dk1>
      <a:lt1>
        <a:srgbClr val="FFFFFF"/>
      </a:lt1>
      <a:dk2>
        <a:srgbClr val="000000"/>
      </a:dk2>
      <a:lt2>
        <a:srgbClr val="FFFFFF"/>
      </a:lt2>
      <a:accent1>
        <a:srgbClr val="900000"/>
      </a:accent1>
      <a:accent2>
        <a:srgbClr val="6C0000"/>
      </a:accent2>
      <a:accent3>
        <a:srgbClr val="9BBB59"/>
      </a:accent3>
      <a:accent4>
        <a:srgbClr val="8064A2"/>
      </a:accent4>
      <a:accent5>
        <a:srgbClr val="4BACC6"/>
      </a:accent5>
      <a:accent6>
        <a:srgbClr val="F79646"/>
      </a:accent6>
      <a:hlink>
        <a:srgbClr val="0000FF"/>
      </a:hlink>
      <a:folHlink>
        <a:srgbClr val="80008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47843</TotalTime>
  <Words>2287</Words>
  <Application>Microsoft Macintosh PowerPoint</Application>
  <PresentationFormat>On-screen Show (4:3)</PresentationFormat>
  <Paragraphs>389</Paragraphs>
  <Slides>36</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Cambria Math</vt:lpstr>
      <vt:lpstr>Lucida Sans Unicode</vt:lpstr>
      <vt:lpstr>Verdana</vt:lpstr>
      <vt:lpstr>Wingdings 2</vt:lpstr>
      <vt:lpstr>Wingdings 3</vt:lpstr>
      <vt:lpstr>Concourse</vt:lpstr>
      <vt:lpstr>Predictive Analytics for Business Strategy</vt:lpstr>
      <vt:lpstr>By the end of this class, you should be able to:</vt:lpstr>
      <vt:lpstr>Model for RCT was exogenous</vt:lpstr>
      <vt:lpstr>A naïve model</vt:lpstr>
      <vt:lpstr>Data on confounding factor</vt:lpstr>
      <vt:lpstr>Effect of # of bathrooms  on home price</vt:lpstr>
      <vt:lpstr>Effect of bathrooms on home price</vt:lpstr>
      <vt:lpstr>Effect of bathrooms on home price</vt:lpstr>
      <vt:lpstr>What does it mean to control for # bedrooms?</vt:lpstr>
      <vt:lpstr>What does it mean to control for # bedrooms?</vt:lpstr>
      <vt:lpstr>Controlling for # of bedrooms</vt:lpstr>
      <vt:lpstr>Let’s look at a graphical version</vt:lpstr>
      <vt:lpstr>#bedrooms ( 2 vs 3 vs 4)</vt:lpstr>
      <vt:lpstr>But we can just control for # bedrooms</vt:lpstr>
      <vt:lpstr>Effect of # of years of education on annual wage</vt:lpstr>
      <vt:lpstr>Class 5.1.xlsx (Wage)</vt:lpstr>
      <vt:lpstr>Let’s run the regressions now</vt:lpstr>
      <vt:lpstr>Let’s run the regressions now</vt:lpstr>
      <vt:lpstr>Holding constant Cognitive ability</vt:lpstr>
      <vt:lpstr>Estimating a causal effect </vt:lpstr>
      <vt:lpstr>Estimating the effect on our variable of interest</vt:lpstr>
      <vt:lpstr>Variable of interest </vt:lpstr>
      <vt:lpstr>Unobservables </vt:lpstr>
      <vt:lpstr>Control Variable</vt:lpstr>
      <vt:lpstr>Controls in our model</vt:lpstr>
      <vt:lpstr>How to choose our controls?</vt:lpstr>
      <vt:lpstr>Control Variables</vt:lpstr>
      <vt:lpstr>Control Variables</vt:lpstr>
      <vt:lpstr>Control Variables</vt:lpstr>
      <vt:lpstr>Control Variables</vt:lpstr>
      <vt:lpstr>Control Variables</vt:lpstr>
      <vt:lpstr>Coefficient on variable of interest</vt:lpstr>
      <vt:lpstr>How many control variables to add?</vt:lpstr>
      <vt:lpstr>What we don’t observe</vt:lpstr>
      <vt:lpstr>Wrapping up</vt:lpstr>
      <vt:lpstr>Announcements/reminders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Prince</dc:creator>
  <cp:lastModifiedBy>McDermott, Eric</cp:lastModifiedBy>
  <cp:revision>1730</cp:revision>
  <dcterms:created xsi:type="dcterms:W3CDTF">2010-01-21T17:35:37Z</dcterms:created>
  <dcterms:modified xsi:type="dcterms:W3CDTF">2023-02-05T18:37:57Z</dcterms:modified>
</cp:coreProperties>
</file>