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47"/>
  </p:notesMasterIdLst>
  <p:handoutMasterIdLst>
    <p:handoutMasterId r:id="rId48"/>
  </p:handoutMasterIdLst>
  <p:sldIdLst>
    <p:sldId id="256" r:id="rId2"/>
    <p:sldId id="375" r:id="rId3"/>
    <p:sldId id="663" r:id="rId4"/>
    <p:sldId id="782" r:id="rId5"/>
    <p:sldId id="842" r:id="rId6"/>
    <p:sldId id="824" r:id="rId7"/>
    <p:sldId id="841" r:id="rId8"/>
    <p:sldId id="679" r:id="rId9"/>
    <p:sldId id="681" r:id="rId10"/>
    <p:sldId id="682" r:id="rId11"/>
    <p:sldId id="662" r:id="rId12"/>
    <p:sldId id="695" r:id="rId13"/>
    <p:sldId id="696" r:id="rId14"/>
    <p:sldId id="680" r:id="rId15"/>
    <p:sldId id="697" r:id="rId16"/>
    <p:sldId id="843" r:id="rId17"/>
    <p:sldId id="844" r:id="rId18"/>
    <p:sldId id="692" r:id="rId19"/>
    <p:sldId id="698" r:id="rId20"/>
    <p:sldId id="693" r:id="rId21"/>
    <p:sldId id="699" r:id="rId22"/>
    <p:sldId id="694" r:id="rId23"/>
    <p:sldId id="700" r:id="rId24"/>
    <p:sldId id="848" r:id="rId25"/>
    <p:sldId id="845" r:id="rId26"/>
    <p:sldId id="470" r:id="rId27"/>
    <p:sldId id="478" r:id="rId28"/>
    <p:sldId id="479" r:id="rId29"/>
    <p:sldId id="480" r:id="rId30"/>
    <p:sldId id="481" r:id="rId31"/>
    <p:sldId id="496" r:id="rId32"/>
    <p:sldId id="838" r:id="rId33"/>
    <p:sldId id="492" r:id="rId34"/>
    <p:sldId id="497" r:id="rId35"/>
    <p:sldId id="482" r:id="rId36"/>
    <p:sldId id="483" r:id="rId37"/>
    <p:sldId id="484" r:id="rId38"/>
    <p:sldId id="486" r:id="rId39"/>
    <p:sldId id="493" r:id="rId40"/>
    <p:sldId id="839" r:id="rId41"/>
    <p:sldId id="851" r:id="rId42"/>
    <p:sldId id="847" r:id="rId43"/>
    <p:sldId id="850" r:id="rId44"/>
    <p:sldId id="849" r:id="rId45"/>
    <p:sldId id="731" r:id="rId46"/>
  </p:sldIdLst>
  <p:sldSz cx="9144000" cy="6858000" type="screen4x3"/>
  <p:notesSz cx="6985000" cy="92837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8000"/>
    <a:srgbClr val="333300"/>
    <a:srgbClr val="9966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12" autoAdjust="0"/>
    <p:restoredTop sz="87519" autoAdjust="0"/>
  </p:normalViewPr>
  <p:slideViewPr>
    <p:cSldViewPr>
      <p:cViewPr varScale="1">
        <p:scale>
          <a:sx n="100" d="100"/>
          <a:sy n="100" d="100"/>
        </p:scale>
        <p:origin x="10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4F143-E9E3-FA4D-94C0-3C4199A53A29}" type="datetime1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70407-84D5-4366-9D2E-03D2B520B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464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7B988-9054-B141-9AFF-59F287679AC6}" type="datetime1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559"/>
            <a:ext cx="5588000" cy="417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47E1B-7FB8-463C-A7CA-04DC57CC8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78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6D87A60-7962-A447-A3E1-F0760AC6BB61}" type="datetime1">
              <a:rPr lang="en-US" smtClean="0"/>
              <a:t>2/7/23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32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13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48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23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60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would have a similar discussion at the end if we left treatment defined as vaccinated and instead changed outcome to be 1 if no severe case of COVID.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5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80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74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9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535CF3-DE92-A946-8559-630E7032F9EB}" type="datetime1">
              <a:rPr lang="en-US" smtClean="0"/>
              <a:t>2/7/23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7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31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3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82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51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6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88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136D64F-B490-3B44-A88A-A6843B41E277}" type="datetime1">
              <a:rPr lang="en-US" smtClean="0"/>
              <a:t>2/7/23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34F43EC-8219-9C4C-82A4-1B860E584BB9}" type="datetime1">
              <a:rPr lang="en-US" smtClean="0"/>
              <a:t>2/7/23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one take on the</a:t>
            </a:r>
            <a:r>
              <a:rPr lang="en-US" baseline="0" dirty="0"/>
              <a:t> marginal propensity to consume.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5036DB9-5AA9-3445-AE9E-8BFA883D1EFC}" type="datetime1">
              <a:rPr lang="en-US" smtClean="0"/>
              <a:t>2/7/23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1EE3DC5-8C6F-FB4E-917E-DAC2044A79EA}" type="datetime1">
              <a:rPr lang="en-US" smtClean="0"/>
              <a:t>2/7/23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2FECA0F-D87A-8047-9B80-E0BDAC6DC4D7}" type="datetime1">
              <a:rPr lang="en-US" smtClean="0"/>
              <a:t>2/7/23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791245D-F35F-0F4F-A114-0FBAAA899B0F}" type="datetime1">
              <a:rPr lang="en-US" smtClean="0"/>
              <a:t>2/7/23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2E0B37C-B415-3545-9639-884726D9699E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13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2E0B37C-B415-3545-9639-884726D9699E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41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7B8B196-6041-FE40-B6A8-35B489997F50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24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8000"/>
                </a:solidFill>
              </a:rPr>
              <a:t>Can make an argument</a:t>
            </a:r>
            <a:r>
              <a:rPr lang="en-US" sz="2400" baseline="0" dirty="0">
                <a:solidFill>
                  <a:srgbClr val="008000"/>
                </a:solidFill>
              </a:rPr>
              <a:t> either way – what are the arguments?  However, there is a pretty good case for causality here.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86F9B59-67F6-9B4A-9CBF-CB801BBD0F96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62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D4038E-DC27-4D4F-A1A0-CDE1ED17DAAE}" type="datetime1">
              <a:rPr lang="en-US" smtClean="0"/>
              <a:t>2/7/23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98CF5D5-818B-DB40-ABB7-6FEDCEA521CD}" type="datetime1">
              <a:rPr lang="en-US" smtClean="0"/>
              <a:t>2/7/23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3DF2CB-EAAC-3148-BEA7-6616135962EA}" type="datetime1">
              <a:rPr lang="en-US" smtClean="0"/>
              <a:t>2/7/23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86B433-2BBD-EC41-9880-090BB06C3288}" type="datetime1">
              <a:rPr lang="en-US" smtClean="0"/>
              <a:t>2/7/23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EF8610C-AF41-4C45-A47A-F22D8CF90F4B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6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709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EF8610C-AF41-4C45-A47A-F22D8CF90F4B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25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2FECA0F-D87A-8047-9B80-E0BDAC6DC4D7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36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EF8610C-AF41-4C45-A47A-F22D8CF90F4B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417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025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EF8610C-AF41-4C45-A47A-F22D8CF90F4B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38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0FF7E44-A944-5149-BABB-5A269D3FDBEB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8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2FECA0F-D87A-8047-9B80-E0BDAC6DC4D7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09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6FD5B8-F872-8E46-9B02-4293660394B4}" type="datetime1">
              <a:rPr lang="en-US" smtClean="0"/>
              <a:t>2/7/23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5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1/30/2019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0CBB3C-58C6-AB48-8ED1-B4F6FDD8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A6C13A9-7F00-D24F-A38D-8A266A3D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272" y="5841748"/>
            <a:ext cx="365760" cy="365125"/>
          </a:xfrm>
        </p:spPr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1/30/2019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1/30/2019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56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gif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295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Predictive Analytics for Business Strategy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199704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514600"/>
            <a:ext cx="2819400" cy="82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en-US" dirty="0"/>
              <a:t>Let’s take a look at how we would determine the direction of the bias if there was only one major confounding factor not controlled for.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Even though there would often be more than 1.</a:t>
            </a:r>
          </a:p>
          <a:p>
            <a:endParaRPr lang="en-US" dirty="0"/>
          </a:p>
          <a:p>
            <a:r>
              <a:rPr lang="en-US" dirty="0"/>
              <a:t>Note if there were multiple factors they </a:t>
            </a:r>
            <a:r>
              <a:rPr lang="en-US" i="1" dirty="0"/>
              <a:t>might</a:t>
            </a:r>
            <a:r>
              <a:rPr lang="en-US" dirty="0"/>
              <a:t> pull the bias in opposing directions and the overall direction of bias would not be clear.</a:t>
            </a:r>
          </a:p>
        </p:txBody>
      </p:sp>
    </p:spTree>
    <p:extLst>
      <p:ext uri="{BB962C8B-B14F-4D97-AF65-F5344CB8AC3E}">
        <p14:creationId xmlns:p14="http://schemas.microsoft.com/office/powerpoint/2010/main" val="162364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14400" y="2438400"/>
          <a:ext cx="6867525" cy="3095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2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49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Sign of correlation between omitted variable and the outcome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5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‒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9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Sign of the correlation between the omitted variable and treatment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‒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‒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‒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*Direction of Bias – ice cream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store</a:t>
            </a:r>
          </a:p>
          <a:p>
            <a:pPr lvl="1"/>
            <a:r>
              <a:rPr lang="en-US" dirty="0"/>
              <a:t>Quantity and price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do we suspect is likely the direction of the selection bias?</a:t>
            </a:r>
          </a:p>
          <a:p>
            <a:pPr lvl="1"/>
            <a:r>
              <a:rPr lang="en-US" dirty="0"/>
              <a:t>Suppose temperature is only confounding factor.</a:t>
            </a:r>
          </a:p>
        </p:txBody>
      </p:sp>
    </p:spTree>
    <p:extLst>
      <p:ext uri="{BB962C8B-B14F-4D97-AF65-F5344CB8AC3E}">
        <p14:creationId xmlns:p14="http://schemas.microsoft.com/office/powerpoint/2010/main" val="336122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 – ice cream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store</a:t>
            </a:r>
          </a:p>
          <a:p>
            <a:pPr lvl="1"/>
            <a:r>
              <a:rPr lang="en-US" dirty="0"/>
              <a:t>Quantity and price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do we suspect is likely the direction of the selection bias?</a:t>
            </a:r>
          </a:p>
          <a:p>
            <a:pPr lvl="1"/>
            <a:r>
              <a:rPr lang="en-US" dirty="0"/>
              <a:t>Suppose temperature is only confounding factor.</a:t>
            </a:r>
          </a:p>
          <a:p>
            <a:pPr lvl="1"/>
            <a:endParaRPr lang="en-US" dirty="0"/>
          </a:p>
          <a:p>
            <a:r>
              <a:rPr lang="en-US" dirty="0"/>
              <a:t>Suppose your estimate is 0.56</a:t>
            </a:r>
          </a:p>
        </p:txBody>
      </p:sp>
    </p:spTree>
    <p:extLst>
      <p:ext uri="{BB962C8B-B14F-4D97-AF65-F5344CB8AC3E}">
        <p14:creationId xmlns:p14="http://schemas.microsoft.com/office/powerpoint/2010/main" val="303044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*Direction of Bias - Vaccines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</a:t>
            </a:r>
          </a:p>
          <a:p>
            <a:pPr lvl="1"/>
            <a:r>
              <a:rPr lang="en-US" dirty="0"/>
              <a:t>Imagine if not an RCT and participants could choose treatment or control group </a:t>
            </a:r>
          </a:p>
          <a:p>
            <a:pPr lvl="1"/>
            <a:r>
              <a:rPr lang="en-US" dirty="0"/>
              <a:t>Assume older people more likely to opt for treatment &amp; this is only confounding factor</a:t>
            </a:r>
          </a:p>
          <a:p>
            <a:pPr lvl="1"/>
            <a:r>
              <a:rPr lang="en-US" dirty="0"/>
              <a:t>Severe case is outcome and treatment (vaccine) is the treatment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likely the direction of the bias?</a:t>
            </a:r>
          </a:p>
        </p:txBody>
      </p:sp>
    </p:spTree>
    <p:extLst>
      <p:ext uri="{BB962C8B-B14F-4D97-AF65-F5344CB8AC3E}">
        <p14:creationId xmlns:p14="http://schemas.microsoft.com/office/powerpoint/2010/main" val="364677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 - Vaccines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</a:t>
            </a:r>
          </a:p>
          <a:p>
            <a:pPr lvl="1"/>
            <a:r>
              <a:rPr lang="en-US" dirty="0"/>
              <a:t>Imagine if not an RCT and participants could choose treatment or control group </a:t>
            </a:r>
          </a:p>
          <a:p>
            <a:pPr lvl="1"/>
            <a:r>
              <a:rPr lang="en-US" dirty="0"/>
              <a:t>Assume older people more likely to opt for treatment &amp; this is only confounding factor</a:t>
            </a:r>
          </a:p>
          <a:p>
            <a:pPr lvl="1"/>
            <a:r>
              <a:rPr lang="en-US" dirty="0"/>
              <a:t>Severe case is outcome and treatment (vaccine) is the treatment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/>
              <a:t>What is likely the direction of the bias?</a:t>
            </a:r>
          </a:p>
          <a:p>
            <a:endParaRPr lang="en-US" dirty="0"/>
          </a:p>
          <a:p>
            <a:r>
              <a:rPr lang="en-US" dirty="0"/>
              <a:t>Suppose your estimate is -0.71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9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 - Vaccines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Covid-19 </a:t>
            </a:r>
          </a:p>
          <a:p>
            <a:pPr lvl="1"/>
            <a:r>
              <a:rPr lang="en-US" dirty="0"/>
              <a:t>Imagine if not an RCT and participants could choose treatment or control group </a:t>
            </a:r>
          </a:p>
          <a:p>
            <a:pPr lvl="1"/>
            <a:r>
              <a:rPr lang="en-US" dirty="0"/>
              <a:t>Assume older people more likely to opt for treatment &amp; this is only confounding factor</a:t>
            </a:r>
          </a:p>
          <a:p>
            <a:pPr lvl="1"/>
            <a:r>
              <a:rPr lang="en-US" dirty="0"/>
              <a:t>Severe case is outcome and treatment (vaccine) is the treatment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/>
              <a:t>What is likely the direction of the bias?</a:t>
            </a:r>
          </a:p>
          <a:p>
            <a:endParaRPr lang="en-US" dirty="0"/>
          </a:p>
          <a:p>
            <a:r>
              <a:rPr lang="en-US" dirty="0"/>
              <a:t>Suppose your estimate is -0.71</a:t>
            </a:r>
          </a:p>
          <a:p>
            <a:endParaRPr lang="en-US" dirty="0"/>
          </a:p>
          <a:p>
            <a:r>
              <a:rPr lang="en-US" dirty="0"/>
              <a:t>WHAT WOULD HAVE CHANGED IF WE HAD DEFINED THE TREATMENT AS “NOT VACCINATED”?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3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14400" y="2438400"/>
          <a:ext cx="6867525" cy="3095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2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49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Sign of correlation between omitted variable and the outcome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5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‒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9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Sign of the correlation between the omitted variable and treatment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‒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‒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‒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*Direction of Bias - Shoes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Quantity sold and price of shoe sales</a:t>
            </a:r>
          </a:p>
          <a:p>
            <a:pPr lvl="1"/>
            <a:r>
              <a:rPr lang="en-US" dirty="0"/>
              <a:t>Quality as the one confounding factor.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likely the direction of the bias?</a:t>
            </a:r>
          </a:p>
        </p:txBody>
      </p:sp>
    </p:spTree>
    <p:extLst>
      <p:ext uri="{BB962C8B-B14F-4D97-AF65-F5344CB8AC3E}">
        <p14:creationId xmlns:p14="http://schemas.microsoft.com/office/powerpoint/2010/main" val="3198607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 - Shoes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Quantity sold and price of shoe sales</a:t>
            </a:r>
          </a:p>
          <a:p>
            <a:pPr lvl="1"/>
            <a:r>
              <a:rPr lang="en-US" dirty="0"/>
              <a:t>Quality as the one confounding factor.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likely the direction of the bias?</a:t>
            </a:r>
          </a:p>
          <a:p>
            <a:endParaRPr lang="en-US" dirty="0"/>
          </a:p>
          <a:p>
            <a:r>
              <a:rPr lang="en-US" dirty="0"/>
              <a:t>Suppose your estimate is 1.42.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7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By the end of this class,</a:t>
            </a:r>
            <a:br>
              <a:rPr lang="en-US" dirty="0"/>
            </a:br>
            <a:r>
              <a:rPr lang="en-US" dirty="0"/>
              <a:t>you should be able to: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976198"/>
            <a:ext cx="8015594" cy="4119802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and discuss the direction of bias created by a confounding factor.</a:t>
            </a:r>
            <a:endParaRPr lang="en-US" sz="2600" dirty="0"/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 why when there are multiple confounding factors it is not always clear what the direction of bias is.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 how to estimate a model when there are multiple treatments or multiple treatment levels.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some rules of thumb for sample size for A/B Tests.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3AFD8-20BC-544C-8095-A5D900C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*Direction of Bias - Wage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Wage and college degree </a:t>
            </a:r>
          </a:p>
          <a:p>
            <a:pPr lvl="1"/>
            <a:r>
              <a:rPr lang="en-US" dirty="0"/>
              <a:t>Cognitive ability as lone confounding factor.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likely the direction of the bias?</a:t>
            </a:r>
          </a:p>
        </p:txBody>
      </p:sp>
    </p:spTree>
    <p:extLst>
      <p:ext uri="{BB962C8B-B14F-4D97-AF65-F5344CB8AC3E}">
        <p14:creationId xmlns:p14="http://schemas.microsoft.com/office/powerpoint/2010/main" val="428117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 - Wage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Wage and college degree </a:t>
            </a:r>
          </a:p>
          <a:p>
            <a:pPr lvl="1"/>
            <a:r>
              <a:rPr lang="en-US" dirty="0"/>
              <a:t>Cognitive ability as lone confounding factor.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likely the direction of the bias?</a:t>
            </a:r>
          </a:p>
          <a:p>
            <a:endParaRPr lang="en-US" dirty="0"/>
          </a:p>
          <a:p>
            <a:r>
              <a:rPr lang="en-US" dirty="0"/>
              <a:t>Let’s use the Education worksheet from    Class 5.2.xlsx and discuss whether our estimate is likely higher or lower than the true causal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67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*Direction of Bias: click-through rate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Click-through rate &amp; whether listed 1st</a:t>
            </a:r>
          </a:p>
          <a:p>
            <a:pPr lvl="1"/>
            <a:r>
              <a:rPr lang="en-US" dirty="0"/>
              <a:t>Brand recognition as the only confounding factor.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likely the direction of the bias?</a:t>
            </a:r>
          </a:p>
        </p:txBody>
      </p:sp>
    </p:spTree>
    <p:extLst>
      <p:ext uri="{BB962C8B-B14F-4D97-AF65-F5344CB8AC3E}">
        <p14:creationId xmlns:p14="http://schemas.microsoft.com/office/powerpoint/2010/main" val="299252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Bias: click-through rate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Click-through rate &amp; whether listed 1st</a:t>
            </a:r>
          </a:p>
          <a:p>
            <a:pPr lvl="1"/>
            <a:r>
              <a:rPr lang="en-US" dirty="0"/>
              <a:t>Brand recognition as the only confounding factor.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likely the direction of the bias?</a:t>
            </a:r>
          </a:p>
          <a:p>
            <a:endParaRPr lang="en-US" dirty="0"/>
          </a:p>
          <a:p>
            <a:r>
              <a:rPr lang="en-US" dirty="0"/>
              <a:t>Suppose your estimate is 0.22.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4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Bias: multiple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When is knowing the direction of bias most helpful?</a:t>
            </a:r>
          </a:p>
        </p:txBody>
      </p:sp>
    </p:spTree>
    <p:extLst>
      <p:ext uri="{BB962C8B-B14F-4D97-AF65-F5344CB8AC3E}">
        <p14:creationId xmlns:p14="http://schemas.microsoft.com/office/powerpoint/2010/main" val="64119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Bias: multiple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800" dirty="0"/>
              <a:t>When is knowing the direction of bias most helpful?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When the major confounding factor(s) are biased in the same direction.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r>
              <a:rPr lang="en-US" sz="2800" dirty="0"/>
              <a:t>Clearly it is common for us to not be able to account for all confounding factors.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But if only one major one, if we’re lucky it’s possible we’ll be able to say our effect is likely “at least” this big.</a:t>
            </a:r>
          </a:p>
          <a:p>
            <a:pPr lvl="1"/>
            <a:endParaRPr lang="en-US" sz="2400" dirty="0"/>
          </a:p>
          <a:p>
            <a:r>
              <a:rPr lang="en-US" sz="2800" dirty="0"/>
              <a:t>What if they are not in the same direction? </a:t>
            </a:r>
          </a:p>
        </p:txBody>
      </p:sp>
    </p:spTree>
    <p:extLst>
      <p:ext uri="{BB962C8B-B14F-4D97-AF65-F5344CB8AC3E}">
        <p14:creationId xmlns:p14="http://schemas.microsoft.com/office/powerpoint/2010/main" val="286241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5400" dirty="0"/>
              <a:t>Estimating a causal effect when we have one or more treatment levels</a:t>
            </a:r>
          </a:p>
          <a:p>
            <a:endParaRPr lang="en-US" sz="2800" dirty="0"/>
          </a:p>
          <a:p>
            <a:pPr marL="109728" indent="0">
              <a:buNone/>
            </a:pPr>
            <a:endParaRPr lang="en-US" sz="2800" dirty="0">
              <a:solidFill>
                <a:srgbClr val="996633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en-US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77691-6637-3B4B-B8BD-E90900F9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5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For the rest of today, I want to consider a couple regressions: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8000"/>
                </a:solidFill>
              </a:rPr>
              <a:t>Expenditures regressed on a New Tax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8000"/>
                </a:solidFill>
              </a:rPr>
              <a:t>Production regressed on Labor and Management</a:t>
            </a:r>
          </a:p>
          <a:p>
            <a:pPr>
              <a:buNone/>
            </a:pPr>
            <a:endParaRPr lang="en-US" sz="2800" dirty="0"/>
          </a:p>
          <a:p>
            <a:r>
              <a:rPr lang="en-US" sz="2400" dirty="0"/>
              <a:t>Using these examples, we can: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Continue with distinguishing correlation from causality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Give another example of multiple regression (where you have more than 1 X) and how to interpret the coefficients.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A60DC-3D5B-F442-844B-E91EA5E0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Suppose the government imposed a new, one-time tax on all individuals</a:t>
            </a:r>
          </a:p>
          <a:p>
            <a:pPr lvl="1"/>
            <a:r>
              <a:rPr lang="en-US" sz="2400" dirty="0">
                <a:solidFill>
                  <a:srgbClr val="003399"/>
                </a:solidFill>
              </a:rPr>
              <a:t>The tax equals 100*</a:t>
            </a:r>
            <a:r>
              <a:rPr lang="en-US" sz="2400" dirty="0" err="1">
                <a:solidFill>
                  <a:srgbClr val="003399"/>
                </a:solidFill>
              </a:rPr>
              <a:t>BirthMonth</a:t>
            </a:r>
            <a:r>
              <a:rPr lang="en-US" sz="2400" dirty="0">
                <a:solidFill>
                  <a:srgbClr val="003399"/>
                </a:solidFill>
              </a:rPr>
              <a:t>#</a:t>
            </a:r>
          </a:p>
          <a:p>
            <a:pPr lvl="1"/>
            <a:endParaRPr lang="en-US" sz="2400" dirty="0">
              <a:solidFill>
                <a:srgbClr val="003399"/>
              </a:solidFill>
            </a:endParaRPr>
          </a:p>
          <a:p>
            <a:pPr lvl="1"/>
            <a:r>
              <a:rPr lang="en-US" sz="2400" dirty="0">
                <a:solidFill>
                  <a:srgbClr val="003399"/>
                </a:solidFill>
              </a:rPr>
              <a:t>For example, if you were born in</a:t>
            </a:r>
          </a:p>
          <a:p>
            <a:pPr lvl="1">
              <a:buNone/>
            </a:pPr>
            <a:r>
              <a:rPr lang="en-US" sz="2400" dirty="0">
                <a:solidFill>
                  <a:srgbClr val="003399"/>
                </a:solidFill>
              </a:rPr>
              <a:t>  April, you must pay $400 (=$100*4)</a:t>
            </a:r>
          </a:p>
          <a:p>
            <a:endParaRPr lang="en-US" sz="2800" dirty="0">
              <a:solidFill>
                <a:srgbClr val="003399"/>
              </a:solidFill>
            </a:endParaRPr>
          </a:p>
          <a:p>
            <a:r>
              <a:rPr lang="en-US" sz="2800" dirty="0"/>
              <a:t>The tax is imposed on Jan. 1, 2019</a:t>
            </a:r>
          </a:p>
          <a:p>
            <a:endParaRPr lang="en-US" sz="2800" dirty="0">
              <a:solidFill>
                <a:srgbClr val="003399"/>
              </a:solidFill>
            </a:endParaRPr>
          </a:p>
          <a:p>
            <a:r>
              <a:rPr lang="en-US" sz="2800" dirty="0"/>
              <a:t>Question: How much does individual expenditure respond to a tax increase?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 1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B030-7BF9-FC48-9DA9-AE8BC15F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/>
              <a:t>We may attempt to answer this question with a short-run perspective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What is the responsiveness in short-run (say, 2 months’ worth of) expenditures to tax increases?</a:t>
            </a:r>
          </a:p>
          <a:p>
            <a:endParaRPr lang="en-US" sz="2800" dirty="0"/>
          </a:p>
          <a:p>
            <a:r>
              <a:rPr lang="en-US" sz="2800" dirty="0"/>
              <a:t>How might we answer this with data?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Bare minimum includes individual-level data on:</a:t>
            </a:r>
          </a:p>
          <a:p>
            <a:pPr lvl="2"/>
            <a:r>
              <a:rPr lang="en-US" sz="2200" dirty="0">
                <a:solidFill>
                  <a:srgbClr val="003399"/>
                </a:solidFill>
              </a:rPr>
              <a:t>Expenditures between Jan. 1, 2019 and Feb. 28, 2019</a:t>
            </a:r>
          </a:p>
          <a:p>
            <a:pPr lvl="2"/>
            <a:endParaRPr lang="en-US" sz="2200" dirty="0">
              <a:solidFill>
                <a:srgbClr val="003399"/>
              </a:solidFill>
            </a:endParaRPr>
          </a:p>
          <a:p>
            <a:pPr lvl="2"/>
            <a:r>
              <a:rPr lang="en-US" sz="2200" dirty="0">
                <a:solidFill>
                  <a:srgbClr val="003399"/>
                </a:solidFill>
              </a:rPr>
              <a:t>Tax paid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 1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15CFD-F3E7-194B-9501-6C89E2E2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5400" dirty="0"/>
              <a:t>A few notes/updates on potential confounding factors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C53CA-A774-7845-A555-E12E6290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3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/>
              <a:t>Suppose we have such data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Import Data1 sheet from Class 5.2 data</a:t>
            </a:r>
          </a:p>
          <a:p>
            <a:pPr lvl="1"/>
            <a:endParaRPr lang="en-US" sz="2400" dirty="0">
              <a:solidFill>
                <a:srgbClr val="008000"/>
              </a:solidFill>
            </a:endParaRPr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 1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8D66C-3876-D24C-A0FE-038C1882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2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/>
              <a:t>What is the treatment in the expenditure regression?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expenditure</a:t>
            </a:r>
          </a:p>
          <a:p>
            <a:pPr lvl="1"/>
            <a:r>
              <a:rPr lang="en-US" sz="2400" dirty="0"/>
              <a:t>The tax amount</a:t>
            </a:r>
          </a:p>
          <a:p>
            <a:pPr lvl="1"/>
            <a:r>
              <a:rPr lang="en-US" sz="2400" dirty="0"/>
              <a:t>The marginal propensity to consume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 1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D8300-38BE-D94E-B249-69CB691A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/>
              <a:t>What is the treatment in the expenditure regression?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expenditure</a:t>
            </a:r>
          </a:p>
          <a:p>
            <a:pPr lvl="1"/>
            <a:r>
              <a:rPr lang="en-US" sz="2400" u="sng" dirty="0"/>
              <a:t>The tax amount</a:t>
            </a:r>
          </a:p>
          <a:p>
            <a:pPr lvl="1"/>
            <a:r>
              <a:rPr lang="en-US" sz="2400" dirty="0"/>
              <a:t>The marginal propensity to consume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*Regression 1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D8300-38BE-D94E-B249-69CB691A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6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/>
              <a:t>Measure the relationship between Expenditures and Tax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Interpret the coefficient</a:t>
            </a:r>
          </a:p>
          <a:p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/>
              <a:t>Try running the regression in STATA </a:t>
            </a:r>
          </a:p>
          <a:p>
            <a:pPr lvl="1"/>
            <a:endParaRPr lang="en-US" sz="2400" dirty="0"/>
          </a:p>
          <a:p>
            <a:r>
              <a:rPr lang="en-US" sz="2800" dirty="0"/>
              <a:t>Do you think we’ve identified the causal impact of the treatment?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We’d also call this the causal effect of the tax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 1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D6A2B-CEF1-AF41-8E46-3A39EAAF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/>
              <a:t>True or False: The coefficient on Tax is an estimate of the causal effect of the tax on short-run expenditure</a:t>
            </a:r>
          </a:p>
          <a:p>
            <a:pPr lvl="1"/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True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False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 1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C50DE-6B36-F041-9478-0DD821B7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Suppose you have three production facilities, each with 50 workers</a:t>
            </a:r>
          </a:p>
          <a:p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/>
              <a:t>You have an “A team” of 5 workers that you randomly assign to a different facility each week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You have a star supervisor that you randomly assign to a different facility each month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You want to know:</a:t>
            </a:r>
          </a:p>
          <a:p>
            <a:pPr lvl="1"/>
            <a:r>
              <a:rPr lang="en-US" sz="2600" dirty="0">
                <a:solidFill>
                  <a:srgbClr val="008000"/>
                </a:solidFill>
              </a:rPr>
              <a:t>How much do my A team and star supervisor affect production levels?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 2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ATea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2514600"/>
            <a:ext cx="3581400" cy="1170214"/>
          </a:xfrm>
          <a:prstGeom prst="rect">
            <a:avLst/>
          </a:prstGeom>
        </p:spPr>
      </p:pic>
      <p:pic>
        <p:nvPicPr>
          <p:cNvPr id="10" name="Picture 9" descr="Star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3962400"/>
            <a:ext cx="1143000" cy="11678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06881-F665-1643-8A4E-020FEA7A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Suppose you have monthly data for each facility on: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Production</a:t>
            </a:r>
          </a:p>
          <a:p>
            <a:pPr lvl="1"/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# of visits from the A team</a:t>
            </a:r>
          </a:p>
          <a:p>
            <a:pPr lvl="1"/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Whether the star supervisor was there</a:t>
            </a:r>
          </a:p>
          <a:p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/>
              <a:t>Note: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We now have treatments along two dimensions</a:t>
            </a:r>
          </a:p>
          <a:p>
            <a:pPr lvl="1"/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We can use multiple regression to assess the effect of each treatment, holding the other constant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 2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595FD-6AD9-1F46-8E9A-E05D0910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86429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The regression model with multiple “</a:t>
                </a:r>
                <a:r>
                  <a:rPr lang="en-US" sz="2800" dirty="0" err="1"/>
                  <a:t>Xs</a:t>
                </a:r>
                <a:r>
                  <a:rPr lang="en-US" sz="2800" dirty="0"/>
                  <a:t>”: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𝑃𝑟𝑜𝑑𝑢𝑐𝑡𝑖𝑜𝑛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𝐴𝑇𝑒𝑎𝑚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r>
                  <a:rPr lang="en-US" sz="2800" dirty="0"/>
                  <a:t>Just as with the case of a single-dimension treatment, we can write individual observations as: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200" dirty="0">
                  <a:solidFill>
                    <a:srgbClr val="3333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864291"/>
              </a:xfrm>
              <a:blipFill>
                <a:blip r:embed="rId4"/>
                <a:stretch>
                  <a:fillRect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 2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1703388" y="4038600"/>
          <a:ext cx="5954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52400" imgH="228600" progId="Equation.3">
                  <p:embed/>
                </p:oleObj>
              </mc:Choice>
              <mc:Fallback>
                <p:oleObj name="Equation" r:id="rId6" imgW="2552400" imgH="228600" progId="Equation.3">
                  <p:embed/>
                  <p:pic>
                    <p:nvPicPr>
                      <p:cNvPr id="962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038600"/>
                        <a:ext cx="59547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7DAB2-FC71-7E4F-AB09-E0292F64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/>
              <a:t>Load in the Data2 sheet from Class 5.2 data</a:t>
            </a:r>
          </a:p>
          <a:p>
            <a:endParaRPr lang="en-US" sz="2800" dirty="0"/>
          </a:p>
          <a:p>
            <a:r>
              <a:rPr lang="en-US" sz="2800" dirty="0"/>
              <a:t>Estimate multiple regression model of Production on A Team / Star</a:t>
            </a:r>
          </a:p>
          <a:p>
            <a:endParaRPr lang="en-US" sz="2800" dirty="0"/>
          </a:p>
          <a:p>
            <a:r>
              <a:rPr lang="en-US" sz="2800" dirty="0"/>
              <a:t>Interpret the coefficients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With multiple </a:t>
            </a:r>
            <a:r>
              <a:rPr lang="en-US" sz="2400" dirty="0" err="1">
                <a:solidFill>
                  <a:srgbClr val="008000"/>
                </a:solidFill>
              </a:rPr>
              <a:t>Xs</a:t>
            </a:r>
            <a:r>
              <a:rPr lang="en-US" sz="2400" dirty="0">
                <a:solidFill>
                  <a:srgbClr val="008000"/>
                </a:solidFill>
              </a:rPr>
              <a:t>, these are “partials”</a:t>
            </a:r>
          </a:p>
          <a:p>
            <a:pPr lvl="1"/>
            <a:endParaRPr lang="en-US" sz="2400" dirty="0">
              <a:solidFill>
                <a:srgbClr val="008000"/>
              </a:solidFill>
            </a:endParaRP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They show how Y moves with one of the </a:t>
            </a:r>
            <a:r>
              <a:rPr lang="en-US" sz="2400" dirty="0" err="1">
                <a:solidFill>
                  <a:srgbClr val="008000"/>
                </a:solidFill>
              </a:rPr>
              <a:t>Xs</a:t>
            </a:r>
            <a:r>
              <a:rPr lang="en-US" sz="2400" dirty="0">
                <a:solidFill>
                  <a:srgbClr val="008000"/>
                </a:solidFill>
              </a:rPr>
              <a:t>, holding the other </a:t>
            </a:r>
            <a:r>
              <a:rPr lang="en-US" sz="2400" dirty="0" err="1">
                <a:solidFill>
                  <a:srgbClr val="008000"/>
                </a:solidFill>
              </a:rPr>
              <a:t>Xs</a:t>
            </a:r>
            <a:r>
              <a:rPr lang="en-US" sz="2400" dirty="0">
                <a:solidFill>
                  <a:srgbClr val="008000"/>
                </a:solidFill>
              </a:rPr>
              <a:t> constant</a:t>
            </a:r>
          </a:p>
          <a:p>
            <a:pPr lvl="1"/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 2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E58F-A3CC-FC46-AECC-D04BCFC3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9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/>
              <a:t>True or False: The coefficients on the A Team and Star Manager are estimates of the causal effects of those variables on Production.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True</a:t>
            </a:r>
          </a:p>
          <a:p>
            <a:pPr lvl="1"/>
            <a:r>
              <a:rPr lang="en-US" sz="2400" dirty="0"/>
              <a:t>False</a:t>
            </a:r>
          </a:p>
          <a:p>
            <a:pPr lvl="2">
              <a:buNone/>
            </a:pP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Regression 2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945E1-0979-784B-B6F6-4B1860BD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Follow the 4 steps: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The first two are meant to be easy, but crucial when treatment is not binary.</a:t>
            </a:r>
          </a:p>
          <a:p>
            <a:endParaRPr lang="en-US" sz="2800" b="1" dirty="0"/>
          </a:p>
          <a:p>
            <a:pPr marL="850392" lvl="1" indent="-457200">
              <a:buFont typeface="+mj-lt"/>
              <a:buAutoNum type="arabicParenR"/>
            </a:pPr>
            <a:r>
              <a:rPr lang="en-US" sz="2400" b="1" dirty="0">
                <a:solidFill>
                  <a:srgbClr val="C00000"/>
                </a:solidFill>
              </a:rPr>
              <a:t>What is the treatment?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z="2400" b="1" dirty="0">
                <a:solidFill>
                  <a:srgbClr val="C00000"/>
                </a:solidFill>
              </a:rPr>
              <a:t>Who/what is treated &amp; untreated?</a:t>
            </a:r>
          </a:p>
          <a:p>
            <a:pPr marL="850392" lvl="1" indent="-457200">
              <a:buFont typeface="+mj-lt"/>
              <a:buAutoNum type="arabicParenR"/>
            </a:pPr>
            <a:endParaRPr lang="en-US" sz="2400" b="1" dirty="0">
              <a:solidFill>
                <a:srgbClr val="C00000"/>
              </a:solidFill>
            </a:endParaRPr>
          </a:p>
          <a:p>
            <a:pPr marL="850392" lvl="1" indent="-457200">
              <a:buFont typeface="+mj-lt"/>
              <a:buAutoNum type="arabicParenR"/>
            </a:pPr>
            <a:r>
              <a:rPr lang="en-US" sz="2400" b="1" dirty="0">
                <a:solidFill>
                  <a:srgbClr val="C00000"/>
                </a:solidFill>
              </a:rPr>
              <a:t>WHAT ARE THE DIFFERENCES BETWEEN THE TREATED AND THE UNTREATED?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z="2400" b="1" dirty="0">
                <a:solidFill>
                  <a:srgbClr val="C00000"/>
                </a:solidFill>
              </a:rPr>
              <a:t>Of those in item 3, which are in U?</a:t>
            </a:r>
          </a:p>
          <a:p>
            <a:pPr lvl="1"/>
            <a:endParaRPr lang="en-US" sz="2000" b="1" dirty="0">
              <a:solidFill>
                <a:srgbClr val="FF0000"/>
              </a:solidFill>
            </a:endParaRPr>
          </a:p>
          <a:p>
            <a:pPr lvl="1"/>
            <a:endParaRPr lang="en-US" sz="2000" b="1" dirty="0">
              <a:solidFill>
                <a:srgbClr val="FF0000"/>
              </a:solidFill>
            </a:endParaRPr>
          </a:p>
          <a:p>
            <a:pPr lvl="1"/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Potential confounding factors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5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/>
              <a:t>True or False: The coefficients on the A Team and Star Manager are estimates of the causal effects of those variables on Production.</a:t>
            </a:r>
          </a:p>
          <a:p>
            <a:pPr lvl="1"/>
            <a:endParaRPr lang="en-US" sz="2400" u="sng" dirty="0"/>
          </a:p>
          <a:p>
            <a:pPr lvl="1"/>
            <a:r>
              <a:rPr lang="en-US" sz="2400" u="sng" dirty="0"/>
              <a:t>True</a:t>
            </a:r>
          </a:p>
          <a:p>
            <a:pPr lvl="1"/>
            <a:r>
              <a:rPr lang="en-US" sz="2400" dirty="0"/>
              <a:t>False</a:t>
            </a:r>
          </a:p>
          <a:p>
            <a:pPr lvl="2">
              <a:buNone/>
            </a:pP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*Regression 2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945E1-0979-784B-B6F6-4B1860BD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5400" dirty="0"/>
              <a:t>A/B Test </a:t>
            </a:r>
          </a:p>
          <a:p>
            <a:pPr marL="109728" indent="0" algn="ctr">
              <a:buNone/>
            </a:pPr>
            <a:r>
              <a:rPr lang="en-US" sz="5400" dirty="0"/>
              <a:t>Rules of Thumb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C53CA-A774-7845-A555-E12E6290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5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A/B tests are extremely powerful tools of causal inference (experimental data).</a:t>
            </a:r>
          </a:p>
          <a:p>
            <a:endParaRPr lang="en-US" sz="2800" dirty="0"/>
          </a:p>
          <a:p>
            <a:r>
              <a:rPr lang="en-US" sz="2800" dirty="0"/>
              <a:t>Here are a couple of rules of thumb for sample size that will increase our likelihood of estimating a significant effect: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Larger sample size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Larger true effect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Lower variance in outcomes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Split treated/untreated equally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 couple rules of thumb for A/B tests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945E1-0979-784B-B6F6-4B1860BD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8113872" cy="5029200"/>
              </a:xfrm>
              <a:ln>
                <a:noFill/>
              </a:ln>
            </p:spPr>
            <p:txBody>
              <a:bodyPr>
                <a:normAutofit fontScale="85000" lnSpcReduction="20000"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For a given sample, the power of the test is optimized when we divide the treated and untreated into equal-sized groups.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This may increase the cost of the study if you are offering something of value to one group.</a:t>
                </a:r>
              </a:p>
              <a:p>
                <a:endParaRPr lang="en-US" sz="2800" dirty="0"/>
              </a:p>
              <a:p>
                <a:r>
                  <a:rPr lang="en-US" sz="2200" b="0" dirty="0"/>
                  <a:t>T-stat for difference in means:       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100" dirty="0"/>
                  <a:t>You can think of the denominator as the standard error for the two sample case (unequal variances assumed).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, imagine two cases: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=99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113872" cy="502920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Splitting treated/untreated equally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4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We discussed direction of bias and when it is most helpful to us.</a:t>
            </a:r>
          </a:p>
          <a:p>
            <a:endParaRPr lang="en-US" sz="2800" dirty="0"/>
          </a:p>
          <a:p>
            <a:r>
              <a:rPr lang="en-US" sz="2800" dirty="0"/>
              <a:t>We also looked at multiple treatments or multiple levels of a treatment and how to control for that.</a:t>
            </a:r>
          </a:p>
          <a:p>
            <a:pPr lvl="1"/>
            <a:r>
              <a:rPr lang="en-US" sz="2400" dirty="0"/>
              <a:t>Example that works for RCT case.</a:t>
            </a:r>
          </a:p>
          <a:p>
            <a:pPr lvl="1"/>
            <a:endParaRPr lang="en-US" sz="2400" dirty="0"/>
          </a:p>
          <a:p>
            <a:r>
              <a:rPr lang="en-US" sz="2800" dirty="0"/>
              <a:t>Lastly, we covered some rules of thumb for sample sizes in A/B Tests (RCT).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Wrapping up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945E1-0979-784B-B6F6-4B1860BD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0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Quiz 2 covers Class 1.1 – 5.1</a:t>
            </a:r>
          </a:p>
          <a:p>
            <a:pPr lvl="1"/>
            <a:r>
              <a:rPr lang="en-US" sz="2400" dirty="0"/>
              <a:t>Friday noon – 11:59pm</a:t>
            </a:r>
          </a:p>
          <a:p>
            <a:endParaRPr lang="en-US" sz="2800" dirty="0"/>
          </a:p>
          <a:p>
            <a:r>
              <a:rPr lang="en-US" sz="2800" dirty="0"/>
              <a:t>Discussion 2 up</a:t>
            </a:r>
          </a:p>
          <a:p>
            <a:pPr lvl="1"/>
            <a:r>
              <a:rPr lang="en-US" sz="2400" dirty="0"/>
              <a:t>Due Sunday</a:t>
            </a:r>
          </a:p>
          <a:p>
            <a:endParaRPr lang="en-US" sz="2800" dirty="0"/>
          </a:p>
          <a:p>
            <a:pPr marL="393192" lvl="1" indent="0">
              <a:buNone/>
            </a:pPr>
            <a:endParaRPr lang="en-US" sz="2400" dirty="0"/>
          </a:p>
          <a:p>
            <a:r>
              <a:rPr lang="en-US" sz="2800" dirty="0"/>
              <a:t>PS3 is also up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Announcements/reminders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1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r>
              <a:rPr lang="en-US" sz="2800" dirty="0"/>
              <a:t>One additional note on potential confounding factors is that they must be factors that are present at/prior to treatment.</a:t>
            </a:r>
          </a:p>
          <a:p>
            <a:endParaRPr lang="en-US" sz="2800" dirty="0"/>
          </a:p>
          <a:p>
            <a:r>
              <a:rPr lang="en-US" sz="2800" dirty="0"/>
              <a:t>Factors that arise due to the treatment are part of the </a:t>
            </a:r>
            <a:r>
              <a:rPr lang="en-US" sz="2800" b="1" dirty="0"/>
              <a:t>treatment effect </a:t>
            </a:r>
            <a:r>
              <a:rPr lang="en-US" sz="2800" dirty="0"/>
              <a:t>we want to estimate, </a:t>
            </a:r>
            <a:r>
              <a:rPr lang="en-US" sz="2800" b="1" u="sng" dirty="0"/>
              <a:t>NOT</a:t>
            </a:r>
            <a:r>
              <a:rPr lang="en-US" sz="2800" dirty="0"/>
              <a:t> part of the </a:t>
            </a:r>
            <a:r>
              <a:rPr lang="en-US" sz="2800" b="1" dirty="0"/>
              <a:t>selection bias </a:t>
            </a:r>
            <a:r>
              <a:rPr lang="en-US" sz="2800" dirty="0"/>
              <a:t>created by a </a:t>
            </a:r>
            <a:r>
              <a:rPr lang="en-US" sz="2800" b="1" dirty="0"/>
              <a:t>confounding factor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Skills gained in college may cause income to be higher later in life, but this is an effect of college on income, not a difference between treated and untreated.</a:t>
            </a:r>
          </a:p>
          <a:p>
            <a:pPr lvl="1"/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Potential confounding factors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For every potential confounding factor:</a:t>
            </a:r>
          </a:p>
          <a:p>
            <a:pPr lvl="1"/>
            <a:r>
              <a:rPr lang="en-US" sz="2400" dirty="0"/>
              <a:t>Make sure you (and I) can envision what would be in a column for it in a spreadsheet.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Clear: 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Month, family wealth, high intelligence (y/n), high level of discipline (y/n)</a:t>
            </a:r>
            <a:endParaRPr lang="en-US" sz="1600" dirty="0">
              <a:solidFill>
                <a:srgbClr val="0070C0"/>
              </a:solidFill>
            </a:endParaRP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Unclear: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Seasonality, family, demographic</a:t>
            </a:r>
          </a:p>
          <a:p>
            <a:pPr lvl="3"/>
            <a:r>
              <a:rPr lang="en-US" sz="2000" dirty="0"/>
              <a:t>You may be on to something, but be specific enough so that it is clear what the values would be (even if they would be difficult to truly observe).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Imagine the spreadsheet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endParaRPr lang="en-US" sz="2800" dirty="0"/>
          </a:p>
          <a:p>
            <a:pPr marL="109728" indent="0" algn="ctr">
              <a:buNone/>
            </a:pPr>
            <a:r>
              <a:rPr lang="en-US" sz="5400" dirty="0"/>
              <a:t>Direction of Bias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C53CA-A774-7845-A555-E12E6290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6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Potential confounding factors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following are from observational data:</a:t>
            </a:r>
          </a:p>
          <a:p>
            <a:endParaRPr lang="en-US" dirty="0"/>
          </a:p>
          <a:p>
            <a:pPr lvl="1"/>
            <a:r>
              <a:rPr lang="en-US" dirty="0"/>
              <a:t>Ice cream: Quantity on Price</a:t>
            </a:r>
          </a:p>
          <a:p>
            <a:pPr lvl="1"/>
            <a:r>
              <a:rPr lang="en-US" dirty="0"/>
              <a:t>Vaccines: Severe Covid case on vaccination</a:t>
            </a:r>
          </a:p>
          <a:p>
            <a:pPr lvl="1"/>
            <a:r>
              <a:rPr lang="en-US" dirty="0"/>
              <a:t>Shoes: Quantity on Price</a:t>
            </a:r>
          </a:p>
          <a:p>
            <a:pPr lvl="1"/>
            <a:r>
              <a:rPr lang="en-US" dirty="0"/>
              <a:t>Education: Wage on College Degree</a:t>
            </a:r>
          </a:p>
          <a:p>
            <a:pPr lvl="1"/>
            <a:r>
              <a:rPr lang="en-US" dirty="0"/>
              <a:t>Ads: Click-through rate on whether listed 1st</a:t>
            </a:r>
          </a:p>
        </p:txBody>
      </p:sp>
    </p:spTree>
    <p:extLst>
      <p:ext uri="{BB962C8B-B14F-4D97-AF65-F5344CB8AC3E}">
        <p14:creationId xmlns:p14="http://schemas.microsoft.com/office/powerpoint/2010/main" val="56717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Direction of Bias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83960-062B-824D-8947-885E813A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E205F-7301-1B47-B174-B596DBBA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en-US" dirty="0"/>
              <a:t>Often, we don’t think our model is exogenous.</a:t>
            </a:r>
          </a:p>
          <a:p>
            <a:endParaRPr lang="en-US" dirty="0"/>
          </a:p>
          <a:p>
            <a:r>
              <a:rPr lang="en-US" dirty="0"/>
              <a:t>This implies we think our estimate is not a good estimate of the ATE of some X on Y.</a:t>
            </a:r>
          </a:p>
          <a:p>
            <a:pPr lvl="1"/>
            <a:r>
              <a:rPr lang="en-US" sz="2400" dirty="0"/>
              <a:t>The estimate of ATE is </a:t>
            </a:r>
            <a:r>
              <a:rPr lang="en-US" sz="2400" b="1" dirty="0"/>
              <a:t>biased</a:t>
            </a:r>
            <a:r>
              <a:rPr lang="en-US" sz="2400" dirty="0"/>
              <a:t>.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But does it over- or under-estimate the ATE?</a:t>
            </a:r>
          </a:p>
        </p:txBody>
      </p:sp>
    </p:spTree>
    <p:extLst>
      <p:ext uri="{BB962C8B-B14F-4D97-AF65-F5344CB8AC3E}">
        <p14:creationId xmlns:p14="http://schemas.microsoft.com/office/powerpoint/2010/main" val="407193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Data Analysis using Economic Modeling&amp;#x0D;&amp;#x0A;(BUS-G492)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utline for Today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From Experiment to Regression&amp;quot;&quot;/&gt;&lt;property id=&quot;20307&quot; value=&quot;294&quot;/&gt;&lt;/object&gt;&lt;object type=&quot;3&quot; unique_id=&quot;10007&quot;&gt;&lt;property id=&quot;20148&quot; value=&quot;5&quot;/&gt;&lt;property id=&quot;20300&quot; value=&quot;Slide 4 - &amp;quot;From Experiment to Regression&amp;quot;&quot;/&gt;&lt;property id=&quot;20307&quot; value=&quot;332&quot;/&gt;&lt;/object&gt;&lt;object type=&quot;3&quot; unique_id=&quot;10008&quot;&gt;&lt;property id=&quot;20148&quot; value=&quot;5&quot;/&gt;&lt;property id=&quot;20300&quot; value=&quot;Slide 5 - &amp;quot;From Experiment to Regression&amp;quot;&quot;/&gt;&lt;property id=&quot;20307&quot; value=&quot;380&quot;/&gt;&lt;/object&gt;&lt;object type=&quot;3&quot; unique_id=&quot;10009&quot;&gt;&lt;property id=&quot;20148&quot; value=&quot;5&quot;/&gt;&lt;property id=&quot;20300&quot; value=&quot;Slide 6 - &amp;quot;From Experiment to Regression&amp;quot;&quot;/&gt;&lt;property id=&quot;20307&quot; value=&quot;421&quot;/&gt;&lt;/object&gt;&lt;object type=&quot;3&quot; unique_id=&quot;10010&quot;&gt;&lt;property id=&quot;20148&quot; value=&quot;5&quot;/&gt;&lt;property id=&quot;20300&quot; value=&quot;Slide 7 - &amp;quot;From Experiment to Regression&amp;quot;&quot;/&gt;&lt;property id=&quot;20307&quot; value=&quot;436&quot;/&gt;&lt;/object&gt;&lt;object type=&quot;3&quot; unique_id=&quot;10011&quot;&gt;&lt;property id=&quot;20148&quot; value=&quot;5&quot;/&gt;&lt;property id=&quot;20300&quot; value=&quot;Slide 8 - &amp;quot;From Experiment to Regression&amp;quot;&quot;/&gt;&lt;property id=&quot;20307&quot; value=&quot;437&quot;/&gt;&lt;/object&gt;&lt;object type=&quot;3&quot; unique_id=&quot;10012&quot;&gt;&lt;property id=&quot;20148&quot; value=&quot;5&quot;/&gt;&lt;property id=&quot;20300&quot; value=&quot;Slide 9 - &amp;quot;From Experiment to Regression&amp;quot;&quot;/&gt;&lt;property id=&quot;20307&quot; value=&quot;438&quot;/&gt;&lt;/object&gt;&lt;object type=&quot;3&quot; unique_id=&quot;10013&quot;&gt;&lt;property id=&quot;20148&quot; value=&quot;5&quot;/&gt;&lt;property id=&quot;20300&quot; value=&quot;Slide 10 - &amp;quot;From Experiment to Regression&amp;quot;&quot;/&gt;&lt;property id=&quot;20307&quot; value=&quot;439&quot;/&gt;&lt;/object&gt;&lt;object type=&quot;3&quot; unique_id=&quot;10014&quot;&gt;&lt;property id=&quot;20148&quot; value=&quot;5&quot;/&gt;&lt;property id=&quot;20300&quot; value=&quot;Slide 11 - &amp;quot;From Experiment to Regression&amp;quot;&quot;/&gt;&lt;property id=&quot;20307&quot; value=&quot;440&quot;/&gt;&lt;/object&gt;&lt;object type=&quot;3&quot; unique_id=&quot;10015&quot;&gt;&lt;property id=&quot;20148&quot; value=&quot;5&quot;/&gt;&lt;property id=&quot;20300&quot; value=&quot;Slide 12 - &amp;quot;From Experiment to Regression&amp;quot;&quot;/&gt;&lt;property id=&quot;20307&quot; value=&quot;441&quot;/&gt;&lt;/object&gt;&lt;object type=&quot;3&quot; unique_id=&quot;10016&quot;&gt;&lt;property id=&quot;20148&quot; value=&quot;5&quot;/&gt;&lt;property id=&quot;20300&quot; value=&quot;Slide 13 - &amp;quot;From Experiment to Regression&amp;quot;&quot;/&gt;&lt;property id=&quot;20307&quot; value=&quot;442&quot;/&gt;&lt;/object&gt;&lt;object type=&quot;3&quot; unique_id=&quot;10017&quot;&gt;&lt;property id=&quot;20148&quot; value=&quot;5&quot;/&gt;&lt;property id=&quot;20300&quot; value=&quot;Slide 14 - &amp;quot;Multiple Treatments and Regression&amp;quot;&quot;/&gt;&lt;property id=&quot;20307&quot; value=&quot;337&quot;/&gt;&lt;/object&gt;&lt;object type=&quot;3&quot; unique_id=&quot;10018&quot;&gt;&lt;property id=&quot;20148&quot; value=&quot;5&quot;/&gt;&lt;property id=&quot;20300&quot; value=&quot;Slide 15 - &amp;quot;Multiple Treatments and Regression&amp;quot;&quot;/&gt;&lt;property id=&quot;20307&quot; value=&quot;443&quot;/&gt;&lt;/object&gt;&lt;object type=&quot;3&quot; unique_id=&quot;10019&quot;&gt;&lt;property id=&quot;20148&quot; value=&quot;5&quot;/&gt;&lt;property id=&quot;20300&quot; value=&quot;Slide 16 - &amp;quot;Multiple Treatments and Regression&amp;quot;&quot;/&gt;&lt;property id=&quot;20307&quot; value=&quot;444&quot;/&gt;&lt;/object&gt;&lt;object type=&quot;3&quot; unique_id=&quot;10020&quot;&gt;&lt;property id=&quot;20148&quot; value=&quot;5&quot;/&gt;&lt;property id=&quot;20300&quot; value=&quot;Slide 17 - &amp;quot;Multiple Treatments and Regression&amp;quot;&quot;/&gt;&lt;property id=&quot;20307&quot; value=&quot;445&quot;/&gt;&lt;/object&gt;&lt;object type=&quot;3&quot; unique_id=&quot;10021&quot;&gt;&lt;property id=&quot;20148&quot; value=&quot;5&quot;/&gt;&lt;property id=&quot;20300&quot; value=&quot;Slide 18 - &amp;quot;Multiple Treatments and Regression&amp;quot;&quot;/&gt;&lt;property id=&quot;20307&quot; value=&quot;446&quot;/&gt;&lt;/object&gt;&lt;object type=&quot;3&quot; unique_id=&quot;10022&quot;&gt;&lt;property id=&quot;20148&quot; value=&quot;5&quot;/&gt;&lt;property id=&quot;20300&quot; value=&quot;Slide 19 - &amp;quot;Multiple Treatments and Regression&amp;quot;&quot;/&gt;&lt;property id=&quot;20307&quot; value=&quot;447&quot;/&gt;&lt;/object&gt;&lt;object type=&quot;3&quot; unique_id=&quot;10023&quot;&gt;&lt;property id=&quot;20148&quot; value=&quot;5&quot;/&gt;&lt;property id=&quot;20300&quot; value=&quot;Slide 20 - &amp;quot;Multiple Treatments and Regression&amp;quot;&quot;/&gt;&lt;property id=&quot;20307&quot; value=&quot;448&quot;/&gt;&lt;/object&gt;&lt;object type=&quot;3&quot; unique_id=&quot;10024&quot;&gt;&lt;property id=&quot;20148&quot; value=&quot;5&quot;/&gt;&lt;property id=&quot;20300&quot; value=&quot;Slide 21 - &amp;quot;Multiple Treatments and Regression&amp;quot;&quot;/&gt;&lt;property id=&quot;20307&quot; value=&quot;449&quot;/&gt;&lt;/object&gt;&lt;object type=&quot;3&quot; unique_id=&quot;10025&quot;&gt;&lt;property id=&quot;20148&quot; value=&quot;5&quot;/&gt;&lt;property id=&quot;20300&quot; value=&quot;Slide 22 - &amp;quot;Multiple Treatments and Regression&amp;quot;&quot;/&gt;&lt;property id=&quot;20307&quot; value=&quot;450&quot;/&gt;&lt;/object&gt;&lt;object type=&quot;3&quot; unique_id=&quot;10026&quot;&gt;&lt;property id=&quot;20148&quot; value=&quot;5&quot;/&gt;&lt;property id=&quot;20300&quot; value=&quot;Slide 23 - &amp;quot;Multiple Treatments and Regression&amp;quot;&quot;/&gt;&lt;property id=&quot;20307&quot; value=&quot;451&quot;/&gt;&lt;/object&gt;&lt;object type=&quot;3&quot; unique_id=&quot;10027&quot;&gt;&lt;property id=&quot;20148&quot; value=&quot;5&quot;/&gt;&lt;property id=&quot;20300&quot; value=&quot;Slide 24 - &amp;quot;Multiple Treatments and Regression&amp;quot;&quot;/&gt;&lt;property id=&quot;20307&quot; value=&quot;452&quot;/&gt;&lt;/object&gt;&lt;object type=&quot;3&quot; unique_id=&quot;10028&quot;&gt;&lt;property id=&quot;20148&quot; value=&quot;5&quot;/&gt;&lt;property id=&quot;20300&quot; value=&quot;Slide 25 - &amp;quot;Multiple Treatments and Regression&amp;quot;&quot;/&gt;&lt;property id=&quot;20307&quot; value=&quot;453&quot;/&gt;&lt;/object&gt;&lt;object type=&quot;3&quot; unique_id=&quot;10029&quot;&gt;&lt;property id=&quot;20148&quot; value=&quot;5&quot;/&gt;&lt;property id=&quot;20300&quot; value=&quot;Slide 26 - &amp;quot;Running a Regression&amp;quot;&quot;/&gt;&lt;property id=&quot;20307&quot; value=&quot;389&quot;/&gt;&lt;/object&gt;&lt;object type=&quot;3&quot; unique_id=&quot;10030&quot;&gt;&lt;property id=&quot;20148&quot; value=&quot;5&quot;/&gt;&lt;property id=&quot;20300&quot; value=&quot;Slide 27 - &amp;quot;Running a Regression&amp;quot;&quot;/&gt;&lt;property id=&quot;20307&quot; value=&quot;387&quot;/&gt;&lt;/object&gt;&lt;object type=&quot;3&quot; unique_id=&quot;10031&quot;&gt;&lt;property id=&quot;20148&quot; value=&quot;5&quot;/&gt;&lt;property id=&quot;20300&quot; value=&quot;Slide 28 - &amp;quot;Running a Regression&amp;quot;&quot;/&gt;&lt;property id=&quot;20307&quot; value=&quot;454&quot;/&gt;&lt;/object&gt;&lt;object type=&quot;3&quot; unique_id=&quot;10032&quot;&gt;&lt;property id=&quot;20148&quot; value=&quot;5&quot;/&gt;&lt;property id=&quot;20300&quot; value=&quot;Slide 29 - &amp;quot;Running a Regression&amp;quot;&quot;/&gt;&lt;property id=&quot;20307&quot; value=&quot;455&quot;/&gt;&lt;/object&gt;&lt;object type=&quot;3&quot; unique_id=&quot;10033&quot;&gt;&lt;property id=&quot;20148&quot; value=&quot;5&quot;/&gt;&lt;property id=&quot;20300&quot; value=&quot;Slide 30 - &amp;quot;Running a Regression&amp;quot;&quot;/&gt;&lt;property id=&quot;20307&quot; value=&quot;456&quot;/&gt;&lt;/object&gt;&lt;object type=&quot;3&quot; unique_id=&quot;10034&quot;&gt;&lt;property id=&quot;20148&quot; value=&quot;5&quot;/&gt;&lt;property id=&quot;20300&quot; value=&quot;Slide 31 - &amp;quot;Summary&amp;quot;&quot;/&gt;&lt;property id=&quot;20307&quot; value=&quot;457&quot;/&gt;&lt;/object&gt;&lt;object type=&quot;3&quot; unique_id=&quot;10035&quot;&gt;&lt;property id=&quot;20148&quot; value=&quot;5&quot;/&gt;&lt;property id=&quot;20300&quot; value=&quot;Slide 32 - &amp;quot;Looking Ahead&amp;quot;&quot;/&gt;&lt;property id=&quot;20307&quot; value=&quot;45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0000"/>
      </a:accent1>
      <a:accent2>
        <a:srgbClr val="6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48670</TotalTime>
  <Words>2375</Words>
  <Application>Microsoft Macintosh PowerPoint</Application>
  <PresentationFormat>On-screen Show (4:3)</PresentationFormat>
  <Paragraphs>523</Paragraphs>
  <Slides>45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Equation</vt:lpstr>
      <vt:lpstr>Predictive Analytics for Business Strategy</vt:lpstr>
      <vt:lpstr>By the end of this class, you should be able to:</vt:lpstr>
      <vt:lpstr>PowerPoint Presentation</vt:lpstr>
      <vt:lpstr>Potential confounding factors</vt:lpstr>
      <vt:lpstr>Potential confounding factors</vt:lpstr>
      <vt:lpstr>Imagine the spreadsheet</vt:lpstr>
      <vt:lpstr>PowerPoint Presentation</vt:lpstr>
      <vt:lpstr>Potential confounding factors</vt:lpstr>
      <vt:lpstr>Direction of Bias</vt:lpstr>
      <vt:lpstr>Direction of Bias</vt:lpstr>
      <vt:lpstr>Direction of Bias</vt:lpstr>
      <vt:lpstr>*Direction of Bias – ice cream</vt:lpstr>
      <vt:lpstr>Direction of Bias – ice cream</vt:lpstr>
      <vt:lpstr>*Direction of Bias - Vaccines</vt:lpstr>
      <vt:lpstr>Direction of Bias - Vaccines</vt:lpstr>
      <vt:lpstr>Direction of Bias - Vaccines</vt:lpstr>
      <vt:lpstr>Direction of Bias</vt:lpstr>
      <vt:lpstr>*Direction of Bias - Shoes</vt:lpstr>
      <vt:lpstr>Direction of Bias - Shoes</vt:lpstr>
      <vt:lpstr>*Direction of Bias - Wage</vt:lpstr>
      <vt:lpstr>Direction of Bias - Wage</vt:lpstr>
      <vt:lpstr>*Direction of Bias: click-through rate</vt:lpstr>
      <vt:lpstr>Direction of Bias: click-through rate</vt:lpstr>
      <vt:lpstr>Direction of Bias: multiple</vt:lpstr>
      <vt:lpstr>Direction of Bias: multiple</vt:lpstr>
      <vt:lpstr>PowerPoint Presentation</vt:lpstr>
      <vt:lpstr>Regressions</vt:lpstr>
      <vt:lpstr>Regression 1</vt:lpstr>
      <vt:lpstr>Regression 1</vt:lpstr>
      <vt:lpstr>Regression 1</vt:lpstr>
      <vt:lpstr>Regression 1</vt:lpstr>
      <vt:lpstr>*Regression 1</vt:lpstr>
      <vt:lpstr>Regression 1</vt:lpstr>
      <vt:lpstr>Regression 1</vt:lpstr>
      <vt:lpstr>Regression 2</vt:lpstr>
      <vt:lpstr>Regression 2</vt:lpstr>
      <vt:lpstr>Regression 2</vt:lpstr>
      <vt:lpstr>Regression 2</vt:lpstr>
      <vt:lpstr>Regression 2</vt:lpstr>
      <vt:lpstr>*Regression 2</vt:lpstr>
      <vt:lpstr>PowerPoint Presentation</vt:lpstr>
      <vt:lpstr>A couple rules of thumb for A/B tests</vt:lpstr>
      <vt:lpstr>Splitting treated/untreated equally</vt:lpstr>
      <vt:lpstr>Wrapping up</vt:lpstr>
      <vt:lpstr>Announcements/reminders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Prince</dc:creator>
  <cp:lastModifiedBy>McDermott, Eric</cp:lastModifiedBy>
  <cp:revision>1748</cp:revision>
  <dcterms:created xsi:type="dcterms:W3CDTF">2010-01-21T17:35:37Z</dcterms:created>
  <dcterms:modified xsi:type="dcterms:W3CDTF">2023-02-08T03:11:56Z</dcterms:modified>
</cp:coreProperties>
</file>