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5" r:id="rId3"/>
    <p:sldId id="831" r:id="rId4"/>
    <p:sldId id="814" r:id="rId5"/>
    <p:sldId id="674" r:id="rId6"/>
    <p:sldId id="708" r:id="rId7"/>
    <p:sldId id="724" r:id="rId8"/>
    <p:sldId id="771" r:id="rId9"/>
    <p:sldId id="678" r:id="rId10"/>
    <p:sldId id="679" r:id="rId11"/>
    <p:sldId id="677" r:id="rId12"/>
    <p:sldId id="733" r:id="rId13"/>
    <p:sldId id="697" r:id="rId14"/>
    <p:sldId id="734" r:id="rId15"/>
    <p:sldId id="710" r:id="rId16"/>
    <p:sldId id="776" r:id="rId17"/>
    <p:sldId id="681" r:id="rId18"/>
    <p:sldId id="875" r:id="rId19"/>
    <p:sldId id="844" r:id="rId20"/>
    <p:sldId id="879" r:id="rId21"/>
    <p:sldId id="877" r:id="rId22"/>
    <p:sldId id="878" r:id="rId23"/>
    <p:sldId id="880" r:id="rId24"/>
    <p:sldId id="881" r:id="rId25"/>
    <p:sldId id="882" r:id="rId26"/>
    <p:sldId id="829" r:id="rId27"/>
    <p:sldId id="876" r:id="rId28"/>
    <p:sldId id="505" r:id="rId29"/>
    <p:sldId id="683" r:id="rId30"/>
    <p:sldId id="684" r:id="rId31"/>
    <p:sldId id="685" r:id="rId32"/>
    <p:sldId id="692" r:id="rId33"/>
    <p:sldId id="687" r:id="rId34"/>
    <p:sldId id="847" r:id="rId35"/>
    <p:sldId id="688" r:id="rId36"/>
    <p:sldId id="689" r:id="rId37"/>
    <p:sldId id="690" r:id="rId38"/>
    <p:sldId id="691" r:id="rId39"/>
    <p:sldId id="693" r:id="rId40"/>
    <p:sldId id="848" r:id="rId41"/>
    <p:sldId id="849" r:id="rId42"/>
    <p:sldId id="850" r:id="rId43"/>
    <p:sldId id="506" r:id="rId44"/>
    <p:sldId id="828" r:id="rId45"/>
  </p:sldIdLst>
  <p:sldSz cx="9144000" cy="6858000" type="screen4x3"/>
  <p:notesSz cx="6985000" cy="92837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99"/>
    <a:srgbClr val="33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3878" autoAdjust="0"/>
  </p:normalViewPr>
  <p:slideViewPr>
    <p:cSldViewPr>
      <p:cViewPr varScale="1">
        <p:scale>
          <a:sx n="120" d="100"/>
          <a:sy n="120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45564-78AE-5A42-ABE7-3D4E628C2899}" type="datetime1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0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4D6B6-FAAC-9D48-BF7D-4DD411FBF5E3}" type="datetime1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4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535CF3-DE92-A946-8559-630E7032F9EB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3E9928-2047-704D-BB08-CE708FA1F889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1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955EB4-F3BA-0241-AAB0-9231D630330B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1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84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6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5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6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5621C-67AC-5D4B-A85B-22F9763A2956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97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3E9928-2047-704D-BB08-CE708FA1F889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65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FECA0F-D87A-8047-9B80-E0BDAC6DC4D7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8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3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59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6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2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84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7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0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60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3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48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88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2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42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3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2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0FF7E44-A944-5149-BABB-5A269D3FDBEB}" type="datetime1">
              <a:rPr lang="en-US" smtClean="0"/>
              <a:t>2/12/23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00CD73-89AE-0B41-B7E4-21F28CCCC907}" type="datetime1">
              <a:rPr lang="en-US" smtClean="0"/>
              <a:t>2/12/23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7" y="1012095"/>
            <a:ext cx="8004391" cy="638906"/>
          </a:xfrm>
        </p:spPr>
        <p:txBody>
          <a:bodyPr>
            <a:normAutofit/>
          </a:bodyPr>
          <a:lstStyle>
            <a:lvl1pPr>
              <a:defRPr sz="32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6" y="237250"/>
            <a:ext cx="3700462" cy="336549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33192" y="237251"/>
            <a:ext cx="409068" cy="478110"/>
          </a:xfrm>
        </p:spPr>
        <p:txBody>
          <a:bodyPr/>
          <a:lstStyle/>
          <a:p>
            <a:fld id="{D217A71F-DA05-ED43-B86B-EDA6CC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3180626"/>
            <a:ext cx="6802482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710382"/>
            <a:ext cx="3700462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2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  <p:sldLayoutId id="2147483746" r:id="rId13"/>
    <p:sldLayoutId id="2147483747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*IQ as a proxy of </a:t>
            </a:r>
            <a:r>
              <a:rPr lang="en-US"/>
              <a:t>“cognitive ability</a:t>
            </a:r>
            <a:r>
              <a:rPr lang="en-US" dirty="0"/>
              <a:t>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861898"/>
                <a:ext cx="8015594" cy="411980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simplicity, if the true DGP of wage was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𝑊𝑎𝑔𝑒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𝐸𝑑𝑢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𝐶𝑜𝑔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𝐴𝑏𝑖𝑙𝑖𝑡𝑦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742950" lvl="2" indent="-342900"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Arial" charset="0"/>
                  <a:buChar char="•"/>
                </a:pPr>
                <a:r>
                  <a:rPr lang="en-US" sz="1800" dirty="0"/>
                  <a:t>One more year of education increases wage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742950" lvl="2" indent="-342900"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Arial" charset="0"/>
                  <a:buChar char="•"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Instead, we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𝑊𝑎𝑔𝑒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𝐸𝑑𝑢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𝐼𝑄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>
                  <a:buFont typeface="Arial" charset="0"/>
                  <a:buChar char="•"/>
                </a:pPr>
                <a:r>
                  <a:rPr lang="en-US" sz="1800" dirty="0"/>
                  <a:t>If the proxy variable IQ satisfies 3 assumptions,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indeed an unbiased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sz="1800" dirty="0"/>
                  <a:t>We’ll discuss those 3 assumptions/conditions next.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861898"/>
                <a:ext cx="8015594" cy="4119802"/>
              </a:xfrm>
              <a:blipFill>
                <a:blip r:embed="rId3"/>
                <a:stretch>
                  <a:fillRect l="-633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1 for proxy variables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When will our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 a ”good” estimate for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Assumption #1: proxy variable (IQ) has to be </a:t>
                </a:r>
                <a:r>
                  <a:rPr lang="en-US" sz="2000" u="sng" dirty="0"/>
                  <a:t>correlated</a:t>
                </a:r>
                <a:r>
                  <a:rPr lang="en-US" sz="2000" dirty="0"/>
                  <a:t> with the confounding variable (Cognitive Ability).</a:t>
                </a:r>
              </a:p>
              <a:p>
                <a:pPr lvl="1"/>
                <a:endParaRPr lang="en-US" i="1" dirty="0">
                  <a:latin typeface="Cambria Math" charset="0"/>
                </a:endParaRPr>
              </a:p>
              <a:p>
                <a:pPr lvl="1"/>
                <a:endParaRPr lang="en-US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should be non-zero and significant. 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  <a:blipFill>
                <a:blip r:embed="rId3"/>
                <a:stretch>
                  <a:fillRect l="-633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19377" y="3327835"/>
                <a:ext cx="3234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𝐶𝑜𝑔𝐴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𝑏𝑖𝑙𝑖𝑡𝑦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77" y="3327835"/>
                <a:ext cx="3234925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5BB77E-4180-0D48-90A1-1B45188B2C3D}"/>
              </a:ext>
            </a:extLst>
          </p:cNvPr>
          <p:cNvSpPr txBox="1"/>
          <p:nvPr/>
        </p:nvSpPr>
        <p:spPr>
          <a:xfrm>
            <a:off x="542260" y="4864138"/>
            <a:ext cx="84493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empirically test whether the proxy satisfies assumption # 1.</a:t>
            </a:r>
          </a:p>
        </p:txBody>
      </p:sp>
    </p:spTree>
    <p:extLst>
      <p:ext uri="{BB962C8B-B14F-4D97-AF65-F5344CB8AC3E}">
        <p14:creationId xmlns:p14="http://schemas.microsoft.com/office/powerpoint/2010/main" val="31194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Visualization of A#1?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B6FC6-7E9B-BC4F-977B-7C4F1BCD4023}"/>
              </a:ext>
            </a:extLst>
          </p:cNvPr>
          <p:cNvSpPr/>
          <p:nvPr/>
        </p:nvSpPr>
        <p:spPr>
          <a:xfrm>
            <a:off x="5060200" y="7268259"/>
            <a:ext cx="1164004" cy="539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303938-D42D-4744-8EAC-674703EC7F76}"/>
              </a:ext>
            </a:extLst>
          </p:cNvPr>
          <p:cNvGrpSpPr/>
          <p:nvPr/>
        </p:nvGrpSpPr>
        <p:grpSpPr>
          <a:xfrm>
            <a:off x="281247" y="1651001"/>
            <a:ext cx="3273705" cy="4841892"/>
            <a:chOff x="1690947" y="1651001"/>
            <a:chExt cx="3273705" cy="4841892"/>
          </a:xfrm>
        </p:grpSpPr>
        <p:grpSp>
          <p:nvGrpSpPr>
            <p:cNvPr id="19" name="Group 18"/>
            <p:cNvGrpSpPr/>
            <p:nvPr/>
          </p:nvGrpSpPr>
          <p:grpSpPr>
            <a:xfrm>
              <a:off x="1690947" y="1651001"/>
              <a:ext cx="3273705" cy="4841892"/>
              <a:chOff x="2583085" y="1689187"/>
              <a:chExt cx="3273705" cy="484189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37681" y="2037144"/>
                <a:ext cx="2419109" cy="240753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83085" y="3234160"/>
                <a:ext cx="2419109" cy="240753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46436" y="4041418"/>
                <a:ext cx="2419109" cy="240753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77958" y="27022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66913" y="35259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58900" y="4050085"/>
                <a:ext cx="351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6658" y="390960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92639" y="47488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55991" y="16891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CogAbility</a:t>
                </a:r>
                <a:endParaRPr lang="en-US" sz="2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83085" y="5323711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IQ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09357" y="6130969"/>
                <a:ext cx="6415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edu</a:t>
                </a:r>
                <a:endParaRPr lang="en-US" sz="2000" b="1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C89921-4B6B-9D45-B650-CD4C3222BBEC}"/>
                </a:ext>
              </a:extLst>
            </p:cNvPr>
            <p:cNvSpPr txBox="1"/>
            <p:nvPr/>
          </p:nvSpPr>
          <p:spPr>
            <a:xfrm>
              <a:off x="3368024" y="563780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AE7450B-B719-B941-9BF6-D4620822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029" y="1811517"/>
            <a:ext cx="4462196" cy="4119802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000" dirty="0"/>
              <a:t>A#1: IQ and ability are correlated, meaning B+C is not an empty set.</a:t>
            </a:r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r>
              <a:rPr lang="en-US" sz="2000" dirty="0"/>
              <a:t>We observe IQ, but not </a:t>
            </a:r>
            <a:r>
              <a:rPr lang="en-US" sz="2000" dirty="0" err="1"/>
              <a:t>CogAbility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0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133" y="405524"/>
            <a:ext cx="8004391" cy="638906"/>
          </a:xfrm>
        </p:spPr>
        <p:txBody>
          <a:bodyPr>
            <a:normAutofit/>
          </a:bodyPr>
          <a:lstStyle/>
          <a:p>
            <a:r>
              <a:rPr lang="en-US" dirty="0"/>
              <a:t>Assumption 2 for proxy variables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64203" y="1385266"/>
                <a:ext cx="8015594" cy="411980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#2: proxy variable (IQ) does not directly affect dependent variable (wage)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It only indirectly affects Y through the confounding factor (ability).</a:t>
                </a:r>
              </a:p>
              <a:p>
                <a:pPr lvl="1"/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		“True”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𝑊𝑎𝑔𝑒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𝐸𝑑𝑢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𝐶𝑜𝑔</m:t>
                        </m:r>
                        <m:r>
                          <a:rPr lang="en-US" sz="1800" i="1">
                            <a:latin typeface="Cambria Math" charset="0"/>
                          </a:rPr>
                          <m:t>𝐴𝑏𝑖𝑙𝑖𝑡𝑦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lvl="1"/>
                <a:r>
                  <a:rPr lang="en-US" sz="1800" dirty="0"/>
                  <a:t>Our proxy variable (IQ) should not be in the error term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) of the “true” model. </a:t>
                </a:r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That is, after controlling for ability, IQ adds no extra information toward predicting wage. (if we had ability, we wouldn’t want IQ)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203" y="1385266"/>
                <a:ext cx="8015594" cy="4119802"/>
              </a:xfrm>
              <a:blipFill>
                <a:blip r:embed="rId3"/>
                <a:stretch>
                  <a:fillRect l="-633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8D664C-6CA4-C647-B939-3B125DF2AFAF}"/>
              </a:ext>
            </a:extLst>
          </p:cNvPr>
          <p:cNvSpPr txBox="1"/>
          <p:nvPr/>
        </p:nvSpPr>
        <p:spPr>
          <a:xfrm>
            <a:off x="352691" y="5509813"/>
            <a:ext cx="84252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empirically test whether the proxy satisfies assumption # 2.</a:t>
            </a:r>
          </a:p>
        </p:txBody>
      </p:sp>
    </p:spTree>
    <p:extLst>
      <p:ext uri="{BB962C8B-B14F-4D97-AF65-F5344CB8AC3E}">
        <p14:creationId xmlns:p14="http://schemas.microsoft.com/office/powerpoint/2010/main" val="27249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Visualization of A#2?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B6FC6-7E9B-BC4F-977B-7C4F1BCD4023}"/>
              </a:ext>
            </a:extLst>
          </p:cNvPr>
          <p:cNvSpPr/>
          <p:nvPr/>
        </p:nvSpPr>
        <p:spPr>
          <a:xfrm>
            <a:off x="5060200" y="7268259"/>
            <a:ext cx="1164004" cy="539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1247" y="1689187"/>
            <a:ext cx="3273705" cy="3996448"/>
            <a:chOff x="2583085" y="1727373"/>
            <a:chExt cx="3273705" cy="3996448"/>
          </a:xfrm>
        </p:grpSpPr>
        <p:sp>
          <p:nvSpPr>
            <p:cNvPr id="6" name="Oval 5"/>
            <p:cNvSpPr/>
            <p:nvPr/>
          </p:nvSpPr>
          <p:spPr>
            <a:xfrm>
              <a:off x="3437681" y="2037144"/>
              <a:ext cx="2419109" cy="24075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83085" y="3234160"/>
              <a:ext cx="2419109" cy="240753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5467" y="231847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66913" y="35259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6658" y="39096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5620" y="1727373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CogAbility</a:t>
              </a:r>
              <a:endParaRPr 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3085" y="532371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IQ</a:t>
              </a:r>
            </a:p>
          </p:txBody>
        </p:sp>
      </p:grp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AE7450B-B719-B941-9BF6-D4620822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029" y="1811517"/>
            <a:ext cx="4462196" cy="4119802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000" dirty="0"/>
              <a:t>A#2: IQ should not determine wage. IQ can affect wage only through ability.</a:t>
            </a:r>
          </a:p>
          <a:p>
            <a:pPr>
              <a:buFont typeface="Wingdings" charset="2"/>
              <a:buChar char="§"/>
            </a:pPr>
            <a:r>
              <a:rPr lang="en-US" sz="2000" dirty="0"/>
              <a:t>C should be completely contained by ability.</a:t>
            </a:r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1800" dirty="0"/>
              <a:t>Wage is Y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/>
              <a:t>CogAbility</a:t>
            </a:r>
            <a:r>
              <a:rPr lang="en-US" sz="1800" dirty="0"/>
              <a:t> not observed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IQ observed (proxy)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057E4-49F2-0B42-85DE-E1E6F7440021}"/>
              </a:ext>
            </a:extLst>
          </p:cNvPr>
          <p:cNvGrpSpPr/>
          <p:nvPr/>
        </p:nvGrpSpPr>
        <p:grpSpPr>
          <a:xfrm>
            <a:off x="2001868" y="1974488"/>
            <a:ext cx="2833596" cy="2407534"/>
            <a:chOff x="1499194" y="3132138"/>
            <a:chExt cx="2833596" cy="240753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6F4CD5-CC77-DE4C-9871-175C7DE51684}"/>
                </a:ext>
              </a:extLst>
            </p:cNvPr>
            <p:cNvSpPr/>
            <p:nvPr/>
          </p:nvSpPr>
          <p:spPr>
            <a:xfrm>
              <a:off x="1499194" y="3132138"/>
              <a:ext cx="2419109" cy="2407534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BC3C6C-D237-574B-BBBB-D6BB26E2BBC2}"/>
                </a:ext>
              </a:extLst>
            </p:cNvPr>
            <p:cNvSpPr txBox="1"/>
            <p:nvPr/>
          </p:nvSpPr>
          <p:spPr>
            <a:xfrm>
              <a:off x="3506923" y="5006944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wage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668D378-3905-F644-8437-189B5FC5808A}"/>
              </a:ext>
            </a:extLst>
          </p:cNvPr>
          <p:cNvSpPr txBox="1"/>
          <p:nvPr/>
        </p:nvSpPr>
        <p:spPr>
          <a:xfrm>
            <a:off x="2182585" y="360981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19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Parents’ income as proxy for ability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518824" y="1813360"/>
            <a:ext cx="8015594" cy="411980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 whether parents’ income as a proxy for ability satisfies Assumption 1 </a:t>
            </a:r>
            <a:r>
              <a:rPr lang="en-US" sz="2800"/>
              <a:t>and Assumption </a:t>
            </a:r>
            <a:r>
              <a:rPr lang="en-US" sz="2800" dirty="0"/>
              <a:t>2. </a:t>
            </a:r>
          </a:p>
          <a:p>
            <a:pPr marL="736092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(if the targeted confounding factor is Cognitive Ability)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 exercise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44384" y="1813360"/>
                <a:ext cx="8312728" cy="41198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Discuss whether parents’ income as a proxy for ability satisfies Assumption 1 and assumption 2. (if the targeted confounding factor is Cognitive Ability)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wage is also determined by parents’ income,</a:t>
                </a:r>
              </a:p>
              <a:p>
                <a:pPr lvl="1"/>
                <a:r>
                  <a:rPr lang="en-US" sz="1800" dirty="0"/>
                  <a:t>E.g., via parents’ social connections</a:t>
                </a:r>
              </a:p>
              <a:p>
                <a:pPr lvl="1"/>
                <a:r>
                  <a:rPr lang="en-US" sz="1800" dirty="0"/>
                  <a:t>Parents’ income is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(if true,) this would imply Parents’ income would not satisfy Assumption 2.</a:t>
                </a:r>
              </a:p>
              <a:p>
                <a:pPr lvl="1"/>
                <a:endParaRPr lang="en-US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84" y="1813360"/>
                <a:ext cx="8312728" cy="4119802"/>
              </a:xfrm>
              <a:blipFill>
                <a:blip r:embed="rId3"/>
                <a:stretch>
                  <a:fillRect l="-610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3 for proxy variables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76197"/>
                <a:ext cx="8048700" cy="4239039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</a:pPr>
                <a:r>
                  <a:rPr lang="en-US" sz="2000" dirty="0"/>
                  <a:t>#3: proxy variable (IQ) and any other regressors (education is the only other one here) are uncorrelated with the other factors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) that determine the omitted variable (cognitive ability).</a:t>
                </a:r>
                <a:endParaRPr lang="en-US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Neither education nor IQ are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76197"/>
                <a:ext cx="8048700" cy="4239039"/>
              </a:xfrm>
              <a:blipFill>
                <a:blip r:embed="rId3"/>
                <a:stretch>
                  <a:fillRect l="-630" t="-896" r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19377" y="3114135"/>
                <a:ext cx="3234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𝐶𝑜𝑔𝐴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𝑏𝑖𝑙𝑖𝑡𝑦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77" y="3114135"/>
                <a:ext cx="323492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EA692E-275E-8B42-8624-79A95B36D7EC}"/>
              </a:ext>
            </a:extLst>
          </p:cNvPr>
          <p:cNvSpPr txBox="1"/>
          <p:nvPr/>
        </p:nvSpPr>
        <p:spPr>
          <a:xfrm>
            <a:off x="483198" y="5334000"/>
            <a:ext cx="82798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empirically test whether the proxy satisfies assumption #3.</a:t>
            </a:r>
          </a:p>
        </p:txBody>
      </p:sp>
    </p:spTree>
    <p:extLst>
      <p:ext uri="{BB962C8B-B14F-4D97-AF65-F5344CB8AC3E}">
        <p14:creationId xmlns:p14="http://schemas.microsoft.com/office/powerpoint/2010/main" val="888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80626"/>
            <a:ext cx="8534399" cy="494412"/>
          </a:xfrm>
        </p:spPr>
        <p:txBody>
          <a:bodyPr/>
          <a:lstStyle/>
          <a:p>
            <a:pPr marL="109728" indent="0">
              <a:buNone/>
            </a:pPr>
            <a:r>
              <a:rPr lang="en-US" sz="4400" dirty="0"/>
              <a:t>Estimating Demand:</a:t>
            </a:r>
            <a:br>
              <a:rPr lang="en-US" sz="4400" dirty="0"/>
            </a:br>
            <a:r>
              <a:rPr lang="en-US" sz="4400" dirty="0"/>
              <a:t>Effect of price on quantity demanded for solar panels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price discrimination and why do firms try to engage in it?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you were selling solar panels to consumers, how might you price discriminate?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Price Discrimination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and discuss what a proxy variable is.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Argue whether a particular proxy variable meets the required conditions (assumptions) for a valid proxy variable.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why Zillow’s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iBuyer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was ultimately unsuccessful.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If we are estimating demand for solar panels, we want to know the causal impact of price on quantity demanded for solar panels.</a:t>
            </a:r>
          </a:p>
          <a:p>
            <a:endParaRPr lang="en-US" sz="2800" dirty="0"/>
          </a:p>
          <a:p>
            <a:r>
              <a:rPr lang="en-US" sz="2800" dirty="0"/>
              <a:t>What confounding factors should we worry about? (4 questions) 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Demand for Solar Panels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If we are estimating demand for solar panels, we want to know the causal impact of price on quantity demanded for solar panels.</a:t>
            </a:r>
          </a:p>
          <a:p>
            <a:endParaRPr lang="en-US" sz="2800" dirty="0"/>
          </a:p>
          <a:p>
            <a:r>
              <a:rPr lang="en-US" sz="2800" dirty="0"/>
              <a:t>What confounding factors should we worry about? (4 questions) </a:t>
            </a:r>
          </a:p>
          <a:p>
            <a:pPr lvl="1"/>
            <a:r>
              <a:rPr lang="en-US" sz="2400" dirty="0"/>
              <a:t>(High) Price</a:t>
            </a:r>
          </a:p>
          <a:p>
            <a:pPr lvl="1"/>
            <a:r>
              <a:rPr lang="en-US" sz="2400" dirty="0"/>
              <a:t>Locations with/without high price</a:t>
            </a:r>
          </a:p>
          <a:p>
            <a:pPr lvl="1"/>
            <a:r>
              <a:rPr lang="en-US" sz="2400" dirty="0"/>
              <a:t>Differences: Income, concern for environment</a:t>
            </a:r>
          </a:p>
          <a:p>
            <a:pPr lvl="1"/>
            <a:r>
              <a:rPr lang="en-US" sz="2400" dirty="0"/>
              <a:t>In U? yes and yes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Demand for Solar Panels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8915400" cy="5029200"/>
              </a:xfrm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Let’s suppose our initial model is: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𝐴𝑣𝑔𝐼𝑛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r>
                  <a:rPr lang="en-US" sz="2800" dirty="0"/>
                  <a:t>Would our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likely be too high or too low?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How can we improve this model?</a:t>
                </a:r>
              </a:p>
              <a:p>
                <a:pPr lvl="1"/>
                <a:r>
                  <a:rPr lang="en-US" sz="2400" dirty="0"/>
                  <a:t>A control variable for “concern for environment” is hard to find.</a:t>
                </a:r>
              </a:p>
              <a:p>
                <a:pPr lvl="1"/>
                <a:r>
                  <a:rPr lang="en-US" sz="2400" dirty="0"/>
                  <a:t>What about a proxy variable for this?</a:t>
                </a:r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89154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Initial demand estimation model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Does the following proxy variable satisfy all 3 assumptions for a proxy variable?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% of voters in zip code registered with Green Party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Adding a proxy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5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Does the following proxy variable satisfy all 3 assumptions for a proxy variable?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% of voters in zip code registered with Green Party</a:t>
            </a:r>
          </a:p>
          <a:p>
            <a:pPr lvl="2"/>
            <a:r>
              <a:rPr lang="en-US" sz="2200" dirty="0"/>
              <a:t>Correlated with concern for environment</a:t>
            </a:r>
          </a:p>
          <a:p>
            <a:pPr lvl="2"/>
            <a:r>
              <a:rPr lang="en-US" sz="2200" dirty="0"/>
              <a:t>% voters Green does not directly impact solar demand</a:t>
            </a:r>
          </a:p>
          <a:p>
            <a:pPr lvl="2"/>
            <a:r>
              <a:rPr lang="en-US" sz="2200" dirty="0"/>
              <a:t>If we regress concern for environment on % voters green, there are no confounding factors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Adding a proxy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89154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Once we add the proxy variable: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𝐴𝑣𝑔𝐼𝑛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𝐺𝑟𝑒𝑒𝑛𝑃𝑒𝑟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𝑍𝑖𝑝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% of Green Voters is a valid proxy for concern for the environment, we will have controlled for that confounding factor.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89154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Adding a proxy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A Few More Examples of Proxy Variables</a:t>
            </a:r>
            <a:endParaRPr lang="en-US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Have previously started a business as proxy for entrepreneurial 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Widths of tree rings as proxy for historical environmental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Per-capita GDP as a proxy for quality of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Years of education and/or GPA as a proxy for cognitive 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3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80626"/>
            <a:ext cx="8534399" cy="494412"/>
          </a:xfrm>
        </p:spPr>
        <p:txBody>
          <a:bodyPr/>
          <a:lstStyle/>
          <a:p>
            <a:pPr marL="109728" indent="0">
              <a:buNone/>
            </a:pPr>
            <a:r>
              <a:rPr lang="en-US" sz="4400" dirty="0"/>
              <a:t>What’s in E?:</a:t>
            </a:r>
            <a:br>
              <a:rPr lang="en-US" sz="4400" dirty="0"/>
            </a:br>
            <a:r>
              <a:rPr lang="en-US" dirty="0"/>
              <a:t>Zillow </a:t>
            </a:r>
            <a:r>
              <a:rPr lang="en-US" dirty="0" err="1"/>
              <a:t>iBuying</a:t>
            </a:r>
            <a:r>
              <a:rPr lang="en-US" dirty="0"/>
              <a:t> program (RIP…)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2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This next topic is not at all about causal inference, but does require thinking about the factors we do not observe.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 models for passive prediction, we often think of an “error” term E: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What’s in E?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What’s in E?:</a:t>
            </a:r>
          </a:p>
          <a:p>
            <a:pPr marL="109728" indent="0" algn="ctr">
              <a:buNone/>
            </a:pPr>
            <a:r>
              <a:rPr lang="en-US" sz="5400" dirty="0"/>
              <a:t>Zillow </a:t>
            </a:r>
            <a:r>
              <a:rPr lang="en-US" sz="5400" dirty="0" err="1"/>
              <a:t>iBuying</a:t>
            </a:r>
            <a:r>
              <a:rPr lang="en-US" sz="5400" dirty="0"/>
              <a:t> program</a:t>
            </a:r>
          </a:p>
          <a:p>
            <a:pPr marL="109728" indent="0" algn="ctr">
              <a:buNone/>
            </a:pPr>
            <a:r>
              <a:rPr lang="en-US" sz="5400" dirty="0"/>
              <a:t>(RIP…)</a:t>
            </a:r>
          </a:p>
          <a:p>
            <a:pPr marL="109728" indent="0" algn="ctr">
              <a:buNone/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53CA-A774-7845-A555-E12E629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Proxy variables </a:t>
            </a:r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56A21-FA7A-394F-950C-025A4C9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Zillow’s </a:t>
            </a:r>
            <a:r>
              <a:rPr lang="en-US" dirty="0" err="1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iBuyer</a:t>
            </a:r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 descr="A group of houses&#10;&#10;Description automatically generated with low confidence">
            <a:extLst>
              <a:ext uri="{FF2B5EF4-FFF2-40B4-BE49-F238E27FC236}">
                <a16:creationId xmlns:a16="http://schemas.microsoft.com/office/drawing/2014/main" id="{F5C39BA5-130E-5841-95FF-D1BD7213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00" y="2064544"/>
            <a:ext cx="5104864" cy="4525962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2593A9-060F-8B41-BF1F-EC8089B37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6333" y="1301854"/>
            <a:ext cx="34713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5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Zillow’s “Zestimate”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Zillow estimates the price of a home, which are they doing?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prediction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Passive prediction</a:t>
            </a:r>
          </a:p>
        </p:txBody>
      </p:sp>
    </p:spTree>
    <p:extLst>
      <p:ext uri="{BB962C8B-B14F-4D97-AF65-F5344CB8AC3E}">
        <p14:creationId xmlns:p14="http://schemas.microsoft.com/office/powerpoint/2010/main" val="276165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Zillow </a:t>
            </a:r>
            <a:r>
              <a:rPr lang="en-US" dirty="0" err="1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iBuyer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Roughly what is/was </a:t>
            </a:r>
            <a:r>
              <a:rPr lang="en-US" dirty="0" err="1"/>
              <a:t>iBuyer</a:t>
            </a:r>
            <a:r>
              <a:rPr lang="en-US" dirty="0"/>
              <a:t> by Zillow?</a:t>
            </a:r>
          </a:p>
        </p:txBody>
      </p:sp>
    </p:spTree>
    <p:extLst>
      <p:ext uri="{BB962C8B-B14F-4D97-AF65-F5344CB8AC3E}">
        <p14:creationId xmlns:p14="http://schemas.microsoft.com/office/powerpoint/2010/main" val="3271543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What’s in E?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Zillow has lots of data on:</a:t>
            </a:r>
          </a:p>
          <a:p>
            <a:pPr lvl="1"/>
            <a:r>
              <a:rPr lang="en-US" dirty="0"/>
              <a:t>Recent trends</a:t>
            </a:r>
          </a:p>
          <a:p>
            <a:pPr lvl="1"/>
            <a:r>
              <a:rPr lang="en-US" dirty="0"/>
              <a:t>Neighboring properties</a:t>
            </a:r>
          </a:p>
          <a:p>
            <a:pPr lvl="1"/>
            <a:r>
              <a:rPr lang="en-US" dirty="0"/>
              <a:t>Lots of property-specific data (# </a:t>
            </a:r>
            <a:r>
              <a:rPr lang="en-US" dirty="0" err="1"/>
              <a:t>br</a:t>
            </a:r>
            <a:r>
              <a:rPr lang="en-US" dirty="0"/>
              <a:t>, # </a:t>
            </a:r>
            <a:r>
              <a:rPr lang="en-US" dirty="0" err="1"/>
              <a:t>ba</a:t>
            </a:r>
            <a:r>
              <a:rPr lang="en-US" dirty="0"/>
              <a:t>, sf, etc.)</a:t>
            </a:r>
          </a:p>
          <a:p>
            <a:pPr lvl="2"/>
            <a:r>
              <a:rPr lang="en-US" dirty="0"/>
              <a:t>Tons of factors that might impact the price</a:t>
            </a:r>
          </a:p>
          <a:p>
            <a:endParaRPr lang="en-US" dirty="0"/>
          </a:p>
          <a:p>
            <a:r>
              <a:rPr lang="en-US" dirty="0"/>
              <a:t>What factors in a home price don’t they observe?</a:t>
            </a:r>
          </a:p>
        </p:txBody>
      </p:sp>
    </p:spTree>
    <p:extLst>
      <p:ext uri="{BB962C8B-B14F-4D97-AF65-F5344CB8AC3E}">
        <p14:creationId xmlns:p14="http://schemas.microsoft.com/office/powerpoint/2010/main" val="315514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What’s in E?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Zillow has lots of data on:</a:t>
            </a:r>
          </a:p>
          <a:p>
            <a:pPr lvl="1"/>
            <a:r>
              <a:rPr lang="en-US" dirty="0"/>
              <a:t>Recent trends</a:t>
            </a:r>
          </a:p>
          <a:p>
            <a:pPr lvl="1"/>
            <a:r>
              <a:rPr lang="en-US" dirty="0"/>
              <a:t>Neighboring properties</a:t>
            </a:r>
          </a:p>
          <a:p>
            <a:pPr lvl="1"/>
            <a:r>
              <a:rPr lang="en-US" dirty="0"/>
              <a:t>Lots of property-specific data (# </a:t>
            </a:r>
            <a:r>
              <a:rPr lang="en-US" dirty="0" err="1"/>
              <a:t>br</a:t>
            </a:r>
            <a:r>
              <a:rPr lang="en-US" dirty="0"/>
              <a:t>, # </a:t>
            </a:r>
            <a:r>
              <a:rPr lang="en-US" dirty="0" err="1"/>
              <a:t>ba</a:t>
            </a:r>
            <a:r>
              <a:rPr lang="en-US" dirty="0"/>
              <a:t>, sf, etc.)</a:t>
            </a:r>
          </a:p>
          <a:p>
            <a:pPr lvl="2"/>
            <a:r>
              <a:rPr lang="en-US" dirty="0"/>
              <a:t>Tons of factors that might impact the price</a:t>
            </a:r>
          </a:p>
          <a:p>
            <a:endParaRPr lang="en-US" dirty="0"/>
          </a:p>
          <a:p>
            <a:r>
              <a:rPr lang="en-US" dirty="0"/>
              <a:t>Let’s suppose there’s a single factor in U that is hard to control for – “curb appeal”.</a:t>
            </a:r>
          </a:p>
          <a:p>
            <a:pPr lvl="1"/>
            <a:r>
              <a:rPr lang="en-US" dirty="0"/>
              <a:t>Likely there are other factors too.</a:t>
            </a:r>
          </a:p>
        </p:txBody>
      </p:sp>
    </p:spTree>
    <p:extLst>
      <p:ext uri="{BB962C8B-B14F-4D97-AF65-F5344CB8AC3E}">
        <p14:creationId xmlns:p14="http://schemas.microsoft.com/office/powerpoint/2010/main" val="1442190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Curb appeal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everything in the DGP other than curb appeal can be controlled for, what impact does this have on the following:</a:t>
            </a:r>
          </a:p>
          <a:p>
            <a:endParaRPr lang="en-US" dirty="0"/>
          </a:p>
          <a:p>
            <a:pPr lvl="1"/>
            <a:r>
              <a:rPr lang="en-US" dirty="0"/>
              <a:t>Zillow’s ability to passively predict home prices?</a:t>
            </a:r>
          </a:p>
          <a:p>
            <a:pPr lvl="2"/>
            <a:r>
              <a:rPr lang="en-US" dirty="0"/>
              <a:t>Would they likely get this wrong on average?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50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Correlation with something in 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Suppose “curb appeal” is correlated with home size.</a:t>
            </a:r>
          </a:p>
          <a:p>
            <a:endParaRPr lang="en-US" dirty="0"/>
          </a:p>
          <a:p>
            <a:r>
              <a:rPr lang="en-US" dirty="0"/>
              <a:t>That’s fine, it just means that we’re attributing the (correlational) effect of curb appeal on price to home size.</a:t>
            </a:r>
          </a:p>
          <a:p>
            <a:endParaRPr lang="en-US" dirty="0"/>
          </a:p>
          <a:p>
            <a:r>
              <a:rPr lang="en-US" dirty="0"/>
              <a:t>But since it’s just passive prediction, it doesn’t matter.</a:t>
            </a:r>
          </a:p>
        </p:txBody>
      </p:sp>
    </p:spTree>
    <p:extLst>
      <p:ext uri="{BB962C8B-B14F-4D97-AF65-F5344CB8AC3E}">
        <p14:creationId xmlns:p14="http://schemas.microsoft.com/office/powerpoint/2010/main" val="69656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sz="33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Will Zillow get the home price exactly right?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 you think Zillow gets the home price exactly right?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need to if it wants to buy and sell homes?</a:t>
            </a:r>
          </a:p>
        </p:txBody>
      </p:sp>
    </p:spTree>
    <p:extLst>
      <p:ext uri="{BB962C8B-B14F-4D97-AF65-F5344CB8AC3E}">
        <p14:creationId xmlns:p14="http://schemas.microsoft.com/office/powerpoint/2010/main" val="3156424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Residual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CE205F-7301-1B47-B174-B596DBBA7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Consider how we calculate a residual: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Actual value of Y – predicted value of Y = residual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Some of these will be positive, some of them will be negative.</a:t>
                </a:r>
              </a:p>
              <a:p>
                <a:pPr lvl="1"/>
                <a:r>
                  <a:rPr lang="en-US" dirty="0"/>
                  <a:t>Zillow’s </a:t>
                </a:r>
                <a:r>
                  <a:rPr lang="en-US" dirty="0" err="1"/>
                  <a:t>iBuyer</a:t>
                </a:r>
                <a:r>
                  <a:rPr lang="en-US" dirty="0"/>
                  <a:t> was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later revealed in the market (when the house is re-sold).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CE205F-7301-1B47-B174-B596DBBA7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does the seller know?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Zillow has to first buy a home from a prospective seller.</a:t>
            </a:r>
          </a:p>
          <a:p>
            <a:endParaRPr lang="en-US" dirty="0"/>
          </a:p>
          <a:p>
            <a:r>
              <a:rPr lang="en-US" dirty="0"/>
              <a:t>What is a reason someone might sell to Zillow?</a:t>
            </a:r>
          </a:p>
        </p:txBody>
      </p:sp>
    </p:spTree>
    <p:extLst>
      <p:ext uri="{BB962C8B-B14F-4D97-AF65-F5344CB8AC3E}">
        <p14:creationId xmlns:p14="http://schemas.microsoft.com/office/powerpoint/2010/main" val="215484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If we have observational data, but want to work towards having an exogenous model, what is the first tool you’ve learned that you can use to </a:t>
            </a:r>
            <a:r>
              <a:rPr lang="en-US" sz="2800"/>
              <a:t>reduce your model’s </a:t>
            </a:r>
            <a:r>
              <a:rPr lang="en-US" sz="2800" dirty="0"/>
              <a:t>endogeneity problem?</a:t>
            </a: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Working towards exogeneity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does the seller know?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Zillow has to first buy a home from a prospective seller.</a:t>
            </a:r>
          </a:p>
          <a:p>
            <a:endParaRPr lang="en-US" dirty="0"/>
          </a:p>
          <a:p>
            <a:r>
              <a:rPr lang="en-US" dirty="0"/>
              <a:t>What is a reason someone might sell to Zillow?</a:t>
            </a:r>
          </a:p>
          <a:p>
            <a:pPr lvl="1"/>
            <a:r>
              <a:rPr lang="en-US" dirty="0"/>
              <a:t>Avoid hassle</a:t>
            </a:r>
          </a:p>
          <a:p>
            <a:pPr lvl="1"/>
            <a:r>
              <a:rPr lang="en-US" dirty="0"/>
              <a:t>Like the offer</a:t>
            </a:r>
          </a:p>
          <a:p>
            <a:pPr lvl="1"/>
            <a:r>
              <a:rPr lang="en-US" b="1" dirty="0"/>
              <a:t>REALLY LIKE THE OFFER!</a:t>
            </a:r>
          </a:p>
        </p:txBody>
      </p:sp>
    </p:spTree>
    <p:extLst>
      <p:ext uri="{BB962C8B-B14F-4D97-AF65-F5344CB8AC3E}">
        <p14:creationId xmlns:p14="http://schemas.microsoft.com/office/powerpoint/2010/main" val="3984340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Positive or negative residual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Let’s suppose prospective sellers all have a pretty good idea of what their home is worth.</a:t>
            </a:r>
          </a:p>
          <a:p>
            <a:endParaRPr lang="en-US" sz="2800" dirty="0"/>
          </a:p>
          <a:p>
            <a:r>
              <a:rPr lang="en-US" sz="2800" dirty="0"/>
              <a:t>When will they accept an offer from Zillow?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When the residual in Zillow’s model is positive?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When the residual in Zillow’s model is negative?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663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Winner’s curse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While it is possible that some people may sell to Zillow to avoid the hassle of fixing up their home to sell.</a:t>
            </a:r>
          </a:p>
          <a:p>
            <a:pPr lvl="1"/>
            <a:r>
              <a:rPr lang="en-US" dirty="0"/>
              <a:t>And Zillow may be more efficient at this and earn a profit on that difference in efficiency.</a:t>
            </a:r>
          </a:p>
          <a:p>
            <a:pPr lvl="1"/>
            <a:endParaRPr lang="en-US" dirty="0"/>
          </a:p>
          <a:p>
            <a:r>
              <a:rPr lang="en-US" dirty="0"/>
              <a:t>It is likely that most sellers sell to Zillow because they know the offer is too good and that Zillow has overestimated the home value.</a:t>
            </a:r>
          </a:p>
          <a:p>
            <a:endParaRPr lang="en-US" dirty="0"/>
          </a:p>
          <a:p>
            <a:r>
              <a:rPr lang="en-US" dirty="0"/>
              <a:t>Who likely </a:t>
            </a:r>
            <a:r>
              <a:rPr lang="en-US" b="1" dirty="0"/>
              <a:t>won’t</a:t>
            </a:r>
            <a:r>
              <a:rPr lang="en-US" dirty="0"/>
              <a:t> sell to Zillow? </a:t>
            </a:r>
            <a:r>
              <a:rPr lang="en-US" sz="2300" dirty="0"/>
              <a:t>(or </a:t>
            </a:r>
            <a:r>
              <a:rPr lang="en-US" sz="2300" dirty="0" err="1"/>
              <a:t>OpenDoor</a:t>
            </a:r>
            <a:r>
              <a:rPr lang="en-US" sz="2300" dirty="0"/>
              <a:t>, </a:t>
            </a:r>
            <a:r>
              <a:rPr lang="en-US" sz="2300" dirty="0" err="1"/>
              <a:t>OfferPad</a:t>
            </a:r>
            <a:r>
              <a:rPr lang="en-US" sz="23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183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Zillow may very well have an unbiased estimate of home prices for passive prediction, possibly with a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400" b="1" u="sng" dirty="0"/>
                  <a:t>Unbiased</a:t>
                </a:r>
                <a:r>
                  <a:rPr lang="en-US" sz="2400" dirty="0"/>
                  <a:t> – correct on average even if not correct each instance (or necessarily any instance).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When they are too high they probably “win” the home price bid.</a:t>
                </a:r>
              </a:p>
              <a:p>
                <a:pPr lvl="1"/>
                <a:r>
                  <a:rPr lang="en-US" sz="2000" dirty="0">
                    <a:solidFill>
                      <a:srgbClr val="0070C0"/>
                    </a:solidFill>
                  </a:rPr>
                  <a:t>Why (“win”) and not (win!)?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they are too low, they likely lose the bid.</a:t>
                </a:r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 r="-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Zillow wrap-up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4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Problem Set 3 due Sunday</a:t>
            </a:r>
          </a:p>
          <a:p>
            <a:endParaRPr lang="en-US" sz="2800" dirty="0"/>
          </a:p>
          <a:p>
            <a:r>
              <a:rPr lang="en-US" sz="2800" dirty="0"/>
              <a:t>Next week:</a:t>
            </a:r>
          </a:p>
          <a:p>
            <a:pPr lvl="1"/>
            <a:r>
              <a:rPr lang="en-US" sz="2000" dirty="0"/>
              <a:t>Class on Monday</a:t>
            </a:r>
          </a:p>
          <a:p>
            <a:pPr lvl="1"/>
            <a:r>
              <a:rPr lang="en-US" sz="2000" dirty="0"/>
              <a:t>Final exam on Wednesday on your own during class time</a:t>
            </a:r>
          </a:p>
          <a:p>
            <a:pPr lvl="2"/>
            <a:r>
              <a:rPr lang="en-US" sz="1800" dirty="0"/>
              <a:t>You have 80 minutes (out of 90 minute window) to take exam</a:t>
            </a:r>
          </a:p>
          <a:p>
            <a:pPr lvl="2"/>
            <a:r>
              <a:rPr lang="en-US" sz="1800" dirty="0"/>
              <a:t>20 questions on Canvas</a:t>
            </a:r>
          </a:p>
          <a:p>
            <a:pPr lvl="3"/>
            <a:r>
              <a:rPr lang="en-US" sz="1600" dirty="0"/>
              <a:t>18 multiple choice questions</a:t>
            </a:r>
          </a:p>
          <a:p>
            <a:pPr lvl="3"/>
            <a:r>
              <a:rPr lang="en-US" sz="1600" dirty="0"/>
              <a:t>2 short answer (similar to “why?/explain” questions from homework)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Announcements/reminders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don’t have data on confounding factors?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Unlike the control variable approach, what if no data on confounding factors?</a:t>
            </a:r>
          </a:p>
          <a:p>
            <a:pPr lvl="1"/>
            <a:r>
              <a:rPr lang="en-US" sz="2400" dirty="0"/>
              <a:t>This happens all the time.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natural first choice: proxy variable(s).</a:t>
            </a:r>
          </a:p>
          <a:p>
            <a:pPr lvl="1"/>
            <a:r>
              <a:rPr lang="en-US" sz="2400" dirty="0"/>
              <a:t>These variables “proxy” for the confounding factor.</a:t>
            </a:r>
          </a:p>
          <a:p>
            <a:pPr lvl="1"/>
            <a:r>
              <a:rPr lang="en-US" sz="2400" dirty="0"/>
              <a:t>Proxy: highly correlated with the confounding factor.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35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Education on Wage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47735"/>
                <a:ext cx="8015594" cy="41198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effects of years of education on wage.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charset="0"/>
                            </a:rPr>
                            <m:t>𝑊𝑎𝑔𝑒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charset="0"/>
                            </a:rPr>
                            <m:t>𝐸𝑑𝑢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2400" dirty="0"/>
                  <a:t>What are some confounding factors in U?</a:t>
                </a:r>
              </a:p>
              <a:p>
                <a:r>
                  <a:rPr lang="en-US" sz="2400" dirty="0"/>
                  <a:t>If we leave out confounding factors in the U, will our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be smaller/larger than the true causal effect of education on wage?</a:t>
                </a:r>
              </a:p>
              <a:p>
                <a:r>
                  <a:rPr lang="en-US" sz="2400" dirty="0"/>
                  <a:t>If data on some confounding factors are missing, suggest proxy of those variables.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47735"/>
                <a:ext cx="8015594" cy="4119802"/>
              </a:xfrm>
              <a:blipFill>
                <a:blip r:embed="rId3"/>
                <a:stretch>
                  <a:fillRect l="-1108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4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2" y="52067"/>
            <a:ext cx="8321438" cy="6269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2534" y="597277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Card 1993</a:t>
            </a:r>
          </a:p>
        </p:txBody>
      </p:sp>
    </p:spTree>
    <p:extLst>
      <p:ext uri="{BB962C8B-B14F-4D97-AF65-F5344CB8AC3E}">
        <p14:creationId xmlns:p14="http://schemas.microsoft.com/office/powerpoint/2010/main" val="40900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573799"/>
            <a:ext cx="8004391" cy="638906"/>
          </a:xfrm>
        </p:spPr>
        <p:txBody>
          <a:bodyPr>
            <a:normAutofit/>
          </a:bodyPr>
          <a:lstStyle/>
          <a:p>
            <a:r>
              <a:rPr lang="en-US" dirty="0"/>
              <a:t>*Answers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212705"/>
                <a:ext cx="8015594" cy="452483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Confounding factors?</a:t>
                </a:r>
              </a:p>
              <a:p>
                <a:pPr lvl="1"/>
                <a:r>
                  <a:rPr lang="en-US" sz="2200" dirty="0"/>
                  <a:t>Ability, parents’ income, etc.</a:t>
                </a:r>
              </a:p>
              <a:p>
                <a:pPr marL="393192" lvl="1" indent="0">
                  <a:buNone/>
                </a:pPr>
                <a:endParaRPr lang="en-US" sz="1800" dirty="0"/>
              </a:p>
              <a:p>
                <a:r>
                  <a:rPr lang="en-US" sz="2400" dirty="0"/>
                  <a:t>If we leave out confounding factors in the error, will our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be smaller/larger than the true education effect?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larger than true education effect.</a:t>
                </a:r>
              </a:p>
              <a:p>
                <a:pPr marL="393192" lvl="1" indent="0">
                  <a:buNone/>
                </a:pPr>
                <a:endParaRPr lang="en-US" sz="1800" dirty="0"/>
              </a:p>
              <a:p>
                <a:r>
                  <a:rPr lang="en-US" sz="2400" dirty="0"/>
                  <a:t>Proxy variables?</a:t>
                </a:r>
              </a:p>
              <a:p>
                <a:pPr lvl="1"/>
                <a:r>
                  <a:rPr lang="en-US" sz="2200" dirty="0"/>
                  <a:t>IQ, distance to college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212705"/>
                <a:ext cx="8015594" cy="4524834"/>
              </a:xfrm>
              <a:blipFill>
                <a:blip r:embed="rId3"/>
                <a:stretch>
                  <a:fillRect l="-949" t="-1120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3" y="1012095"/>
            <a:ext cx="8629808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“Cognitive ability”, a major confounding factor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42260" y="1663358"/>
                <a:ext cx="8015594" cy="438650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Cognitive Ability is omitted and probably correlated with education.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want to run a regression like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𝑊𝑎𝑔𝑒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𝐸𝑑𝑢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𝐶𝑜𝑔𝐴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𝑏𝑖𝑙𝑖𝑡𝑦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Problem?</a:t>
                </a:r>
              </a:p>
              <a:p>
                <a:pPr lvl="1"/>
                <a:r>
                  <a:rPr lang="en-US" sz="2200" dirty="0">
                    <a:solidFill>
                      <a:srgbClr val="7030A0"/>
                    </a:solidFill>
                  </a:rPr>
                  <a:t>We do not observe cognitive ability!</a:t>
                </a:r>
              </a:p>
              <a:p>
                <a:pPr marL="393192" lvl="1" indent="0">
                  <a:buNone/>
                </a:pP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Typical suggestions for proxy</a:t>
                </a:r>
              </a:p>
              <a:p>
                <a:pPr lvl="1"/>
                <a:r>
                  <a:rPr lang="en-US" sz="2200" dirty="0">
                    <a:solidFill>
                      <a:srgbClr val="7030A0"/>
                    </a:solidFill>
                  </a:rPr>
                  <a:t>IQ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260" y="1663358"/>
                <a:ext cx="8015594" cy="4386502"/>
              </a:xfrm>
              <a:blipFill>
                <a:blip r:embed="rId3"/>
                <a:stretch>
                  <a:fillRect l="-949" t="-1156" r="-1899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2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Regressions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Regression 1&amp;quot;&quot;/&gt;&lt;property id=&quot;20307&quot; value=&quot;332&quot;/&gt;&lt;/object&gt;&lt;object type=&quot;3&quot; unique_id=&quot;10008&quot;&gt;&lt;property id=&quot;20148&quot; value=&quot;5&quot;/&gt;&lt;property id=&quot;20300&quot; value=&quot;Slide 5 - &amp;quot;Regression 1&amp;quot;&quot;/&gt;&lt;property id=&quot;20307&quot; value=&quot;380&quot;/&gt;&lt;/object&gt;&lt;object type=&quot;3&quot; unique_id=&quot;10009&quot;&gt;&lt;property id=&quot;20148&quot; value=&quot;5&quot;/&gt;&lt;property id=&quot;20300&quot; value=&quot;Slide 6 - &amp;quot;Regression 1&amp;quot;&quot;/&gt;&lt;property id=&quot;20307&quot; value=&quot;421&quot;/&gt;&lt;/object&gt;&lt;object type=&quot;3&quot; unique_id=&quot;10010&quot;&gt;&lt;property id=&quot;20148&quot; value=&quot;5&quot;/&gt;&lt;property id=&quot;20300&quot; value=&quot;Slide 7 - &amp;quot;Regression 2&amp;quot;&quot;/&gt;&lt;property id=&quot;20307&quot; value=&quot;436&quot;/&gt;&lt;/object&gt;&lt;object type=&quot;3&quot; unique_id=&quot;10011&quot;&gt;&lt;property id=&quot;20148&quot; value=&quot;5&quot;/&gt;&lt;property id=&quot;20300&quot; value=&quot;Slide 8 - &amp;quot;Regression 2&amp;quot;&quot;/&gt;&lt;property id=&quot;20307&quot; value=&quot;437&quot;/&gt;&lt;/object&gt;&lt;object type=&quot;3&quot; unique_id=&quot;10012&quot;&gt;&lt;property id=&quot;20148&quot; value=&quot;5&quot;/&gt;&lt;property id=&quot;20300&quot; value=&quot;Slide 9 - &amp;quot;Regression 2&amp;quot;&quot;/&gt;&lt;property id=&quot;20307&quot; value=&quot;438&quot;/&gt;&lt;/object&gt;&lt;object type=&quot;3&quot; unique_id=&quot;10013&quot;&gt;&lt;property id=&quot;20148&quot; value=&quot;5&quot;/&gt;&lt;property id=&quot;20300&quot; value=&quot;Slide 10 - &amp;quot;Regression 2&amp;quot;&quot;/&gt;&lt;property id=&quot;20307&quot; value=&quot;439&quot;/&gt;&lt;/object&gt;&lt;object type=&quot;3&quot; unique_id=&quot;10014&quot;&gt;&lt;property id=&quot;20148&quot; value=&quot;5&quot;/&gt;&lt;property id=&quot;20300&quot; value=&quot;Slide 11 - &amp;quot;Regression 2&amp;quot;&quot;/&gt;&lt;property id=&quot;20307&quot; value=&quot;440&quot;/&gt;&lt;/object&gt;&lt;object type=&quot;3&quot; unique_id=&quot;10015&quot;&gt;&lt;property id=&quot;20148&quot; value=&quot;5&quot;/&gt;&lt;property id=&quot;20300&quot; value=&quot;Slide 12 - &amp;quot;Regression 3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Regression 3&amp;quot;&quot;/&gt;&lt;property id=&quot;20307&quot; value=&quot;459&quot;/&gt;&lt;/object&gt;&lt;object type=&quot;3&quot; unique_id=&quot;10017&quot;&gt;&lt;property id=&quot;20148&quot; value=&quot;5&quot;/&gt;&lt;property id=&quot;20300&quot; value=&quot;Slide 14 - &amp;quot;Regression 4&amp;quot;&quot;/&gt;&lt;property id=&quot;20307&quot; value=&quot;337&quot;/&gt;&lt;/object&gt;&lt;object type=&quot;3&quot; unique_id=&quot;10018&quot;&gt;&lt;property id=&quot;20148&quot; value=&quot;5&quot;/&gt;&lt;property id=&quot;20300&quot; value=&quot;Slide 15 - &amp;quot;Regression 4&amp;quot;&quot;/&gt;&lt;property id=&quot;20307&quot; value=&quot;460&quot;/&gt;&lt;/object&gt;&lt;object type=&quot;3&quot; unique_id=&quot;10020&quot;&gt;&lt;property id=&quot;20148&quot; value=&quot;5&quot;/&gt;&lt;property id=&quot;20300&quot; value=&quot;Slide 16 - &amp;quot;Summary&amp;quot;&quot;/&gt;&lt;property id=&quot;20307&quot; value=&quot;46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52116</TotalTime>
  <Words>2271</Words>
  <Application>Microsoft Macintosh PowerPoint</Application>
  <PresentationFormat>On-screen Show (4:3)</PresentationFormat>
  <Paragraphs>476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Predictive Analytics for Business Strategy</vt:lpstr>
      <vt:lpstr>By the end of this class, you should be able to:</vt:lpstr>
      <vt:lpstr>PowerPoint Presentation</vt:lpstr>
      <vt:lpstr>Working towards exogeneity</vt:lpstr>
      <vt:lpstr>What if we don’t have data on confounding factors?</vt:lpstr>
      <vt:lpstr>Effect of Education on Wage</vt:lpstr>
      <vt:lpstr>PowerPoint Presentation</vt:lpstr>
      <vt:lpstr>*Answers</vt:lpstr>
      <vt:lpstr>“Cognitive ability”, a major confounding factor</vt:lpstr>
      <vt:lpstr>*IQ as a proxy of “cognitive ability”</vt:lpstr>
      <vt:lpstr>Assumption 1 for proxy variables</vt:lpstr>
      <vt:lpstr>Visualization of A#1?</vt:lpstr>
      <vt:lpstr>Assumption 2 for proxy variables</vt:lpstr>
      <vt:lpstr>Visualization of A#2?</vt:lpstr>
      <vt:lpstr>Parents’ income as proxy for ability</vt:lpstr>
      <vt:lpstr>In class exercise</vt:lpstr>
      <vt:lpstr>Assumption 3 for proxy variables</vt:lpstr>
      <vt:lpstr>Estimating Demand: Effect of price on quantity demanded for solar panels</vt:lpstr>
      <vt:lpstr>Price Discrimination</vt:lpstr>
      <vt:lpstr>Demand for Solar Panels</vt:lpstr>
      <vt:lpstr>Demand for Solar Panels</vt:lpstr>
      <vt:lpstr>Initial demand estimation model</vt:lpstr>
      <vt:lpstr>Adding a proxy</vt:lpstr>
      <vt:lpstr>Adding a proxy</vt:lpstr>
      <vt:lpstr>Adding a proxy</vt:lpstr>
      <vt:lpstr>A Few More Examples of Proxy Variables</vt:lpstr>
      <vt:lpstr>What’s in E?: Zillow iBuying program (RIP…)</vt:lpstr>
      <vt:lpstr>What’s in E?</vt:lpstr>
      <vt:lpstr>PowerPoint Presentation</vt:lpstr>
      <vt:lpstr>Zillow’s iBuyer </vt:lpstr>
      <vt:lpstr>Zillow’s “Zestimate”</vt:lpstr>
      <vt:lpstr>Zillow iBuyer</vt:lpstr>
      <vt:lpstr>What’s in E?</vt:lpstr>
      <vt:lpstr>What’s in E?</vt:lpstr>
      <vt:lpstr>Curb appeal</vt:lpstr>
      <vt:lpstr>Correlation with something in E</vt:lpstr>
      <vt:lpstr>Will Zillow get the home price exactly right?</vt:lpstr>
      <vt:lpstr>Residual </vt:lpstr>
      <vt:lpstr>What does the seller know?</vt:lpstr>
      <vt:lpstr>What does the seller know?</vt:lpstr>
      <vt:lpstr>Positive or negative residual</vt:lpstr>
      <vt:lpstr>Winner’s curse</vt:lpstr>
      <vt:lpstr>Zillow wrap-up</vt:lpstr>
      <vt:lpstr>Announcements/reminders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1805</cp:revision>
  <dcterms:created xsi:type="dcterms:W3CDTF">2010-01-21T17:35:37Z</dcterms:created>
  <dcterms:modified xsi:type="dcterms:W3CDTF">2023-02-12T18:20:22Z</dcterms:modified>
</cp:coreProperties>
</file>