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41"/>
  </p:notesMasterIdLst>
  <p:handoutMasterIdLst>
    <p:handoutMasterId r:id="rId42"/>
  </p:handoutMasterIdLst>
  <p:sldIdLst>
    <p:sldId id="256" r:id="rId2"/>
    <p:sldId id="375" r:id="rId3"/>
    <p:sldId id="767" r:id="rId4"/>
    <p:sldId id="855" r:id="rId5"/>
    <p:sldId id="872" r:id="rId6"/>
    <p:sldId id="873" r:id="rId7"/>
    <p:sldId id="877" r:id="rId8"/>
    <p:sldId id="878" r:id="rId9"/>
    <p:sldId id="843" r:id="rId10"/>
    <p:sldId id="800" r:id="rId11"/>
    <p:sldId id="801" r:id="rId12"/>
    <p:sldId id="803" r:id="rId13"/>
    <p:sldId id="804" r:id="rId14"/>
    <p:sldId id="805" r:id="rId15"/>
    <p:sldId id="808" r:id="rId16"/>
    <p:sldId id="406" r:id="rId17"/>
    <p:sldId id="407" r:id="rId18"/>
    <p:sldId id="725" r:id="rId19"/>
    <p:sldId id="712" r:id="rId20"/>
    <p:sldId id="726" r:id="rId21"/>
    <p:sldId id="729" r:id="rId22"/>
    <p:sldId id="717" r:id="rId23"/>
    <p:sldId id="728" r:id="rId24"/>
    <p:sldId id="724" r:id="rId25"/>
    <p:sldId id="714" r:id="rId26"/>
    <p:sldId id="715" r:id="rId27"/>
    <p:sldId id="713" r:id="rId28"/>
    <p:sldId id="716" r:id="rId29"/>
    <p:sldId id="875" r:id="rId30"/>
    <p:sldId id="816" r:id="rId31"/>
    <p:sldId id="825" r:id="rId32"/>
    <p:sldId id="879" r:id="rId33"/>
    <p:sldId id="378" r:id="rId34"/>
    <p:sldId id="379" r:id="rId35"/>
    <p:sldId id="824" r:id="rId36"/>
    <p:sldId id="380" r:id="rId37"/>
    <p:sldId id="874" r:id="rId38"/>
    <p:sldId id="880" r:id="rId39"/>
    <p:sldId id="876" r:id="rId40"/>
  </p:sldIdLst>
  <p:sldSz cx="9144000" cy="6858000" type="screen4x3"/>
  <p:notesSz cx="6985000" cy="9283700"/>
  <p:custDataLst>
    <p:tags r:id="rId4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6633"/>
    <a:srgbClr val="003399"/>
    <a:srgbClr val="3333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3741" autoAdjust="0"/>
  </p:normalViewPr>
  <p:slideViewPr>
    <p:cSldViewPr>
      <p:cViewPr varScale="1">
        <p:scale>
          <a:sx n="120" d="100"/>
          <a:sy n="120" d="100"/>
        </p:scale>
        <p:origin x="9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3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5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5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70165-05E8-F247-8A6B-221842CD5A62}" type="datetime1">
              <a:rPr lang="en-US" smtClean="0"/>
              <a:t>2/14/23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533"/>
            <a:ext cx="3026833" cy="4645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533"/>
            <a:ext cx="3026833" cy="4645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70407-84D5-4366-9D2E-03D2B520B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3066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5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5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B9B7-E0EB-6B43-92C8-D033378D17AA}" type="datetime1">
              <a:rPr lang="en-US" smtClean="0"/>
              <a:t>2/14/23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9988" y="695325"/>
            <a:ext cx="4645025" cy="3482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559"/>
            <a:ext cx="5588000" cy="4178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533"/>
            <a:ext cx="3026833" cy="4645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533"/>
            <a:ext cx="3026833" cy="4645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47E1B-7FB8-463C-A7CA-04DC57CC8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7462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E51FDCF-D343-E944-B436-9013A6F527CD}" type="datetime1">
              <a:rPr lang="en-US" smtClean="0"/>
              <a:t>2/14/23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37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AAC624A-2C80-9D4B-9E67-0AAB32F69E54}" type="datetime1">
              <a:rPr lang="en-US" smtClean="0"/>
              <a:t>2/14/23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3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C7D0EB6-45F4-D940-AD26-1EB1178E8680}" type="datetime1">
              <a:rPr lang="en-US" smtClean="0"/>
              <a:t>2/14/23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69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8B8E05B-E2C5-CE4F-AD46-CABD3EDF1B66}" type="datetime1">
              <a:rPr lang="en-US" smtClean="0"/>
              <a:t>2/14/23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00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8BE0DE0-10E7-6F41-9FD8-875D4ADD5056}" type="datetime1">
              <a:rPr lang="en-US" smtClean="0"/>
              <a:t>2/14/23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63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0038C8A-0E05-BB44-A20B-83BC6D9C2C77}" type="datetime1">
              <a:rPr lang="en-US" smtClean="0"/>
              <a:t>2/14/23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19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53E9928-2047-704D-BB08-CE708FA1F889}" type="datetime1">
              <a:rPr lang="en-US" smtClean="0"/>
              <a:t>2/14/23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9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CC9FD0F-36C9-B240-8DE0-767DF05CBDA8}" type="datetime1">
              <a:rPr lang="en-US" smtClean="0"/>
              <a:t>2/14/23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57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37F35AB-F9A1-EB46-8EC9-AD0429C0C6D4}" type="datetime1">
              <a:rPr lang="en-US" smtClean="0"/>
              <a:t>2/14/23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02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35CC4FE-0861-1644-9536-FEA66EDAF0A1}" type="datetime1">
              <a:rPr lang="en-US" smtClean="0"/>
              <a:t>2/14/23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49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6F88AD0-3A3A-3541-93E8-142C5280248F}" type="datetime1">
              <a:rPr lang="en-US" smtClean="0"/>
              <a:t>2/14/23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12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B64915B-75F8-A943-99C0-9B4FE4E471F0}" type="datetime1">
              <a:rPr lang="en-US" smtClean="0"/>
              <a:t>2/14/23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932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10696CE-909E-C54A-AD37-C40CCB896FE6}" type="datetime1">
              <a:rPr lang="en-US" smtClean="0"/>
              <a:t>2/14/23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07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4D7EE25-921A-E147-BA62-B066CFA87AD0}" type="datetime1">
              <a:rPr lang="en-US" smtClean="0"/>
              <a:t>2/14/23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06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C688247-3D2B-2840-893D-C6B37655BC5A}" type="datetime1">
              <a:rPr lang="en-US" smtClean="0"/>
              <a:t>2/14/23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55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1191EF2-8C37-AD45-960A-391134A4E635}" type="datetime1">
              <a:rPr lang="en-US" smtClean="0"/>
              <a:t>2/14/23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7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67261F2-0E9E-864D-8450-2158D90EE5C9}" type="datetime1">
              <a:rPr lang="en-US" smtClean="0"/>
              <a:t>2/14/23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47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1A747FC-5BB2-1B45-850A-DF93B0EDED4A}" type="datetime1">
              <a:rPr lang="en-US" smtClean="0"/>
              <a:t>2/14/23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399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53E9928-2047-704D-BB08-CE708FA1F889}" type="datetime1">
              <a:rPr lang="en-US" smtClean="0"/>
              <a:t>2/14/23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33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D3F3CA0-3DE7-8F45-9A34-359E6D5556A7}" type="datetime1">
              <a:rPr lang="en-US" smtClean="0"/>
              <a:t>2/14/23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270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D3F3CA0-3DE7-8F45-9A34-359E6D5556A7}" type="datetime1">
              <a:rPr lang="en-US" smtClean="0"/>
              <a:t>2/14/23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76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D3F3CA0-3DE7-8F45-9A34-359E6D5556A7}" type="datetime1">
              <a:rPr lang="en-US" smtClean="0"/>
              <a:t>2/14/23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50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B64915B-75F8-A943-99C0-9B4FE4E471F0}" type="datetime1">
              <a:rPr lang="en-US" smtClean="0"/>
              <a:t>2/14/23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872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F0E2CA8-64B0-404C-B3EF-40837FF64C80}" type="datetime1">
              <a:rPr lang="en-US" smtClean="0"/>
              <a:t>2/14/23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FBF352B-5BCE-4D1F-B1D7-629EC97D1267}" type="datetime1">
              <a:rPr lang="en-US" smtClean="0"/>
              <a:t>2/14/23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9A5AC0D-58F1-48F3-BBD3-4EA1AD48F1CE}" type="datetime1">
              <a:rPr lang="en-US" smtClean="0"/>
              <a:t>2/14/23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9A5AC0D-58F1-48F3-BBD3-4EA1AD48F1CE}" type="datetime1">
              <a:rPr lang="en-US" smtClean="0"/>
              <a:t>2/14/23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D3F3CA0-3DE7-8F45-9A34-359E6D5556A7}" type="datetime1">
              <a:rPr lang="en-US" smtClean="0"/>
              <a:t>2/14/23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685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D3F3CA0-3DE7-8F45-9A34-359E6D5556A7}" type="datetime1">
              <a:rPr lang="en-US" smtClean="0"/>
              <a:t>2/14/23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260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0FF7E44-A944-5149-BABB-5A269D3FDBEB}" type="datetime1">
              <a:rPr lang="en-US" smtClean="0"/>
              <a:t>2/14/23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24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B64915B-75F8-A943-99C0-9B4FE4E471F0}" type="datetime1">
              <a:rPr lang="en-US" smtClean="0"/>
              <a:t>2/14/23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29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B64915B-75F8-A943-99C0-9B4FE4E471F0}" type="datetime1">
              <a:rPr lang="en-US" smtClean="0"/>
              <a:t>2/14/23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98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B64915B-75F8-A943-99C0-9B4FE4E471F0}" type="datetime1">
              <a:rPr lang="en-US" smtClean="0"/>
              <a:t>2/14/23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35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9541241-5B99-814B-BCA0-3A48E6AC110F}" type="datetime1">
              <a:rPr lang="en-US" smtClean="0"/>
              <a:t>2/14/23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13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8B1F64C-198E-A843-80B8-52A898C5627C}" type="datetime1">
              <a:rPr lang="en-US" smtClean="0"/>
              <a:t>2/14/23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43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A8D4415-950D-D240-9D59-638CBF1EBF68}" type="datetime1">
              <a:rPr lang="en-US" smtClean="0"/>
              <a:t>2/14/23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8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2/6/2019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Predictive Analytics for Business Strategy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31873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31873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31873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3180626"/>
            <a:ext cx="6802482" cy="494412"/>
          </a:xfrm>
        </p:spPr>
        <p:txBody>
          <a:bodyPr anchor="ctr">
            <a:noAutofit/>
          </a:bodyPr>
          <a:lstStyle>
            <a:lvl1pPr>
              <a:defRPr sz="44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710382"/>
            <a:ext cx="3700462" cy="336549"/>
          </a:xfrm>
        </p:spPr>
        <p:txBody>
          <a:bodyPr anchor="ctr">
            <a:noAutofit/>
          </a:bodyPr>
          <a:lstStyle>
            <a:lvl1pPr marL="0" indent="0">
              <a:buNone/>
              <a:defRPr sz="16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2602322"/>
            <a:ext cx="148614" cy="119924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99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0027" y="1012095"/>
            <a:ext cx="8004391" cy="638906"/>
          </a:xfrm>
        </p:spPr>
        <p:txBody>
          <a:bodyPr>
            <a:normAutofit/>
          </a:bodyPr>
          <a:lstStyle>
            <a:lvl1pPr>
              <a:defRPr sz="32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073417"/>
            <a:ext cx="82664" cy="5162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90706" y="237250"/>
            <a:ext cx="3700462" cy="336549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47214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976198"/>
            <a:ext cx="8015594" cy="4119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-30788" y="6336171"/>
            <a:ext cx="9228667" cy="528963"/>
            <a:chOff x="-30788" y="4661517"/>
            <a:chExt cx="9228667" cy="528963"/>
          </a:xfrm>
        </p:grpSpPr>
        <p:sp>
          <p:nvSpPr>
            <p:cNvPr id="24" name="Rectangle 2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33192" y="237251"/>
            <a:ext cx="409068" cy="478110"/>
          </a:xfrm>
        </p:spPr>
        <p:txBody>
          <a:bodyPr/>
          <a:lstStyle/>
          <a:p>
            <a:fld id="{D217A71F-DA05-ED43-B86B-EDA6CCD7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54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073417"/>
            <a:ext cx="82664" cy="5162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47214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976198"/>
            <a:ext cx="8015594" cy="4119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-30788" y="6336171"/>
            <a:ext cx="9228667" cy="528963"/>
            <a:chOff x="-30788" y="4661517"/>
            <a:chExt cx="9228667" cy="528963"/>
          </a:xfrm>
        </p:grpSpPr>
        <p:sp>
          <p:nvSpPr>
            <p:cNvPr id="24" name="Rectangle 2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C0CBB3C-58C6-AB48-8ED1-B4F6FDD8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1A6C13A9-7F00-D24F-A38D-8A266A3D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7272" y="5841748"/>
            <a:ext cx="365760" cy="365125"/>
          </a:xfrm>
        </p:spPr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1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2/6/2019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2/6/2019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2/6/2019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2/6/2019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/>
              <a:t>2/6/2019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2/6/2019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Predictive Analytics for Business Strategy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6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2/6/2019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Predictive Analytics for Business Strategy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0.png"/><Relationship Id="rId5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30.png"/><Relationship Id="rId4" Type="http://schemas.openxmlformats.org/officeDocument/2006/relationships/image" Target="../media/image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0"/>
            <a:ext cx="7772400" cy="129540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 dirty="0"/>
              <a:t>Predictive Analytics for Business Strategy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199704"/>
          </a:xfrm>
        </p:spPr>
        <p:txBody>
          <a:bodyPr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il_fi" descr="http://www.indiana.edu/~wfa/images/Kelley%20School%20of%20Business%20Signature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514600"/>
            <a:ext cx="2819400" cy="820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Education, gender, and income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518824" y="1976198"/>
                <a:ext cx="8015594" cy="4119802"/>
              </a:xfrm>
            </p:spPr>
            <p:txBody>
              <a:bodyPr>
                <a:no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Suppose we start with a super simple model that looks at the correlation between gender, education, and income (gender binary in this dataset).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𝑖𝑛𝑐𝑜𝑚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2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</a:rPr>
                        <m:t>∗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𝑓𝑒𝑚𝑎𝑙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𝐸𝑑𝑢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𝑌𝑒𝑎𝑟𝑠𝐸𝑑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824" y="1976198"/>
                <a:ext cx="8015594" cy="4119802"/>
              </a:xfrm>
              <a:blipFill>
                <a:blip r:embed="rId3"/>
                <a:stretch>
                  <a:fillRect l="-633" r="-1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17A71F-DA05-ED43-B86B-EDA6CCD7FD2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2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Education, gender and income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518824" y="1976198"/>
                <a:ext cx="8015594" cy="4119802"/>
              </a:xfrm>
            </p:spPr>
            <p:txBody>
              <a:bodyPr>
                <a:no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Suppose we start with a super simple model that looks at the correlation between gender, education, and wage (gender binary in this data).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𝑖𝑛𝑐𝑜𝑚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2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</a:rPr>
                        <m:t>∗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𝑓𝑒𝑚𝑎𝑙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𝐸𝑑𝑢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𝑌𝑒𝑎𝑟𝑠𝐸𝑑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How would you interpret the following: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=3,250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𝐸𝑑𝑢</m:t>
                        </m:r>
                      </m:sub>
                    </m:sSub>
                    <m:r>
                      <a:rPr lang="en-US" sz="1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1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824" y="1976198"/>
                <a:ext cx="8015594" cy="4119802"/>
              </a:xfrm>
              <a:blipFill>
                <a:blip r:embed="rId3"/>
                <a:stretch>
                  <a:fillRect l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17A71F-DA05-ED43-B86B-EDA6CCD7FD2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621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Education, gender and income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8824" y="1976198"/>
            <a:ext cx="8015594" cy="411980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Suppose we change the model so that we don’t have years of education, but we have the following categories of education level: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school or less (HS)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college (Some)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College graduate (Grad)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would we include these in the model?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17A71F-DA05-ED43-B86B-EDA6CCD7FD2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47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*Education, gender and income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976198"/>
                <a:ext cx="8586368" cy="4119802"/>
              </a:xfrm>
            </p:spPr>
            <p:txBody>
              <a:bodyPr>
                <a:noAutofit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High school or less (HS)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Some college (Some)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College graduate (Grad)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How would we include these in the model?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𝑖𝑛𝑐𝑜𝑚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𝑓𝑒𝑚𝑎𝑙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𝑠𝑜𝑚𝑒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𝑠𝑜𝑚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𝐺𝑟𝑎𝑑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𝐺𝑟𝑎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How do we interpret the estimates?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976198"/>
                <a:ext cx="8586368" cy="4119802"/>
              </a:xfrm>
              <a:blipFill>
                <a:blip r:embed="rId3"/>
                <a:stretch>
                  <a:fillRect l="-1034" t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17A71F-DA05-ED43-B86B-EDA6CCD7FD2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11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Education, gender and income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976198"/>
                <a:ext cx="8382000" cy="4119802"/>
              </a:xfrm>
            </p:spPr>
            <p:txBody>
              <a:bodyPr>
                <a:noAutofit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High school or less (HS)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Some college (Some)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College graduate (Grad)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How would we include these in the model?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𝑖𝑛𝑐𝑜𝑚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𝑓𝑒𝑚𝑎𝑙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𝑠𝑜𝑚𝑒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𝑠𝑜𝑚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𝐺𝑟𝑎𝑑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𝐺𝑟𝑎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How do we interpret the estimates?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=3,250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𝑠𝑜𝑚𝑒</m:t>
                        </m:r>
                      </m:sub>
                    </m:sSub>
                    <m:r>
                      <a:rPr lang="en-US" sz="2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3,40</m:t>
                    </m:r>
                    <m:r>
                      <a:rPr lang="en-US" sz="2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𝐺𝑟𝑎𝑑</m:t>
                        </m:r>
                      </m:sub>
                    </m:sSub>
                    <m:r>
                      <a:rPr lang="en-US" sz="2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sz="2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sz="2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976198"/>
                <a:ext cx="8382000" cy="4119802"/>
              </a:xfrm>
              <a:blipFill>
                <a:blip r:embed="rId3"/>
                <a:stretch>
                  <a:fillRect l="-1059" t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17A71F-DA05-ED43-B86B-EDA6CCD7FD2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12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260" y="658665"/>
            <a:ext cx="8004391" cy="638906"/>
          </a:xfrm>
        </p:spPr>
        <p:txBody>
          <a:bodyPr>
            <a:normAutofit/>
          </a:bodyPr>
          <a:lstStyle/>
          <a:p>
            <a:r>
              <a:rPr lang="en-US" dirty="0"/>
              <a:t>Education, gender and income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524000"/>
                <a:ext cx="8662568" cy="4572000"/>
              </a:xfrm>
            </p:spPr>
            <p:txBody>
              <a:bodyPr>
                <a:noAutofit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High school or less (HS)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Some college (Some)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College graduate (Grad)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𝑖𝑛𝑐𝑜𝑚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𝑓𝑒𝑚𝑎𝑙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𝑠𝑜𝑚𝑒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𝑠𝑜𝑚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𝐺𝑟𝑎𝑑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𝐺𝑟𝑎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How do we interpret the estimates?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=3,250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𝑠𝑜𝑚𝑒</m:t>
                        </m:r>
                      </m:sub>
                    </m:sSub>
                    <m:r>
                      <a:rPr lang="en-US" sz="2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3,40</m:t>
                    </m:r>
                    <m:r>
                      <a:rPr lang="en-US" sz="2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𝐺𝑟𝑎𝑑</m:t>
                        </m:r>
                      </m:sub>
                    </m:sSub>
                    <m:r>
                      <a:rPr lang="en-US" sz="2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sz="2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sz="2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What would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1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en-US" sz="24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𝑯𝑺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have been if instead our model was: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𝑖𝑛𝑐𝑜𝑚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𝑓𝑒𝑚𝑎𝑙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𝑠𝑜𝑚𝑒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𝑠𝑜𝑚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𝐻𝑆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524000"/>
                <a:ext cx="8662568" cy="4572000"/>
              </a:xfrm>
              <a:blipFill>
                <a:blip r:embed="rId3"/>
                <a:stretch>
                  <a:fillRect l="-1025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17A71F-DA05-ED43-B86B-EDA6CCD7FD2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9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610600" cy="5029200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endParaRPr lang="en-US" sz="2400" b="0" dirty="0"/>
          </a:p>
          <a:p>
            <a:r>
              <a:rPr lang="en-US" dirty="0"/>
              <a:t>Suppose we we had nightly sales data for a restaurant. </a:t>
            </a:r>
          </a:p>
          <a:p>
            <a:endParaRPr lang="en-US" dirty="0"/>
          </a:p>
          <a:p>
            <a:r>
              <a:rPr lang="en-US" dirty="0"/>
              <a:t>We also have information on whether or not they have a promotion going that night.</a:t>
            </a:r>
          </a:p>
          <a:p>
            <a:endParaRPr lang="en-US" dirty="0"/>
          </a:p>
          <a:p>
            <a:r>
              <a:rPr lang="en-US" dirty="0"/>
              <a:t>Let’s explore what the relationship might be between sales and days of the week as well as promo.</a:t>
            </a:r>
          </a:p>
          <a:p>
            <a:endParaRPr lang="en-US" dirty="0"/>
          </a:p>
          <a:p>
            <a:r>
              <a:rPr lang="en-US" dirty="0"/>
              <a:t>Could you make what day it is into a binary variable?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Another example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8CC4D-1597-8143-A6B4-E98C71DF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65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610600" cy="5029200"/>
          </a:xfrm>
          <a:ln>
            <a:noFill/>
          </a:ln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2400" b="0" dirty="0"/>
          </a:p>
          <a:p>
            <a:r>
              <a:rPr lang="en-US" dirty="0"/>
              <a:t>If you look at the second worksheet, you’ll notice instead of dummy variables, day of the week is a categorical variable.</a:t>
            </a:r>
          </a:p>
          <a:p>
            <a:endParaRPr lang="en-US" dirty="0"/>
          </a:p>
          <a:p>
            <a:r>
              <a:rPr lang="en-US" dirty="0"/>
              <a:t>Here is how you can run that regression (without creating a bunch of dummy variables through coding):</a:t>
            </a:r>
          </a:p>
          <a:p>
            <a:endParaRPr lang="en-US" dirty="0"/>
          </a:p>
          <a:p>
            <a:r>
              <a:rPr lang="en-US" dirty="0"/>
              <a:t>reg Revenue </a:t>
            </a:r>
            <a:r>
              <a:rPr lang="en-US" dirty="0" err="1"/>
              <a:t>i.Day</a:t>
            </a:r>
            <a:r>
              <a:rPr lang="en-US" dirty="0"/>
              <a:t> Promo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Day of the week column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8CC4D-1597-8143-A6B4-E98C71DF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03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693" y="3180626"/>
            <a:ext cx="8371493" cy="4944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Interaction terms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29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792018"/>
            <a:ext cx="8004391" cy="638906"/>
          </a:xfrm>
        </p:spPr>
        <p:txBody>
          <a:bodyPr>
            <a:normAutofit/>
          </a:bodyPr>
          <a:lstStyle/>
          <a:p>
            <a:r>
              <a:rPr lang="en-US" dirty="0"/>
              <a:t>The effect of Promotion by hours?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518824" y="1746140"/>
                <a:ext cx="8015594" cy="4319842"/>
              </a:xfrm>
            </p:spPr>
            <p:txBody>
              <a:bodyPr>
                <a:noAutofit/>
              </a:bodyPr>
              <a:lstStyle/>
              <a:p>
                <a:r>
                  <a:rPr lang="en-US" sz="2000" u="sng" dirty="0">
                    <a:solidFill>
                      <a:srgbClr val="FF0000"/>
                    </a:solidFill>
                  </a:rPr>
                  <a:t>Time of day dummies do not tell us the effect of Promotion by different hours.</a:t>
                </a:r>
              </a:p>
              <a:p>
                <a:r>
                  <a:rPr lang="en-US" sz="2000" dirty="0"/>
                  <a:t>What if we think Promo has different effect at different times?</a:t>
                </a:r>
              </a:p>
              <a:p>
                <a:pPr lvl="1"/>
                <a:r>
                  <a:rPr lang="en-US" sz="1800" dirty="0"/>
                  <a:t>We want to know if the effect of promo at 4 pm is larger/smaller than the </a:t>
                </a:r>
                <a:r>
                  <a:rPr lang="en-US" sz="1800" i="1" dirty="0"/>
                  <a:t>average</a:t>
                </a:r>
                <a:r>
                  <a:rPr lang="en-US" sz="1800" dirty="0"/>
                  <a:t> effect of promo.</a:t>
                </a:r>
              </a:p>
              <a:p>
                <a:pPr lvl="1"/>
                <a:endParaRPr lang="en-US" sz="1800" dirty="0"/>
              </a:p>
              <a:p>
                <a:r>
                  <a:rPr lang="en-US" sz="2000" dirty="0"/>
                  <a:t>Then, we need interaction between Promo and Time16 dummy: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 smtClean="0">
                            <a:latin typeface="Cambria Math" charset="0"/>
                          </a:rPr>
                          <m:t>b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𝑖𝑛𝑡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𝑃𝑟𝑜𝑚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𝑇𝑖𝑚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When including interaction term of X and Z, you need to include X itself and Z itself as well.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824" y="1746140"/>
                <a:ext cx="8015594" cy="4319842"/>
              </a:xfrm>
              <a:blipFill>
                <a:blip r:embed="rId3"/>
                <a:stretch>
                  <a:fillRect l="-633" t="-880" r="-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17A71F-DA05-ED43-B86B-EDA6CCD7FD28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28600" y="5638800"/>
                <a:ext cx="9074044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</a:rPr>
                        <m:t>𝑆𝑎𝑙𝑒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1" smtClean="0">
                              <a:latin typeface="Cambria Math" charset="0"/>
                            </a:rPr>
                            <m:t>b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1" smtClean="0">
                              <a:latin typeface="Cambria Math" charset="0"/>
                            </a:rPr>
                            <m:t>b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𝑃𝑟𝑜𝑚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1" smtClean="0">
                              <a:latin typeface="Cambria Math" charset="0"/>
                            </a:rPr>
                            <m:t>b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𝑇𝑖𝑚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 smtClean="0">
                              <a:latin typeface="Cambria Math" charset="0"/>
                            </a:rPr>
                            <m:t>b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𝑖𝑛𝑡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𝑃𝑟𝑜𝑚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𝑇𝑖𝑚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638800"/>
                <a:ext cx="9074044" cy="338554"/>
              </a:xfrm>
              <a:prstGeom prst="rect">
                <a:avLst/>
              </a:prstGeom>
              <a:blipFill>
                <a:blip r:embed="rId4"/>
                <a:stretch>
                  <a:fillRect t="-1481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79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1012095"/>
            <a:ext cx="8004391" cy="638906"/>
          </a:xfrm>
        </p:spPr>
        <p:txBody>
          <a:bodyPr>
            <a:normAutofit fontScale="90000"/>
          </a:bodyPr>
          <a:lstStyle/>
          <a:p>
            <a:r>
              <a:rPr lang="en-US" dirty="0"/>
              <a:t>By the end of this class,</a:t>
            </a:r>
            <a:br>
              <a:rPr lang="en-US" dirty="0"/>
            </a:br>
            <a:r>
              <a:rPr lang="en-US" dirty="0"/>
              <a:t>you should be able to: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8824" y="1976198"/>
            <a:ext cx="8015594" cy="4119802"/>
          </a:xfrm>
        </p:spPr>
        <p:txBody>
          <a:bodyPr>
            <a:noAutofit/>
          </a:bodyPr>
          <a:lstStyle/>
          <a:p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Interpret and explain coefficients for:</a:t>
            </a:r>
          </a:p>
          <a:p>
            <a:pPr lvl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Dummy variables</a:t>
            </a:r>
          </a:p>
          <a:p>
            <a:pPr lvl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Categorical variables</a:t>
            </a:r>
          </a:p>
          <a:p>
            <a:pPr lvl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Interaction terms</a:t>
            </a:r>
          </a:p>
          <a:p>
            <a:pPr lvl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(Natural) logarithm </a:t>
            </a: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73AFD8-20BC-544C-8095-A5D900C4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5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Interpreting interaction terms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b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𝑖𝑛𝑡</m:t>
                        </m:r>
                      </m:sub>
                    </m:sSub>
                  </m:oMath>
                </a14:m>
                <a:br>
                  <a:rPr lang="en-US" dirty="0"/>
                </a:br>
                <a:r>
                  <a:rPr lang="en-US" dirty="0"/>
                  <a:t>(assuming causal)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3"/>
                <a:stretch>
                  <a:fillRect t="-76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0026" y="2102360"/>
            <a:ext cx="8361141" cy="4119802"/>
          </a:xfrm>
        </p:spPr>
        <p:txBody>
          <a:bodyPr>
            <a:noAutofit/>
          </a:bodyPr>
          <a:lstStyle/>
          <a:p>
            <a:pPr marL="514350" indent="-457200"/>
            <a:endParaRPr lang="en-US" sz="2000" dirty="0"/>
          </a:p>
          <a:p>
            <a:pPr marL="514350" indent="-457200"/>
            <a:r>
              <a:rPr lang="en-US" sz="2000" dirty="0"/>
              <a:t>Predicted sales when no promo is given at non-4 pm =</a:t>
            </a:r>
          </a:p>
          <a:p>
            <a:pPr marL="514350" indent="-457200"/>
            <a:r>
              <a:rPr lang="en-US" sz="2000" dirty="0"/>
              <a:t>Predicted sales when promo is given at non-4 pm =</a:t>
            </a:r>
          </a:p>
          <a:p>
            <a:pPr marL="57150" indent="0">
              <a:buNone/>
            </a:pPr>
            <a:r>
              <a:rPr lang="en-US" sz="2000" dirty="0"/>
              <a:t>=&gt; the effect of promo on sales at non-4 pm is </a:t>
            </a:r>
            <a:endParaRPr lang="en-US" sz="2000" dirty="0">
              <a:solidFill>
                <a:srgbClr val="FF0000"/>
              </a:solidFill>
            </a:endParaRPr>
          </a:p>
          <a:p>
            <a:pPr marL="514350" indent="-457200"/>
            <a:r>
              <a:rPr lang="en-US" sz="2000" dirty="0"/>
              <a:t>Predicted sales when no promo is given at 4 pm =</a:t>
            </a:r>
          </a:p>
          <a:p>
            <a:pPr marL="514350" indent="-457200"/>
            <a:r>
              <a:rPr lang="en-US" sz="2000" dirty="0"/>
              <a:t>Predicted sales when promo is given at 4 pm =</a:t>
            </a:r>
            <a:endParaRPr lang="en-US" sz="2000" b="0" dirty="0"/>
          </a:p>
          <a:p>
            <a:pPr marL="57150" indent="0">
              <a:buNone/>
            </a:pPr>
            <a:r>
              <a:rPr lang="en-US" sz="2000" dirty="0"/>
              <a:t>=&gt; the effect of promo on sales at 4 pm is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17A71F-DA05-ED43-B86B-EDA6CCD7FD28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0EE416-7081-3848-8D7D-9FB95B47492D}"/>
                  </a:ext>
                </a:extLst>
              </p:cNvPr>
              <p:cNvSpPr txBox="1"/>
              <p:nvPr/>
            </p:nvSpPr>
            <p:spPr>
              <a:xfrm>
                <a:off x="-4800" y="2102360"/>
                <a:ext cx="9074044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</a:rPr>
                        <m:t>𝑆𝑎𝑙𝑒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1" smtClean="0">
                              <a:latin typeface="Cambria Math" charset="0"/>
                            </a:rPr>
                            <m:t>b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1" smtClean="0">
                              <a:latin typeface="Cambria Math" charset="0"/>
                            </a:rPr>
                            <m:t>b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𝑃𝑟𝑜𝑚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1" smtClean="0">
                              <a:latin typeface="Cambria Math" charset="0"/>
                            </a:rPr>
                            <m:t>b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𝑇𝑖𝑚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 smtClean="0">
                              <a:latin typeface="Cambria Math" charset="0"/>
                            </a:rPr>
                            <m:t>b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𝑖𝑛𝑡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𝑃𝑟𝑜𝑚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𝑇𝑖𝑚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0EE416-7081-3848-8D7D-9FB95B474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00" y="2102360"/>
                <a:ext cx="9074044" cy="338554"/>
              </a:xfrm>
              <a:prstGeom prst="rect">
                <a:avLst/>
              </a:prstGeom>
              <a:blipFill>
                <a:blip r:embed="rId5"/>
                <a:stretch>
                  <a:fillRect t="-7407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92E1577-2C3F-3843-9FD1-842E7911F882}"/>
                  </a:ext>
                </a:extLst>
              </p:cNvPr>
              <p:cNvSpPr/>
              <p:nvPr/>
            </p:nvSpPr>
            <p:spPr>
              <a:xfrm>
                <a:off x="133191" y="6027190"/>
                <a:ext cx="8480781" cy="646331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" indent="0">
                  <a:buNone/>
                </a:pPr>
                <a:r>
                  <a:rPr lang="en-US" dirty="0"/>
                  <a:t>=&gt; the effect of promo on sales at 4 pm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</m:oMath>
                </a14:m>
                <a:r>
                  <a:rPr lang="en-US" dirty="0"/>
                  <a:t> higher than the effect of promo on sales at non-4 pm.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92E1577-2C3F-3843-9FD1-842E7911F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91" y="6027190"/>
                <a:ext cx="8480781" cy="646331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15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*Interpreting interaction terms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b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𝑖𝑛𝑡</m:t>
                        </m:r>
                      </m:sub>
                    </m:sSub>
                  </m:oMath>
                </a14:m>
                <a:br>
                  <a:rPr lang="en-US" dirty="0"/>
                </a:br>
                <a:r>
                  <a:rPr lang="en-US" dirty="0"/>
                  <a:t>(assuming causal)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3"/>
                <a:stretch>
                  <a:fillRect t="-76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530026" y="2102360"/>
                <a:ext cx="8361141" cy="4119802"/>
              </a:xfrm>
            </p:spPr>
            <p:txBody>
              <a:bodyPr>
                <a:noAutofit/>
              </a:bodyPr>
              <a:lstStyle/>
              <a:p>
                <a:pPr marL="514350" indent="-457200"/>
                <a:endParaRPr lang="en-US" sz="2000" dirty="0"/>
              </a:p>
              <a:p>
                <a:pPr marL="514350" indent="-457200"/>
                <a:r>
                  <a:rPr lang="en-US" sz="2000" dirty="0"/>
                  <a:t>Predicted sales when no promo is given at non-4 pm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 smtClean="0">
                            <a:latin typeface="Cambria Math" charset="0"/>
                          </a:rPr>
                          <m:t>b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514350" indent="-457200"/>
                <a:r>
                  <a:rPr lang="en-US" sz="2000" dirty="0"/>
                  <a:t>Predicted sales when promo is given at non-4 pm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 smtClean="0">
                            <a:latin typeface="Cambria Math" charset="0"/>
                          </a:rPr>
                          <m:t>b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 smtClean="0">
                            <a:latin typeface="Cambria Math" charset="0"/>
                          </a:rPr>
                          <m:t>b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57150" indent="0">
                  <a:buNone/>
                </a:pPr>
                <a:r>
                  <a:rPr lang="en-US" sz="2000" dirty="0"/>
                  <a:t>=&gt; the effect of promo on sales at non-4 pm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b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514350" indent="-457200"/>
                <a:r>
                  <a:rPr lang="en-US" sz="2000" dirty="0"/>
                  <a:t>Predicted sales when no promo is given at 4 pm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 smtClean="0">
                            <a:latin typeface="Cambria Math" charset="0"/>
                          </a:rPr>
                          <m:t>b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514350" indent="-457200"/>
                <a:r>
                  <a:rPr lang="en-US" sz="2000" dirty="0"/>
                  <a:t>Predicted sales when promo is given at 4 pm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 smtClean="0">
                            <a:latin typeface="Cambria Math" charset="0"/>
                          </a:rPr>
                          <m:t>b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 smtClean="0">
                            <a:latin typeface="Cambria Math" charset="0"/>
                          </a:rPr>
                          <m:t>b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pPr marL="57150" indent="0">
                  <a:buNone/>
                </a:pPr>
                <a:r>
                  <a:rPr lang="en-US" sz="2000" dirty="0"/>
                  <a:t>=&gt; the effect of promo on sales at 4 pm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b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026" y="2102360"/>
                <a:ext cx="8361141" cy="4119802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17A71F-DA05-ED43-B86B-EDA6CCD7FD28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0EE416-7081-3848-8D7D-9FB95B47492D}"/>
                  </a:ext>
                </a:extLst>
              </p:cNvPr>
              <p:cNvSpPr txBox="1"/>
              <p:nvPr/>
            </p:nvSpPr>
            <p:spPr>
              <a:xfrm>
                <a:off x="-4800" y="2102360"/>
                <a:ext cx="9074044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</a:rPr>
                        <m:t>𝑆𝑎𝑙𝑒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1" smtClean="0">
                              <a:latin typeface="Cambria Math" charset="0"/>
                            </a:rPr>
                            <m:t>b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1" smtClean="0">
                              <a:latin typeface="Cambria Math" charset="0"/>
                            </a:rPr>
                            <m:t>b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𝑃𝑟𝑜𝑚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1" smtClean="0">
                              <a:latin typeface="Cambria Math" charset="0"/>
                            </a:rPr>
                            <m:t>b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𝑇𝑖𝑚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 smtClean="0">
                              <a:latin typeface="Cambria Math" charset="0"/>
                            </a:rPr>
                            <m:t>b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𝑖𝑛𝑡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𝑃𝑟𝑜𝑚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𝑇𝑖𝑚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0EE416-7081-3848-8D7D-9FB95B474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00" y="2102360"/>
                <a:ext cx="9074044" cy="338554"/>
              </a:xfrm>
              <a:prstGeom prst="rect">
                <a:avLst/>
              </a:prstGeom>
              <a:blipFill>
                <a:blip r:embed="rId5"/>
                <a:stretch>
                  <a:fillRect t="-1481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92E1577-2C3F-3843-9FD1-842E7911F882}"/>
                  </a:ext>
                </a:extLst>
              </p:cNvPr>
              <p:cNvSpPr/>
              <p:nvPr/>
            </p:nvSpPr>
            <p:spPr>
              <a:xfrm>
                <a:off x="133191" y="6027190"/>
                <a:ext cx="8480781" cy="646331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" indent="0">
                  <a:buNone/>
                </a:pPr>
                <a:r>
                  <a:rPr lang="en-US" dirty="0"/>
                  <a:t>=&gt; the effect of promo on sales at 4 pm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dirty="0"/>
                  <a:t> higher than the effect of promo on sales at non-4 pm.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92E1577-2C3F-3843-9FD1-842E7911F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91" y="6027190"/>
                <a:ext cx="8480781" cy="646331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67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Repeating the previous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518824" y="1947735"/>
                <a:ext cx="8015594" cy="4119802"/>
              </a:xfrm>
            </p:spPr>
            <p:txBody>
              <a:bodyPr>
                <a:noAutofit/>
              </a:bodyPr>
              <a:lstStyle/>
              <a:p>
                <a:pPr marL="514350" indent="-457200"/>
                <a:endParaRPr lang="en-US" sz="2000" dirty="0"/>
              </a:p>
              <a:p>
                <a:pPr marL="514350" indent="-457200"/>
                <a:r>
                  <a:rPr lang="en-US" sz="2000" dirty="0"/>
                  <a:t>Promo at non-4 pm increases sales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 smtClean="0">
                            <a:latin typeface="Cambria Math" charset="0"/>
                          </a:rPr>
                          <m:t>b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compared to non-promo at non-4 pm.</a:t>
                </a:r>
              </a:p>
              <a:p>
                <a:pPr marL="914400" lvl="1" indent="-457200"/>
                <a:r>
                  <a:rPr lang="en-US" sz="1800" dirty="0"/>
                  <a:t>Suppose it’s 5 pm. If you Promo, sales increase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1" smtClean="0">
                            <a:latin typeface="Cambria Math" charset="0"/>
                          </a:rPr>
                          <m:t>b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914400" lvl="1" indent="-457200"/>
                <a:endParaRPr lang="en-US" sz="1800" dirty="0"/>
              </a:p>
              <a:p>
                <a:pPr marL="514350" indent="-457200"/>
                <a:r>
                  <a:rPr lang="en-US" sz="2000" dirty="0"/>
                  <a:t>Promo at 4 pm increases sales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 smtClean="0">
                            <a:latin typeface="Cambria Math" charset="0"/>
                          </a:rPr>
                          <m:t>b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 smtClean="0">
                            <a:latin typeface="Cambria Math" charset="0"/>
                          </a:rPr>
                          <m:t>b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sz="2000" dirty="0"/>
                  <a:t>, compared to non-promo at 4 pm.</a:t>
                </a:r>
              </a:p>
              <a:p>
                <a:pPr marL="914400" lvl="1" indent="-457200"/>
                <a:r>
                  <a:rPr lang="en-US" sz="1800" dirty="0"/>
                  <a:t>Suppose it’s 4 pm. If you Promo, sales increase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1" smtClean="0">
                            <a:latin typeface="Cambria Math" charset="0"/>
                          </a:rPr>
                          <m:t>b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1" smtClean="0">
                            <a:latin typeface="Cambria Math" charset="0"/>
                          </a:rPr>
                          <m:t>b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914400" lvl="1" indent="-457200"/>
                <a:endParaRPr lang="en-US" sz="1800" dirty="0"/>
              </a:p>
              <a:p>
                <a:pPr marL="514350" indent="-457200"/>
                <a:r>
                  <a:rPr lang="en-US" sz="2000" dirty="0"/>
                  <a:t>The effect of Promo on sales at 4 pm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 smtClean="0">
                            <a:latin typeface="Cambria Math" charset="0"/>
                          </a:rPr>
                          <m:t>b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sz="2000" dirty="0"/>
                  <a:t> higher than the effect of Promo on sales at any other times.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824" y="1947735"/>
                <a:ext cx="8015594" cy="4119802"/>
              </a:xfr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17A71F-DA05-ED43-B86B-EDA6CCD7FD28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0EE416-7081-3848-8D7D-9FB95B47492D}"/>
                  </a:ext>
                </a:extLst>
              </p:cNvPr>
              <p:cNvSpPr txBox="1"/>
              <p:nvPr/>
            </p:nvSpPr>
            <p:spPr>
              <a:xfrm>
                <a:off x="0" y="1963683"/>
                <a:ext cx="9074044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</a:rPr>
                        <m:t>𝑆𝑎𝑙𝑒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1" smtClean="0">
                              <a:latin typeface="Cambria Math" charset="0"/>
                            </a:rPr>
                            <m:t>b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1" smtClean="0">
                              <a:latin typeface="Cambria Math" charset="0"/>
                            </a:rPr>
                            <m:t>b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𝑃𝑟𝑜𝑚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1" smtClean="0">
                              <a:latin typeface="Cambria Math" charset="0"/>
                            </a:rPr>
                            <m:t>b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𝑇𝑖𝑚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 smtClean="0">
                              <a:latin typeface="Cambria Math" charset="0"/>
                            </a:rPr>
                            <m:t>b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𝑖𝑛𝑡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𝑃𝑟𝑜𝑚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𝑇𝑖𝑚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0EE416-7081-3848-8D7D-9FB95B474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63683"/>
                <a:ext cx="9074044" cy="338554"/>
              </a:xfrm>
              <a:prstGeom prst="rect">
                <a:avLst/>
              </a:prstGeom>
              <a:blipFill>
                <a:blip r:embed="rId4"/>
                <a:stretch>
                  <a:fillRect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80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CAVEAT</a:t>
            </a:r>
            <a:r>
              <a:rPr lang="en-US" dirty="0"/>
              <a:t>: When interaction is added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518824" y="2438399"/>
                <a:ext cx="8015594" cy="355075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>
                            <a:latin typeface="Cambria Math" charset="0"/>
                          </a:rPr>
                          <m:t>b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is no longer “the average effect of promo”. It is now the average effect of promo at non-4pm.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>
                            <a:latin typeface="Cambria Math" charset="0"/>
                          </a:rPr>
                          <m:t>b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000" dirty="0"/>
                  <a:t> is no longer “the average effect of 4 pm”. It is now the average effect of 4pm given no-promo.</a:t>
                </a:r>
              </a:p>
              <a:p>
                <a:r>
                  <a:rPr lang="en-US" sz="2000" dirty="0"/>
                  <a:t>Then what is the overall average effect of promo across all times?</a:t>
                </a:r>
              </a:p>
              <a:p>
                <a:pPr lvl="1"/>
                <a:r>
                  <a:rPr lang="en-US" sz="1800" dirty="0"/>
                  <a:t>It would be some linear 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1">
                            <a:latin typeface="Cambria Math" charset="0"/>
                          </a:rPr>
                          <m:t>b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1">
                            <a:latin typeface="Cambria Math" charset="0"/>
                          </a:rPr>
                          <m:t>b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endParaRPr lang="en-US" sz="1800" dirty="0"/>
              </a:p>
              <a:p>
                <a:r>
                  <a:rPr lang="en-US" sz="2000" dirty="0"/>
                  <a:t>Then what is the overall average effect of 4pm across promo and no-promo?</a:t>
                </a:r>
              </a:p>
              <a:p>
                <a:pPr lvl="1"/>
                <a:r>
                  <a:rPr lang="en-US" sz="1800" dirty="0"/>
                  <a:t>It would be some linear 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1">
                            <a:latin typeface="Cambria Math" charset="0"/>
                          </a:rPr>
                          <m:t>b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1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1">
                            <a:latin typeface="Cambria Math" charset="0"/>
                          </a:rPr>
                          <m:t>b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1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824" y="2438399"/>
                <a:ext cx="8015594" cy="3550759"/>
              </a:xfrm>
              <a:blipFill>
                <a:blip r:embed="rId3"/>
                <a:stretch>
                  <a:fillRect l="-633" t="-1071" r="-1108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17A71F-DA05-ED43-B86B-EDA6CCD7FD28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355596-F42F-4D45-8DFE-77925B2D4EC4}"/>
                  </a:ext>
                </a:extLst>
              </p:cNvPr>
              <p:cNvSpPr txBox="1"/>
              <p:nvPr/>
            </p:nvSpPr>
            <p:spPr>
              <a:xfrm>
                <a:off x="0" y="1802008"/>
                <a:ext cx="9074044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</a:rPr>
                        <m:t>𝑆𝑎𝑙𝑒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1" smtClean="0">
                              <a:latin typeface="Cambria Math" charset="0"/>
                            </a:rPr>
                            <m:t>b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1" smtClean="0">
                              <a:latin typeface="Cambria Math" charset="0"/>
                            </a:rPr>
                            <m:t>b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𝑃𝑟𝑜𝑚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1" smtClean="0">
                              <a:latin typeface="Cambria Math" charset="0"/>
                            </a:rPr>
                            <m:t>b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𝑇𝑖𝑚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 smtClean="0">
                              <a:latin typeface="Cambria Math" charset="0"/>
                            </a:rPr>
                            <m:t>b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𝑖𝑛𝑡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𝑃𝑟𝑜𝑚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𝑇𝑖𝑚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355596-F42F-4D45-8DFE-77925B2D4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02008"/>
                <a:ext cx="9074044" cy="338554"/>
              </a:xfrm>
              <a:prstGeom prst="rect">
                <a:avLst/>
              </a:prstGeom>
              <a:blipFill>
                <a:blip r:embed="rId4"/>
                <a:stretch>
                  <a:fillRect t="-3571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04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with interaction term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8824" y="1869357"/>
            <a:ext cx="8015594" cy="411980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Is Promo more effective during weekdays compared to weekend?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How would you answer this question? Let’s set up a regression model.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Which coefficient tells us the answer?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17A71F-DA05-ED43-B86B-EDA6CCD7FD2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3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with interaction term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8824" y="1869357"/>
            <a:ext cx="8015594" cy="411980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Include interaction between Promo and Weekend in the reg.</a:t>
            </a:r>
          </a:p>
          <a:p>
            <a:pPr lvl="1"/>
            <a:r>
              <a:rPr lang="en-US" sz="2200" dirty="0"/>
              <a:t>We must include each of these 3:</a:t>
            </a:r>
          </a:p>
          <a:p>
            <a:pPr lvl="2"/>
            <a:r>
              <a:rPr lang="en-US" sz="2000" b="1" dirty="0"/>
              <a:t>Promo dummy </a:t>
            </a:r>
          </a:p>
          <a:p>
            <a:pPr lvl="2"/>
            <a:r>
              <a:rPr lang="en-US" sz="2000" b="1" dirty="0"/>
              <a:t>Weekend dummy </a:t>
            </a:r>
          </a:p>
          <a:p>
            <a:pPr lvl="2"/>
            <a:r>
              <a:rPr lang="en-US" sz="2000" b="1" dirty="0"/>
              <a:t>Promo * Weekend</a:t>
            </a:r>
          </a:p>
          <a:p>
            <a:pPr lvl="1"/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Interpret each coefficient. For simplicity, let’s assume we can do interpret them causally. Interpret them even if they are insignificant for the practice.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17A71F-DA05-ED43-B86B-EDA6CCD7FD2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9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*Interaction of two dummies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8824" y="1874598"/>
            <a:ext cx="8015594" cy="4119802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r>
              <a:rPr lang="en-US" sz="2000" dirty="0"/>
              <a:t>Promo dummy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On average, promotion lowers sales by $5.48 compared to no-promo during weekdays. ($5.06 for weekend)</a:t>
            </a:r>
          </a:p>
          <a:p>
            <a:r>
              <a:rPr lang="en-US" sz="2000" dirty="0"/>
              <a:t>Weekend dummy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On average, weekend increases sales by $4.37 compared to weekdays given no-promo. ($4.79 given promo)</a:t>
            </a:r>
          </a:p>
          <a:p>
            <a:r>
              <a:rPr lang="en-US" sz="2000" dirty="0"/>
              <a:t>Interaction </a:t>
            </a:r>
            <a:r>
              <a:rPr lang="en-US" dirty="0"/>
              <a:t>(</a:t>
            </a:r>
            <a:r>
              <a:rPr lang="en-US" sz="1800" dirty="0"/>
              <a:t>although it’s insignificant)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On average, the effect of promo on sales during weekend is $0.42 higher than the effect of promo on sales during weekdays.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17A71F-DA05-ED43-B86B-EDA6CCD7FD28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660" y="1626961"/>
            <a:ext cx="5139508" cy="12848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5A4146-9AE2-4B44-9248-388BC03BEB61}"/>
                  </a:ext>
                </a:extLst>
              </p:cNvPr>
              <p:cNvSpPr txBox="1"/>
              <p:nvPr/>
            </p:nvSpPr>
            <p:spPr>
              <a:xfrm>
                <a:off x="-241816" y="1514605"/>
                <a:ext cx="3993476" cy="944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𝑆𝑎𝑙𝑒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charset="0"/>
                            </a:rPr>
                            <m:t>b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charset="0"/>
                            </a:rPr>
                            <m:t>b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𝑃𝑟𝑜𝑚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charset="0"/>
                            </a:rPr>
                            <m:t>b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1" smtClean="0">
                              <a:latin typeface="Cambria Math" charset="0"/>
                            </a:rPr>
                            <m:t>b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𝑖𝑛𝑡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𝑃𝑟𝑜𝑚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5A4146-9AE2-4B44-9248-388BC03BE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1816" y="1514605"/>
                <a:ext cx="3993476" cy="944810"/>
              </a:xfrm>
              <a:prstGeom prst="rect">
                <a:avLst/>
              </a:prstGeom>
              <a:blipFill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7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interaction terms</a:t>
            </a:r>
            <a:br>
              <a:rPr lang="en-US" dirty="0"/>
            </a:br>
            <a:r>
              <a:rPr lang="en-US" dirty="0"/>
              <a:t>(assuming causal relationship established)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518824" y="1726103"/>
                <a:ext cx="8244176" cy="411980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What if Promo is not dummy but a continuous number? E.g. 10% discount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514350" indent="-457200"/>
                <a:r>
                  <a:rPr lang="en-US" sz="2000" dirty="0"/>
                  <a:t>Promo at non-4 pm increases sales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 smtClean="0">
                            <a:latin typeface="Cambria Math" charset="0"/>
                          </a:rPr>
                          <m:t>b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compared to non-promo at  non-4 pm.</a:t>
                </a:r>
              </a:p>
              <a:p>
                <a:pPr marL="914400" lvl="1" indent="-457200"/>
                <a:r>
                  <a:rPr lang="en-US" sz="1800" dirty="0">
                    <a:solidFill>
                      <a:srgbClr val="0070C0"/>
                    </a:solidFill>
                  </a:rPr>
                  <a:t>Suppose it’s 5 pm. If you Promo, sales increase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b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514350" indent="-457200"/>
                <a:r>
                  <a:rPr lang="en-US" sz="2000" dirty="0"/>
                  <a:t>Promo at 4 pm increases sales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 smtClean="0">
                            <a:latin typeface="Cambria Math" charset="0"/>
                          </a:rPr>
                          <m:t>b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 smtClean="0">
                            <a:latin typeface="Cambria Math" charset="0"/>
                          </a:rPr>
                          <m:t>b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sz="2000" dirty="0"/>
                  <a:t>, compared to non-promo at 4 pm.</a:t>
                </a:r>
              </a:p>
              <a:p>
                <a:pPr marL="914400" lvl="1" indent="-457200"/>
                <a:r>
                  <a:rPr lang="en-US" sz="1800" dirty="0">
                    <a:solidFill>
                      <a:srgbClr val="0070C0"/>
                    </a:solidFill>
                  </a:rPr>
                  <a:t>Suppose it’s 4 pm. If you Promo, sales increase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b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b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514350" indent="-457200"/>
                <a:r>
                  <a:rPr lang="en-US" sz="2000" dirty="0"/>
                  <a:t>The effect of Promo on sales at 4 pm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 smtClean="0">
                            <a:latin typeface="Cambria Math" charset="0"/>
                          </a:rPr>
                          <m:t>b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sz="2000" dirty="0"/>
                  <a:t> higher than the effect of Promo on sales at any other times.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824" y="1726103"/>
                <a:ext cx="8244176" cy="4119802"/>
              </a:xfrm>
              <a:blipFill>
                <a:blip r:embed="rId3"/>
                <a:stretch>
                  <a:fillRect l="-614" t="-613" r="-922" b="-8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17A71F-DA05-ED43-B86B-EDA6CCD7FD28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48EF837-8FDD-C94C-B0BC-D69DC09C2B02}"/>
              </a:ext>
            </a:extLst>
          </p:cNvPr>
          <p:cNvGrpSpPr/>
          <p:nvPr/>
        </p:nvGrpSpPr>
        <p:grpSpPr>
          <a:xfrm>
            <a:off x="1066800" y="2494015"/>
            <a:ext cx="2672526" cy="2044181"/>
            <a:chOff x="1085692" y="2143217"/>
            <a:chExt cx="2672526" cy="204418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3184277-B832-CD4A-9475-9277C782A10E}"/>
                </a:ext>
              </a:extLst>
            </p:cNvPr>
            <p:cNvGrpSpPr/>
            <p:nvPr/>
          </p:nvGrpSpPr>
          <p:grpSpPr>
            <a:xfrm>
              <a:off x="1085692" y="2503689"/>
              <a:ext cx="692308" cy="335457"/>
              <a:chOff x="1085692" y="2503689"/>
              <a:chExt cx="692308" cy="335457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56CC4312-8215-534C-B177-DF7D9B82EE8F}"/>
                  </a:ext>
                </a:extLst>
              </p:cNvPr>
              <p:cNvCxnSpPr/>
              <p:nvPr/>
            </p:nvCxnSpPr>
            <p:spPr>
              <a:xfrm flipH="1">
                <a:off x="1435100" y="2503689"/>
                <a:ext cx="342900" cy="335457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5D363AE-FB3A-3146-A4A0-8119EF1D7280}"/>
                  </a:ext>
                </a:extLst>
              </p:cNvPr>
              <p:cNvCxnSpPr/>
              <p:nvPr/>
            </p:nvCxnSpPr>
            <p:spPr>
              <a:xfrm>
                <a:off x="1085692" y="2839146"/>
                <a:ext cx="692308" cy="0"/>
              </a:xfrm>
              <a:prstGeom prst="line">
                <a:avLst/>
              </a:prstGeom>
              <a:ln w="28575"/>
              <a:effectLst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4D6EDA-6ADE-B440-B8BB-E27A9D5C1A0A}"/>
                </a:ext>
              </a:extLst>
            </p:cNvPr>
            <p:cNvGrpSpPr/>
            <p:nvPr/>
          </p:nvGrpSpPr>
          <p:grpSpPr>
            <a:xfrm>
              <a:off x="1085692" y="2143217"/>
              <a:ext cx="2672526" cy="2044181"/>
              <a:chOff x="1085692" y="2143217"/>
              <a:chExt cx="2672526" cy="204418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2C30942-5555-6F4B-AB60-89DB46774E12}"/>
                  </a:ext>
                </a:extLst>
              </p:cNvPr>
              <p:cNvSpPr/>
              <p:nvPr/>
            </p:nvSpPr>
            <p:spPr>
              <a:xfrm>
                <a:off x="1085692" y="2143217"/>
                <a:ext cx="2672526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dirty="0"/>
                  <a:t>1 unit increase in Promo</a:t>
                </a: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63B4A24-CFC4-6246-AD77-1BBB7EBAC3CD}"/>
                  </a:ext>
                </a:extLst>
              </p:cNvPr>
              <p:cNvGrpSpPr/>
              <p:nvPr/>
            </p:nvGrpSpPr>
            <p:grpSpPr>
              <a:xfrm>
                <a:off x="1123792" y="2522223"/>
                <a:ext cx="692308" cy="1665175"/>
                <a:chOff x="1085692" y="1173971"/>
                <a:chExt cx="692308" cy="1665175"/>
              </a:xfrm>
            </p:grpSpPr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641958B5-3094-8741-AB3A-D49F603EF4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35100" y="1173971"/>
                  <a:ext cx="304800" cy="1665175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427A8B9E-7402-1C4F-BBA3-CD04331EBE75}"/>
                    </a:ext>
                  </a:extLst>
                </p:cNvPr>
                <p:cNvCxnSpPr/>
                <p:nvPr/>
              </p:nvCxnSpPr>
              <p:spPr>
                <a:xfrm>
                  <a:off x="1085692" y="2839146"/>
                  <a:ext cx="692308" cy="0"/>
                </a:xfrm>
                <a:prstGeom prst="line">
                  <a:avLst/>
                </a:prstGeom>
                <a:ln w="28575"/>
                <a:effectLst/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63563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" grpId="1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535" y="756233"/>
            <a:ext cx="8004391" cy="638906"/>
          </a:xfrm>
        </p:spPr>
        <p:txBody>
          <a:bodyPr>
            <a:normAutofit fontScale="90000"/>
          </a:bodyPr>
          <a:lstStyle/>
          <a:p>
            <a:r>
              <a:rPr lang="en-US" dirty="0"/>
              <a:t>(Ex. 2) Interaction of a continuous variable and a dummy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8824" y="1976198"/>
            <a:ext cx="8015594" cy="4119802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r>
              <a:rPr lang="en-US" sz="2000" dirty="0"/>
              <a:t>Promo (continuous)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On average, 1 unit increase in promotion decreases sales by $30.05 during weekdays ($27.3 for weekends).</a:t>
            </a:r>
          </a:p>
          <a:p>
            <a:r>
              <a:rPr lang="en-US" sz="2000" dirty="0"/>
              <a:t>Weekend dummy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On average, weekend increases sales by $4.39 compared to weekdays given promo = 0 ($4.39 + $2.75*promo for promo &gt; 1).</a:t>
            </a:r>
          </a:p>
          <a:p>
            <a:r>
              <a:rPr lang="en-US" sz="2000" dirty="0"/>
              <a:t>Interaction </a:t>
            </a:r>
            <a:r>
              <a:rPr lang="en-US" dirty="0"/>
              <a:t>(although it’s insignificant)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On average, the effect of promo on sales during weekend is $2.75 higher than the effect of promo on sales during weekdays.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17A71F-DA05-ED43-B86B-EDA6CCD7FD28}" type="slidenum">
              <a:rPr lang="en-US" smtClean="0"/>
              <a:t>28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828" y="1602218"/>
            <a:ext cx="5189817" cy="134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3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693" y="3180626"/>
            <a:ext cx="8371493" cy="4944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Interpreting (natural) Log       in Regressions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693" y="3180625"/>
            <a:ext cx="8371493" cy="103356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Categorical variables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A0BCE-1FA0-DD45-A18D-9713A18AC0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23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610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There are lots of times where we might not think X and Y have a linear relationship, but it is possible that the % change in X is linearly related to the % change in Y.</a:t>
            </a:r>
          </a:p>
          <a:p>
            <a:endParaRPr lang="en-US" sz="2800" dirty="0"/>
          </a:p>
          <a:p>
            <a:r>
              <a:rPr lang="en-US" sz="2800" dirty="0"/>
              <a:t>And/or we are interested in percentage changes in either/both.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Percentage changes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8CC4D-1597-8143-A6B4-E98C71DF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21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610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You may have heard of (price) elasticity of demand before. </a:t>
            </a:r>
          </a:p>
          <a:p>
            <a:endParaRPr lang="en-US" sz="2800" dirty="0"/>
          </a:p>
          <a:p>
            <a:r>
              <a:rPr lang="en-US" sz="2800" dirty="0"/>
              <a:t>Do you remember what it is?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Elasticity of demand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8CC4D-1597-8143-A6B4-E98C71DF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05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990600"/>
                <a:ext cx="8610600" cy="5029200"/>
              </a:xfrm>
              <a:ln>
                <a:noFill/>
              </a:ln>
            </p:spPr>
            <p:txBody>
              <a:bodyPr>
                <a:normAutofit fontScale="92500" lnSpcReduction="20000"/>
              </a:bodyPr>
              <a:lstStyle/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You may have heard of (price) elasticity of demand before. 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Do you remember what it is?</a:t>
                </a:r>
              </a:p>
              <a:p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% 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% 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endParaRPr lang="en-US" sz="2600" dirty="0"/>
              </a:p>
              <a:p>
                <a:pPr lvl="1"/>
                <a:endParaRPr lang="en-US" sz="2600" dirty="0"/>
              </a:p>
              <a:p>
                <a:r>
                  <a:rPr lang="en-US" sz="3000" dirty="0"/>
                  <a:t>Other elasticities exist too:</a:t>
                </a:r>
              </a:p>
              <a:p>
                <a:pPr lvl="1"/>
                <a:r>
                  <a:rPr lang="en-US" sz="2600" dirty="0"/>
                  <a:t>Income elasticity of demand</a:t>
                </a:r>
              </a:p>
              <a:p>
                <a:pPr lvl="1"/>
                <a:r>
                  <a:rPr lang="en-US" sz="2600" dirty="0"/>
                  <a:t>Cross-price elasticity of demand</a:t>
                </a:r>
              </a:p>
              <a:p>
                <a:pPr lvl="1"/>
                <a:r>
                  <a:rPr lang="en-US" sz="2600" dirty="0"/>
                  <a:t>Etc.</a:t>
                </a:r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990600"/>
                <a:ext cx="8610600" cy="5029200"/>
              </a:xfr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Elasticity of demand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8CC4D-1597-8143-A6B4-E98C71DF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64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 fontScale="92500" lnSpcReduction="20000"/>
          </a:bodyPr>
          <a:lstStyle/>
          <a:p>
            <a:endParaRPr lang="en-US" sz="2800" dirty="0">
              <a:solidFill>
                <a:srgbClr val="008000"/>
              </a:solidFill>
            </a:endParaRPr>
          </a:p>
          <a:p>
            <a:r>
              <a:rPr lang="en-US" sz="2800" dirty="0"/>
              <a:t>For the log functional form, note that the standard meaning of “log” in econometrics is actually natural log.</a:t>
            </a:r>
          </a:p>
          <a:p>
            <a:pPr lvl="1"/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For example, log(8) = the exponent on “e” (2.71828) that produces 8, so actually LN(8)</a:t>
            </a:r>
          </a:p>
          <a:p>
            <a:endParaRPr lang="en-US" sz="2800" dirty="0">
              <a:solidFill>
                <a:srgbClr val="003399"/>
              </a:solidFill>
            </a:endParaRPr>
          </a:p>
          <a:p>
            <a:r>
              <a:rPr lang="en-US" sz="2800" dirty="0"/>
              <a:t>Why is (natural) log a popular choice?</a:t>
            </a:r>
          </a:p>
          <a:p>
            <a:pPr lvl="1"/>
            <a:r>
              <a:rPr lang="en-US" sz="2400" dirty="0">
                <a:solidFill>
                  <a:srgbClr val="008000"/>
                </a:solidFill>
              </a:rPr>
              <a:t>It has a clear interpretation with respect to percentages</a:t>
            </a:r>
          </a:p>
          <a:p>
            <a:pPr lvl="2"/>
            <a:r>
              <a:rPr lang="en-US" sz="2200" dirty="0">
                <a:solidFill>
                  <a:srgbClr val="003399"/>
                </a:solidFill>
              </a:rPr>
              <a:t>Sometimes we are directly interested in percentage effects</a:t>
            </a:r>
          </a:p>
          <a:p>
            <a:pPr lvl="2"/>
            <a:endParaRPr lang="en-US" sz="2200" dirty="0">
              <a:solidFill>
                <a:srgbClr val="003399"/>
              </a:solidFill>
            </a:endParaRPr>
          </a:p>
          <a:p>
            <a:pPr lvl="2"/>
            <a:r>
              <a:rPr lang="en-US" sz="2200" dirty="0">
                <a:solidFill>
                  <a:srgbClr val="003399"/>
                </a:solidFill>
              </a:rPr>
              <a:t>We also often want to know elasticities, which are in percentage terms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Interpreting log coefficients</a:t>
            </a:r>
            <a:endParaRPr lang="en-US" dirty="0"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630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864291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Possibilities for using the log functional form:</a:t>
                </a:r>
              </a:p>
              <a:p>
                <a:pPr lvl="1"/>
                <a:r>
                  <a:rPr lang="en-US" sz="2400" dirty="0">
                    <a:solidFill>
                      <a:srgbClr val="003399"/>
                    </a:solidFill>
                  </a:rPr>
                  <a:t>Level-log: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𝑆𝑎𝑙𝑒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𝑝𝑟𝑖𝑐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003399"/>
                  </a:solidFill>
                </a:endParaRPr>
              </a:p>
              <a:p>
                <a:pPr lvl="1"/>
                <a:endParaRPr lang="en-US" sz="2400" dirty="0">
                  <a:solidFill>
                    <a:srgbClr val="003399"/>
                  </a:solidFill>
                </a:endParaRPr>
              </a:p>
              <a:p>
                <a:pPr lvl="1"/>
                <a:r>
                  <a:rPr lang="en-US" sz="2400" dirty="0">
                    <a:solidFill>
                      <a:srgbClr val="003399"/>
                    </a:solidFill>
                  </a:rPr>
                  <a:t>Log-level: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𝑆𝑎𝑙𝑒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𝑝𝑟𝑖𝑐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393192" lvl="1" indent="0">
                  <a:buNone/>
                </a:pPr>
                <a:endParaRPr lang="en-US" sz="2400" dirty="0">
                  <a:solidFill>
                    <a:srgbClr val="003399"/>
                  </a:solidFill>
                </a:endParaRPr>
              </a:p>
              <a:p>
                <a:pPr lvl="1"/>
                <a:r>
                  <a:rPr lang="en-US" sz="2400" dirty="0">
                    <a:solidFill>
                      <a:srgbClr val="003399"/>
                    </a:solidFill>
                  </a:rPr>
                  <a:t>Log-log: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𝑆𝑎𝑙𝑒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𝑝𝑟𝑖𝑐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3399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864291"/>
              </a:xfrm>
              <a:blipFill>
                <a:blip r:embed="rId3"/>
                <a:stretch>
                  <a:fillRect t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Interpreting log coefficients</a:t>
            </a:r>
            <a:endParaRPr lang="en-US" dirty="0"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8855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Interpreting log functional forms:</a:t>
            </a:r>
          </a:p>
          <a:p>
            <a:endParaRPr lang="en-US" sz="2800" dirty="0">
              <a:solidFill>
                <a:srgbClr val="003399"/>
              </a:solidFill>
            </a:endParaRPr>
          </a:p>
          <a:p>
            <a:endParaRPr lang="en-US" sz="2800" dirty="0">
              <a:solidFill>
                <a:srgbClr val="003399"/>
              </a:solidFill>
            </a:endParaRPr>
          </a:p>
          <a:p>
            <a:endParaRPr lang="en-US" sz="2800" dirty="0">
              <a:solidFill>
                <a:srgbClr val="003399"/>
              </a:solidFill>
            </a:endParaRPr>
          </a:p>
          <a:p>
            <a:pPr>
              <a:buNone/>
            </a:pPr>
            <a:endParaRPr lang="en-US" sz="2800" dirty="0">
              <a:solidFill>
                <a:srgbClr val="003399"/>
              </a:solidFill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Consider a simple Sales/Price model</a:t>
            </a:r>
            <a:endParaRPr lang="en-US" sz="2800" dirty="0">
              <a:latin typeface="Lucida Sans Unicode"/>
              <a:cs typeface="Lucida Sans Unicode"/>
            </a:endParaRPr>
          </a:p>
          <a:p>
            <a:pPr lvl="1"/>
            <a:r>
              <a:rPr lang="en-US" sz="2400" dirty="0">
                <a:solidFill>
                  <a:srgbClr val="003399"/>
                </a:solidFill>
                <a:latin typeface="Lucida Sans Unicode"/>
                <a:cs typeface="Lucida Sans Unicode"/>
              </a:rPr>
              <a:t>Level-log, </a:t>
            </a:r>
            <a:r>
              <a:rPr lang="el-GR" sz="2400" dirty="0">
                <a:solidFill>
                  <a:srgbClr val="003399"/>
                </a:solidFill>
                <a:latin typeface="Lucida Sans Unicode"/>
                <a:cs typeface="Lucida Sans Unicode"/>
              </a:rPr>
              <a:t>β</a:t>
            </a:r>
            <a:r>
              <a:rPr lang="en-US" sz="2400" baseline="-25000" dirty="0">
                <a:solidFill>
                  <a:srgbClr val="003399"/>
                </a:solidFill>
                <a:latin typeface="Lucida Sans Unicode"/>
                <a:cs typeface="Lucida Sans Unicode"/>
              </a:rPr>
              <a:t>1</a:t>
            </a:r>
            <a:r>
              <a:rPr lang="en-US" sz="2400" dirty="0">
                <a:solidFill>
                  <a:srgbClr val="003399"/>
                </a:solidFill>
                <a:latin typeface="Lucida Sans Unicode"/>
                <a:cs typeface="Lucida Sans Unicode"/>
              </a:rPr>
              <a:t> = -200</a:t>
            </a:r>
          </a:p>
          <a:p>
            <a:pPr lvl="1"/>
            <a:endParaRPr lang="en-US" sz="2400" dirty="0">
              <a:latin typeface="Lucida Sans Unicode"/>
              <a:cs typeface="Lucida Sans Unicode"/>
            </a:endParaRPr>
          </a:p>
          <a:p>
            <a:pPr lvl="1"/>
            <a:r>
              <a:rPr lang="en-US" sz="2400" dirty="0">
                <a:solidFill>
                  <a:srgbClr val="003399"/>
                </a:solidFill>
                <a:cs typeface="Lucida Sans Unicode"/>
              </a:rPr>
              <a:t>Log-level, </a:t>
            </a:r>
            <a:r>
              <a:rPr lang="el-GR" sz="2400" dirty="0">
                <a:solidFill>
                  <a:srgbClr val="003399"/>
                </a:solidFill>
                <a:cs typeface="Lucida Sans Unicode"/>
              </a:rPr>
              <a:t>β</a:t>
            </a:r>
            <a:r>
              <a:rPr lang="en-US" sz="2400" baseline="-25000" dirty="0">
                <a:solidFill>
                  <a:srgbClr val="003399"/>
                </a:solidFill>
                <a:cs typeface="Lucida Sans Unicode"/>
              </a:rPr>
              <a:t>1</a:t>
            </a:r>
            <a:r>
              <a:rPr lang="en-US" sz="2400" dirty="0">
                <a:solidFill>
                  <a:srgbClr val="003399"/>
                </a:solidFill>
                <a:cs typeface="Lucida Sans Unicode"/>
              </a:rPr>
              <a:t> = -0.04</a:t>
            </a:r>
          </a:p>
          <a:p>
            <a:pPr lvl="1"/>
            <a:endParaRPr lang="en-US" sz="2400" dirty="0">
              <a:latin typeface="Lucida Sans Unicode"/>
              <a:cs typeface="Lucida Sans Unicode"/>
            </a:endParaRPr>
          </a:p>
          <a:p>
            <a:pPr lvl="1"/>
            <a:r>
              <a:rPr lang="en-US" sz="2400" dirty="0">
                <a:solidFill>
                  <a:srgbClr val="003399"/>
                </a:solidFill>
                <a:cs typeface="Lucida Sans Unicode"/>
              </a:rPr>
              <a:t>Log-log, </a:t>
            </a:r>
            <a:r>
              <a:rPr lang="el-GR" sz="2400" dirty="0">
                <a:solidFill>
                  <a:srgbClr val="003399"/>
                </a:solidFill>
                <a:cs typeface="Lucida Sans Unicode"/>
              </a:rPr>
              <a:t>β</a:t>
            </a:r>
            <a:r>
              <a:rPr lang="en-US" sz="2400" baseline="-25000" dirty="0">
                <a:solidFill>
                  <a:srgbClr val="003399"/>
                </a:solidFill>
                <a:cs typeface="Lucida Sans Unicode"/>
              </a:rPr>
              <a:t>1</a:t>
            </a:r>
            <a:r>
              <a:rPr lang="en-US" sz="2400" dirty="0">
                <a:solidFill>
                  <a:srgbClr val="003399"/>
                </a:solidFill>
                <a:cs typeface="Lucida Sans Unicode"/>
              </a:rPr>
              <a:t> = -2</a:t>
            </a:r>
          </a:p>
          <a:p>
            <a:pPr lvl="1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Interpreting log coefficients</a:t>
            </a:r>
            <a:endParaRPr lang="en-US" dirty="0"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/>
            </p:nvGraphicFramePr>
            <p:xfrm>
              <a:off x="1219200" y="1524000"/>
              <a:ext cx="6781800" cy="21290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54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287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Dep.</a:t>
                          </a:r>
                          <a:r>
                            <a:rPr lang="en-US" sz="1700" baseline="0" dirty="0"/>
                            <a:t> Var.</a:t>
                          </a:r>
                          <a:endParaRPr lang="en-US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err="1"/>
                            <a:t>Indep</a:t>
                          </a:r>
                          <a:r>
                            <a:rPr lang="en-US" sz="1700" dirty="0"/>
                            <a:t>.</a:t>
                          </a:r>
                          <a:r>
                            <a:rPr lang="en-US" sz="1700" baseline="0" dirty="0"/>
                            <a:t> Var.</a:t>
                          </a:r>
                          <a:endParaRPr lang="en-US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Interpreting </a:t>
                          </a:r>
                          <a:r>
                            <a:rPr lang="el-GR" sz="1700" dirty="0"/>
                            <a:t>β</a:t>
                          </a:r>
                          <a:r>
                            <a:rPr lang="en-US" sz="1700" baseline="-25000" dirty="0"/>
                            <a:t>1</a:t>
                          </a:r>
                          <a:endParaRPr lang="en-US" sz="17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Level-log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log(x)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700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%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700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Log-level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log(y)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0" smtClean="0">
                                        <a:latin typeface="Cambria Math" panose="02040503050406030204" pitchFamily="18" charset="0"/>
                                      </a:rPr>
                                      <m:t>%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700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700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=100</m:t>
                                </m:r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Log-log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log(y)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log(x)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0" smtClean="0">
                                        <a:latin typeface="Cambria Math" panose="02040503050406030204" pitchFamily="18" charset="0"/>
                                      </a:rPr>
                                      <m:t>%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700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%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700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6539183"/>
                  </p:ext>
                </p:extLst>
              </p:nvPr>
            </p:nvGraphicFramePr>
            <p:xfrm>
              <a:off x="1219200" y="1524000"/>
              <a:ext cx="6781800" cy="21290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54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287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Dep.</a:t>
                          </a:r>
                          <a:r>
                            <a:rPr lang="en-US" sz="1700" baseline="0" dirty="0"/>
                            <a:t> Var.</a:t>
                          </a:r>
                          <a:endParaRPr lang="en-US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err="1"/>
                            <a:t>Indep</a:t>
                          </a:r>
                          <a:r>
                            <a:rPr lang="en-US" sz="1700" dirty="0"/>
                            <a:t>.</a:t>
                          </a:r>
                          <a:r>
                            <a:rPr lang="en-US" sz="1700" baseline="0" dirty="0"/>
                            <a:t> Var.</a:t>
                          </a:r>
                          <a:endParaRPr lang="en-US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Interpreting </a:t>
                          </a:r>
                          <a:r>
                            <a:rPr lang="el-GR" sz="1700" dirty="0"/>
                            <a:t>β</a:t>
                          </a:r>
                          <a:r>
                            <a:rPr lang="en-US" sz="1700" baseline="-25000" dirty="0"/>
                            <a:t>1</a:t>
                          </a:r>
                          <a:endParaRPr lang="en-US" sz="17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935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Level-log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log(x)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7471" t="-65957" r="-1724" b="-212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6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Log-level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log(y)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7471" t="-169565" r="-1724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882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Log-log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log(y)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log(x)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7471" t="-269565" r="-1724" b="-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3958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 fontScale="62500" lnSpcReduction="20000"/>
          </a:bodyPr>
          <a:lstStyle/>
          <a:p>
            <a:r>
              <a:rPr lang="en-US" sz="2800" dirty="0"/>
              <a:t>Interpreting log functional forms:</a:t>
            </a:r>
          </a:p>
          <a:p>
            <a:endParaRPr lang="en-US" sz="2800" dirty="0">
              <a:solidFill>
                <a:srgbClr val="003399"/>
              </a:solidFill>
            </a:endParaRPr>
          </a:p>
          <a:p>
            <a:endParaRPr lang="en-US" sz="2800" dirty="0">
              <a:solidFill>
                <a:srgbClr val="003399"/>
              </a:solidFill>
            </a:endParaRPr>
          </a:p>
          <a:p>
            <a:endParaRPr lang="en-US" sz="2800" dirty="0">
              <a:solidFill>
                <a:srgbClr val="003399"/>
              </a:solidFill>
            </a:endParaRPr>
          </a:p>
          <a:p>
            <a:pPr>
              <a:buNone/>
            </a:pPr>
            <a:endParaRPr lang="en-US" sz="2800" dirty="0">
              <a:solidFill>
                <a:srgbClr val="003399"/>
              </a:solidFill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Consider a simple Sales/Price model</a:t>
            </a:r>
            <a:endParaRPr lang="en-US" sz="2800" dirty="0">
              <a:latin typeface="Lucida Sans Unicode"/>
              <a:cs typeface="Lucida Sans Unicode"/>
            </a:endParaRPr>
          </a:p>
          <a:p>
            <a:pPr lvl="1"/>
            <a:r>
              <a:rPr lang="en-US" sz="2400" dirty="0">
                <a:solidFill>
                  <a:srgbClr val="003399"/>
                </a:solidFill>
                <a:latin typeface="Lucida Sans Unicode"/>
                <a:cs typeface="Lucida Sans Unicode"/>
              </a:rPr>
              <a:t>Level-log, </a:t>
            </a:r>
            <a:r>
              <a:rPr lang="el-GR" sz="2400" dirty="0">
                <a:solidFill>
                  <a:srgbClr val="003399"/>
                </a:solidFill>
                <a:latin typeface="Lucida Sans Unicode"/>
                <a:cs typeface="Lucida Sans Unicode"/>
              </a:rPr>
              <a:t>β</a:t>
            </a:r>
            <a:r>
              <a:rPr lang="en-US" sz="2400" baseline="-25000" dirty="0">
                <a:solidFill>
                  <a:srgbClr val="003399"/>
                </a:solidFill>
                <a:latin typeface="Lucida Sans Unicode"/>
                <a:cs typeface="Lucida Sans Unicode"/>
              </a:rPr>
              <a:t>1</a:t>
            </a:r>
            <a:r>
              <a:rPr lang="en-US" sz="2400" dirty="0">
                <a:solidFill>
                  <a:srgbClr val="003399"/>
                </a:solidFill>
                <a:latin typeface="Lucida Sans Unicode"/>
                <a:cs typeface="Lucida Sans Unicode"/>
              </a:rPr>
              <a:t> = -200</a:t>
            </a:r>
          </a:p>
          <a:p>
            <a:pPr lvl="2"/>
            <a:r>
              <a:rPr lang="en-US" sz="2200" dirty="0">
                <a:solidFill>
                  <a:srgbClr val="008000"/>
                </a:solidFill>
                <a:latin typeface="Lucida Sans Unicode"/>
                <a:cs typeface="Lucida Sans Unicode"/>
              </a:rPr>
              <a:t>A 1% increase in Price will result in a decrease in sales of 2</a:t>
            </a:r>
          </a:p>
          <a:p>
            <a:pPr lvl="1"/>
            <a:endParaRPr lang="en-US" sz="2400" dirty="0">
              <a:latin typeface="Lucida Sans Unicode"/>
              <a:cs typeface="Lucida Sans Unicode"/>
            </a:endParaRPr>
          </a:p>
          <a:p>
            <a:pPr lvl="1"/>
            <a:r>
              <a:rPr lang="en-US" sz="2400" dirty="0">
                <a:solidFill>
                  <a:srgbClr val="003399"/>
                </a:solidFill>
                <a:cs typeface="Lucida Sans Unicode"/>
              </a:rPr>
              <a:t>Log-level, </a:t>
            </a:r>
            <a:r>
              <a:rPr lang="el-GR" sz="2400" dirty="0">
                <a:solidFill>
                  <a:srgbClr val="003399"/>
                </a:solidFill>
                <a:cs typeface="Lucida Sans Unicode"/>
              </a:rPr>
              <a:t>β</a:t>
            </a:r>
            <a:r>
              <a:rPr lang="en-US" sz="2400" baseline="-25000" dirty="0">
                <a:solidFill>
                  <a:srgbClr val="003399"/>
                </a:solidFill>
                <a:cs typeface="Lucida Sans Unicode"/>
              </a:rPr>
              <a:t>1</a:t>
            </a:r>
            <a:r>
              <a:rPr lang="en-US" sz="2400" dirty="0">
                <a:solidFill>
                  <a:srgbClr val="003399"/>
                </a:solidFill>
                <a:cs typeface="Lucida Sans Unicode"/>
              </a:rPr>
              <a:t> = -0.04</a:t>
            </a:r>
          </a:p>
          <a:p>
            <a:pPr lvl="2"/>
            <a:r>
              <a:rPr lang="en-US" sz="2200" dirty="0">
                <a:solidFill>
                  <a:srgbClr val="008000"/>
                </a:solidFill>
                <a:latin typeface="Lucida Sans Unicode"/>
                <a:cs typeface="Lucida Sans Unicode"/>
              </a:rPr>
              <a:t>A $1 increase in Price will result in a 4% drop in Sales</a:t>
            </a:r>
          </a:p>
          <a:p>
            <a:pPr lvl="1"/>
            <a:endParaRPr lang="en-US" sz="2400" dirty="0">
              <a:latin typeface="Lucida Sans Unicode"/>
              <a:cs typeface="Lucida Sans Unicode"/>
            </a:endParaRPr>
          </a:p>
          <a:p>
            <a:pPr lvl="1"/>
            <a:r>
              <a:rPr lang="en-US" sz="2400" dirty="0">
                <a:solidFill>
                  <a:srgbClr val="003399"/>
                </a:solidFill>
                <a:cs typeface="Lucida Sans Unicode"/>
              </a:rPr>
              <a:t>Log-log, </a:t>
            </a:r>
            <a:r>
              <a:rPr lang="el-GR" sz="2400" dirty="0">
                <a:solidFill>
                  <a:srgbClr val="003399"/>
                </a:solidFill>
                <a:cs typeface="Lucida Sans Unicode"/>
              </a:rPr>
              <a:t>β</a:t>
            </a:r>
            <a:r>
              <a:rPr lang="en-US" sz="2400" baseline="-25000" dirty="0">
                <a:solidFill>
                  <a:srgbClr val="003399"/>
                </a:solidFill>
                <a:cs typeface="Lucida Sans Unicode"/>
              </a:rPr>
              <a:t>1</a:t>
            </a:r>
            <a:r>
              <a:rPr lang="en-US" sz="2400" dirty="0">
                <a:solidFill>
                  <a:srgbClr val="003399"/>
                </a:solidFill>
                <a:cs typeface="Lucida Sans Unicode"/>
              </a:rPr>
              <a:t> = -2</a:t>
            </a:r>
          </a:p>
          <a:p>
            <a:pPr lvl="2"/>
            <a:r>
              <a:rPr lang="en-US" sz="2200" dirty="0">
                <a:solidFill>
                  <a:srgbClr val="008000"/>
                </a:solidFill>
              </a:rPr>
              <a:t>A 1% increase in Price will result in a 2% decrease in Sales</a:t>
            </a:r>
          </a:p>
          <a:p>
            <a:pPr lvl="1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Interpreting log coefficients</a:t>
            </a:r>
            <a:endParaRPr lang="en-US" dirty="0"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/>
            </p:nvGraphicFramePr>
            <p:xfrm>
              <a:off x="1219200" y="1524000"/>
              <a:ext cx="6781800" cy="21290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54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287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Dep.</a:t>
                          </a:r>
                          <a:r>
                            <a:rPr lang="en-US" sz="1700" baseline="0" dirty="0"/>
                            <a:t> Var.</a:t>
                          </a:r>
                          <a:endParaRPr lang="en-US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err="1"/>
                            <a:t>Indep</a:t>
                          </a:r>
                          <a:r>
                            <a:rPr lang="en-US" sz="1700" dirty="0"/>
                            <a:t>.</a:t>
                          </a:r>
                          <a:r>
                            <a:rPr lang="en-US" sz="1700" baseline="0" dirty="0"/>
                            <a:t> Var.</a:t>
                          </a:r>
                          <a:endParaRPr lang="en-US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Interpreting </a:t>
                          </a:r>
                          <a:r>
                            <a:rPr lang="el-GR" sz="1700" dirty="0"/>
                            <a:t>β</a:t>
                          </a:r>
                          <a:r>
                            <a:rPr lang="en-US" sz="1700" baseline="-25000" dirty="0"/>
                            <a:t>1</a:t>
                          </a:r>
                          <a:endParaRPr lang="en-US" sz="17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Level-log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log(x)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700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%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700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Log-level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log(y)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0" smtClean="0">
                                        <a:latin typeface="Cambria Math" panose="02040503050406030204" pitchFamily="18" charset="0"/>
                                      </a:rPr>
                                      <m:t>%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700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700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=100</m:t>
                                </m:r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Log-log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log(y)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log(x)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0" smtClean="0">
                                        <a:latin typeface="Cambria Math" panose="02040503050406030204" pitchFamily="18" charset="0"/>
                                      </a:rPr>
                                      <m:t>%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700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%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700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692706"/>
                  </p:ext>
                </p:extLst>
              </p:nvPr>
            </p:nvGraphicFramePr>
            <p:xfrm>
              <a:off x="1219200" y="1524000"/>
              <a:ext cx="6781800" cy="21290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54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287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Dep.</a:t>
                          </a:r>
                          <a:r>
                            <a:rPr lang="en-US" sz="1700" baseline="0" dirty="0"/>
                            <a:t> Var.</a:t>
                          </a:r>
                          <a:endParaRPr lang="en-US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err="1"/>
                            <a:t>Indep</a:t>
                          </a:r>
                          <a:r>
                            <a:rPr lang="en-US" sz="1700" dirty="0"/>
                            <a:t>.</a:t>
                          </a:r>
                          <a:r>
                            <a:rPr lang="en-US" sz="1700" baseline="0" dirty="0"/>
                            <a:t> Var.</a:t>
                          </a:r>
                          <a:endParaRPr lang="en-US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Interpreting </a:t>
                          </a:r>
                          <a:r>
                            <a:rPr lang="el-GR" sz="1700" dirty="0"/>
                            <a:t>β</a:t>
                          </a:r>
                          <a:r>
                            <a:rPr lang="en-US" sz="1700" baseline="-25000" dirty="0"/>
                            <a:t>1</a:t>
                          </a:r>
                          <a:endParaRPr lang="en-US" sz="17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935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Level-log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log(x)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7471" t="-65957" r="-1724" b="-212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6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Log-level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log(y)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7471" t="-169565" r="-1724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882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Log-log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log(y)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log(x)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7471" t="-269565" r="-1724" b="-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9925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610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Is elasticity of demand something we would estimate using a model for:</a:t>
            </a:r>
          </a:p>
          <a:p>
            <a:pPr lvl="1"/>
            <a:r>
              <a:rPr lang="en-US" sz="2400" dirty="0"/>
              <a:t>A. Active prediction</a:t>
            </a:r>
          </a:p>
          <a:p>
            <a:pPr lvl="1"/>
            <a:r>
              <a:rPr lang="en-US" sz="2400" dirty="0"/>
              <a:t>B. Passive prediction</a:t>
            </a:r>
          </a:p>
          <a:p>
            <a:pPr lvl="1"/>
            <a:r>
              <a:rPr lang="en-US" sz="2400" dirty="0"/>
              <a:t>C. Either</a:t>
            </a:r>
          </a:p>
          <a:p>
            <a:pPr lvl="1"/>
            <a:r>
              <a:rPr lang="en-US" sz="2400" dirty="0"/>
              <a:t>D. Neither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r>
              <a:rPr lang="en-US" sz="2800" dirty="0"/>
              <a:t>And of course….. Why?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Elasticity of demand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8CC4D-1597-8143-A6B4-E98C71DF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36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610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Today we learned how to interpret regressions with:</a:t>
            </a:r>
          </a:p>
          <a:p>
            <a:pPr lvl="1"/>
            <a:r>
              <a:rPr lang="en-US" sz="2400" dirty="0"/>
              <a:t>Dummy variables</a:t>
            </a:r>
          </a:p>
          <a:p>
            <a:pPr lvl="1"/>
            <a:r>
              <a:rPr lang="en-US" sz="2400" dirty="0"/>
              <a:t>Categorical variables</a:t>
            </a:r>
          </a:p>
          <a:p>
            <a:pPr lvl="1"/>
            <a:r>
              <a:rPr lang="en-US" sz="2400" dirty="0"/>
              <a:t>Interaction terms</a:t>
            </a:r>
          </a:p>
          <a:p>
            <a:pPr lvl="1"/>
            <a:r>
              <a:rPr lang="en-US" sz="2400" dirty="0"/>
              <a:t>(Natural) log 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Wrapping up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8CC4D-1597-8143-A6B4-E98C71DF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35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pPr lvl="1"/>
            <a:endParaRPr lang="en-US" sz="2400" dirty="0"/>
          </a:p>
          <a:p>
            <a:endParaRPr lang="en-US" sz="2800" dirty="0"/>
          </a:p>
          <a:p>
            <a:r>
              <a:rPr lang="en-US" sz="2800" dirty="0"/>
              <a:t>Problem Set 3 due Sunday</a:t>
            </a:r>
          </a:p>
          <a:p>
            <a:endParaRPr lang="en-US" sz="2800" dirty="0"/>
          </a:p>
          <a:p>
            <a:r>
              <a:rPr lang="en-US" sz="2800" dirty="0"/>
              <a:t>Next week:</a:t>
            </a:r>
          </a:p>
          <a:p>
            <a:pPr lvl="1"/>
            <a:r>
              <a:rPr lang="en-US" sz="2000" dirty="0"/>
              <a:t>Class on Monday</a:t>
            </a:r>
          </a:p>
          <a:p>
            <a:pPr lvl="1"/>
            <a:r>
              <a:rPr lang="en-US" sz="2000" dirty="0"/>
              <a:t>Final exam on Wednesday on your own during class time</a:t>
            </a:r>
          </a:p>
          <a:p>
            <a:pPr lvl="2"/>
            <a:r>
              <a:rPr lang="en-US" sz="1800" dirty="0"/>
              <a:t>You have 80 minutes (out of 90 minute window) to take exam</a:t>
            </a:r>
          </a:p>
          <a:p>
            <a:pPr lvl="2"/>
            <a:r>
              <a:rPr lang="en-US" sz="1800" dirty="0"/>
              <a:t>20 questions on Canvas</a:t>
            </a:r>
          </a:p>
          <a:p>
            <a:pPr lvl="3"/>
            <a:r>
              <a:rPr lang="en-US" sz="1600" dirty="0"/>
              <a:t>18 multiple choice questions</a:t>
            </a:r>
          </a:p>
          <a:p>
            <a:pPr lvl="3"/>
            <a:r>
              <a:rPr lang="en-US" sz="1600" dirty="0"/>
              <a:t>2 short answer (similar to “why?/explain” questions from homework)</a:t>
            </a:r>
          </a:p>
          <a:p>
            <a:pPr lvl="1"/>
            <a:endParaRPr lang="en-US" sz="24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400" dirty="0"/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Announcements/reminders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9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For this example, we’ll use Class 6.2 worksheet 4.</a:t>
            </a:r>
          </a:p>
          <a:p>
            <a:endParaRPr lang="en-US" sz="2800" dirty="0"/>
          </a:p>
          <a:p>
            <a:r>
              <a:rPr lang="en-US" sz="2800" dirty="0"/>
              <a:t>Just to keep it in two dimensions, we’ll ignore </a:t>
            </a:r>
            <a:r>
              <a:rPr lang="en-US" sz="2800" dirty="0" err="1"/>
              <a:t>TaxHike</a:t>
            </a:r>
            <a:r>
              <a:rPr lang="en-US" sz="2800" dirty="0"/>
              <a:t> for the moment.</a:t>
            </a:r>
          </a:p>
          <a:p>
            <a:endParaRPr lang="en-US" sz="2800" dirty="0"/>
          </a:p>
          <a:p>
            <a:r>
              <a:rPr lang="en-US" sz="2800" dirty="0"/>
              <a:t>This data has 3 different states:</a:t>
            </a:r>
          </a:p>
          <a:p>
            <a:pPr lvl="1"/>
            <a:r>
              <a:rPr lang="en-US" sz="2400" dirty="0"/>
              <a:t>Illinois</a:t>
            </a:r>
          </a:p>
          <a:p>
            <a:pPr lvl="1"/>
            <a:r>
              <a:rPr lang="en-US" sz="2400" dirty="0"/>
              <a:t>Indiana</a:t>
            </a:r>
          </a:p>
          <a:p>
            <a:pPr lvl="1"/>
            <a:r>
              <a:rPr lang="en-US" sz="2400" dirty="0"/>
              <a:t>Michigan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>
              <a:solidFill>
                <a:srgbClr val="9966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Practice with dummy variables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4CE98-F5D4-704C-A97F-A30F0A57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029200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endParaRPr lang="en-US" sz="2800" dirty="0"/>
              </a:p>
              <a:p>
                <a:r>
                  <a:rPr lang="en-US" sz="2800" dirty="0"/>
                  <a:t>Run the following regression: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𝑃𝑟𝑜𝑓𝑖𝑡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𝑃𝑒𝑟𝑖𝑜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𝐼𝑛𝑑𝑖𝑎𝑛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𝑙𝑙𝑖𝑛𝑜𝑖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800" dirty="0"/>
              </a:p>
              <a:p>
                <a:r>
                  <a:rPr lang="en-US" sz="2800" dirty="0"/>
                  <a:t>Then do the following: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Interpret the coefficients.</a:t>
                </a:r>
              </a:p>
              <a:p>
                <a:pPr lvl="1"/>
                <a:r>
                  <a:rPr lang="en-US" sz="2400" dirty="0"/>
                  <a:t>Discuss what the y-intercept is for the predicted line for each state (all 3).</a:t>
                </a:r>
              </a:p>
              <a:p>
                <a:pPr lvl="1"/>
                <a:r>
                  <a:rPr lang="en-US" sz="2400" dirty="0"/>
                  <a:t>Match the state to the line on the next slide.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>
                  <a:solidFill>
                    <a:srgbClr val="996633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029200"/>
              </a:xfr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Practice with dummy variables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4CE98-F5D4-704C-A97F-A30F0A57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7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pPr marL="109728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>
              <a:solidFill>
                <a:srgbClr val="9966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en-US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4CE98-F5D4-704C-A97F-A30F0A57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E07ACA-771B-8143-8487-4E2B3D3FC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144000" cy="565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995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 lnSpcReduction="10000"/>
          </a:bodyPr>
          <a:lstStyle/>
          <a:p>
            <a:endParaRPr lang="en-US" sz="2800" dirty="0"/>
          </a:p>
          <a:p>
            <a:r>
              <a:rPr lang="en-US" sz="2800" dirty="0"/>
              <a:t>Suppose instead of dummy variables on each state, we had a single categorical variable for which state it was.</a:t>
            </a:r>
          </a:p>
          <a:p>
            <a:endParaRPr lang="en-US" sz="2800" dirty="0"/>
          </a:p>
          <a:p>
            <a:r>
              <a:rPr lang="en-US" sz="2800" dirty="0"/>
              <a:t>Here we can run the following regression:</a:t>
            </a:r>
          </a:p>
          <a:p>
            <a:endParaRPr lang="en-US" sz="2800" dirty="0"/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reg profits period </a:t>
            </a:r>
            <a:r>
              <a:rPr lang="en-US" sz="2400" dirty="0" err="1">
                <a:solidFill>
                  <a:srgbClr val="00B050"/>
                </a:solidFill>
              </a:rPr>
              <a:t>i.state</a:t>
            </a:r>
            <a:endParaRPr lang="en-US" sz="2400" dirty="0">
              <a:solidFill>
                <a:srgbClr val="00B050"/>
              </a:solidFill>
            </a:endParaRPr>
          </a:p>
          <a:p>
            <a:endParaRPr lang="en-US" sz="2800" dirty="0"/>
          </a:p>
          <a:p>
            <a:r>
              <a:rPr lang="en-US" sz="2800" dirty="0"/>
              <a:t>Compare this with: 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reg profits period Indiana Illinois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>
              <a:solidFill>
                <a:srgbClr val="9966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Categorical variables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4CE98-F5D4-704C-A97F-A30F0A57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3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AE1AAF93-58FB-F210-51A2-A074FD1B3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664" y="914401"/>
            <a:ext cx="5509585" cy="3048000"/>
          </a:xfr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Categorical variables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4CE98-F5D4-704C-A97F-A30F0A57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CF9EBCDC-1BEF-C8A3-BD59-950D2FD7B3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665" y="4179725"/>
            <a:ext cx="5509585" cy="267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1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693" y="3180625"/>
            <a:ext cx="8371493" cy="103356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Dummy variables and categorical variables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A0BCE-1FA0-DD45-A18D-9713A18AC0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490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Data Analysis using Economic Modeling&amp;#x0D;&amp;#x0A;(BUS-G492)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Outline for Today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Regressions&amp;quot;&quot;/&gt;&lt;property id=&quot;20307&quot; value=&quot;294&quot;/&gt;&lt;/object&gt;&lt;object type=&quot;3&quot; unique_id=&quot;10007&quot;&gt;&lt;property id=&quot;20148&quot; value=&quot;5&quot;/&gt;&lt;property id=&quot;20300&quot; value=&quot;Slide 4 - &amp;quot;Regression 1&amp;quot;&quot;/&gt;&lt;property id=&quot;20307&quot; value=&quot;332&quot;/&gt;&lt;/object&gt;&lt;object type=&quot;3&quot; unique_id=&quot;10008&quot;&gt;&lt;property id=&quot;20148&quot; value=&quot;5&quot;/&gt;&lt;property id=&quot;20300&quot; value=&quot;Slide 5 - &amp;quot;Regression 1&amp;quot;&quot;/&gt;&lt;property id=&quot;20307&quot; value=&quot;380&quot;/&gt;&lt;/object&gt;&lt;object type=&quot;3&quot; unique_id=&quot;10009&quot;&gt;&lt;property id=&quot;20148&quot; value=&quot;5&quot;/&gt;&lt;property id=&quot;20300&quot; value=&quot;Slide 6 - &amp;quot;Regression 1&amp;quot;&quot;/&gt;&lt;property id=&quot;20307&quot; value=&quot;421&quot;/&gt;&lt;/object&gt;&lt;object type=&quot;3&quot; unique_id=&quot;10010&quot;&gt;&lt;property id=&quot;20148&quot; value=&quot;5&quot;/&gt;&lt;property id=&quot;20300&quot; value=&quot;Slide 7 - &amp;quot;Regression 2&amp;quot;&quot;/&gt;&lt;property id=&quot;20307&quot; value=&quot;436&quot;/&gt;&lt;/object&gt;&lt;object type=&quot;3&quot; unique_id=&quot;10011&quot;&gt;&lt;property id=&quot;20148&quot; value=&quot;5&quot;/&gt;&lt;property id=&quot;20300&quot; value=&quot;Slide 8 - &amp;quot;Regression 2&amp;quot;&quot;/&gt;&lt;property id=&quot;20307&quot; value=&quot;437&quot;/&gt;&lt;/object&gt;&lt;object type=&quot;3&quot; unique_id=&quot;10012&quot;&gt;&lt;property id=&quot;20148&quot; value=&quot;5&quot;/&gt;&lt;property id=&quot;20300&quot; value=&quot;Slide 9 - &amp;quot;Regression 2&amp;quot;&quot;/&gt;&lt;property id=&quot;20307&quot; value=&quot;438&quot;/&gt;&lt;/object&gt;&lt;object type=&quot;3&quot; unique_id=&quot;10013&quot;&gt;&lt;property id=&quot;20148&quot; value=&quot;5&quot;/&gt;&lt;property id=&quot;20300&quot; value=&quot;Slide 10 - &amp;quot;Regression 2&amp;quot;&quot;/&gt;&lt;property id=&quot;20307&quot; value=&quot;439&quot;/&gt;&lt;/object&gt;&lt;object type=&quot;3&quot; unique_id=&quot;10014&quot;&gt;&lt;property id=&quot;20148&quot; value=&quot;5&quot;/&gt;&lt;property id=&quot;20300&quot; value=&quot;Slide 11 - &amp;quot;Regression 2&amp;quot;&quot;/&gt;&lt;property id=&quot;20307&quot; value=&quot;440&quot;/&gt;&lt;/object&gt;&lt;object type=&quot;3&quot; unique_id=&quot;10015&quot;&gt;&lt;property id=&quot;20148&quot; value=&quot;5&quot;/&gt;&lt;property id=&quot;20300&quot; value=&quot;Slide 12 - &amp;quot;Regression 3&amp;quot;&quot;/&gt;&lt;property id=&quot;20307&quot; value=&quot;441&quot;/&gt;&lt;/object&gt;&lt;object type=&quot;3&quot; unique_id=&quot;10016&quot;&gt;&lt;property id=&quot;20148&quot; value=&quot;5&quot;/&gt;&lt;property id=&quot;20300&quot; value=&quot;Slide 13 - &amp;quot;Regression 3&amp;quot;&quot;/&gt;&lt;property id=&quot;20307&quot; value=&quot;459&quot;/&gt;&lt;/object&gt;&lt;object type=&quot;3&quot; unique_id=&quot;10017&quot;&gt;&lt;property id=&quot;20148&quot; value=&quot;5&quot;/&gt;&lt;property id=&quot;20300&quot; value=&quot;Slide 14 - &amp;quot;Regression 4&amp;quot;&quot;/&gt;&lt;property id=&quot;20307&quot; value=&quot;337&quot;/&gt;&lt;/object&gt;&lt;object type=&quot;3&quot; unique_id=&quot;10018&quot;&gt;&lt;property id=&quot;20148&quot; value=&quot;5&quot;/&gt;&lt;property id=&quot;20300&quot; value=&quot;Slide 15 - &amp;quot;Regression 4&amp;quot;&quot;/&gt;&lt;property id=&quot;20307&quot; value=&quot;460&quot;/&gt;&lt;/object&gt;&lt;object type=&quot;3&quot; unique_id=&quot;10020&quot;&gt;&lt;property id=&quot;20148&quot; value=&quot;5&quot;/&gt;&lt;property id=&quot;20300&quot; value=&quot;Slide 16 - &amp;quot;Summary&amp;quot;&quot;/&gt;&lt;property id=&quot;20307&quot; value=&quot;462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0000"/>
      </a:accent1>
      <a:accent2>
        <a:srgbClr val="6C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51068</TotalTime>
  <Words>2450</Words>
  <Application>Microsoft Macintosh PowerPoint</Application>
  <PresentationFormat>On-screen Show (4:3)</PresentationFormat>
  <Paragraphs>456</Paragraphs>
  <Slides>39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Cambria Math</vt:lpstr>
      <vt:lpstr>Lucida Sans Unicode</vt:lpstr>
      <vt:lpstr>Verdana</vt:lpstr>
      <vt:lpstr>Wingdings 2</vt:lpstr>
      <vt:lpstr>Wingdings 3</vt:lpstr>
      <vt:lpstr>Concourse</vt:lpstr>
      <vt:lpstr>Predictive Analytics for Business Strategy</vt:lpstr>
      <vt:lpstr>By the end of this class, you should be able to:</vt:lpstr>
      <vt:lpstr>Categorical variables example</vt:lpstr>
      <vt:lpstr>Practice with dummy variables</vt:lpstr>
      <vt:lpstr>Practice with dummy variables</vt:lpstr>
      <vt:lpstr>PowerPoint Presentation</vt:lpstr>
      <vt:lpstr>Categorical variables</vt:lpstr>
      <vt:lpstr>Categorical variables</vt:lpstr>
      <vt:lpstr>Dummy variables and categorical variables</vt:lpstr>
      <vt:lpstr>Education, gender, and income</vt:lpstr>
      <vt:lpstr>Education, gender and income</vt:lpstr>
      <vt:lpstr>Education, gender and income</vt:lpstr>
      <vt:lpstr>*Education, gender and income</vt:lpstr>
      <vt:lpstr>Education, gender and income</vt:lpstr>
      <vt:lpstr>Education, gender and income</vt:lpstr>
      <vt:lpstr>Another example</vt:lpstr>
      <vt:lpstr>Day of the week column</vt:lpstr>
      <vt:lpstr>Interaction terms</vt:lpstr>
      <vt:lpstr>The effect of Promotion by hours?</vt:lpstr>
      <vt:lpstr>Interpreting interaction terms b_int (assuming causal)</vt:lpstr>
      <vt:lpstr>*Interpreting interaction terms b_int (assuming causal)</vt:lpstr>
      <vt:lpstr>Repeating the previous slide</vt:lpstr>
      <vt:lpstr>CAVEAT: When interaction is added</vt:lpstr>
      <vt:lpstr>Model with interaction term</vt:lpstr>
      <vt:lpstr>Model with interaction term</vt:lpstr>
      <vt:lpstr>*Interaction of two dummies results</vt:lpstr>
      <vt:lpstr>Interpreting interaction terms (assuming causal relationship established)</vt:lpstr>
      <vt:lpstr>(Ex. 2) Interaction of a continuous variable and a dummy results</vt:lpstr>
      <vt:lpstr>Interpreting (natural) Log       in Regressions</vt:lpstr>
      <vt:lpstr>Percentage changes</vt:lpstr>
      <vt:lpstr>Elasticity of demand</vt:lpstr>
      <vt:lpstr>Elasticity of demand</vt:lpstr>
      <vt:lpstr>Interpreting log coefficients</vt:lpstr>
      <vt:lpstr>Interpreting log coefficients</vt:lpstr>
      <vt:lpstr>Interpreting log coefficients</vt:lpstr>
      <vt:lpstr>Interpreting log coefficients</vt:lpstr>
      <vt:lpstr>Elasticity of demand</vt:lpstr>
      <vt:lpstr>Wrapping up</vt:lpstr>
      <vt:lpstr>Announcements/reminders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Prince</dc:creator>
  <cp:lastModifiedBy>McDermott, Eric</cp:lastModifiedBy>
  <cp:revision>1792</cp:revision>
  <dcterms:created xsi:type="dcterms:W3CDTF">2010-01-21T17:35:37Z</dcterms:created>
  <dcterms:modified xsi:type="dcterms:W3CDTF">2023-02-15T00:09:58Z</dcterms:modified>
</cp:coreProperties>
</file>