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74"/>
  </p:notesMasterIdLst>
  <p:handoutMasterIdLst>
    <p:handoutMasterId r:id="rId75"/>
  </p:handoutMasterIdLst>
  <p:sldIdLst>
    <p:sldId id="256" r:id="rId2"/>
    <p:sldId id="375" r:id="rId3"/>
    <p:sldId id="346" r:id="rId4"/>
    <p:sldId id="351" r:id="rId5"/>
    <p:sldId id="376" r:id="rId6"/>
    <p:sldId id="381" r:id="rId7"/>
    <p:sldId id="382" r:id="rId8"/>
    <p:sldId id="417" r:id="rId9"/>
    <p:sldId id="859" r:id="rId10"/>
    <p:sldId id="418" r:id="rId11"/>
    <p:sldId id="854" r:id="rId12"/>
    <p:sldId id="390" r:id="rId13"/>
    <p:sldId id="384" r:id="rId14"/>
    <p:sldId id="385" r:id="rId15"/>
    <p:sldId id="388" r:id="rId16"/>
    <p:sldId id="389" r:id="rId17"/>
    <p:sldId id="420" r:id="rId18"/>
    <p:sldId id="855" r:id="rId19"/>
    <p:sldId id="391" r:id="rId20"/>
    <p:sldId id="861" r:id="rId21"/>
    <p:sldId id="860" r:id="rId22"/>
    <p:sldId id="392" r:id="rId23"/>
    <p:sldId id="394" r:id="rId24"/>
    <p:sldId id="395" r:id="rId25"/>
    <p:sldId id="396" r:id="rId26"/>
    <p:sldId id="397" r:id="rId27"/>
    <p:sldId id="856" r:id="rId28"/>
    <p:sldId id="421" r:id="rId29"/>
    <p:sldId id="857" r:id="rId30"/>
    <p:sldId id="398" r:id="rId31"/>
    <p:sldId id="399" r:id="rId32"/>
    <p:sldId id="400" r:id="rId33"/>
    <p:sldId id="401" r:id="rId34"/>
    <p:sldId id="402" r:id="rId35"/>
    <p:sldId id="403" r:id="rId36"/>
    <p:sldId id="335" r:id="rId37"/>
    <p:sldId id="404" r:id="rId38"/>
    <p:sldId id="405" r:id="rId39"/>
    <p:sldId id="897" r:id="rId40"/>
    <p:sldId id="898" r:id="rId41"/>
    <p:sldId id="406" r:id="rId42"/>
    <p:sldId id="407" r:id="rId43"/>
    <p:sldId id="408" r:id="rId44"/>
    <p:sldId id="409" r:id="rId45"/>
    <p:sldId id="410" r:id="rId46"/>
    <p:sldId id="411" r:id="rId47"/>
    <p:sldId id="416" r:id="rId48"/>
    <p:sldId id="413" r:id="rId49"/>
    <p:sldId id="414" r:id="rId50"/>
    <p:sldId id="858" r:id="rId51"/>
    <p:sldId id="899" r:id="rId52"/>
    <p:sldId id="291" r:id="rId53"/>
    <p:sldId id="811" r:id="rId54"/>
    <p:sldId id="812" r:id="rId55"/>
    <p:sldId id="536" r:id="rId56"/>
    <p:sldId id="548" r:id="rId57"/>
    <p:sldId id="549" r:id="rId58"/>
    <p:sldId id="550" r:id="rId59"/>
    <p:sldId id="580" r:id="rId60"/>
    <p:sldId id="552" r:id="rId61"/>
    <p:sldId id="581" r:id="rId62"/>
    <p:sldId id="813" r:id="rId63"/>
    <p:sldId id="810" r:id="rId64"/>
    <p:sldId id="792" r:id="rId65"/>
    <p:sldId id="794" r:id="rId66"/>
    <p:sldId id="804" r:id="rId67"/>
    <p:sldId id="805" r:id="rId68"/>
    <p:sldId id="806" r:id="rId69"/>
    <p:sldId id="795" r:id="rId70"/>
    <p:sldId id="796" r:id="rId71"/>
    <p:sldId id="814" r:id="rId72"/>
    <p:sldId id="828" r:id="rId73"/>
  </p:sldIdLst>
  <p:sldSz cx="9144000" cy="6858000" type="screen4x3"/>
  <p:notesSz cx="6985000" cy="9283700"/>
  <p:custDataLst>
    <p:tags r:id="rId7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6633"/>
    <a:srgbClr val="003399"/>
    <a:srgbClr val="3333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0" autoAdjust="0"/>
    <p:restoredTop sz="93741" autoAdjust="0"/>
  </p:normalViewPr>
  <p:slideViewPr>
    <p:cSldViewPr>
      <p:cViewPr varScale="1">
        <p:scale>
          <a:sx n="120" d="100"/>
          <a:sy n="120" d="100"/>
        </p:scale>
        <p:origin x="1808" y="176"/>
      </p:cViewPr>
      <p:guideLst>
        <p:guide orient="horz" pos="2160"/>
        <p:guide pos="2880"/>
      </p:guideLst>
    </p:cSldViewPr>
  </p:slideViewPr>
  <p:outlineViewPr>
    <p:cViewPr>
      <p:scale>
        <a:sx n="33" d="100"/>
        <a:sy n="33" d="100"/>
      </p:scale>
      <p:origin x="0" y="24"/>
    </p:cViewPr>
  </p:outlineViewPr>
  <p:notesTextViewPr>
    <p:cViewPr>
      <p:scale>
        <a:sx n="100" d="100"/>
        <a:sy n="100" d="100"/>
      </p:scale>
      <p:origin x="0" y="0"/>
    </p:cViewPr>
  </p:notesTextViewPr>
  <p:notesViewPr>
    <p:cSldViewPr>
      <p:cViewPr varScale="1">
        <p:scale>
          <a:sx n="86" d="100"/>
          <a:sy n="86" d="100"/>
        </p:scale>
        <p:origin x="3834"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F7F1E-1674-4E10-8C4F-91EBF5040672}" type="doc">
      <dgm:prSet loTypeId="urn:microsoft.com/office/officeart/2005/8/layout/process1" loCatId="process" qsTypeId="urn:microsoft.com/office/officeart/2005/8/quickstyle/simple1" qsCatId="simple" csTypeId="urn:microsoft.com/office/officeart/2005/8/colors/colorful4" csCatId="colorful" phldr="1"/>
      <dgm:spPr/>
    </dgm:pt>
    <dgm:pt modelId="{632CF967-08F2-4218-975D-6D86F4CEF039}">
      <dgm:prSet phldrT="[Text]" custT="1"/>
      <dgm:spPr/>
      <dgm:t>
        <a:bodyPr/>
        <a:lstStyle/>
        <a:p>
          <a:r>
            <a:rPr lang="en-US" sz="2000" dirty="0"/>
            <a:t>Profits in Indiana in Period 1</a:t>
          </a:r>
        </a:p>
      </dgm:t>
    </dgm:pt>
    <dgm:pt modelId="{23057112-729D-493A-A502-A1A04CF4B7F2}" type="parTrans" cxnId="{D8B3CDA7-193A-40F8-B291-BBE19C059C5D}">
      <dgm:prSet/>
      <dgm:spPr/>
      <dgm:t>
        <a:bodyPr/>
        <a:lstStyle/>
        <a:p>
          <a:endParaRPr lang="en-US"/>
        </a:p>
      </dgm:t>
    </dgm:pt>
    <dgm:pt modelId="{593FC4A3-80A0-4A59-B5A8-8D54E58F709A}" type="sibTrans" cxnId="{D8B3CDA7-193A-40F8-B291-BBE19C059C5D}">
      <dgm:prSet/>
      <dgm:spPr/>
      <dgm:t>
        <a:bodyPr/>
        <a:lstStyle/>
        <a:p>
          <a:endParaRPr lang="en-US"/>
        </a:p>
      </dgm:t>
    </dgm:pt>
    <dgm:pt modelId="{86C49E1D-C2F2-46F7-B070-407B99812D0E}">
      <dgm:prSet phldrT="[Text]" custT="1"/>
      <dgm:spPr/>
      <dgm:t>
        <a:bodyPr/>
        <a:lstStyle/>
        <a:p>
          <a:r>
            <a:rPr lang="en-US" sz="2000" dirty="0"/>
            <a:t>Profits in Indiana in Period 2</a:t>
          </a:r>
        </a:p>
      </dgm:t>
    </dgm:pt>
    <dgm:pt modelId="{1294FE3A-87EF-4FC2-A618-8FD21ECE4C77}" type="parTrans" cxnId="{E7E6080F-F3AA-4DC6-A0C7-FEAA35BEF4D4}">
      <dgm:prSet/>
      <dgm:spPr/>
      <dgm:t>
        <a:bodyPr/>
        <a:lstStyle/>
        <a:p>
          <a:endParaRPr lang="en-US"/>
        </a:p>
      </dgm:t>
    </dgm:pt>
    <dgm:pt modelId="{2C6118E1-B12A-4D39-B7E5-F5A360A9D8C3}" type="sibTrans" cxnId="{E7E6080F-F3AA-4DC6-A0C7-FEAA35BEF4D4}">
      <dgm:prSet/>
      <dgm:spPr/>
      <dgm:t>
        <a:bodyPr/>
        <a:lstStyle/>
        <a:p>
          <a:endParaRPr lang="en-US"/>
        </a:p>
      </dgm:t>
    </dgm:pt>
    <dgm:pt modelId="{0161CBCD-4C8E-4D9F-B5DF-57DD0E097FE9}" type="pres">
      <dgm:prSet presAssocID="{633F7F1E-1674-4E10-8C4F-91EBF5040672}" presName="Name0" presStyleCnt="0">
        <dgm:presLayoutVars>
          <dgm:dir/>
          <dgm:resizeHandles val="exact"/>
        </dgm:presLayoutVars>
      </dgm:prSet>
      <dgm:spPr/>
    </dgm:pt>
    <dgm:pt modelId="{20056B11-C46D-4163-A0DC-C68BB5AF1023}" type="pres">
      <dgm:prSet presAssocID="{632CF967-08F2-4218-975D-6D86F4CEF039}" presName="node" presStyleLbl="node1" presStyleIdx="0" presStyleCnt="2">
        <dgm:presLayoutVars>
          <dgm:bulletEnabled val="1"/>
        </dgm:presLayoutVars>
      </dgm:prSet>
      <dgm:spPr/>
    </dgm:pt>
    <dgm:pt modelId="{AD155F9D-9BB8-499E-AA43-7D136D058C1F}" type="pres">
      <dgm:prSet presAssocID="{593FC4A3-80A0-4A59-B5A8-8D54E58F709A}" presName="sibTrans" presStyleLbl="sibTrans2D1" presStyleIdx="0" presStyleCnt="1"/>
      <dgm:spPr/>
    </dgm:pt>
    <dgm:pt modelId="{7AC3F8DF-F573-49E6-9F60-C09656D98D59}" type="pres">
      <dgm:prSet presAssocID="{593FC4A3-80A0-4A59-B5A8-8D54E58F709A}" presName="connectorText" presStyleLbl="sibTrans2D1" presStyleIdx="0" presStyleCnt="1"/>
      <dgm:spPr/>
    </dgm:pt>
    <dgm:pt modelId="{8B2BE426-F32E-4847-B4F6-69356F307345}" type="pres">
      <dgm:prSet presAssocID="{86C49E1D-C2F2-46F7-B070-407B99812D0E}" presName="node" presStyleLbl="node1" presStyleIdx="1" presStyleCnt="2">
        <dgm:presLayoutVars>
          <dgm:bulletEnabled val="1"/>
        </dgm:presLayoutVars>
      </dgm:prSet>
      <dgm:spPr/>
    </dgm:pt>
  </dgm:ptLst>
  <dgm:cxnLst>
    <dgm:cxn modelId="{E7E6080F-F3AA-4DC6-A0C7-FEAA35BEF4D4}" srcId="{633F7F1E-1674-4E10-8C4F-91EBF5040672}" destId="{86C49E1D-C2F2-46F7-B070-407B99812D0E}" srcOrd="1" destOrd="0" parTransId="{1294FE3A-87EF-4FC2-A618-8FD21ECE4C77}" sibTransId="{2C6118E1-B12A-4D39-B7E5-F5A360A9D8C3}"/>
    <dgm:cxn modelId="{3F67EF45-DD1C-4834-9604-C3CC381EF267}" type="presOf" srcId="{593FC4A3-80A0-4A59-B5A8-8D54E58F709A}" destId="{7AC3F8DF-F573-49E6-9F60-C09656D98D59}" srcOrd="1" destOrd="0" presId="urn:microsoft.com/office/officeart/2005/8/layout/process1"/>
    <dgm:cxn modelId="{304FD052-5B70-47E4-9D2E-8D1D45B12210}" type="presOf" srcId="{86C49E1D-C2F2-46F7-B070-407B99812D0E}" destId="{8B2BE426-F32E-4847-B4F6-69356F307345}" srcOrd="0" destOrd="0" presId="urn:microsoft.com/office/officeart/2005/8/layout/process1"/>
    <dgm:cxn modelId="{360EE858-F8AA-4288-9302-132683FC4006}" type="presOf" srcId="{632CF967-08F2-4218-975D-6D86F4CEF039}" destId="{20056B11-C46D-4163-A0DC-C68BB5AF1023}" srcOrd="0" destOrd="0" presId="urn:microsoft.com/office/officeart/2005/8/layout/process1"/>
    <dgm:cxn modelId="{D8B3CDA7-193A-40F8-B291-BBE19C059C5D}" srcId="{633F7F1E-1674-4E10-8C4F-91EBF5040672}" destId="{632CF967-08F2-4218-975D-6D86F4CEF039}" srcOrd="0" destOrd="0" parTransId="{23057112-729D-493A-A502-A1A04CF4B7F2}" sibTransId="{593FC4A3-80A0-4A59-B5A8-8D54E58F709A}"/>
    <dgm:cxn modelId="{C1001BC2-50FE-4D9F-81E5-C2DAA23E7741}" type="presOf" srcId="{593FC4A3-80A0-4A59-B5A8-8D54E58F709A}" destId="{AD155F9D-9BB8-499E-AA43-7D136D058C1F}" srcOrd="0" destOrd="0" presId="urn:microsoft.com/office/officeart/2005/8/layout/process1"/>
    <dgm:cxn modelId="{9585D4F6-0632-43AE-B399-A9365B59B4B1}" type="presOf" srcId="{633F7F1E-1674-4E10-8C4F-91EBF5040672}" destId="{0161CBCD-4C8E-4D9F-B5DF-57DD0E097FE9}" srcOrd="0" destOrd="0" presId="urn:microsoft.com/office/officeart/2005/8/layout/process1"/>
    <dgm:cxn modelId="{3D30B5A7-F854-4608-9953-0914F4551115}" type="presParOf" srcId="{0161CBCD-4C8E-4D9F-B5DF-57DD0E097FE9}" destId="{20056B11-C46D-4163-A0DC-C68BB5AF1023}" srcOrd="0" destOrd="0" presId="urn:microsoft.com/office/officeart/2005/8/layout/process1"/>
    <dgm:cxn modelId="{3A6101D3-D3BF-4733-9E01-442541F64B7F}" type="presParOf" srcId="{0161CBCD-4C8E-4D9F-B5DF-57DD0E097FE9}" destId="{AD155F9D-9BB8-499E-AA43-7D136D058C1F}" srcOrd="1" destOrd="0" presId="urn:microsoft.com/office/officeart/2005/8/layout/process1"/>
    <dgm:cxn modelId="{CDB91583-D558-44F7-994C-84101E664303}" type="presParOf" srcId="{AD155F9D-9BB8-499E-AA43-7D136D058C1F}" destId="{7AC3F8DF-F573-49E6-9F60-C09656D98D59}" srcOrd="0" destOrd="0" presId="urn:microsoft.com/office/officeart/2005/8/layout/process1"/>
    <dgm:cxn modelId="{D5EA54FF-A81A-40E5-AE05-4D56E5B9CA1B}" type="presParOf" srcId="{0161CBCD-4C8E-4D9F-B5DF-57DD0E097FE9}" destId="{8B2BE426-F32E-4847-B4F6-69356F307345}"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CA24A6-BEC2-46E8-9834-6E0459F3F0AD}" type="doc">
      <dgm:prSet loTypeId="urn:microsoft.com/office/officeart/2005/8/layout/process1" loCatId="process" qsTypeId="urn:microsoft.com/office/officeart/2005/8/quickstyle/simple1" qsCatId="simple" csTypeId="urn:microsoft.com/office/officeart/2005/8/colors/colorful2" csCatId="colorful" phldr="1"/>
      <dgm:spPr/>
    </dgm:pt>
    <dgm:pt modelId="{F9717A9A-0F45-41E6-91B5-C89B9E946FCA}">
      <dgm:prSet phldrT="[Text]" custT="1"/>
      <dgm:spPr/>
      <dgm:t>
        <a:bodyPr/>
        <a:lstStyle/>
        <a:p>
          <a:r>
            <a:rPr lang="en-US" sz="2000" dirty="0"/>
            <a:t>Profits in Michigan in Period 1</a:t>
          </a:r>
        </a:p>
      </dgm:t>
    </dgm:pt>
    <dgm:pt modelId="{8FEEB726-8556-449E-925C-9F3D3CA10364}" type="parTrans" cxnId="{342C6C90-6DCE-4971-BEAF-A7443E692DDF}">
      <dgm:prSet/>
      <dgm:spPr/>
      <dgm:t>
        <a:bodyPr/>
        <a:lstStyle/>
        <a:p>
          <a:endParaRPr lang="en-US"/>
        </a:p>
      </dgm:t>
    </dgm:pt>
    <dgm:pt modelId="{96F0AA2A-99F0-4B37-B77B-E194955B0466}" type="sibTrans" cxnId="{342C6C90-6DCE-4971-BEAF-A7443E692DDF}">
      <dgm:prSet/>
      <dgm:spPr/>
      <dgm:t>
        <a:bodyPr/>
        <a:lstStyle/>
        <a:p>
          <a:endParaRPr lang="en-US"/>
        </a:p>
      </dgm:t>
    </dgm:pt>
    <dgm:pt modelId="{10C6D510-8E29-460C-8FFF-93E2A45204E1}">
      <dgm:prSet phldrT="[Text]" custT="1"/>
      <dgm:spPr/>
      <dgm:t>
        <a:bodyPr/>
        <a:lstStyle/>
        <a:p>
          <a:r>
            <a:rPr lang="en-US" sz="2000" dirty="0"/>
            <a:t>Profits in Michigan in Period 2</a:t>
          </a:r>
        </a:p>
      </dgm:t>
    </dgm:pt>
    <dgm:pt modelId="{D2C2505E-E3E6-49B7-A030-ACB09C47B5EA}" type="parTrans" cxnId="{C93DD624-323E-4DB9-AF16-E06D6F745EE0}">
      <dgm:prSet/>
      <dgm:spPr/>
      <dgm:t>
        <a:bodyPr/>
        <a:lstStyle/>
        <a:p>
          <a:endParaRPr lang="en-US"/>
        </a:p>
      </dgm:t>
    </dgm:pt>
    <dgm:pt modelId="{EC12F0CE-D914-4FEC-AD2D-C0B9BD9B5225}" type="sibTrans" cxnId="{C93DD624-323E-4DB9-AF16-E06D6F745EE0}">
      <dgm:prSet/>
      <dgm:spPr/>
      <dgm:t>
        <a:bodyPr/>
        <a:lstStyle/>
        <a:p>
          <a:endParaRPr lang="en-US"/>
        </a:p>
      </dgm:t>
    </dgm:pt>
    <dgm:pt modelId="{D6A8C15C-A50D-446A-B080-D18F09D640CD}" type="pres">
      <dgm:prSet presAssocID="{E1CA24A6-BEC2-46E8-9834-6E0459F3F0AD}" presName="Name0" presStyleCnt="0">
        <dgm:presLayoutVars>
          <dgm:dir/>
          <dgm:resizeHandles val="exact"/>
        </dgm:presLayoutVars>
      </dgm:prSet>
      <dgm:spPr/>
    </dgm:pt>
    <dgm:pt modelId="{B98245B3-A25D-47C3-8634-831A4173BCDA}" type="pres">
      <dgm:prSet presAssocID="{F9717A9A-0F45-41E6-91B5-C89B9E946FCA}" presName="node" presStyleLbl="node1" presStyleIdx="0" presStyleCnt="2">
        <dgm:presLayoutVars>
          <dgm:bulletEnabled val="1"/>
        </dgm:presLayoutVars>
      </dgm:prSet>
      <dgm:spPr/>
    </dgm:pt>
    <dgm:pt modelId="{79A2A169-3BD8-4871-A27E-3118452D4AE2}" type="pres">
      <dgm:prSet presAssocID="{96F0AA2A-99F0-4B37-B77B-E194955B0466}" presName="sibTrans" presStyleLbl="sibTrans2D1" presStyleIdx="0" presStyleCnt="1"/>
      <dgm:spPr/>
    </dgm:pt>
    <dgm:pt modelId="{8C78CF9D-BDC0-47D8-94C6-B03234D44877}" type="pres">
      <dgm:prSet presAssocID="{96F0AA2A-99F0-4B37-B77B-E194955B0466}" presName="connectorText" presStyleLbl="sibTrans2D1" presStyleIdx="0" presStyleCnt="1"/>
      <dgm:spPr/>
    </dgm:pt>
    <dgm:pt modelId="{443BCC7B-DC81-4F56-8B0F-A0EE6FF3B1B5}" type="pres">
      <dgm:prSet presAssocID="{10C6D510-8E29-460C-8FFF-93E2A45204E1}" presName="node" presStyleLbl="node1" presStyleIdx="1" presStyleCnt="2">
        <dgm:presLayoutVars>
          <dgm:bulletEnabled val="1"/>
        </dgm:presLayoutVars>
      </dgm:prSet>
      <dgm:spPr/>
    </dgm:pt>
  </dgm:ptLst>
  <dgm:cxnLst>
    <dgm:cxn modelId="{C93DD624-323E-4DB9-AF16-E06D6F745EE0}" srcId="{E1CA24A6-BEC2-46E8-9834-6E0459F3F0AD}" destId="{10C6D510-8E29-460C-8FFF-93E2A45204E1}" srcOrd="1" destOrd="0" parTransId="{D2C2505E-E3E6-49B7-A030-ACB09C47B5EA}" sibTransId="{EC12F0CE-D914-4FEC-AD2D-C0B9BD9B5225}"/>
    <dgm:cxn modelId="{93EFE92C-DEDF-4B91-B926-ACD47F2BAB0C}" type="presOf" srcId="{10C6D510-8E29-460C-8FFF-93E2A45204E1}" destId="{443BCC7B-DC81-4F56-8B0F-A0EE6FF3B1B5}" srcOrd="0" destOrd="0" presId="urn:microsoft.com/office/officeart/2005/8/layout/process1"/>
    <dgm:cxn modelId="{342C6C90-6DCE-4971-BEAF-A7443E692DDF}" srcId="{E1CA24A6-BEC2-46E8-9834-6E0459F3F0AD}" destId="{F9717A9A-0F45-41E6-91B5-C89B9E946FCA}" srcOrd="0" destOrd="0" parTransId="{8FEEB726-8556-449E-925C-9F3D3CA10364}" sibTransId="{96F0AA2A-99F0-4B37-B77B-E194955B0466}"/>
    <dgm:cxn modelId="{8E8E6F9B-B7E5-4117-9DDC-870EA0CFD909}" type="presOf" srcId="{E1CA24A6-BEC2-46E8-9834-6E0459F3F0AD}" destId="{D6A8C15C-A50D-446A-B080-D18F09D640CD}" srcOrd="0" destOrd="0" presId="urn:microsoft.com/office/officeart/2005/8/layout/process1"/>
    <dgm:cxn modelId="{FBD8D2AF-5165-4D80-A2B1-86580DD21C9F}" type="presOf" srcId="{96F0AA2A-99F0-4B37-B77B-E194955B0466}" destId="{8C78CF9D-BDC0-47D8-94C6-B03234D44877}" srcOrd="1" destOrd="0" presId="urn:microsoft.com/office/officeart/2005/8/layout/process1"/>
    <dgm:cxn modelId="{FE2140D9-5EAA-40AC-BE37-86A0CD3F786F}" type="presOf" srcId="{96F0AA2A-99F0-4B37-B77B-E194955B0466}" destId="{79A2A169-3BD8-4871-A27E-3118452D4AE2}" srcOrd="0" destOrd="0" presId="urn:microsoft.com/office/officeart/2005/8/layout/process1"/>
    <dgm:cxn modelId="{2F03A8E7-AB72-4692-A60A-3BF97A9393BF}" type="presOf" srcId="{F9717A9A-0F45-41E6-91B5-C89B9E946FCA}" destId="{B98245B3-A25D-47C3-8634-831A4173BCDA}" srcOrd="0" destOrd="0" presId="urn:microsoft.com/office/officeart/2005/8/layout/process1"/>
    <dgm:cxn modelId="{4C299C30-604A-4B97-8595-4C53E0D85AAF}" type="presParOf" srcId="{D6A8C15C-A50D-446A-B080-D18F09D640CD}" destId="{B98245B3-A25D-47C3-8634-831A4173BCDA}" srcOrd="0" destOrd="0" presId="urn:microsoft.com/office/officeart/2005/8/layout/process1"/>
    <dgm:cxn modelId="{A6697B0B-9A86-4EEB-AD47-D34EC5B31F8A}" type="presParOf" srcId="{D6A8C15C-A50D-446A-B080-D18F09D640CD}" destId="{79A2A169-3BD8-4871-A27E-3118452D4AE2}" srcOrd="1" destOrd="0" presId="urn:microsoft.com/office/officeart/2005/8/layout/process1"/>
    <dgm:cxn modelId="{C63C5571-9080-4EF8-9F0B-37452B8AB3FF}" type="presParOf" srcId="{79A2A169-3BD8-4871-A27E-3118452D4AE2}" destId="{8C78CF9D-BDC0-47D8-94C6-B03234D44877}" srcOrd="0" destOrd="0" presId="urn:microsoft.com/office/officeart/2005/8/layout/process1"/>
    <dgm:cxn modelId="{9B118BAD-4C9B-4D3B-BEB0-804300C2ED36}" type="presParOf" srcId="{D6A8C15C-A50D-446A-B080-D18F09D640CD}" destId="{443BCC7B-DC81-4F56-8B0F-A0EE6FF3B1B5}" srcOrd="2"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56B11-C46D-4163-A0DC-C68BB5AF1023}">
      <dsp:nvSpPr>
        <dsp:cNvPr id="0" name=""/>
        <dsp:cNvSpPr/>
      </dsp:nvSpPr>
      <dsp:spPr>
        <a:xfrm>
          <a:off x="1116" y="263804"/>
          <a:ext cx="2380319" cy="1428191"/>
        </a:xfrm>
        <a:prstGeom prst="roundRect">
          <a:avLst>
            <a:gd name="adj" fmla="val 10000"/>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Profits in Indiana in Period 1</a:t>
          </a:r>
        </a:p>
      </dsp:txBody>
      <dsp:txXfrm>
        <a:off x="42946" y="305634"/>
        <a:ext cx="2296659" cy="1344531"/>
      </dsp:txXfrm>
    </dsp:sp>
    <dsp:sp modelId="{AD155F9D-9BB8-499E-AA43-7D136D058C1F}">
      <dsp:nvSpPr>
        <dsp:cNvPr id="0" name=""/>
        <dsp:cNvSpPr/>
      </dsp:nvSpPr>
      <dsp:spPr>
        <a:xfrm>
          <a:off x="2619468" y="682740"/>
          <a:ext cx="504627" cy="5903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619468" y="800804"/>
        <a:ext cx="353239" cy="354191"/>
      </dsp:txXfrm>
    </dsp:sp>
    <dsp:sp modelId="{8B2BE426-F32E-4847-B4F6-69356F307345}">
      <dsp:nvSpPr>
        <dsp:cNvPr id="0" name=""/>
        <dsp:cNvSpPr/>
      </dsp:nvSpPr>
      <dsp:spPr>
        <a:xfrm>
          <a:off x="3333563" y="263804"/>
          <a:ext cx="2380319" cy="1428191"/>
        </a:xfrm>
        <a:prstGeom prst="roundRect">
          <a:avLst>
            <a:gd name="adj" fmla="val 10000"/>
          </a:avLst>
        </a:prstGeom>
        <a:solidFill>
          <a:schemeClr val="accent4">
            <a:hueOff val="-4464770"/>
            <a:satOff val="26899"/>
            <a:lumOff val="215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Profits in Indiana in Period 2</a:t>
          </a:r>
        </a:p>
      </dsp:txBody>
      <dsp:txXfrm>
        <a:off x="3375393" y="305634"/>
        <a:ext cx="2296659" cy="1344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245B3-A25D-47C3-8634-831A4173BCDA}">
      <dsp:nvSpPr>
        <dsp:cNvPr id="0" name=""/>
        <dsp:cNvSpPr/>
      </dsp:nvSpPr>
      <dsp:spPr>
        <a:xfrm>
          <a:off x="1116" y="352704"/>
          <a:ext cx="2380319" cy="1428191"/>
        </a:xfrm>
        <a:prstGeom prst="roundRect">
          <a:avLst>
            <a:gd name="adj" fmla="val 10000"/>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Profits in Michigan in Period 1</a:t>
          </a:r>
        </a:p>
      </dsp:txBody>
      <dsp:txXfrm>
        <a:off x="42946" y="394534"/>
        <a:ext cx="2296659" cy="1344531"/>
      </dsp:txXfrm>
    </dsp:sp>
    <dsp:sp modelId="{79A2A169-3BD8-4871-A27E-3118452D4AE2}">
      <dsp:nvSpPr>
        <dsp:cNvPr id="0" name=""/>
        <dsp:cNvSpPr/>
      </dsp:nvSpPr>
      <dsp:spPr>
        <a:xfrm>
          <a:off x="2619468" y="771640"/>
          <a:ext cx="504627" cy="5903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619468" y="889704"/>
        <a:ext cx="353239" cy="354191"/>
      </dsp:txXfrm>
    </dsp:sp>
    <dsp:sp modelId="{443BCC7B-DC81-4F56-8B0F-A0EE6FF3B1B5}">
      <dsp:nvSpPr>
        <dsp:cNvPr id="0" name=""/>
        <dsp:cNvSpPr/>
      </dsp:nvSpPr>
      <dsp:spPr>
        <a:xfrm>
          <a:off x="3333563" y="352704"/>
          <a:ext cx="2380319" cy="1428191"/>
        </a:xfrm>
        <a:prstGeom prst="roundRect">
          <a:avLst>
            <a:gd name="adj" fmla="val 10000"/>
          </a:avLst>
        </a:prstGeom>
        <a:solidFill>
          <a:schemeClr val="accent2">
            <a:hueOff val="4775490"/>
            <a:satOff val="-58120"/>
            <a:lumOff val="3294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Profits in Michigan in Period 2</a:t>
          </a:r>
        </a:p>
      </dsp:txBody>
      <dsp:txXfrm>
        <a:off x="3375393" y="394534"/>
        <a:ext cx="2296659" cy="13445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82"/>
          </a:xfrm>
          <a:prstGeom prst="rect">
            <a:avLst/>
          </a:prstGeom>
        </p:spPr>
        <p:txBody>
          <a:bodyPr vert="horz" lIns="91440" tIns="45720" rIns="91440" bIns="45720" rtlCol="0"/>
          <a:lstStyle>
            <a:lvl1pPr algn="r">
              <a:defRPr sz="1200"/>
            </a:lvl1pPr>
          </a:lstStyle>
          <a:p>
            <a:fld id="{ACA70165-05E8-F247-8A6B-221842CD5A62}" type="datetime1">
              <a:rPr lang="en-US" smtClean="0"/>
              <a:t>2/19/23</a:t>
            </a:fld>
            <a:endParaRPr lang="en-US"/>
          </a:p>
        </p:txBody>
      </p:sp>
      <p:sp>
        <p:nvSpPr>
          <p:cNvPr id="4" name="Footer Placeholder 3"/>
          <p:cNvSpPr>
            <a:spLocks noGrp="1"/>
          </p:cNvSpPr>
          <p:nvPr>
            <p:ph type="ftr" sz="quarter" idx="2"/>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533"/>
            <a:ext cx="3026833" cy="464581"/>
          </a:xfrm>
          <a:prstGeom prst="rect">
            <a:avLst/>
          </a:prstGeom>
        </p:spPr>
        <p:txBody>
          <a:bodyPr vert="horz" lIns="91440" tIns="45720" rIns="91440" bIns="45720" rtlCol="0" anchor="b"/>
          <a:lstStyle>
            <a:lvl1pPr algn="r">
              <a:defRPr sz="1200"/>
            </a:lvl1pPr>
          </a:lstStyle>
          <a:p>
            <a:fld id="{92470407-84D5-4366-9D2E-03D2B520B514}" type="slidenum">
              <a:rPr lang="en-US" smtClean="0"/>
              <a:pPr/>
              <a:t>‹#›</a:t>
            </a:fld>
            <a:endParaRPr lang="en-US"/>
          </a:p>
        </p:txBody>
      </p:sp>
    </p:spTree>
    <p:extLst>
      <p:ext uri="{BB962C8B-B14F-4D97-AF65-F5344CB8AC3E}">
        <p14:creationId xmlns:p14="http://schemas.microsoft.com/office/powerpoint/2010/main" val="51693066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550" y="0"/>
            <a:ext cx="3026833" cy="464582"/>
          </a:xfrm>
          <a:prstGeom prst="rect">
            <a:avLst/>
          </a:prstGeom>
        </p:spPr>
        <p:txBody>
          <a:bodyPr vert="horz" lIns="91440" tIns="45720" rIns="91440" bIns="45720" rtlCol="0"/>
          <a:lstStyle>
            <a:lvl1pPr algn="r">
              <a:defRPr sz="1200"/>
            </a:lvl1pPr>
          </a:lstStyle>
          <a:p>
            <a:fld id="{4B23B9B7-E0EB-6B43-92C8-D033378D17AA}" type="datetime1">
              <a:rPr lang="en-US" smtClean="0"/>
              <a:t>2/19/23</a:t>
            </a:fld>
            <a:endParaRPr lang="en-US"/>
          </a:p>
        </p:txBody>
      </p:sp>
      <p:sp>
        <p:nvSpPr>
          <p:cNvPr id="4" name="Slide Image Placeholder 3"/>
          <p:cNvSpPr>
            <a:spLocks noGrp="1" noRot="1" noChangeAspect="1"/>
          </p:cNvSpPr>
          <p:nvPr>
            <p:ph type="sldImg" idx="2"/>
          </p:nvPr>
        </p:nvSpPr>
        <p:spPr>
          <a:xfrm>
            <a:off x="1169988" y="695325"/>
            <a:ext cx="4645025" cy="3482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09559"/>
            <a:ext cx="5588000" cy="41780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533"/>
            <a:ext cx="3026833" cy="464581"/>
          </a:xfrm>
          <a:prstGeom prst="rect">
            <a:avLst/>
          </a:prstGeom>
        </p:spPr>
        <p:txBody>
          <a:bodyPr vert="horz" lIns="91440" tIns="45720" rIns="91440" bIns="45720" rtlCol="0" anchor="b"/>
          <a:lstStyle>
            <a:lvl1pPr algn="r">
              <a:defRPr sz="1200"/>
            </a:lvl1pPr>
          </a:lstStyle>
          <a:p>
            <a:fld id="{27947E1B-7FB8-463C-A7CA-04DC57CC8691}" type="slidenum">
              <a:rPr lang="en-US" smtClean="0"/>
              <a:pPr/>
              <a:t>‹#›</a:t>
            </a:fld>
            <a:endParaRPr lang="en-US"/>
          </a:p>
        </p:txBody>
      </p:sp>
    </p:spTree>
    <p:extLst>
      <p:ext uri="{BB962C8B-B14F-4D97-AF65-F5344CB8AC3E}">
        <p14:creationId xmlns:p14="http://schemas.microsoft.com/office/powerpoint/2010/main" val="31415746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a:t>
            </a:fld>
            <a:endParaRPr lang="en-US"/>
          </a:p>
        </p:txBody>
      </p:sp>
      <p:sp>
        <p:nvSpPr>
          <p:cNvPr id="5" name="Date Placeholder 4"/>
          <p:cNvSpPr>
            <a:spLocks noGrp="1"/>
          </p:cNvSpPr>
          <p:nvPr>
            <p:ph type="dt" idx="11"/>
          </p:nvPr>
        </p:nvSpPr>
        <p:spPr/>
        <p:txBody>
          <a:bodyPr/>
          <a:lstStyle/>
          <a:p>
            <a:fld id="{EE51FDCF-D343-E944-B436-9013A6F527CD}" type="datetime1">
              <a:rPr lang="en-US" smtClean="0"/>
              <a:t>2/19/23</a:t>
            </a:fld>
            <a:endParaRPr lang="en-US"/>
          </a:p>
        </p:txBody>
      </p:sp>
    </p:spTree>
    <p:extLst>
      <p:ext uri="{BB962C8B-B14F-4D97-AF65-F5344CB8AC3E}">
        <p14:creationId xmlns:p14="http://schemas.microsoft.com/office/powerpoint/2010/main" val="1734637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11</a:t>
            </a:fld>
            <a:endParaRPr lang="en-US" dirty="0"/>
          </a:p>
        </p:txBody>
      </p:sp>
      <p:sp>
        <p:nvSpPr>
          <p:cNvPr id="5" name="Date Placeholder 4"/>
          <p:cNvSpPr>
            <a:spLocks noGrp="1"/>
          </p:cNvSpPr>
          <p:nvPr>
            <p:ph type="dt" idx="11"/>
          </p:nvPr>
        </p:nvSpPr>
        <p:spPr/>
        <p:txBody>
          <a:bodyPr/>
          <a:lstStyle/>
          <a:p>
            <a:fld id="{C21C0644-E4A3-4F9C-B1B7-6BD8BFB982AF}" type="datetime1">
              <a:rPr lang="en-US" smtClean="0"/>
              <a:t>2/19/23</a:t>
            </a:fld>
            <a:endParaRPr lang="en-US" dirty="0"/>
          </a:p>
        </p:txBody>
      </p:sp>
    </p:spTree>
    <p:extLst>
      <p:ext uri="{BB962C8B-B14F-4D97-AF65-F5344CB8AC3E}">
        <p14:creationId xmlns:p14="http://schemas.microsoft.com/office/powerpoint/2010/main" val="1149623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12</a:t>
            </a:fld>
            <a:endParaRPr lang="en-US" dirty="0"/>
          </a:p>
        </p:txBody>
      </p:sp>
      <p:sp>
        <p:nvSpPr>
          <p:cNvPr id="5" name="Date Placeholder 4"/>
          <p:cNvSpPr>
            <a:spLocks noGrp="1"/>
          </p:cNvSpPr>
          <p:nvPr>
            <p:ph type="dt" idx="11"/>
          </p:nvPr>
        </p:nvSpPr>
        <p:spPr/>
        <p:txBody>
          <a:bodyPr/>
          <a:lstStyle/>
          <a:p>
            <a:fld id="{5398CA0C-8541-43B8-A896-F09B21D62F38}" type="datetime1">
              <a:rPr lang="en-US" smtClean="0"/>
              <a:t>2/19/23</a:t>
            </a:fld>
            <a:endParaRPr lang="en-US" dirty="0"/>
          </a:p>
        </p:txBody>
      </p:sp>
    </p:spTree>
    <p:extLst>
      <p:ext uri="{BB962C8B-B14F-4D97-AF65-F5344CB8AC3E}">
        <p14:creationId xmlns:p14="http://schemas.microsoft.com/office/powerpoint/2010/main" val="4019874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13</a:t>
            </a:fld>
            <a:endParaRPr lang="en-US" dirty="0"/>
          </a:p>
        </p:txBody>
      </p:sp>
      <p:sp>
        <p:nvSpPr>
          <p:cNvPr id="5" name="Date Placeholder 4"/>
          <p:cNvSpPr>
            <a:spLocks noGrp="1"/>
          </p:cNvSpPr>
          <p:nvPr>
            <p:ph type="dt" idx="11"/>
          </p:nvPr>
        </p:nvSpPr>
        <p:spPr/>
        <p:txBody>
          <a:bodyPr/>
          <a:lstStyle/>
          <a:p>
            <a:fld id="{8DE492A6-8748-4891-92A3-1D26D5710DF7}" type="datetime1">
              <a:rPr lang="en-US" smtClean="0"/>
              <a:t>2/19/23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14</a:t>
            </a:fld>
            <a:endParaRPr lang="en-US" dirty="0"/>
          </a:p>
        </p:txBody>
      </p:sp>
      <p:sp>
        <p:nvSpPr>
          <p:cNvPr id="5" name="Date Placeholder 4"/>
          <p:cNvSpPr>
            <a:spLocks noGrp="1"/>
          </p:cNvSpPr>
          <p:nvPr>
            <p:ph type="dt" idx="11"/>
          </p:nvPr>
        </p:nvSpPr>
        <p:spPr/>
        <p:txBody>
          <a:bodyPr/>
          <a:lstStyle/>
          <a:p>
            <a:fld id="{3CBD3FE8-50EA-4471-A5AD-215754C210D9}" type="datetime1">
              <a:rPr lang="en-US" smtClean="0"/>
              <a:t>2/19/23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15</a:t>
            </a:fld>
            <a:endParaRPr lang="en-US" dirty="0"/>
          </a:p>
        </p:txBody>
      </p:sp>
      <p:sp>
        <p:nvSpPr>
          <p:cNvPr id="5" name="Date Placeholder 4"/>
          <p:cNvSpPr>
            <a:spLocks noGrp="1"/>
          </p:cNvSpPr>
          <p:nvPr>
            <p:ph type="dt" idx="11"/>
          </p:nvPr>
        </p:nvSpPr>
        <p:spPr/>
        <p:txBody>
          <a:bodyPr/>
          <a:lstStyle/>
          <a:p>
            <a:fld id="{9184F14D-6ECE-465C-AC95-33605C4501EB}" type="datetime1">
              <a:rPr lang="en-US" smtClean="0"/>
              <a:t>2/19/23</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16</a:t>
            </a:fld>
            <a:endParaRPr lang="en-US" dirty="0"/>
          </a:p>
        </p:txBody>
      </p:sp>
      <p:sp>
        <p:nvSpPr>
          <p:cNvPr id="5" name="Date Placeholder 4"/>
          <p:cNvSpPr>
            <a:spLocks noGrp="1"/>
          </p:cNvSpPr>
          <p:nvPr>
            <p:ph type="dt" idx="11"/>
          </p:nvPr>
        </p:nvSpPr>
        <p:spPr/>
        <p:txBody>
          <a:bodyPr/>
          <a:lstStyle/>
          <a:p>
            <a:fld id="{D2218FD8-5EC1-4773-9A1D-34955C3697B6}" type="datetime1">
              <a:rPr lang="en-US" smtClean="0"/>
              <a:t>2/19/23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17</a:t>
            </a:fld>
            <a:endParaRPr lang="en-US" dirty="0"/>
          </a:p>
        </p:txBody>
      </p:sp>
      <p:sp>
        <p:nvSpPr>
          <p:cNvPr id="5" name="Date Placeholder 4"/>
          <p:cNvSpPr>
            <a:spLocks noGrp="1"/>
          </p:cNvSpPr>
          <p:nvPr>
            <p:ph type="dt" idx="11"/>
          </p:nvPr>
        </p:nvSpPr>
        <p:spPr/>
        <p:txBody>
          <a:bodyPr/>
          <a:lstStyle/>
          <a:p>
            <a:fld id="{0EB1DC44-6768-4D6C-8C56-369F54D25842}" type="datetime1">
              <a:rPr lang="en-US" smtClean="0"/>
              <a:t>2/19/23</a:t>
            </a:fld>
            <a:endParaRPr lang="en-US" dirty="0"/>
          </a:p>
        </p:txBody>
      </p:sp>
    </p:spTree>
    <p:extLst>
      <p:ext uri="{BB962C8B-B14F-4D97-AF65-F5344CB8AC3E}">
        <p14:creationId xmlns:p14="http://schemas.microsoft.com/office/powerpoint/2010/main" val="3318721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18</a:t>
            </a:fld>
            <a:endParaRPr lang="en-US" dirty="0"/>
          </a:p>
        </p:txBody>
      </p:sp>
      <p:sp>
        <p:nvSpPr>
          <p:cNvPr id="5" name="Date Placeholder 4"/>
          <p:cNvSpPr>
            <a:spLocks noGrp="1"/>
          </p:cNvSpPr>
          <p:nvPr>
            <p:ph type="dt" idx="11"/>
          </p:nvPr>
        </p:nvSpPr>
        <p:spPr/>
        <p:txBody>
          <a:bodyPr/>
          <a:lstStyle/>
          <a:p>
            <a:fld id="{0EB1DC44-6768-4D6C-8C56-369F54D25842}" type="datetime1">
              <a:rPr lang="en-US" smtClean="0"/>
              <a:t>2/19/23</a:t>
            </a:fld>
            <a:endParaRPr lang="en-US" dirty="0"/>
          </a:p>
        </p:txBody>
      </p:sp>
    </p:spTree>
    <p:extLst>
      <p:ext uri="{BB962C8B-B14F-4D97-AF65-F5344CB8AC3E}">
        <p14:creationId xmlns:p14="http://schemas.microsoft.com/office/powerpoint/2010/main" val="2589095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19</a:t>
            </a:fld>
            <a:endParaRPr lang="en-US" dirty="0"/>
          </a:p>
        </p:txBody>
      </p:sp>
      <p:sp>
        <p:nvSpPr>
          <p:cNvPr id="5" name="Date Placeholder 4"/>
          <p:cNvSpPr>
            <a:spLocks noGrp="1"/>
          </p:cNvSpPr>
          <p:nvPr>
            <p:ph type="dt" idx="11"/>
          </p:nvPr>
        </p:nvSpPr>
        <p:spPr/>
        <p:txBody>
          <a:bodyPr/>
          <a:lstStyle/>
          <a:p>
            <a:fld id="{6C51D5D6-25C6-4590-BFCE-58B9A45D514B}" type="datetime1">
              <a:rPr lang="en-US" smtClean="0"/>
              <a:t>2/19/23</a:t>
            </a:fld>
            <a:endParaRPr lang="en-US" dirty="0"/>
          </a:p>
        </p:txBody>
      </p:sp>
    </p:spTree>
    <p:extLst>
      <p:ext uri="{BB962C8B-B14F-4D97-AF65-F5344CB8AC3E}">
        <p14:creationId xmlns:p14="http://schemas.microsoft.com/office/powerpoint/2010/main" val="417773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20</a:t>
            </a:fld>
            <a:endParaRPr lang="en-US" dirty="0"/>
          </a:p>
        </p:txBody>
      </p:sp>
      <p:sp>
        <p:nvSpPr>
          <p:cNvPr id="5" name="Date Placeholder 4"/>
          <p:cNvSpPr>
            <a:spLocks noGrp="1"/>
          </p:cNvSpPr>
          <p:nvPr>
            <p:ph type="dt" idx="11"/>
          </p:nvPr>
        </p:nvSpPr>
        <p:spPr/>
        <p:txBody>
          <a:bodyPr/>
          <a:lstStyle/>
          <a:p>
            <a:fld id="{CC0155F9-FA13-4E70-B6DA-C67491888C32}" type="datetime1">
              <a:rPr lang="en-US" smtClean="0"/>
              <a:t>2/19/23</a:t>
            </a:fld>
            <a:endParaRPr lang="en-US" dirty="0"/>
          </a:p>
        </p:txBody>
      </p:sp>
    </p:spTree>
    <p:extLst>
      <p:ext uri="{BB962C8B-B14F-4D97-AF65-F5344CB8AC3E}">
        <p14:creationId xmlns:p14="http://schemas.microsoft.com/office/powerpoint/2010/main" val="112389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a:t>
            </a:fld>
            <a:endParaRPr lang="en-US"/>
          </a:p>
        </p:txBody>
      </p:sp>
      <p:sp>
        <p:nvSpPr>
          <p:cNvPr id="5" name="Date Placeholder 4"/>
          <p:cNvSpPr>
            <a:spLocks noGrp="1"/>
          </p:cNvSpPr>
          <p:nvPr>
            <p:ph type="dt" idx="11"/>
          </p:nvPr>
        </p:nvSpPr>
        <p:spPr/>
        <p:txBody>
          <a:bodyPr/>
          <a:lstStyle/>
          <a:p>
            <a:fld id="{FF4845EE-6681-4D7C-A8C2-6AFC652F4EC6}" type="datetime1">
              <a:rPr lang="en-US" smtClean="0"/>
              <a:t>2/19/23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21</a:t>
            </a:fld>
            <a:endParaRPr lang="en-US" dirty="0"/>
          </a:p>
        </p:txBody>
      </p:sp>
      <p:sp>
        <p:nvSpPr>
          <p:cNvPr id="5" name="Date Placeholder 4"/>
          <p:cNvSpPr>
            <a:spLocks noGrp="1"/>
          </p:cNvSpPr>
          <p:nvPr>
            <p:ph type="dt" idx="11"/>
          </p:nvPr>
        </p:nvSpPr>
        <p:spPr/>
        <p:txBody>
          <a:bodyPr/>
          <a:lstStyle/>
          <a:p>
            <a:fld id="{6C51D5D6-25C6-4590-BFCE-58B9A45D514B}" type="datetime1">
              <a:rPr lang="en-US" smtClean="0"/>
              <a:t>2/19/23</a:t>
            </a:fld>
            <a:endParaRPr lang="en-US" dirty="0"/>
          </a:p>
        </p:txBody>
      </p:sp>
    </p:spTree>
    <p:extLst>
      <p:ext uri="{BB962C8B-B14F-4D97-AF65-F5344CB8AC3E}">
        <p14:creationId xmlns:p14="http://schemas.microsoft.com/office/powerpoint/2010/main" val="699658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22</a:t>
            </a:fld>
            <a:endParaRPr lang="en-US" dirty="0"/>
          </a:p>
        </p:txBody>
      </p:sp>
      <p:sp>
        <p:nvSpPr>
          <p:cNvPr id="5" name="Date Placeholder 4"/>
          <p:cNvSpPr>
            <a:spLocks noGrp="1"/>
          </p:cNvSpPr>
          <p:nvPr>
            <p:ph type="dt" idx="11"/>
          </p:nvPr>
        </p:nvSpPr>
        <p:spPr/>
        <p:txBody>
          <a:bodyPr/>
          <a:lstStyle/>
          <a:p>
            <a:fld id="{CC0155F9-FA13-4E70-B6DA-C67491888C32}" type="datetime1">
              <a:rPr lang="en-US" smtClean="0"/>
              <a:t>2/19/23</a:t>
            </a:fld>
            <a:endParaRPr lang="en-US" dirty="0"/>
          </a:p>
        </p:txBody>
      </p:sp>
    </p:spTree>
    <p:extLst>
      <p:ext uri="{BB962C8B-B14F-4D97-AF65-F5344CB8AC3E}">
        <p14:creationId xmlns:p14="http://schemas.microsoft.com/office/powerpoint/2010/main" val="1986622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23</a:t>
            </a:fld>
            <a:endParaRPr lang="en-US" dirty="0"/>
          </a:p>
        </p:txBody>
      </p:sp>
      <p:sp>
        <p:nvSpPr>
          <p:cNvPr id="5" name="Date Placeholder 4"/>
          <p:cNvSpPr>
            <a:spLocks noGrp="1"/>
          </p:cNvSpPr>
          <p:nvPr>
            <p:ph type="dt" idx="11"/>
          </p:nvPr>
        </p:nvSpPr>
        <p:spPr/>
        <p:txBody>
          <a:bodyPr/>
          <a:lstStyle/>
          <a:p>
            <a:fld id="{90A8B59F-3CE0-4205-A9DB-A2D708C2D4DB}" type="datetime1">
              <a:rPr lang="en-US" smtClean="0"/>
              <a:t>2/19/23</a:t>
            </a:fld>
            <a:endParaRPr lang="en-US" dirty="0"/>
          </a:p>
        </p:txBody>
      </p:sp>
    </p:spTree>
    <p:extLst>
      <p:ext uri="{BB962C8B-B14F-4D97-AF65-F5344CB8AC3E}">
        <p14:creationId xmlns:p14="http://schemas.microsoft.com/office/powerpoint/2010/main" val="3414604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24</a:t>
            </a:fld>
            <a:endParaRPr lang="en-US" dirty="0"/>
          </a:p>
        </p:txBody>
      </p:sp>
      <p:sp>
        <p:nvSpPr>
          <p:cNvPr id="5" name="Date Placeholder 4"/>
          <p:cNvSpPr>
            <a:spLocks noGrp="1"/>
          </p:cNvSpPr>
          <p:nvPr>
            <p:ph type="dt" idx="11"/>
          </p:nvPr>
        </p:nvSpPr>
        <p:spPr/>
        <p:txBody>
          <a:bodyPr/>
          <a:lstStyle/>
          <a:p>
            <a:fld id="{B2F4CB35-A1ED-467F-A013-906018637F2C}" type="datetime1">
              <a:rPr lang="en-US" smtClean="0"/>
              <a:t>2/19/23</a:t>
            </a:fld>
            <a:endParaRPr lang="en-US" dirty="0"/>
          </a:p>
        </p:txBody>
      </p:sp>
    </p:spTree>
    <p:extLst>
      <p:ext uri="{BB962C8B-B14F-4D97-AF65-F5344CB8AC3E}">
        <p14:creationId xmlns:p14="http://schemas.microsoft.com/office/powerpoint/2010/main" val="3617590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that </a:t>
            </a:r>
            <a:r>
              <a:rPr lang="en-US" dirty="0" err="1"/>
              <a:t>TaxHike</a:t>
            </a:r>
            <a:r>
              <a:rPr lang="en-US" dirty="0"/>
              <a:t> is a 0-1 variable (dummy variable).</a:t>
            </a:r>
          </a:p>
        </p:txBody>
      </p:sp>
      <p:sp>
        <p:nvSpPr>
          <p:cNvPr id="4" name="Slide Number Placeholder 3"/>
          <p:cNvSpPr>
            <a:spLocks noGrp="1"/>
          </p:cNvSpPr>
          <p:nvPr>
            <p:ph type="sldNum" sz="quarter" idx="10"/>
          </p:nvPr>
        </p:nvSpPr>
        <p:spPr/>
        <p:txBody>
          <a:bodyPr/>
          <a:lstStyle/>
          <a:p>
            <a:fld id="{27947E1B-7FB8-463C-A7CA-04DC57CC8691}" type="slidenum">
              <a:rPr lang="en-US" smtClean="0"/>
              <a:pPr/>
              <a:t>25</a:t>
            </a:fld>
            <a:endParaRPr lang="en-US" dirty="0"/>
          </a:p>
        </p:txBody>
      </p:sp>
      <p:sp>
        <p:nvSpPr>
          <p:cNvPr id="5" name="Date Placeholder 4"/>
          <p:cNvSpPr>
            <a:spLocks noGrp="1"/>
          </p:cNvSpPr>
          <p:nvPr>
            <p:ph type="dt" idx="11"/>
          </p:nvPr>
        </p:nvSpPr>
        <p:spPr/>
        <p:txBody>
          <a:bodyPr/>
          <a:lstStyle/>
          <a:p>
            <a:fld id="{43A02BD6-10F0-413E-84AD-3DEE38D228C0}" type="datetime1">
              <a:rPr lang="en-US" smtClean="0"/>
              <a:t>2/19/23</a:t>
            </a:fld>
            <a:endParaRPr lang="en-US" dirty="0"/>
          </a:p>
        </p:txBody>
      </p:sp>
    </p:spTree>
    <p:extLst>
      <p:ext uri="{BB962C8B-B14F-4D97-AF65-F5344CB8AC3E}">
        <p14:creationId xmlns:p14="http://schemas.microsoft.com/office/powerpoint/2010/main" val="373913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26</a:t>
            </a:fld>
            <a:endParaRPr lang="en-US" dirty="0"/>
          </a:p>
        </p:txBody>
      </p:sp>
      <p:sp>
        <p:nvSpPr>
          <p:cNvPr id="5" name="Date Placeholder 4"/>
          <p:cNvSpPr>
            <a:spLocks noGrp="1"/>
          </p:cNvSpPr>
          <p:nvPr>
            <p:ph type="dt" idx="11"/>
          </p:nvPr>
        </p:nvSpPr>
        <p:spPr/>
        <p:txBody>
          <a:bodyPr/>
          <a:lstStyle/>
          <a:p>
            <a:fld id="{AC65104D-B9C0-40A8-94B7-0E8647DBA8D6}" type="datetime1">
              <a:rPr lang="en-US" smtClean="0"/>
              <a:t>2/19/23</a:t>
            </a:fld>
            <a:endParaRPr lang="en-US" dirty="0"/>
          </a:p>
        </p:txBody>
      </p:sp>
    </p:spTree>
    <p:extLst>
      <p:ext uri="{BB962C8B-B14F-4D97-AF65-F5344CB8AC3E}">
        <p14:creationId xmlns:p14="http://schemas.microsoft.com/office/powerpoint/2010/main" val="1273795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27</a:t>
            </a:fld>
            <a:endParaRPr lang="en-US" dirty="0"/>
          </a:p>
        </p:txBody>
      </p:sp>
      <p:sp>
        <p:nvSpPr>
          <p:cNvPr id="5" name="Date Placeholder 4"/>
          <p:cNvSpPr>
            <a:spLocks noGrp="1"/>
          </p:cNvSpPr>
          <p:nvPr>
            <p:ph type="dt" idx="11"/>
          </p:nvPr>
        </p:nvSpPr>
        <p:spPr/>
        <p:txBody>
          <a:bodyPr/>
          <a:lstStyle/>
          <a:p>
            <a:fld id="{AC65104D-B9C0-40A8-94B7-0E8647DBA8D6}" type="datetime1">
              <a:rPr lang="en-US" smtClean="0"/>
              <a:t>2/19/23</a:t>
            </a:fld>
            <a:endParaRPr lang="en-US" dirty="0"/>
          </a:p>
        </p:txBody>
      </p:sp>
    </p:spTree>
    <p:extLst>
      <p:ext uri="{BB962C8B-B14F-4D97-AF65-F5344CB8AC3E}">
        <p14:creationId xmlns:p14="http://schemas.microsoft.com/office/powerpoint/2010/main" val="2597782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28</a:t>
            </a:fld>
            <a:endParaRPr lang="en-US" dirty="0"/>
          </a:p>
        </p:txBody>
      </p:sp>
      <p:sp>
        <p:nvSpPr>
          <p:cNvPr id="5" name="Date Placeholder 4"/>
          <p:cNvSpPr>
            <a:spLocks noGrp="1"/>
          </p:cNvSpPr>
          <p:nvPr>
            <p:ph type="dt" idx="11"/>
          </p:nvPr>
        </p:nvSpPr>
        <p:spPr/>
        <p:txBody>
          <a:bodyPr/>
          <a:lstStyle/>
          <a:p>
            <a:fld id="{85012C24-A4E3-463F-9201-A895AC13C717}" type="datetime1">
              <a:rPr lang="en-US" smtClean="0"/>
              <a:t>2/19/23</a:t>
            </a:fld>
            <a:endParaRPr lang="en-US" dirty="0"/>
          </a:p>
        </p:txBody>
      </p:sp>
    </p:spTree>
    <p:extLst>
      <p:ext uri="{BB962C8B-B14F-4D97-AF65-F5344CB8AC3E}">
        <p14:creationId xmlns:p14="http://schemas.microsoft.com/office/powerpoint/2010/main" val="4116238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29</a:t>
            </a:fld>
            <a:endParaRPr lang="en-US" dirty="0"/>
          </a:p>
        </p:txBody>
      </p:sp>
      <p:sp>
        <p:nvSpPr>
          <p:cNvPr id="5" name="Date Placeholder 4"/>
          <p:cNvSpPr>
            <a:spLocks noGrp="1"/>
          </p:cNvSpPr>
          <p:nvPr>
            <p:ph type="dt" idx="11"/>
          </p:nvPr>
        </p:nvSpPr>
        <p:spPr/>
        <p:txBody>
          <a:bodyPr/>
          <a:lstStyle/>
          <a:p>
            <a:fld id="{85012C24-A4E3-463F-9201-A895AC13C717}" type="datetime1">
              <a:rPr lang="en-US" smtClean="0"/>
              <a:t>2/19/23</a:t>
            </a:fld>
            <a:endParaRPr lang="en-US" dirty="0"/>
          </a:p>
        </p:txBody>
      </p:sp>
    </p:spTree>
    <p:extLst>
      <p:ext uri="{BB962C8B-B14F-4D97-AF65-F5344CB8AC3E}">
        <p14:creationId xmlns:p14="http://schemas.microsoft.com/office/powerpoint/2010/main" val="1627904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By special, we mean that they have </a:t>
            </a:r>
            <a:r>
              <a:rPr lang="en-US" dirty="0" err="1"/>
              <a:t>unobservables</a:t>
            </a:r>
            <a:r>
              <a:rPr lang="en-US" dirty="0"/>
              <a:t> influencing</a:t>
            </a:r>
            <a:r>
              <a:rPr lang="en-US" baseline="0" dirty="0"/>
              <a:t> Profits that differ from other observations.</a:t>
            </a:r>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30</a:t>
            </a:fld>
            <a:endParaRPr lang="en-US" dirty="0"/>
          </a:p>
        </p:txBody>
      </p:sp>
      <p:sp>
        <p:nvSpPr>
          <p:cNvPr id="5" name="Date Placeholder 4"/>
          <p:cNvSpPr>
            <a:spLocks noGrp="1"/>
          </p:cNvSpPr>
          <p:nvPr>
            <p:ph type="dt" idx="11"/>
          </p:nvPr>
        </p:nvSpPr>
        <p:spPr/>
        <p:txBody>
          <a:bodyPr/>
          <a:lstStyle/>
          <a:p>
            <a:fld id="{E43C508A-35A1-4577-BC45-652279E5A810}" type="datetime1">
              <a:rPr lang="en-US" smtClean="0"/>
              <a:t>2/19/23</a:t>
            </a:fld>
            <a:endParaRPr lang="en-US" dirty="0"/>
          </a:p>
        </p:txBody>
      </p:sp>
    </p:spTree>
    <p:extLst>
      <p:ext uri="{BB962C8B-B14F-4D97-AF65-F5344CB8AC3E}">
        <p14:creationId xmlns:p14="http://schemas.microsoft.com/office/powerpoint/2010/main" val="2254703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a:t>
            </a:fld>
            <a:endParaRPr lang="en-US" dirty="0"/>
          </a:p>
        </p:txBody>
      </p:sp>
      <p:sp>
        <p:nvSpPr>
          <p:cNvPr id="5" name="Date Placeholder 4"/>
          <p:cNvSpPr>
            <a:spLocks noGrp="1"/>
          </p:cNvSpPr>
          <p:nvPr>
            <p:ph type="dt" idx="11"/>
          </p:nvPr>
        </p:nvSpPr>
        <p:spPr/>
        <p:txBody>
          <a:bodyPr/>
          <a:lstStyle/>
          <a:p>
            <a:fld id="{9FC7B3BA-90C8-4DB6-B629-4EFA28D7DF68}" type="datetime1">
              <a:rPr lang="en-US" smtClean="0"/>
              <a:t>2/19/23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31</a:t>
            </a:fld>
            <a:endParaRPr lang="en-US" dirty="0"/>
          </a:p>
        </p:txBody>
      </p:sp>
      <p:sp>
        <p:nvSpPr>
          <p:cNvPr id="5" name="Date Placeholder 4"/>
          <p:cNvSpPr>
            <a:spLocks noGrp="1"/>
          </p:cNvSpPr>
          <p:nvPr>
            <p:ph type="dt" idx="11"/>
          </p:nvPr>
        </p:nvSpPr>
        <p:spPr/>
        <p:txBody>
          <a:bodyPr/>
          <a:lstStyle/>
          <a:p>
            <a:fld id="{122D9570-D68D-4126-B235-3051996EF766}" type="datetime1">
              <a:rPr lang="en-US" smtClean="0"/>
              <a:t>2/19/23</a:t>
            </a:fld>
            <a:endParaRPr lang="en-US" dirty="0"/>
          </a:p>
        </p:txBody>
      </p:sp>
    </p:spTree>
    <p:extLst>
      <p:ext uri="{BB962C8B-B14F-4D97-AF65-F5344CB8AC3E}">
        <p14:creationId xmlns:p14="http://schemas.microsoft.com/office/powerpoint/2010/main" val="1141072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32</a:t>
            </a:fld>
            <a:endParaRPr lang="en-US" dirty="0"/>
          </a:p>
        </p:txBody>
      </p:sp>
      <p:sp>
        <p:nvSpPr>
          <p:cNvPr id="5" name="Date Placeholder 4"/>
          <p:cNvSpPr>
            <a:spLocks noGrp="1"/>
          </p:cNvSpPr>
          <p:nvPr>
            <p:ph type="dt" idx="11"/>
          </p:nvPr>
        </p:nvSpPr>
        <p:spPr/>
        <p:txBody>
          <a:bodyPr/>
          <a:lstStyle/>
          <a:p>
            <a:fld id="{26BFBF6F-7596-4838-AC35-B4958BEFFA78}" type="datetime1">
              <a:rPr lang="en-US" smtClean="0"/>
              <a:t>2/19/23</a:t>
            </a:fld>
            <a:endParaRPr lang="en-US" dirty="0"/>
          </a:p>
        </p:txBody>
      </p:sp>
    </p:spTree>
    <p:extLst>
      <p:ext uri="{BB962C8B-B14F-4D97-AF65-F5344CB8AC3E}">
        <p14:creationId xmlns:p14="http://schemas.microsoft.com/office/powerpoint/2010/main" val="366334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that Indiana = 1 if the state is Indiana</a:t>
            </a:r>
            <a:r>
              <a:rPr lang="en-US" baseline="0" dirty="0"/>
              <a:t> and 0 if it’s Michigan.  After = 1 if it’s the second period and 0 if it’s the first.</a:t>
            </a:r>
          </a:p>
          <a:p>
            <a:endParaRPr lang="en-US" baseline="0" dirty="0"/>
          </a:p>
          <a:p>
            <a:r>
              <a:rPr lang="en-US" baseline="0" dirty="0" err="1"/>
              <a:t>TaxHike</a:t>
            </a:r>
            <a:r>
              <a:rPr lang="en-US" baseline="0" dirty="0"/>
              <a:t> is 0-1, and only equals 1 if we’re in Indiana in Period 1.  Indiana*After is 0-1 and only equals 1 if we’re in Indiana in Period 1.</a:t>
            </a:r>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33</a:t>
            </a:fld>
            <a:endParaRPr lang="en-US" dirty="0"/>
          </a:p>
        </p:txBody>
      </p:sp>
      <p:sp>
        <p:nvSpPr>
          <p:cNvPr id="5" name="Date Placeholder 4"/>
          <p:cNvSpPr>
            <a:spLocks noGrp="1"/>
          </p:cNvSpPr>
          <p:nvPr>
            <p:ph type="dt" idx="11"/>
          </p:nvPr>
        </p:nvSpPr>
        <p:spPr/>
        <p:txBody>
          <a:bodyPr/>
          <a:lstStyle/>
          <a:p>
            <a:fld id="{7D6DB59C-556E-4D84-8C05-FE31D6AB1EAC}" type="datetime1">
              <a:rPr lang="en-US" smtClean="0"/>
              <a:t>2/19/23</a:t>
            </a:fld>
            <a:endParaRPr lang="en-US" dirty="0"/>
          </a:p>
        </p:txBody>
      </p:sp>
    </p:spTree>
    <p:extLst>
      <p:ext uri="{BB962C8B-B14F-4D97-AF65-F5344CB8AC3E}">
        <p14:creationId xmlns:p14="http://schemas.microsoft.com/office/powerpoint/2010/main" val="2682370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34</a:t>
            </a:fld>
            <a:endParaRPr lang="en-US" dirty="0"/>
          </a:p>
        </p:txBody>
      </p:sp>
      <p:sp>
        <p:nvSpPr>
          <p:cNvPr id="5" name="Date Placeholder 4"/>
          <p:cNvSpPr>
            <a:spLocks noGrp="1"/>
          </p:cNvSpPr>
          <p:nvPr>
            <p:ph type="dt" idx="11"/>
          </p:nvPr>
        </p:nvSpPr>
        <p:spPr/>
        <p:txBody>
          <a:bodyPr/>
          <a:lstStyle/>
          <a:p>
            <a:fld id="{01F00B25-304D-4F7E-82BD-A79EA8CFFBD8}" type="datetime1">
              <a:rPr lang="en-US" smtClean="0"/>
              <a:t>2/19/23</a:t>
            </a:fld>
            <a:endParaRPr lang="en-US" dirty="0"/>
          </a:p>
        </p:txBody>
      </p:sp>
    </p:spTree>
    <p:extLst>
      <p:ext uri="{BB962C8B-B14F-4D97-AF65-F5344CB8AC3E}">
        <p14:creationId xmlns:p14="http://schemas.microsoft.com/office/powerpoint/2010/main" val="2069261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Using the basic regression model, show on the board</a:t>
            </a:r>
            <a:r>
              <a:rPr lang="en-US" baseline="0" dirty="0"/>
              <a:t> how we get these simple differences.</a:t>
            </a:r>
            <a:endParaRPr lang="en-US" dirty="0"/>
          </a:p>
          <a:p>
            <a:r>
              <a:rPr lang="en-US" dirty="0"/>
              <a:t>Note that </a:t>
            </a:r>
            <a:r>
              <a:rPr lang="el-GR" dirty="0"/>
              <a:t>β</a:t>
            </a:r>
            <a:r>
              <a:rPr lang="en-US" baseline="-25000" dirty="0"/>
              <a:t>1</a:t>
            </a:r>
            <a:r>
              <a:rPr lang="en-US" baseline="0" dirty="0"/>
              <a:t> is still important – it is differenced out when performing the first differences.</a:t>
            </a:r>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35</a:t>
            </a:fld>
            <a:endParaRPr lang="en-US" dirty="0"/>
          </a:p>
        </p:txBody>
      </p:sp>
      <p:sp>
        <p:nvSpPr>
          <p:cNvPr id="5" name="Date Placeholder 4"/>
          <p:cNvSpPr>
            <a:spLocks noGrp="1"/>
          </p:cNvSpPr>
          <p:nvPr>
            <p:ph type="dt" idx="11"/>
          </p:nvPr>
        </p:nvSpPr>
        <p:spPr/>
        <p:txBody>
          <a:bodyPr/>
          <a:lstStyle/>
          <a:p>
            <a:fld id="{046FF2D2-D548-4CE9-A722-803BD5106A53}" type="datetime1">
              <a:rPr lang="en-US" smtClean="0"/>
              <a:t>2/19/23</a:t>
            </a:fld>
            <a:endParaRPr lang="en-US" dirty="0"/>
          </a:p>
        </p:txBody>
      </p:sp>
    </p:spTree>
    <p:extLst>
      <p:ext uri="{BB962C8B-B14F-4D97-AF65-F5344CB8AC3E}">
        <p14:creationId xmlns:p14="http://schemas.microsoft.com/office/powerpoint/2010/main" val="990789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37</a:t>
            </a:fld>
            <a:endParaRPr lang="en-US" dirty="0"/>
          </a:p>
        </p:txBody>
      </p:sp>
      <p:sp>
        <p:nvSpPr>
          <p:cNvPr id="5" name="Date Placeholder 4"/>
          <p:cNvSpPr>
            <a:spLocks noGrp="1"/>
          </p:cNvSpPr>
          <p:nvPr>
            <p:ph type="dt" idx="11"/>
          </p:nvPr>
        </p:nvSpPr>
        <p:spPr/>
        <p:txBody>
          <a:bodyPr/>
          <a:lstStyle/>
          <a:p>
            <a:fld id="{2E59CB56-D981-47A7-9832-CBA7558866BA}" type="datetime1">
              <a:rPr lang="en-US" smtClean="0"/>
              <a:t>2/19/23</a:t>
            </a:fld>
            <a:endParaRPr lang="en-US" dirty="0"/>
          </a:p>
        </p:txBody>
      </p:sp>
    </p:spTree>
    <p:extLst>
      <p:ext uri="{BB962C8B-B14F-4D97-AF65-F5344CB8AC3E}">
        <p14:creationId xmlns:p14="http://schemas.microsoft.com/office/powerpoint/2010/main" val="29772868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38</a:t>
            </a:fld>
            <a:endParaRPr lang="en-US" dirty="0"/>
          </a:p>
        </p:txBody>
      </p:sp>
      <p:sp>
        <p:nvSpPr>
          <p:cNvPr id="5" name="Date Placeholder 4"/>
          <p:cNvSpPr>
            <a:spLocks noGrp="1"/>
          </p:cNvSpPr>
          <p:nvPr>
            <p:ph type="dt" idx="11"/>
          </p:nvPr>
        </p:nvSpPr>
        <p:spPr/>
        <p:txBody>
          <a:bodyPr/>
          <a:lstStyle/>
          <a:p>
            <a:fld id="{EC358BC2-0EBE-4697-A5C4-9FE18AFF42E2}" type="datetime1">
              <a:rPr lang="en-US" smtClean="0"/>
              <a:t>2/19/23</a:t>
            </a:fld>
            <a:endParaRPr lang="en-US" dirty="0"/>
          </a:p>
        </p:txBody>
      </p:sp>
    </p:spTree>
    <p:extLst>
      <p:ext uri="{BB962C8B-B14F-4D97-AF65-F5344CB8AC3E}">
        <p14:creationId xmlns:p14="http://schemas.microsoft.com/office/powerpoint/2010/main" val="2724267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39</a:t>
            </a:fld>
            <a:endParaRPr lang="en-US" dirty="0"/>
          </a:p>
        </p:txBody>
      </p:sp>
      <p:sp>
        <p:nvSpPr>
          <p:cNvPr id="5" name="Date Placeholder 4"/>
          <p:cNvSpPr>
            <a:spLocks noGrp="1"/>
          </p:cNvSpPr>
          <p:nvPr>
            <p:ph type="dt" idx="11"/>
          </p:nvPr>
        </p:nvSpPr>
        <p:spPr/>
        <p:txBody>
          <a:bodyPr/>
          <a:lstStyle/>
          <a:p>
            <a:fld id="{5EC8CF08-7C0E-9B4D-BDBB-81DF3B02311C}" type="datetime1">
              <a:rPr lang="en-US" smtClean="0"/>
              <a:t>2/19/23</a:t>
            </a:fld>
            <a:endParaRPr lang="en-US" dirty="0"/>
          </a:p>
        </p:txBody>
      </p:sp>
    </p:spTree>
    <p:extLst>
      <p:ext uri="{BB962C8B-B14F-4D97-AF65-F5344CB8AC3E}">
        <p14:creationId xmlns:p14="http://schemas.microsoft.com/office/powerpoint/2010/main" val="859920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40</a:t>
            </a:fld>
            <a:endParaRPr lang="en-US" dirty="0"/>
          </a:p>
        </p:txBody>
      </p:sp>
      <p:sp>
        <p:nvSpPr>
          <p:cNvPr id="5" name="Date Placeholder 4"/>
          <p:cNvSpPr>
            <a:spLocks noGrp="1"/>
          </p:cNvSpPr>
          <p:nvPr>
            <p:ph type="dt" idx="11"/>
          </p:nvPr>
        </p:nvSpPr>
        <p:spPr/>
        <p:txBody>
          <a:bodyPr/>
          <a:lstStyle/>
          <a:p>
            <a:fld id="{5EC8CF08-7C0E-9B4D-BDBB-81DF3B02311C}" type="datetime1">
              <a:rPr lang="en-US" smtClean="0"/>
              <a:t>2/19/23</a:t>
            </a:fld>
            <a:endParaRPr lang="en-US" dirty="0"/>
          </a:p>
        </p:txBody>
      </p:sp>
    </p:spTree>
    <p:extLst>
      <p:ext uri="{BB962C8B-B14F-4D97-AF65-F5344CB8AC3E}">
        <p14:creationId xmlns:p14="http://schemas.microsoft.com/office/powerpoint/2010/main" val="2350432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41</a:t>
            </a:fld>
            <a:endParaRPr lang="en-US" dirty="0"/>
          </a:p>
        </p:txBody>
      </p:sp>
      <p:sp>
        <p:nvSpPr>
          <p:cNvPr id="5" name="Date Placeholder 4"/>
          <p:cNvSpPr>
            <a:spLocks noGrp="1"/>
          </p:cNvSpPr>
          <p:nvPr>
            <p:ph type="dt" idx="11"/>
          </p:nvPr>
        </p:nvSpPr>
        <p:spPr/>
        <p:txBody>
          <a:bodyPr/>
          <a:lstStyle/>
          <a:p>
            <a:fld id="{48BA099B-1D3A-4F3C-82E0-CBCF76CDE1FE}" type="datetime1">
              <a:rPr lang="en-US" smtClean="0"/>
              <a:t>2/19/23</a:t>
            </a:fld>
            <a:endParaRPr lang="en-US" dirty="0"/>
          </a:p>
        </p:txBody>
      </p:sp>
    </p:spTree>
    <p:extLst>
      <p:ext uri="{BB962C8B-B14F-4D97-AF65-F5344CB8AC3E}">
        <p14:creationId xmlns:p14="http://schemas.microsoft.com/office/powerpoint/2010/main" val="3767784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5</a:t>
            </a:fld>
            <a:endParaRPr lang="en-US" dirty="0"/>
          </a:p>
        </p:txBody>
      </p:sp>
      <p:sp>
        <p:nvSpPr>
          <p:cNvPr id="5" name="Date Placeholder 4"/>
          <p:cNvSpPr>
            <a:spLocks noGrp="1"/>
          </p:cNvSpPr>
          <p:nvPr>
            <p:ph type="dt" idx="11"/>
          </p:nvPr>
        </p:nvSpPr>
        <p:spPr/>
        <p:txBody>
          <a:bodyPr/>
          <a:lstStyle/>
          <a:p>
            <a:fld id="{2E1E6D45-A55C-4599-B201-7B3086FB2409}" type="datetime1">
              <a:rPr lang="en-US" smtClean="0"/>
              <a:t>2/19/23</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42</a:t>
            </a:fld>
            <a:endParaRPr lang="en-US" dirty="0"/>
          </a:p>
        </p:txBody>
      </p:sp>
      <p:sp>
        <p:nvSpPr>
          <p:cNvPr id="5" name="Date Placeholder 4"/>
          <p:cNvSpPr>
            <a:spLocks noGrp="1"/>
          </p:cNvSpPr>
          <p:nvPr>
            <p:ph type="dt" idx="11"/>
          </p:nvPr>
        </p:nvSpPr>
        <p:spPr/>
        <p:txBody>
          <a:bodyPr/>
          <a:lstStyle/>
          <a:p>
            <a:fld id="{1E05AECF-6130-42A5-B8B1-E8137CB8BEA0}" type="datetime1">
              <a:rPr lang="en-US" smtClean="0"/>
              <a:t>2/19/23</a:t>
            </a:fld>
            <a:endParaRPr lang="en-US" dirty="0"/>
          </a:p>
        </p:txBody>
      </p:sp>
    </p:spTree>
    <p:extLst>
      <p:ext uri="{BB962C8B-B14F-4D97-AF65-F5344CB8AC3E}">
        <p14:creationId xmlns:p14="http://schemas.microsoft.com/office/powerpoint/2010/main" val="3195053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43</a:t>
            </a:fld>
            <a:endParaRPr lang="en-US" dirty="0"/>
          </a:p>
        </p:txBody>
      </p:sp>
      <p:sp>
        <p:nvSpPr>
          <p:cNvPr id="5" name="Date Placeholder 4"/>
          <p:cNvSpPr>
            <a:spLocks noGrp="1"/>
          </p:cNvSpPr>
          <p:nvPr>
            <p:ph type="dt" idx="11"/>
          </p:nvPr>
        </p:nvSpPr>
        <p:spPr/>
        <p:txBody>
          <a:bodyPr/>
          <a:lstStyle/>
          <a:p>
            <a:fld id="{A9772084-7CE2-4C71-80C5-793C1A0AB15C}" type="datetime1">
              <a:rPr lang="en-US" smtClean="0"/>
              <a:t>2/19/23</a:t>
            </a:fld>
            <a:endParaRPr lang="en-US" dirty="0"/>
          </a:p>
        </p:txBody>
      </p:sp>
    </p:spTree>
    <p:extLst>
      <p:ext uri="{BB962C8B-B14F-4D97-AF65-F5344CB8AC3E}">
        <p14:creationId xmlns:p14="http://schemas.microsoft.com/office/powerpoint/2010/main" val="277046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Different states may have different baseline Profits levels, and Profits may be changing across time.</a:t>
            </a:r>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44</a:t>
            </a:fld>
            <a:endParaRPr lang="en-US" dirty="0"/>
          </a:p>
        </p:txBody>
      </p:sp>
      <p:sp>
        <p:nvSpPr>
          <p:cNvPr id="5" name="Date Placeholder 4"/>
          <p:cNvSpPr>
            <a:spLocks noGrp="1"/>
          </p:cNvSpPr>
          <p:nvPr>
            <p:ph type="dt" idx="11"/>
          </p:nvPr>
        </p:nvSpPr>
        <p:spPr/>
        <p:txBody>
          <a:bodyPr/>
          <a:lstStyle/>
          <a:p>
            <a:fld id="{1A362F9B-99C1-4AF4-94F2-5E26206ED03B}" type="datetime1">
              <a:rPr lang="en-US" smtClean="0"/>
              <a:t>2/19/23</a:t>
            </a:fld>
            <a:endParaRPr lang="en-US" dirty="0"/>
          </a:p>
        </p:txBody>
      </p:sp>
    </p:spTree>
    <p:extLst>
      <p:ext uri="{BB962C8B-B14F-4D97-AF65-F5344CB8AC3E}">
        <p14:creationId xmlns:p14="http://schemas.microsoft.com/office/powerpoint/2010/main" val="631250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45</a:t>
            </a:fld>
            <a:endParaRPr lang="en-US" dirty="0"/>
          </a:p>
        </p:txBody>
      </p:sp>
      <p:sp>
        <p:nvSpPr>
          <p:cNvPr id="5" name="Date Placeholder 4"/>
          <p:cNvSpPr>
            <a:spLocks noGrp="1"/>
          </p:cNvSpPr>
          <p:nvPr>
            <p:ph type="dt" idx="11"/>
          </p:nvPr>
        </p:nvSpPr>
        <p:spPr/>
        <p:txBody>
          <a:bodyPr/>
          <a:lstStyle/>
          <a:p>
            <a:fld id="{2281667C-107A-4BDB-A0FD-70E7EFB96EB9}" type="datetime1">
              <a:rPr lang="en-US" smtClean="0"/>
              <a:t>2/19/23</a:t>
            </a:fld>
            <a:endParaRPr lang="en-US" dirty="0"/>
          </a:p>
        </p:txBody>
      </p:sp>
    </p:spTree>
    <p:extLst>
      <p:ext uri="{BB962C8B-B14F-4D97-AF65-F5344CB8AC3E}">
        <p14:creationId xmlns:p14="http://schemas.microsoft.com/office/powerpoint/2010/main" val="122049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Including all the states causes a multicollinearity problem.  It’s impossible to execute a regression when one X can be written as a linear combination of the other </a:t>
            </a:r>
            <a:r>
              <a:rPr lang="en-US" baseline="0" dirty="0" err="1"/>
              <a:t>Xs</a:t>
            </a:r>
            <a:r>
              <a:rPr lang="en-US" baseline="0" dirty="0"/>
              <a:t>.  Try running this regression with all the state dummies in there.</a:t>
            </a:r>
          </a:p>
          <a:p>
            <a:endParaRPr lang="en-US" baseline="0" dirty="0"/>
          </a:p>
          <a:p>
            <a:r>
              <a:rPr lang="en-US" baseline="0" dirty="0"/>
              <a:t>Note that you could add dummies for each year (except a base year) – this is even more flexible, but also requires more from your data.</a:t>
            </a:r>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46</a:t>
            </a:fld>
            <a:endParaRPr lang="en-US" dirty="0"/>
          </a:p>
        </p:txBody>
      </p:sp>
      <p:sp>
        <p:nvSpPr>
          <p:cNvPr id="5" name="Date Placeholder 4"/>
          <p:cNvSpPr>
            <a:spLocks noGrp="1"/>
          </p:cNvSpPr>
          <p:nvPr>
            <p:ph type="dt" idx="11"/>
          </p:nvPr>
        </p:nvSpPr>
        <p:spPr/>
        <p:txBody>
          <a:bodyPr/>
          <a:lstStyle/>
          <a:p>
            <a:fld id="{0B036CF8-5F0A-4D4C-ADA8-E95665613EC7}" type="datetime1">
              <a:rPr lang="en-US" smtClean="0"/>
              <a:t>2/19/23</a:t>
            </a:fld>
            <a:endParaRPr lang="en-US" dirty="0"/>
          </a:p>
        </p:txBody>
      </p:sp>
    </p:spTree>
    <p:extLst>
      <p:ext uri="{BB962C8B-B14F-4D97-AF65-F5344CB8AC3E}">
        <p14:creationId xmlns:p14="http://schemas.microsoft.com/office/powerpoint/2010/main" val="11659350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47</a:t>
            </a:fld>
            <a:endParaRPr lang="en-US" dirty="0"/>
          </a:p>
        </p:txBody>
      </p:sp>
      <p:sp>
        <p:nvSpPr>
          <p:cNvPr id="5" name="Date Placeholder 4"/>
          <p:cNvSpPr>
            <a:spLocks noGrp="1"/>
          </p:cNvSpPr>
          <p:nvPr>
            <p:ph type="dt" idx="11"/>
          </p:nvPr>
        </p:nvSpPr>
        <p:spPr/>
        <p:txBody>
          <a:bodyPr/>
          <a:lstStyle/>
          <a:p>
            <a:fld id="{346E9B71-89B3-4FE5-A9E8-779CA6B2DCDC}" type="datetime1">
              <a:rPr lang="en-US" smtClean="0"/>
              <a:t>2/19/23</a:t>
            </a:fld>
            <a:endParaRPr lang="en-US" dirty="0"/>
          </a:p>
        </p:txBody>
      </p:sp>
    </p:spTree>
    <p:extLst>
      <p:ext uri="{BB962C8B-B14F-4D97-AF65-F5344CB8AC3E}">
        <p14:creationId xmlns:p14="http://schemas.microsoft.com/office/powerpoint/2010/main" val="1920064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48</a:t>
            </a:fld>
            <a:endParaRPr lang="en-US" dirty="0"/>
          </a:p>
        </p:txBody>
      </p:sp>
      <p:sp>
        <p:nvSpPr>
          <p:cNvPr id="5" name="Date Placeholder 4"/>
          <p:cNvSpPr>
            <a:spLocks noGrp="1"/>
          </p:cNvSpPr>
          <p:nvPr>
            <p:ph type="dt" idx="11"/>
          </p:nvPr>
        </p:nvSpPr>
        <p:spPr/>
        <p:txBody>
          <a:bodyPr/>
          <a:lstStyle/>
          <a:p>
            <a:fld id="{3B03CB53-8266-406D-B2BA-E6E87B66AE3F}" type="datetime1">
              <a:rPr lang="en-US" smtClean="0"/>
              <a:t>2/19/23</a:t>
            </a:fld>
            <a:endParaRPr lang="en-US" dirty="0"/>
          </a:p>
        </p:txBody>
      </p:sp>
    </p:spTree>
    <p:extLst>
      <p:ext uri="{BB962C8B-B14F-4D97-AF65-F5344CB8AC3E}">
        <p14:creationId xmlns:p14="http://schemas.microsoft.com/office/powerpoint/2010/main" val="189435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49</a:t>
            </a:fld>
            <a:endParaRPr lang="en-US" dirty="0"/>
          </a:p>
        </p:txBody>
      </p:sp>
      <p:sp>
        <p:nvSpPr>
          <p:cNvPr id="5" name="Date Placeholder 4"/>
          <p:cNvSpPr>
            <a:spLocks noGrp="1"/>
          </p:cNvSpPr>
          <p:nvPr>
            <p:ph type="dt" idx="11"/>
          </p:nvPr>
        </p:nvSpPr>
        <p:spPr/>
        <p:txBody>
          <a:bodyPr/>
          <a:lstStyle/>
          <a:p>
            <a:fld id="{4F9232DD-487A-4E5F-A6E1-FE822DE0D400}" type="datetime1">
              <a:rPr lang="en-US" smtClean="0"/>
              <a:t>2/19/23</a:t>
            </a:fld>
            <a:endParaRPr lang="en-US" dirty="0"/>
          </a:p>
        </p:txBody>
      </p:sp>
    </p:spTree>
    <p:extLst>
      <p:ext uri="{BB962C8B-B14F-4D97-AF65-F5344CB8AC3E}">
        <p14:creationId xmlns:p14="http://schemas.microsoft.com/office/powerpoint/2010/main" val="10490881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50</a:t>
            </a:fld>
            <a:endParaRPr lang="en-US" dirty="0"/>
          </a:p>
        </p:txBody>
      </p:sp>
      <p:sp>
        <p:nvSpPr>
          <p:cNvPr id="5" name="Date Placeholder 4"/>
          <p:cNvSpPr>
            <a:spLocks noGrp="1"/>
          </p:cNvSpPr>
          <p:nvPr>
            <p:ph type="dt" idx="11"/>
          </p:nvPr>
        </p:nvSpPr>
        <p:spPr/>
        <p:txBody>
          <a:bodyPr/>
          <a:lstStyle/>
          <a:p>
            <a:fld id="{4F9232DD-487A-4E5F-A6E1-FE822DE0D400}" type="datetime1">
              <a:rPr lang="en-US" smtClean="0"/>
              <a:t>2/19/23</a:t>
            </a:fld>
            <a:endParaRPr lang="en-US" dirty="0"/>
          </a:p>
        </p:txBody>
      </p:sp>
    </p:spTree>
    <p:extLst>
      <p:ext uri="{BB962C8B-B14F-4D97-AF65-F5344CB8AC3E}">
        <p14:creationId xmlns:p14="http://schemas.microsoft.com/office/powerpoint/2010/main" val="2810637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51</a:t>
            </a:fld>
            <a:endParaRPr lang="en-US" dirty="0"/>
          </a:p>
        </p:txBody>
      </p:sp>
      <p:sp>
        <p:nvSpPr>
          <p:cNvPr id="5" name="Date Placeholder 4"/>
          <p:cNvSpPr>
            <a:spLocks noGrp="1"/>
          </p:cNvSpPr>
          <p:nvPr>
            <p:ph type="dt" idx="11"/>
          </p:nvPr>
        </p:nvSpPr>
        <p:spPr/>
        <p:txBody>
          <a:bodyPr/>
          <a:lstStyle/>
          <a:p>
            <a:fld id="{4F9232DD-487A-4E5F-A6E1-FE822DE0D400}" type="datetime1">
              <a:rPr lang="en-US" smtClean="0"/>
              <a:t>2/19/23</a:t>
            </a:fld>
            <a:endParaRPr lang="en-US" dirty="0"/>
          </a:p>
        </p:txBody>
      </p:sp>
    </p:spTree>
    <p:extLst>
      <p:ext uri="{BB962C8B-B14F-4D97-AF65-F5344CB8AC3E}">
        <p14:creationId xmlns:p14="http://schemas.microsoft.com/office/powerpoint/2010/main" val="401449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6</a:t>
            </a:fld>
            <a:endParaRPr lang="en-US" dirty="0"/>
          </a:p>
        </p:txBody>
      </p:sp>
      <p:sp>
        <p:nvSpPr>
          <p:cNvPr id="5" name="Date Placeholder 4"/>
          <p:cNvSpPr>
            <a:spLocks noGrp="1"/>
          </p:cNvSpPr>
          <p:nvPr>
            <p:ph type="dt" idx="11"/>
          </p:nvPr>
        </p:nvSpPr>
        <p:spPr/>
        <p:txBody>
          <a:bodyPr/>
          <a:lstStyle/>
          <a:p>
            <a:fld id="{D73DCB3B-FE72-486E-8A59-0DF48DFDDEBA}" type="datetime1">
              <a:rPr lang="en-US" smtClean="0"/>
              <a:t>2/19/23</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53</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17092903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54</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7285888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55</a:t>
            </a:fld>
            <a:endParaRPr lang="en-US"/>
          </a:p>
        </p:txBody>
      </p:sp>
      <p:sp>
        <p:nvSpPr>
          <p:cNvPr id="5" name="Date Placeholder 4"/>
          <p:cNvSpPr>
            <a:spLocks noGrp="1"/>
          </p:cNvSpPr>
          <p:nvPr>
            <p:ph type="dt" idx="11"/>
          </p:nvPr>
        </p:nvSpPr>
        <p:spPr/>
        <p:txBody>
          <a:bodyPr/>
          <a:lstStyle/>
          <a:p>
            <a:fld id="{5C5E6CF9-8780-C54D-8631-6DB663DC56D0}" type="datetime1">
              <a:rPr lang="en-US" smtClean="0"/>
              <a:t>2/19/23</a:t>
            </a:fld>
            <a:endParaRPr lang="en-US"/>
          </a:p>
        </p:txBody>
      </p:sp>
    </p:spTree>
    <p:extLst>
      <p:ext uri="{BB962C8B-B14F-4D97-AF65-F5344CB8AC3E}">
        <p14:creationId xmlns:p14="http://schemas.microsoft.com/office/powerpoint/2010/main" val="30589923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56</a:t>
            </a:fld>
            <a:endParaRPr lang="en-US"/>
          </a:p>
        </p:txBody>
      </p:sp>
      <p:sp>
        <p:nvSpPr>
          <p:cNvPr id="5" name="Date Placeholder 4"/>
          <p:cNvSpPr>
            <a:spLocks noGrp="1"/>
          </p:cNvSpPr>
          <p:nvPr>
            <p:ph type="dt" idx="11"/>
          </p:nvPr>
        </p:nvSpPr>
        <p:spPr/>
        <p:txBody>
          <a:bodyPr/>
          <a:lstStyle/>
          <a:p>
            <a:fld id="{5C5E6CF9-8780-C54D-8631-6DB663DC56D0}" type="datetime1">
              <a:rPr lang="en-US" smtClean="0"/>
              <a:t>2/19/23</a:t>
            </a:fld>
            <a:endParaRPr lang="en-US"/>
          </a:p>
        </p:txBody>
      </p:sp>
    </p:spTree>
    <p:extLst>
      <p:ext uri="{BB962C8B-B14F-4D97-AF65-F5344CB8AC3E}">
        <p14:creationId xmlns:p14="http://schemas.microsoft.com/office/powerpoint/2010/main" val="147185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57</a:t>
            </a:fld>
            <a:endParaRPr lang="en-US"/>
          </a:p>
        </p:txBody>
      </p:sp>
      <p:sp>
        <p:nvSpPr>
          <p:cNvPr id="5" name="Date Placeholder 4"/>
          <p:cNvSpPr>
            <a:spLocks noGrp="1"/>
          </p:cNvSpPr>
          <p:nvPr>
            <p:ph type="dt" idx="11"/>
          </p:nvPr>
        </p:nvSpPr>
        <p:spPr/>
        <p:txBody>
          <a:bodyPr/>
          <a:lstStyle/>
          <a:p>
            <a:fld id="{5C5E6CF9-8780-C54D-8631-6DB663DC56D0}" type="datetime1">
              <a:rPr lang="en-US" smtClean="0"/>
              <a:t>2/19/23</a:t>
            </a:fld>
            <a:endParaRPr lang="en-US"/>
          </a:p>
        </p:txBody>
      </p:sp>
    </p:spTree>
    <p:extLst>
      <p:ext uri="{BB962C8B-B14F-4D97-AF65-F5344CB8AC3E}">
        <p14:creationId xmlns:p14="http://schemas.microsoft.com/office/powerpoint/2010/main" val="33677445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58</a:t>
            </a:fld>
            <a:endParaRPr lang="en-US"/>
          </a:p>
        </p:txBody>
      </p:sp>
      <p:sp>
        <p:nvSpPr>
          <p:cNvPr id="5" name="Date Placeholder 4"/>
          <p:cNvSpPr>
            <a:spLocks noGrp="1"/>
          </p:cNvSpPr>
          <p:nvPr>
            <p:ph type="dt" idx="11"/>
          </p:nvPr>
        </p:nvSpPr>
        <p:spPr/>
        <p:txBody>
          <a:bodyPr/>
          <a:lstStyle/>
          <a:p>
            <a:fld id="{5C5E6CF9-8780-C54D-8631-6DB663DC56D0}" type="datetime1">
              <a:rPr lang="en-US" smtClean="0"/>
              <a:t>2/19/23</a:t>
            </a:fld>
            <a:endParaRPr lang="en-US"/>
          </a:p>
        </p:txBody>
      </p:sp>
    </p:spTree>
    <p:extLst>
      <p:ext uri="{BB962C8B-B14F-4D97-AF65-F5344CB8AC3E}">
        <p14:creationId xmlns:p14="http://schemas.microsoft.com/office/powerpoint/2010/main" val="2249421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59</a:t>
            </a:fld>
            <a:endParaRPr lang="en-US"/>
          </a:p>
        </p:txBody>
      </p:sp>
      <p:sp>
        <p:nvSpPr>
          <p:cNvPr id="5" name="Date Placeholder 4"/>
          <p:cNvSpPr>
            <a:spLocks noGrp="1"/>
          </p:cNvSpPr>
          <p:nvPr>
            <p:ph type="dt" idx="11"/>
          </p:nvPr>
        </p:nvSpPr>
        <p:spPr/>
        <p:txBody>
          <a:bodyPr/>
          <a:lstStyle/>
          <a:p>
            <a:fld id="{5C5E6CF9-8780-C54D-8631-6DB663DC56D0}" type="datetime1">
              <a:rPr lang="en-US" smtClean="0"/>
              <a:t>2/19/23</a:t>
            </a:fld>
            <a:endParaRPr lang="en-US"/>
          </a:p>
        </p:txBody>
      </p:sp>
    </p:spTree>
    <p:extLst>
      <p:ext uri="{BB962C8B-B14F-4D97-AF65-F5344CB8AC3E}">
        <p14:creationId xmlns:p14="http://schemas.microsoft.com/office/powerpoint/2010/main" val="42472560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60</a:t>
            </a:fld>
            <a:endParaRPr lang="en-US"/>
          </a:p>
        </p:txBody>
      </p:sp>
      <p:sp>
        <p:nvSpPr>
          <p:cNvPr id="5" name="Date Placeholder 4"/>
          <p:cNvSpPr>
            <a:spLocks noGrp="1"/>
          </p:cNvSpPr>
          <p:nvPr>
            <p:ph type="dt" idx="11"/>
          </p:nvPr>
        </p:nvSpPr>
        <p:spPr/>
        <p:txBody>
          <a:bodyPr/>
          <a:lstStyle/>
          <a:p>
            <a:fld id="{5C5E6CF9-8780-C54D-8631-6DB663DC56D0}" type="datetime1">
              <a:rPr lang="en-US" smtClean="0"/>
              <a:t>2/19/23</a:t>
            </a:fld>
            <a:endParaRPr lang="en-US"/>
          </a:p>
        </p:txBody>
      </p:sp>
    </p:spTree>
    <p:extLst>
      <p:ext uri="{BB962C8B-B14F-4D97-AF65-F5344CB8AC3E}">
        <p14:creationId xmlns:p14="http://schemas.microsoft.com/office/powerpoint/2010/main" val="1284996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61</a:t>
            </a:fld>
            <a:endParaRPr lang="en-US"/>
          </a:p>
        </p:txBody>
      </p:sp>
      <p:sp>
        <p:nvSpPr>
          <p:cNvPr id="5" name="Date Placeholder 4"/>
          <p:cNvSpPr>
            <a:spLocks noGrp="1"/>
          </p:cNvSpPr>
          <p:nvPr>
            <p:ph type="dt" idx="11"/>
          </p:nvPr>
        </p:nvSpPr>
        <p:spPr/>
        <p:txBody>
          <a:bodyPr/>
          <a:lstStyle/>
          <a:p>
            <a:fld id="{5C5E6CF9-8780-C54D-8631-6DB663DC56D0}" type="datetime1">
              <a:rPr lang="en-US" smtClean="0"/>
              <a:t>2/19/23</a:t>
            </a:fld>
            <a:endParaRPr lang="en-US"/>
          </a:p>
        </p:txBody>
      </p:sp>
    </p:spTree>
    <p:extLst>
      <p:ext uri="{BB962C8B-B14F-4D97-AF65-F5344CB8AC3E}">
        <p14:creationId xmlns:p14="http://schemas.microsoft.com/office/powerpoint/2010/main" val="4358636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62</a:t>
            </a:fld>
            <a:endParaRPr lang="en-US"/>
          </a:p>
        </p:txBody>
      </p:sp>
      <p:sp>
        <p:nvSpPr>
          <p:cNvPr id="5" name="Date Placeholder 4"/>
          <p:cNvSpPr>
            <a:spLocks noGrp="1"/>
          </p:cNvSpPr>
          <p:nvPr>
            <p:ph type="dt" idx="11"/>
          </p:nvPr>
        </p:nvSpPr>
        <p:spPr/>
        <p:txBody>
          <a:bodyPr/>
          <a:lstStyle/>
          <a:p>
            <a:fld id="{5C5E6CF9-8780-C54D-8631-6DB663DC56D0}" type="datetime1">
              <a:rPr lang="en-US" smtClean="0"/>
              <a:t>2/19/23</a:t>
            </a:fld>
            <a:endParaRPr lang="en-US"/>
          </a:p>
        </p:txBody>
      </p:sp>
    </p:spTree>
    <p:extLst>
      <p:ext uri="{BB962C8B-B14F-4D97-AF65-F5344CB8AC3E}">
        <p14:creationId xmlns:p14="http://schemas.microsoft.com/office/powerpoint/2010/main" val="256088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7</a:t>
            </a:fld>
            <a:endParaRPr lang="en-US" dirty="0"/>
          </a:p>
        </p:txBody>
      </p:sp>
      <p:sp>
        <p:nvSpPr>
          <p:cNvPr id="5" name="Date Placeholder 4"/>
          <p:cNvSpPr>
            <a:spLocks noGrp="1"/>
          </p:cNvSpPr>
          <p:nvPr>
            <p:ph type="dt" idx="11"/>
          </p:nvPr>
        </p:nvSpPr>
        <p:spPr/>
        <p:txBody>
          <a:bodyPr/>
          <a:lstStyle/>
          <a:p>
            <a:fld id="{E0BAA926-8128-443A-B126-05CC8612A8CE}" type="datetime1">
              <a:rPr lang="en-US" smtClean="0"/>
              <a:t>2/19/23</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64</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15561324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65</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28433169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66</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11209351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67</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30403629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68</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3957940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69</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13238007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70</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24343161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71</a:t>
            </a:fld>
            <a:endParaRPr lang="en-US"/>
          </a:p>
        </p:txBody>
      </p:sp>
      <p:sp>
        <p:nvSpPr>
          <p:cNvPr id="5" name="Date Placeholder 4"/>
          <p:cNvSpPr>
            <a:spLocks noGrp="1"/>
          </p:cNvSpPr>
          <p:nvPr>
            <p:ph type="dt" idx="11"/>
          </p:nvPr>
        </p:nvSpPr>
        <p:spPr/>
        <p:txBody>
          <a:bodyPr/>
          <a:lstStyle/>
          <a:p>
            <a:fld id="{C400CD73-89AE-0B41-B7E4-21F28CCCC907}" type="datetime1">
              <a:rPr lang="en-US" smtClean="0"/>
              <a:t>2/19/23</a:t>
            </a:fld>
            <a:endParaRPr lang="en-US"/>
          </a:p>
        </p:txBody>
      </p:sp>
    </p:spTree>
    <p:extLst>
      <p:ext uri="{BB962C8B-B14F-4D97-AF65-F5344CB8AC3E}">
        <p14:creationId xmlns:p14="http://schemas.microsoft.com/office/powerpoint/2010/main" val="561212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72</a:t>
            </a:fld>
            <a:endParaRPr lang="en-US" dirty="0"/>
          </a:p>
        </p:txBody>
      </p:sp>
      <p:sp>
        <p:nvSpPr>
          <p:cNvPr id="5" name="Date Placeholder 4"/>
          <p:cNvSpPr>
            <a:spLocks noGrp="1"/>
          </p:cNvSpPr>
          <p:nvPr>
            <p:ph type="dt" idx="11"/>
          </p:nvPr>
        </p:nvSpPr>
        <p:spPr/>
        <p:txBody>
          <a:bodyPr/>
          <a:lstStyle/>
          <a:p>
            <a:fld id="{3618E08F-7357-8845-8F23-678A6CE469F8}" type="datetime1">
              <a:rPr lang="en-US" smtClean="0"/>
              <a:t>2/19/23</a:t>
            </a:fld>
            <a:endParaRPr lang="en-US" dirty="0"/>
          </a:p>
        </p:txBody>
      </p:sp>
    </p:spTree>
    <p:extLst>
      <p:ext uri="{BB962C8B-B14F-4D97-AF65-F5344CB8AC3E}">
        <p14:creationId xmlns:p14="http://schemas.microsoft.com/office/powerpoint/2010/main" val="1562624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8</a:t>
            </a:fld>
            <a:endParaRPr lang="en-US" dirty="0"/>
          </a:p>
        </p:txBody>
      </p:sp>
      <p:sp>
        <p:nvSpPr>
          <p:cNvPr id="5" name="Date Placeholder 4"/>
          <p:cNvSpPr>
            <a:spLocks noGrp="1"/>
          </p:cNvSpPr>
          <p:nvPr>
            <p:ph type="dt" idx="11"/>
          </p:nvPr>
        </p:nvSpPr>
        <p:spPr/>
        <p:txBody>
          <a:bodyPr/>
          <a:lstStyle/>
          <a:p>
            <a:fld id="{C9CA82F0-BDFD-4240-B524-51DE888E57C5}" type="datetime1">
              <a:rPr lang="en-US" smtClean="0"/>
              <a:t>2/19/23</a:t>
            </a:fld>
            <a:endParaRPr lang="en-US" dirty="0"/>
          </a:p>
        </p:txBody>
      </p:sp>
    </p:spTree>
    <p:extLst>
      <p:ext uri="{BB962C8B-B14F-4D97-AF65-F5344CB8AC3E}">
        <p14:creationId xmlns:p14="http://schemas.microsoft.com/office/powerpoint/2010/main" val="2194506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9</a:t>
            </a:fld>
            <a:endParaRPr lang="en-US" dirty="0"/>
          </a:p>
        </p:txBody>
      </p:sp>
      <p:sp>
        <p:nvSpPr>
          <p:cNvPr id="5" name="Date Placeholder 4"/>
          <p:cNvSpPr>
            <a:spLocks noGrp="1"/>
          </p:cNvSpPr>
          <p:nvPr>
            <p:ph type="dt" idx="11"/>
          </p:nvPr>
        </p:nvSpPr>
        <p:spPr/>
        <p:txBody>
          <a:bodyPr/>
          <a:lstStyle/>
          <a:p>
            <a:fld id="{C9CA82F0-BDFD-4240-B524-51DE888E57C5}" type="datetime1">
              <a:rPr lang="en-US" smtClean="0"/>
              <a:t>2/19/23</a:t>
            </a:fld>
            <a:endParaRPr lang="en-US" dirty="0"/>
          </a:p>
        </p:txBody>
      </p:sp>
    </p:spTree>
    <p:extLst>
      <p:ext uri="{BB962C8B-B14F-4D97-AF65-F5344CB8AC3E}">
        <p14:creationId xmlns:p14="http://schemas.microsoft.com/office/powerpoint/2010/main" val="119340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10</a:t>
            </a:fld>
            <a:endParaRPr lang="en-US" dirty="0"/>
          </a:p>
        </p:txBody>
      </p:sp>
      <p:sp>
        <p:nvSpPr>
          <p:cNvPr id="5" name="Date Placeholder 4"/>
          <p:cNvSpPr>
            <a:spLocks noGrp="1"/>
          </p:cNvSpPr>
          <p:nvPr>
            <p:ph type="dt" idx="11"/>
          </p:nvPr>
        </p:nvSpPr>
        <p:spPr/>
        <p:txBody>
          <a:bodyPr/>
          <a:lstStyle/>
          <a:p>
            <a:fld id="{C21C0644-E4A3-4F9C-B1B7-6BD8BFB982AF}" type="datetime1">
              <a:rPr lang="en-US" smtClean="0"/>
              <a:t>2/19/23</a:t>
            </a:fld>
            <a:endParaRPr lang="en-US" dirty="0"/>
          </a:p>
        </p:txBody>
      </p:sp>
    </p:spTree>
    <p:extLst>
      <p:ext uri="{BB962C8B-B14F-4D97-AF65-F5344CB8AC3E}">
        <p14:creationId xmlns:p14="http://schemas.microsoft.com/office/powerpoint/2010/main" val="97145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a:t>2/6/2019</a:t>
            </a: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Predictive Analytics for Business Strategy</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2D48033-F52F-43BC-9751-F53BB58AB1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2/6/2019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2/6/2019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only: white">
    <p:spTree>
      <p:nvGrpSpPr>
        <p:cNvPr id="1" name=""/>
        <p:cNvGrpSpPr/>
        <p:nvPr/>
      </p:nvGrpSpPr>
      <p:grpSpPr>
        <a:xfrm>
          <a:off x="0" y="0"/>
          <a:ext cx="0" cy="0"/>
          <a:chOff x="0" y="0"/>
          <a:chExt cx="0" cy="0"/>
        </a:xfrm>
      </p:grpSpPr>
      <p:sp>
        <p:nvSpPr>
          <p:cNvPr id="5" name="Rectangle 4"/>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3556000" y="4721412"/>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23" name="Group 22"/>
          <p:cNvGrpSpPr/>
          <p:nvPr userDrawn="1"/>
        </p:nvGrpSpPr>
        <p:grpSpPr>
          <a:xfrm>
            <a:off x="-30788" y="6336171"/>
            <a:ext cx="9228667" cy="528963"/>
            <a:chOff x="-30788" y="4661517"/>
            <a:chExt cx="9228667" cy="528963"/>
          </a:xfrm>
        </p:grpSpPr>
        <p:sp>
          <p:nvSpPr>
            <p:cNvPr id="24" name="Rectangle 2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7" name="TextBox 26"/>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sp>
        <p:nvSpPr>
          <p:cNvPr id="3" name="Title 2">
            <a:extLst>
              <a:ext uri="{FF2B5EF4-FFF2-40B4-BE49-F238E27FC236}">
                <a16:creationId xmlns:a16="http://schemas.microsoft.com/office/drawing/2014/main" id="{3C0CBB3C-58C6-AB48-8ED1-B4F6FDD832A9}"/>
              </a:ext>
            </a:extLst>
          </p:cNvPr>
          <p:cNvSpPr>
            <a:spLocks noGrp="1"/>
          </p:cNvSpPr>
          <p:nvPr>
            <p:ph type="title"/>
          </p:nvPr>
        </p:nvSpPr>
        <p:spPr/>
        <p:txBody>
          <a:bodyPr/>
          <a:lstStyle/>
          <a:p>
            <a:r>
              <a:rPr lang="en-US"/>
              <a:t>Click to edit Master title style</a:t>
            </a:r>
          </a:p>
        </p:txBody>
      </p:sp>
      <p:sp>
        <p:nvSpPr>
          <p:cNvPr id="11" name="Slide Number Placeholder 6">
            <a:extLst>
              <a:ext uri="{FF2B5EF4-FFF2-40B4-BE49-F238E27FC236}">
                <a16:creationId xmlns:a16="http://schemas.microsoft.com/office/drawing/2014/main" id="{1A6C13A9-7F00-D24F-A38D-8A266A3D0DBA}"/>
              </a:ext>
            </a:extLst>
          </p:cNvPr>
          <p:cNvSpPr>
            <a:spLocks noGrp="1"/>
          </p:cNvSpPr>
          <p:nvPr>
            <p:ph type="sldNum" sz="quarter" idx="12"/>
          </p:nvPr>
        </p:nvSpPr>
        <p:spPr>
          <a:xfrm>
            <a:off x="8647272" y="5841748"/>
            <a:ext cx="365760" cy="365125"/>
          </a:xfrm>
        </p:spPr>
        <p:txBody>
          <a:bodyPr/>
          <a:lstStyle/>
          <a:p>
            <a:fld id="{82D48033-F52F-43BC-9751-F53BB58AB199}" type="slidenum">
              <a:rPr lang="en-US" smtClean="0"/>
              <a:pPr/>
              <a:t>‹#›</a:t>
            </a:fld>
            <a:endParaRPr lang="en-US"/>
          </a:p>
        </p:txBody>
      </p:sp>
    </p:spTree>
    <p:extLst>
      <p:ext uri="{BB962C8B-B14F-4D97-AF65-F5344CB8AC3E}">
        <p14:creationId xmlns:p14="http://schemas.microsoft.com/office/powerpoint/2010/main" val="336931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0027" y="1012095"/>
            <a:ext cx="8004391" cy="638906"/>
          </a:xfrm>
        </p:spPr>
        <p:txBody>
          <a:bodyPr>
            <a:normAutofit/>
          </a:bodyPr>
          <a:lstStyle>
            <a:lvl1pPr>
              <a:defRPr sz="32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5190706" y="237250"/>
            <a:ext cx="3700462" cy="336549"/>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4721412"/>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23" name="Group 22"/>
          <p:cNvGrpSpPr/>
          <p:nvPr userDrawn="1"/>
        </p:nvGrpSpPr>
        <p:grpSpPr>
          <a:xfrm>
            <a:off x="-30788" y="6336171"/>
            <a:ext cx="9228667" cy="528963"/>
            <a:chOff x="-30788" y="4661517"/>
            <a:chExt cx="9228667" cy="528963"/>
          </a:xfrm>
        </p:grpSpPr>
        <p:sp>
          <p:nvSpPr>
            <p:cNvPr id="24" name="Rectangle 2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7" name="TextBox 26"/>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sp>
        <p:nvSpPr>
          <p:cNvPr id="6" name="Slide Number Placeholder 5"/>
          <p:cNvSpPr>
            <a:spLocks noGrp="1"/>
          </p:cNvSpPr>
          <p:nvPr>
            <p:ph type="sldNum" sz="quarter" idx="11"/>
          </p:nvPr>
        </p:nvSpPr>
        <p:spPr>
          <a:xfrm>
            <a:off x="133192" y="237251"/>
            <a:ext cx="409068" cy="478110"/>
          </a:xfrm>
        </p:spPr>
        <p:txBody>
          <a:bodyPr/>
          <a:lstStyle/>
          <a:p>
            <a:fld id="{D217A71F-DA05-ED43-B86B-EDA6CCD7FD28}" type="slidenum">
              <a:rPr lang="en-US" smtClean="0"/>
              <a:t>‹#›</a:t>
            </a:fld>
            <a:endParaRPr lang="en-US"/>
          </a:p>
        </p:txBody>
      </p:sp>
    </p:spTree>
    <p:extLst>
      <p:ext uri="{BB962C8B-B14F-4D97-AF65-F5344CB8AC3E}">
        <p14:creationId xmlns:p14="http://schemas.microsoft.com/office/powerpoint/2010/main" val="110106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2/6/2019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2/6/2019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2/6/2019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2/6/2019</a:t>
            </a:r>
          </a:p>
        </p:txBody>
      </p:sp>
      <p:sp>
        <p:nvSpPr>
          <p:cNvPr id="8" name="Footer Placeholder 7"/>
          <p:cNvSpPr>
            <a:spLocks noGrp="1"/>
          </p:cNvSpPr>
          <p:nvPr>
            <p:ph type="ftr" sz="quarter" idx="11"/>
          </p:nvPr>
        </p:nvSpPr>
        <p:spPr/>
        <p:txBody>
          <a:bodyPr/>
          <a:lstStyle/>
          <a:p>
            <a:r>
              <a:rPr lang="en-US"/>
              <a:t>Predictive Analytics for Business Strategy</a:t>
            </a:r>
          </a:p>
        </p:txBody>
      </p:sp>
      <p:sp>
        <p:nvSpPr>
          <p:cNvPr id="9" name="Slide Number Placeholder 8"/>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2/6/2019</a:t>
            </a:r>
          </a:p>
        </p:txBody>
      </p:sp>
      <p:sp>
        <p:nvSpPr>
          <p:cNvPr id="4" name="Footer Placeholder 3"/>
          <p:cNvSpPr>
            <a:spLocks noGrp="1"/>
          </p:cNvSpPr>
          <p:nvPr>
            <p:ph type="ftr" sz="quarter" idx="11"/>
          </p:nvPr>
        </p:nvSpPr>
        <p:spPr/>
        <p:txBody>
          <a:bodyPr/>
          <a:lstStyle/>
          <a:p>
            <a:r>
              <a:rPr lang="en-US"/>
              <a:t>Predictive Analytics for Business Strategy</a:t>
            </a:r>
          </a:p>
        </p:txBody>
      </p:sp>
      <p:sp>
        <p:nvSpPr>
          <p:cNvPr id="5" name="Slide Number Placeholder 4"/>
          <p:cNvSpPr>
            <a:spLocks noGrp="1"/>
          </p:cNvSpPr>
          <p:nvPr>
            <p:ph type="sldNum" sz="quarter" idx="12"/>
          </p:nvPr>
        </p:nvSpPr>
        <p:spPr/>
        <p:txBody>
          <a:bodyPr/>
          <a:lstStyle/>
          <a:p>
            <a:fld id="{82D48033-F52F-43BC-9751-F53BB58AB19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2/6/2019</a:t>
            </a:r>
          </a:p>
        </p:txBody>
      </p:sp>
      <p:sp>
        <p:nvSpPr>
          <p:cNvPr id="3" name="Footer Placeholder 2"/>
          <p:cNvSpPr>
            <a:spLocks noGrp="1"/>
          </p:cNvSpPr>
          <p:nvPr>
            <p:ph type="ftr" sz="quarter" idx="11"/>
          </p:nvPr>
        </p:nvSpPr>
        <p:spPr/>
        <p:txBody>
          <a:bodyPr/>
          <a:lstStyle/>
          <a:p>
            <a:r>
              <a:rPr lang="en-US"/>
              <a:t>Predictive Analytics for Business Strategy</a:t>
            </a:r>
          </a:p>
        </p:txBody>
      </p:sp>
      <p:sp>
        <p:nvSpPr>
          <p:cNvPr id="4" name="Slide Number Placeholder 3"/>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r>
              <a:rPr lang="en-US"/>
              <a:t>2/6/2019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a:t>2/6/2019</a:t>
            </a: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Predictive Analytics for Business Strategy</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2D48033-F52F-43BC-9751-F53BB58AB19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r>
              <a:rPr lang="en-US"/>
              <a:t>2/6/2019</a:t>
            </a: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Predictive Analytics for Business Strategy</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D48033-F52F-43BC-9751-F53BB58AB1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6" r:id="rId12"/>
    <p:sldLayoutId id="2147483747" r:id="rId13"/>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gif"/><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16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hyperlink" Target="https://coursequestionnaire.iu.edu/"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1295400"/>
          </a:xfrm>
        </p:spPr>
        <p:txBody>
          <a:bodyPr>
            <a:noAutofit/>
          </a:bodyPr>
          <a:lstStyle/>
          <a:p>
            <a:pPr algn="ctr">
              <a:spcBef>
                <a:spcPts val="0"/>
              </a:spcBef>
            </a:pPr>
            <a:r>
              <a:rPr lang="en-US" sz="4000" dirty="0"/>
              <a:t>Predictive Analytics for Business Strategy</a:t>
            </a:r>
            <a:endParaRPr lang="en-US" sz="3200" dirty="0"/>
          </a:p>
        </p:txBody>
      </p:sp>
      <p:sp>
        <p:nvSpPr>
          <p:cNvPr id="3" name="Subtitle 2"/>
          <p:cNvSpPr>
            <a:spLocks noGrp="1"/>
          </p:cNvSpPr>
          <p:nvPr>
            <p:ph type="subTitle" idx="1"/>
          </p:nvPr>
        </p:nvSpPr>
        <p:spPr>
          <a:xfrm>
            <a:off x="685800" y="3886200"/>
            <a:ext cx="7772400" cy="1199704"/>
          </a:xfrm>
        </p:spPr>
        <p:txBody>
          <a:bodyPr/>
          <a:lstStyle/>
          <a:p>
            <a:pPr algn="ctr"/>
            <a:endParaRPr lang="en-US" dirty="0">
              <a:solidFill>
                <a:schemeClr val="tx1"/>
              </a:solidFill>
            </a:endParaRPr>
          </a:p>
        </p:txBody>
      </p:sp>
      <p:pic>
        <p:nvPicPr>
          <p:cNvPr id="7" name="il_fi" descr="http://www.indiana.edu/~wfa/images/Kelley%20School%20of%20Business%20Signature.gif"/>
          <p:cNvPicPr/>
          <p:nvPr/>
        </p:nvPicPr>
        <p:blipFill>
          <a:blip r:embed="rId2" cstate="print"/>
          <a:srcRect/>
          <a:stretch>
            <a:fillRect/>
          </a:stretch>
        </p:blipFill>
        <p:spPr bwMode="auto">
          <a:xfrm>
            <a:off x="2895600" y="2514600"/>
            <a:ext cx="2819400" cy="82068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What is a definite reason that our revenue maximum solution is nonsensical?</a:t>
            </a:r>
          </a:p>
          <a:p>
            <a:pPr lvl="1"/>
            <a:endParaRPr lang="en-US" sz="1600" dirty="0">
              <a:solidFill>
                <a:srgbClr val="333300"/>
              </a:solidFill>
            </a:endParaRPr>
          </a:p>
          <a:p>
            <a:pPr lvl="1"/>
            <a:r>
              <a:rPr lang="en-US" sz="2000" dirty="0">
                <a:solidFill>
                  <a:srgbClr val="333300"/>
                </a:solidFill>
              </a:rPr>
              <a:t>The tax rates are mis-measured</a:t>
            </a:r>
          </a:p>
          <a:p>
            <a:pPr lvl="1"/>
            <a:r>
              <a:rPr lang="en-US" sz="2000" dirty="0">
                <a:solidFill>
                  <a:srgbClr val="333300"/>
                </a:solidFill>
              </a:rPr>
              <a:t>We forced a linear relationship when it’s likely quadratic</a:t>
            </a:r>
          </a:p>
          <a:p>
            <a:pPr lvl="1"/>
            <a:r>
              <a:rPr lang="en-US" sz="2000" dirty="0">
                <a:solidFill>
                  <a:srgbClr val="333300"/>
                </a:solidFill>
              </a:rPr>
              <a:t>We have a selected sample</a:t>
            </a:r>
          </a:p>
          <a:p>
            <a:pPr lvl="1"/>
            <a:r>
              <a:rPr lang="en-US" sz="2000" dirty="0">
                <a:solidFill>
                  <a:srgbClr val="333300"/>
                </a:solidFill>
              </a:rPr>
              <a:t>We have too few observations</a:t>
            </a:r>
            <a:endParaRPr lang="en-US" sz="2000" dirty="0">
              <a:solidFill>
                <a:schemeClr val="accent5">
                  <a:lumMod val="50000"/>
                </a:schemeClr>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14100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What is a definite reason that our revenue maximum solution is nonsensical?</a:t>
            </a:r>
          </a:p>
          <a:p>
            <a:pPr lvl="1"/>
            <a:endParaRPr lang="en-US" sz="1600" dirty="0">
              <a:solidFill>
                <a:srgbClr val="333300"/>
              </a:solidFill>
            </a:endParaRPr>
          </a:p>
          <a:p>
            <a:pPr lvl="1"/>
            <a:r>
              <a:rPr lang="en-US" sz="2000" dirty="0">
                <a:solidFill>
                  <a:srgbClr val="333300"/>
                </a:solidFill>
              </a:rPr>
              <a:t>The tax rates are mis-measured</a:t>
            </a:r>
          </a:p>
          <a:p>
            <a:pPr lvl="1"/>
            <a:r>
              <a:rPr lang="en-US" sz="2000" u="sng" dirty="0">
                <a:solidFill>
                  <a:srgbClr val="333300"/>
                </a:solidFill>
              </a:rPr>
              <a:t>We forced a linear relationship when it’s likely quadratic</a:t>
            </a:r>
          </a:p>
          <a:p>
            <a:pPr lvl="1"/>
            <a:r>
              <a:rPr lang="en-US" sz="2000" dirty="0">
                <a:solidFill>
                  <a:srgbClr val="333300"/>
                </a:solidFill>
              </a:rPr>
              <a:t>We have a selected sample</a:t>
            </a:r>
          </a:p>
          <a:p>
            <a:pPr lvl="1"/>
            <a:r>
              <a:rPr lang="en-US" sz="2000" dirty="0">
                <a:solidFill>
                  <a:srgbClr val="333300"/>
                </a:solidFill>
              </a:rPr>
              <a:t>We have too few observations</a:t>
            </a:r>
            <a:endParaRPr lang="en-US" sz="2000" dirty="0">
              <a:solidFill>
                <a:schemeClr val="accent5">
                  <a:lumMod val="50000"/>
                </a:schemeClr>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392368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Problem?</a:t>
            </a:r>
          </a:p>
          <a:p>
            <a:pPr lvl="1"/>
            <a:r>
              <a:rPr lang="en-US" sz="2400" dirty="0">
                <a:solidFill>
                  <a:srgbClr val="7030A0"/>
                </a:solidFill>
              </a:rPr>
              <a:t>You forced a linear relationship when it was actually quadratic</a:t>
            </a:r>
          </a:p>
          <a:p>
            <a:pPr lvl="2"/>
            <a:endParaRPr lang="en-US" sz="2000" dirty="0">
              <a:solidFill>
                <a:srgbClr val="7030A0"/>
              </a:solidFill>
            </a:endParaRPr>
          </a:p>
          <a:p>
            <a:pPr lvl="1"/>
            <a:r>
              <a:rPr lang="en-US" sz="2400" dirty="0">
                <a:solidFill>
                  <a:srgbClr val="7030A0"/>
                </a:solidFill>
              </a:rPr>
              <a:t>This can have dire consequences</a:t>
            </a:r>
          </a:p>
          <a:p>
            <a:pPr lvl="2"/>
            <a:r>
              <a:rPr lang="en-US" sz="2200" dirty="0">
                <a:solidFill>
                  <a:srgbClr val="996633"/>
                </a:solidFill>
              </a:rPr>
              <a:t>In this case, you may estimate a nearly flat line (little to no relationship) despite there being a strong (quadratic) relationship between Tax Rates and Revenues</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14031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How to add flexibility?</a:t>
            </a:r>
          </a:p>
          <a:p>
            <a:pPr lvl="1"/>
            <a:r>
              <a:rPr lang="en-US" sz="2400" dirty="0">
                <a:solidFill>
                  <a:srgbClr val="008000"/>
                </a:solidFill>
              </a:rPr>
              <a:t>Simplest solution is to add higher order terms and see if they are “significant”</a:t>
            </a:r>
          </a:p>
          <a:p>
            <a:pPr lvl="2"/>
            <a:r>
              <a:rPr lang="en-US" sz="2000" dirty="0">
                <a:solidFill>
                  <a:srgbClr val="996633"/>
                </a:solidFill>
              </a:rPr>
              <a:t>This allows for your assumed relationship to take a wider range of shapes</a:t>
            </a:r>
          </a:p>
          <a:p>
            <a:pPr lvl="2"/>
            <a:endParaRPr lang="en-US" sz="2000" dirty="0">
              <a:solidFill>
                <a:srgbClr val="996633"/>
              </a:solidFill>
            </a:endParaRPr>
          </a:p>
          <a:p>
            <a:pPr lvl="2"/>
            <a:r>
              <a:rPr lang="en-US" sz="2000" dirty="0">
                <a:solidFill>
                  <a:srgbClr val="996633"/>
                </a:solidFill>
              </a:rPr>
              <a:t>And it allows the data to tell us which shape is “best”</a:t>
            </a:r>
          </a:p>
          <a:p>
            <a:pPr lvl="1"/>
            <a:endParaRPr lang="en-US" sz="2000" dirty="0">
              <a:solidFill>
                <a:srgbClr val="008000"/>
              </a:solidFill>
            </a:endParaRPr>
          </a:p>
          <a:p>
            <a:pPr lvl="1"/>
            <a:r>
              <a:rPr lang="en-US" sz="2400" dirty="0">
                <a:solidFill>
                  <a:srgbClr val="008000"/>
                </a:solidFill>
              </a:rPr>
              <a:t>Back to the Laffer curve</a:t>
            </a:r>
          </a:p>
          <a:p>
            <a:pPr lvl="2"/>
            <a:r>
              <a:rPr lang="en-US" sz="2000" dirty="0">
                <a:solidFill>
                  <a:srgbClr val="996633"/>
                </a:solidFill>
              </a:rPr>
              <a:t>We could add a quadratic term, and to be even more flexible, a cubic term…</a:t>
            </a:r>
          </a:p>
          <a:p>
            <a:pPr lvl="2"/>
            <a:endParaRPr lang="en-US" sz="2000" dirty="0">
              <a:solidFill>
                <a:srgbClr val="008000"/>
              </a:solidFill>
            </a:endParaRPr>
          </a:p>
          <a:p>
            <a:pPr lvl="2"/>
            <a:r>
              <a:rPr lang="en-US" sz="2000" dirty="0">
                <a:solidFill>
                  <a:srgbClr val="996633"/>
                </a:solidFill>
              </a:rPr>
              <a:t>Revenue = </a:t>
            </a:r>
            <a:r>
              <a:rPr lang="el-GR" sz="2000" dirty="0">
                <a:solidFill>
                  <a:srgbClr val="996633"/>
                </a:solidFill>
              </a:rPr>
              <a:t>β</a:t>
            </a:r>
            <a:r>
              <a:rPr lang="en-US" sz="2000" baseline="-25000" dirty="0">
                <a:solidFill>
                  <a:srgbClr val="996633"/>
                </a:solidFill>
              </a:rPr>
              <a:t>0</a:t>
            </a:r>
            <a:r>
              <a:rPr lang="en-US" sz="2000" dirty="0">
                <a:solidFill>
                  <a:srgbClr val="996633"/>
                </a:solidFill>
              </a:rPr>
              <a:t> + </a:t>
            </a:r>
            <a:r>
              <a:rPr lang="el-GR" sz="2000" dirty="0">
                <a:solidFill>
                  <a:srgbClr val="996633"/>
                </a:solidFill>
              </a:rPr>
              <a:t>β</a:t>
            </a:r>
            <a:r>
              <a:rPr lang="en-US" sz="2000" baseline="-25000" dirty="0">
                <a:solidFill>
                  <a:srgbClr val="996633"/>
                </a:solidFill>
              </a:rPr>
              <a:t>1</a:t>
            </a:r>
            <a:r>
              <a:rPr lang="en-US" sz="2000" dirty="0">
                <a:solidFill>
                  <a:srgbClr val="996633"/>
                </a:solidFill>
              </a:rPr>
              <a:t>TaxRate+ </a:t>
            </a:r>
            <a:r>
              <a:rPr lang="el-GR" sz="2000" dirty="0">
                <a:solidFill>
                  <a:srgbClr val="996633"/>
                </a:solidFill>
              </a:rPr>
              <a:t>β</a:t>
            </a:r>
            <a:r>
              <a:rPr lang="en-US" sz="2000" baseline="-25000" dirty="0">
                <a:solidFill>
                  <a:srgbClr val="996633"/>
                </a:solidFill>
              </a:rPr>
              <a:t>2</a:t>
            </a:r>
            <a:r>
              <a:rPr lang="en-US" sz="2000" dirty="0">
                <a:solidFill>
                  <a:srgbClr val="996633"/>
                </a:solidFill>
              </a:rPr>
              <a:t>TaxRate</a:t>
            </a:r>
            <a:r>
              <a:rPr lang="en-US" sz="2000" baseline="30000" dirty="0">
                <a:solidFill>
                  <a:srgbClr val="996633"/>
                </a:solidFill>
              </a:rPr>
              <a:t>2</a:t>
            </a:r>
            <a:r>
              <a:rPr lang="en-US" sz="2000" dirty="0">
                <a:solidFill>
                  <a:srgbClr val="996633"/>
                </a:solidFill>
              </a:rPr>
              <a:t>+ </a:t>
            </a:r>
            <a:r>
              <a:rPr lang="el-GR" sz="2000" dirty="0">
                <a:solidFill>
                  <a:srgbClr val="996633"/>
                </a:solidFill>
              </a:rPr>
              <a:t>β</a:t>
            </a:r>
            <a:r>
              <a:rPr lang="en-US" sz="2000" baseline="-25000" dirty="0">
                <a:solidFill>
                  <a:srgbClr val="996633"/>
                </a:solidFill>
              </a:rPr>
              <a:t>3</a:t>
            </a:r>
            <a:r>
              <a:rPr lang="en-US" sz="2000" dirty="0">
                <a:solidFill>
                  <a:srgbClr val="996633"/>
                </a:solidFill>
              </a:rPr>
              <a:t>TaxRate</a:t>
            </a:r>
            <a:r>
              <a:rPr lang="en-US" sz="2000" baseline="30000" dirty="0">
                <a:solidFill>
                  <a:srgbClr val="996633"/>
                </a:solidFill>
              </a:rPr>
              <a:t>3</a:t>
            </a:r>
            <a:r>
              <a:rPr lang="en-US" sz="2000" dirty="0">
                <a:solidFill>
                  <a:srgbClr val="996633"/>
                </a:solidFill>
              </a:rPr>
              <a:t> + U</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81031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Back to STATA – estimate the “Laffer curve” with quadratic and cubic Tax terms</a:t>
            </a:r>
          </a:p>
          <a:p>
            <a:endParaRPr lang="en-US" sz="2800" dirty="0"/>
          </a:p>
          <a:p>
            <a:r>
              <a:rPr lang="en-US" sz="2800" dirty="0"/>
              <a:t>The data have helped pin down the proper shape</a:t>
            </a:r>
          </a:p>
          <a:p>
            <a:endParaRPr lang="en-US" sz="2800" dirty="0">
              <a:solidFill>
                <a:srgbClr val="008000"/>
              </a:solidFill>
            </a:endParaRPr>
          </a:p>
          <a:p>
            <a:endParaRPr lang="en-US" sz="2400" dirty="0">
              <a:solidFill>
                <a:srgbClr val="008000"/>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305309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Regarding flexibility:</a:t>
            </a:r>
          </a:p>
          <a:p>
            <a:pPr lvl="1"/>
            <a:r>
              <a:rPr lang="en-US" sz="2400" dirty="0">
                <a:solidFill>
                  <a:schemeClr val="accent4">
                    <a:lumMod val="75000"/>
                  </a:schemeClr>
                </a:solidFill>
              </a:rPr>
              <a:t>We know we can get a more flexible function by adding higher order terms</a:t>
            </a:r>
          </a:p>
          <a:p>
            <a:pPr lvl="1"/>
            <a:endParaRPr lang="en-US" sz="2400" dirty="0">
              <a:solidFill>
                <a:schemeClr val="accent4">
                  <a:lumMod val="75000"/>
                </a:schemeClr>
              </a:solidFill>
            </a:endParaRPr>
          </a:p>
          <a:p>
            <a:pPr lvl="1"/>
            <a:r>
              <a:rPr lang="en-US" sz="2400" dirty="0">
                <a:solidFill>
                  <a:schemeClr val="accent4">
                    <a:lumMod val="75000"/>
                  </a:schemeClr>
                </a:solidFill>
              </a:rPr>
              <a:t>However, the cost of including these terms is like the cost of including irrelevant variables</a:t>
            </a:r>
          </a:p>
          <a:p>
            <a:pPr lvl="2"/>
            <a:r>
              <a:rPr lang="en-US" sz="2000" dirty="0">
                <a:solidFill>
                  <a:srgbClr val="333300"/>
                </a:solidFill>
              </a:rPr>
              <a:t>They are likely correlated with the lower order terms, and if they don’t affect the outcome, they serve only to make it harder to pin down the effects of the lower order terms</a:t>
            </a:r>
            <a:endParaRPr lang="en-US" sz="2000" dirty="0">
              <a:solidFill>
                <a:srgbClr val="996633"/>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371754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Regarding exposition:</a:t>
            </a:r>
          </a:p>
          <a:p>
            <a:pPr lvl="1"/>
            <a:r>
              <a:rPr lang="en-US" sz="2400" dirty="0">
                <a:solidFill>
                  <a:schemeClr val="accent4">
                    <a:lumMod val="75000"/>
                  </a:schemeClr>
                </a:solidFill>
              </a:rPr>
              <a:t>A highly flexible functional form can make for difficult exposition</a:t>
            </a:r>
          </a:p>
          <a:p>
            <a:pPr lvl="1"/>
            <a:endParaRPr lang="en-US" sz="2400" dirty="0">
              <a:solidFill>
                <a:schemeClr val="accent4">
                  <a:lumMod val="75000"/>
                </a:schemeClr>
              </a:solidFill>
            </a:endParaRPr>
          </a:p>
          <a:p>
            <a:pPr lvl="1"/>
            <a:r>
              <a:rPr lang="en-US" sz="2400" dirty="0">
                <a:solidFill>
                  <a:schemeClr val="accent4">
                    <a:lumMod val="75000"/>
                  </a:schemeClr>
                </a:solidFill>
              </a:rPr>
              <a:t>Suppose we are interested in the marginal effect of Salary on Sales, controlling for Experience:</a:t>
            </a:r>
          </a:p>
          <a:p>
            <a:pPr lvl="1"/>
            <a:endParaRPr lang="en-US" sz="2400" dirty="0">
              <a:solidFill>
                <a:schemeClr val="accent4">
                  <a:lumMod val="75000"/>
                </a:schemeClr>
              </a:solidFill>
            </a:endParaRPr>
          </a:p>
          <a:p>
            <a:pPr lvl="1"/>
            <a:endParaRPr lang="en-US" sz="2400" dirty="0">
              <a:solidFill>
                <a:schemeClr val="accent4">
                  <a:lumMod val="75000"/>
                </a:schemeClr>
              </a:solidFill>
            </a:endParaRPr>
          </a:p>
          <a:p>
            <a:pPr lvl="1"/>
            <a:r>
              <a:rPr lang="en-US" sz="2400" dirty="0">
                <a:solidFill>
                  <a:schemeClr val="accent4">
                    <a:lumMod val="75000"/>
                  </a:schemeClr>
                </a:solidFill>
              </a:rPr>
              <a:t>Now, suppose we add flexibility with an expanded functional form:</a:t>
            </a:r>
          </a:p>
          <a:p>
            <a:pPr lvl="1"/>
            <a:endParaRPr lang="en-US" sz="2400" dirty="0">
              <a:solidFill>
                <a:schemeClr val="accent4">
                  <a:lumMod val="75000"/>
                </a:schemeClr>
              </a:solidFill>
            </a:endParaRPr>
          </a:p>
          <a:p>
            <a:pPr lvl="1"/>
            <a:endParaRPr lang="en-US" sz="2400" dirty="0">
              <a:solidFill>
                <a:schemeClr val="accent4">
                  <a:lumMod val="75000"/>
                </a:schemeClr>
              </a:solidFill>
            </a:endParaRPr>
          </a:p>
          <a:p>
            <a:pPr lvl="1"/>
            <a:endParaRPr lang="en-US" sz="2400" dirty="0">
              <a:solidFill>
                <a:schemeClr val="accent4">
                  <a:lumMod val="75000"/>
                </a:schemeClr>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graphicFrame>
        <p:nvGraphicFramePr>
          <p:cNvPr id="5" name="Object 4"/>
          <p:cNvGraphicFramePr>
            <a:graphicFrameLocks noChangeAspect="1"/>
          </p:cNvGraphicFramePr>
          <p:nvPr>
            <p:extLst>
              <p:ext uri="{D42A27DB-BD31-4B8C-83A1-F6EECF244321}">
                <p14:modId xmlns:p14="http://schemas.microsoft.com/office/powerpoint/2010/main" val="2845978447"/>
              </p:ext>
            </p:extLst>
          </p:nvPr>
        </p:nvGraphicFramePr>
        <p:xfrm>
          <a:off x="1310830" y="3602577"/>
          <a:ext cx="6281738" cy="533400"/>
        </p:xfrm>
        <a:graphic>
          <a:graphicData uri="http://schemas.openxmlformats.org/presentationml/2006/ole">
            <mc:AlternateContent xmlns:mc="http://schemas.openxmlformats.org/markup-compatibility/2006">
              <mc:Choice xmlns:v="urn:schemas-microsoft-com:vml" Requires="v">
                <p:oleObj name="Equation" r:id="rId4" imgW="2692400" imgH="228600" progId="Equation.3">
                  <p:embed/>
                </p:oleObj>
              </mc:Choice>
              <mc:Fallback>
                <p:oleObj name="Equation" r:id="rId4" imgW="2692400" imgH="2286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0830" y="3602577"/>
                        <a:ext cx="62817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9" name="Rectangle 8"/>
              <p:cNvSpPr/>
              <p:nvPr/>
            </p:nvSpPr>
            <p:spPr>
              <a:xfrm>
                <a:off x="762000" y="5377295"/>
                <a:ext cx="8153400" cy="5501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𝑆𝑎𝑙𝑒𝑠</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1</m:t>
                          </m:r>
                        </m:sub>
                      </m:sSub>
                      <m:sSub>
                        <m:sSubPr>
                          <m:ctrlPr>
                            <a:rPr lang="en-US" sz="2400" i="1">
                              <a:latin typeface="Cambria Math" panose="02040503050406030204" pitchFamily="18" charset="0"/>
                            </a:rPr>
                          </m:ctrlPr>
                        </m:sSubPr>
                        <m:e>
                          <m:r>
                            <a:rPr lang="en-US" sz="2400" i="1">
                              <a:latin typeface="Cambria Math"/>
                            </a:rPr>
                            <m:t>𝑆𝑎𝑙𝑎𝑟𝑦</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2</m:t>
                          </m:r>
                        </m:sub>
                      </m:sSub>
                      <m:sSubSup>
                        <m:sSubSupPr>
                          <m:ctrlPr>
                            <a:rPr lang="en-US" sz="2400" i="1">
                              <a:latin typeface="Cambria Math" panose="02040503050406030204" pitchFamily="18" charset="0"/>
                            </a:rPr>
                          </m:ctrlPr>
                        </m:sSubSupPr>
                        <m:e>
                          <m:r>
                            <a:rPr lang="en-US" sz="2400" i="1">
                              <a:latin typeface="Cambria Math"/>
                            </a:rPr>
                            <m:t>𝑆𝑎𝑙𝑎𝑟𝑦</m:t>
                          </m:r>
                        </m:e>
                        <m:sub>
                          <m:r>
                            <a:rPr lang="en-US" sz="2400" i="1">
                              <a:latin typeface="Cambria Math"/>
                            </a:rPr>
                            <m:t>𝑖</m:t>
                          </m:r>
                        </m:sub>
                        <m:sup>
                          <m:r>
                            <a:rPr lang="en-US" sz="2400" i="1">
                              <a:latin typeface="Cambria Math"/>
                            </a:rPr>
                            <m:t>2</m:t>
                          </m:r>
                        </m:sup>
                      </m:sSub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3</m:t>
                          </m:r>
                        </m:sub>
                      </m:sSub>
                      <m:sSub>
                        <m:sSubPr>
                          <m:ctrlPr>
                            <a:rPr lang="en-US" sz="2400" i="1">
                              <a:latin typeface="Cambria Math" panose="02040503050406030204" pitchFamily="18" charset="0"/>
                            </a:rPr>
                          </m:ctrlPr>
                        </m:sSubPr>
                        <m:e>
                          <m:r>
                            <a:rPr lang="en-US" sz="2400" i="1">
                              <a:latin typeface="Cambria Math"/>
                            </a:rPr>
                            <m:t>𝐸𝑥𝑝𝑒𝑟𝑖𝑒𝑛𝑐𝑒</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𝑢</m:t>
                          </m:r>
                        </m:e>
                        <m:sub>
                          <m:r>
                            <a:rPr lang="en-US" sz="2400" i="1">
                              <a:latin typeface="Cambria Math"/>
                            </a:rPr>
                            <m:t>𝑖</m:t>
                          </m:r>
                        </m:sub>
                      </m:sSub>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762000" y="5377295"/>
                <a:ext cx="8153400" cy="55015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9071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What is the marginal effect of Salary on Sales in our more flexible Sales equation?</a:t>
                </a:r>
              </a:p>
              <a:p>
                <a:pPr lvl="1"/>
                <a:endParaRPr lang="en-US" sz="1600" dirty="0">
                  <a:solidFill>
                    <a:srgbClr val="333300"/>
                  </a:solidFill>
                </a:endParaRPr>
              </a:p>
              <a:p>
                <a:pPr lvl="1"/>
                <a14:m>
                  <m:oMath xmlns:m="http://schemas.openxmlformats.org/officeDocument/2006/math">
                    <m:sSub>
                      <m:sSubPr>
                        <m:ctrlPr>
                          <a:rPr lang="en-US" sz="2400" b="0" i="1" smtClean="0">
                            <a:solidFill>
                              <a:srgbClr val="333300"/>
                            </a:solidFill>
                            <a:latin typeface="Cambria Math" panose="02040503050406030204" pitchFamily="18" charset="0"/>
                          </a:rPr>
                        </m:ctrlPr>
                      </m:sSubPr>
                      <m:e>
                        <m:r>
                          <a:rPr lang="en-US" sz="2400" b="0" i="1" smtClean="0">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1</m:t>
                        </m:r>
                      </m:sub>
                    </m:sSub>
                  </m:oMath>
                </a14:m>
                <a:endParaRPr lang="en-US" sz="2400" b="0" dirty="0">
                  <a:solidFill>
                    <a:srgbClr val="333300"/>
                  </a:solidFill>
                </a:endParaRPr>
              </a:p>
              <a:p>
                <a:pPr lvl="1"/>
                <a14:m>
                  <m:oMath xmlns:m="http://schemas.openxmlformats.org/officeDocument/2006/math">
                    <m:sSub>
                      <m:sSubPr>
                        <m:ctrlPr>
                          <a:rPr lang="en-US" sz="2400" b="0" i="1" smtClean="0">
                            <a:solidFill>
                              <a:srgbClr val="333300"/>
                            </a:solidFill>
                            <a:latin typeface="Cambria Math" panose="02040503050406030204" pitchFamily="18" charset="0"/>
                          </a:rPr>
                        </m:ctrlPr>
                      </m:sSubPr>
                      <m:e>
                        <m:r>
                          <a:rPr lang="en-US" sz="2400" b="0" i="1" smtClean="0">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1</m:t>
                        </m:r>
                      </m:sub>
                    </m:sSub>
                  </m:oMath>
                </a14:m>
                <a:r>
                  <a:rPr lang="en-US" sz="2400" b="0" dirty="0">
                    <a:solidFill>
                      <a:srgbClr val="333300"/>
                    </a:solidFill>
                  </a:rPr>
                  <a:t>+</a:t>
                </a:r>
                <a14:m>
                  <m:oMath xmlns:m="http://schemas.openxmlformats.org/officeDocument/2006/math">
                    <m:sSub>
                      <m:sSubPr>
                        <m:ctrlPr>
                          <a:rPr lang="en-US" sz="2400" i="1">
                            <a:solidFill>
                              <a:srgbClr val="333300"/>
                            </a:solidFill>
                            <a:latin typeface="Cambria Math" panose="02040503050406030204" pitchFamily="18" charset="0"/>
                          </a:rPr>
                        </m:ctrlPr>
                      </m:sSubPr>
                      <m:e>
                        <m:r>
                          <a:rPr lang="en-US" sz="2400" i="1">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2</m:t>
                        </m:r>
                      </m:sub>
                    </m:sSub>
                  </m:oMath>
                </a14:m>
                <a:endParaRPr lang="en-US" sz="2400" dirty="0">
                  <a:solidFill>
                    <a:srgbClr val="333300"/>
                  </a:solidFill>
                </a:endParaRPr>
              </a:p>
              <a:p>
                <a:pPr lvl="1"/>
                <a14:m>
                  <m:oMath xmlns:m="http://schemas.openxmlformats.org/officeDocument/2006/math">
                    <m:sSub>
                      <m:sSubPr>
                        <m:ctrlPr>
                          <a:rPr lang="en-US" sz="2400" b="0" i="1" smtClean="0">
                            <a:solidFill>
                              <a:srgbClr val="333300"/>
                            </a:solidFill>
                            <a:latin typeface="Cambria Math" panose="02040503050406030204" pitchFamily="18" charset="0"/>
                          </a:rPr>
                        </m:ctrlPr>
                      </m:sSubPr>
                      <m:e>
                        <m:r>
                          <a:rPr lang="en-US" sz="2400" b="0" i="1" smtClean="0">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1</m:t>
                        </m:r>
                      </m:sub>
                    </m:sSub>
                  </m:oMath>
                </a14:m>
                <a:r>
                  <a:rPr lang="en-US" sz="2400" b="0" dirty="0">
                    <a:solidFill>
                      <a:srgbClr val="333300"/>
                    </a:solidFill>
                  </a:rPr>
                  <a:t>+</a:t>
                </a:r>
                <a14:m>
                  <m:oMath xmlns:m="http://schemas.openxmlformats.org/officeDocument/2006/math">
                    <m:sSub>
                      <m:sSubPr>
                        <m:ctrlPr>
                          <a:rPr lang="en-US" sz="2400" i="1">
                            <a:solidFill>
                              <a:srgbClr val="333300"/>
                            </a:solidFill>
                            <a:latin typeface="Cambria Math" panose="02040503050406030204" pitchFamily="18" charset="0"/>
                          </a:rPr>
                        </m:ctrlPr>
                      </m:sSubPr>
                      <m:e>
                        <m:r>
                          <a:rPr lang="en-US" sz="2400" i="1">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2</m:t>
                        </m:r>
                      </m:sub>
                    </m:sSub>
                  </m:oMath>
                </a14:m>
                <a:r>
                  <a:rPr lang="en-US" sz="2400" dirty="0">
                    <a:solidFill>
                      <a:srgbClr val="333300"/>
                    </a:solidFill>
                  </a:rPr>
                  <a:t>Salary</a:t>
                </a:r>
              </a:p>
              <a:p>
                <a:pPr lvl="1"/>
                <a14:m>
                  <m:oMath xmlns:m="http://schemas.openxmlformats.org/officeDocument/2006/math">
                    <m:sSub>
                      <m:sSubPr>
                        <m:ctrlPr>
                          <a:rPr lang="en-US" sz="2400" i="1">
                            <a:solidFill>
                              <a:srgbClr val="333300"/>
                            </a:solidFill>
                            <a:latin typeface="Cambria Math" panose="02040503050406030204" pitchFamily="18" charset="0"/>
                          </a:rPr>
                        </m:ctrlPr>
                      </m:sSubPr>
                      <m:e>
                        <m:r>
                          <a:rPr lang="en-US" sz="2400" i="1">
                            <a:solidFill>
                              <a:srgbClr val="333300"/>
                            </a:solidFill>
                            <a:latin typeface="Cambria Math" panose="02040503050406030204" pitchFamily="18" charset="0"/>
                          </a:rPr>
                          <m:t>𝛽</m:t>
                        </m:r>
                      </m:e>
                      <m:sub>
                        <m:r>
                          <a:rPr lang="en-US" sz="2400" i="1">
                            <a:solidFill>
                              <a:srgbClr val="333300"/>
                            </a:solidFill>
                            <a:latin typeface="Cambria Math" panose="02040503050406030204" pitchFamily="18" charset="0"/>
                          </a:rPr>
                          <m:t>1</m:t>
                        </m:r>
                      </m:sub>
                    </m:sSub>
                  </m:oMath>
                </a14:m>
                <a:r>
                  <a:rPr lang="en-US" sz="2400" dirty="0">
                    <a:solidFill>
                      <a:srgbClr val="333300"/>
                    </a:solidFill>
                  </a:rPr>
                  <a:t>+</a:t>
                </a:r>
                <a14:m>
                  <m:oMath xmlns:m="http://schemas.openxmlformats.org/officeDocument/2006/math">
                    <m:sSub>
                      <m:sSubPr>
                        <m:ctrlPr>
                          <a:rPr lang="en-US" sz="2400" i="1">
                            <a:solidFill>
                              <a:srgbClr val="333300"/>
                            </a:solidFill>
                            <a:latin typeface="Cambria Math" panose="02040503050406030204" pitchFamily="18" charset="0"/>
                          </a:rPr>
                        </m:ctrlPr>
                      </m:sSubPr>
                      <m:e>
                        <m:r>
                          <a:rPr lang="en-US" sz="2400" b="0" i="1" smtClean="0">
                            <a:solidFill>
                              <a:srgbClr val="333300"/>
                            </a:solidFill>
                            <a:latin typeface="Cambria Math" panose="02040503050406030204" pitchFamily="18" charset="0"/>
                          </a:rPr>
                          <m:t>2</m:t>
                        </m:r>
                        <m:r>
                          <a:rPr lang="en-US" sz="2400" i="1">
                            <a:solidFill>
                              <a:srgbClr val="333300"/>
                            </a:solidFill>
                            <a:latin typeface="Cambria Math" panose="02040503050406030204" pitchFamily="18" charset="0"/>
                          </a:rPr>
                          <m:t>𝛽</m:t>
                        </m:r>
                      </m:e>
                      <m:sub>
                        <m:r>
                          <a:rPr lang="en-US" sz="2400" i="1">
                            <a:solidFill>
                              <a:srgbClr val="333300"/>
                            </a:solidFill>
                            <a:latin typeface="Cambria Math" panose="02040503050406030204" pitchFamily="18" charset="0"/>
                          </a:rPr>
                          <m:t>2</m:t>
                        </m:r>
                      </m:sub>
                    </m:sSub>
                  </m:oMath>
                </a14:m>
                <a:r>
                  <a:rPr lang="en-US" sz="2400" dirty="0">
                    <a:solidFill>
                      <a:srgbClr val="333300"/>
                    </a:solidFill>
                  </a:rPr>
                  <a:t>Salary</a:t>
                </a:r>
              </a:p>
              <a:p>
                <a:pPr lvl="1"/>
                <a:endParaRPr lang="en-US" sz="2400" b="0" dirty="0">
                  <a:solidFill>
                    <a:srgbClr val="3333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t="-1567"/>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635043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What is the marginal effect of Salary on Sales in our more flexible Sales equation?</a:t>
                </a:r>
              </a:p>
              <a:p>
                <a:endParaRPr lang="en-US" sz="2800" dirty="0">
                  <a:solidFill>
                    <a:srgbClr val="333300"/>
                  </a:solidFill>
                </a:endParaRPr>
              </a:p>
              <a:p>
                <a:pPr lvl="1"/>
                <a14:m>
                  <m:oMath xmlns:m="http://schemas.openxmlformats.org/officeDocument/2006/math">
                    <m:sSub>
                      <m:sSubPr>
                        <m:ctrlPr>
                          <a:rPr lang="en-US" sz="2400" b="0" i="1" smtClean="0">
                            <a:solidFill>
                              <a:srgbClr val="333300"/>
                            </a:solidFill>
                            <a:latin typeface="Cambria Math" panose="02040503050406030204" pitchFamily="18" charset="0"/>
                          </a:rPr>
                        </m:ctrlPr>
                      </m:sSubPr>
                      <m:e>
                        <m:r>
                          <a:rPr lang="en-US" sz="2400" b="0" i="1" smtClean="0">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1</m:t>
                        </m:r>
                      </m:sub>
                    </m:sSub>
                  </m:oMath>
                </a14:m>
                <a:endParaRPr lang="en-US" sz="2400" b="0" dirty="0">
                  <a:solidFill>
                    <a:srgbClr val="333300"/>
                  </a:solidFill>
                </a:endParaRPr>
              </a:p>
              <a:p>
                <a:pPr lvl="1"/>
                <a14:m>
                  <m:oMath xmlns:m="http://schemas.openxmlformats.org/officeDocument/2006/math">
                    <m:sSub>
                      <m:sSubPr>
                        <m:ctrlPr>
                          <a:rPr lang="en-US" sz="2400" b="0" i="1" smtClean="0">
                            <a:solidFill>
                              <a:srgbClr val="333300"/>
                            </a:solidFill>
                            <a:latin typeface="Cambria Math" panose="02040503050406030204" pitchFamily="18" charset="0"/>
                          </a:rPr>
                        </m:ctrlPr>
                      </m:sSubPr>
                      <m:e>
                        <m:r>
                          <a:rPr lang="en-US" sz="2400" b="0" i="1" smtClean="0">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1</m:t>
                        </m:r>
                      </m:sub>
                    </m:sSub>
                  </m:oMath>
                </a14:m>
                <a:r>
                  <a:rPr lang="en-US" sz="2400" b="0" dirty="0">
                    <a:solidFill>
                      <a:srgbClr val="333300"/>
                    </a:solidFill>
                  </a:rPr>
                  <a:t>+</a:t>
                </a:r>
                <a14:m>
                  <m:oMath xmlns:m="http://schemas.openxmlformats.org/officeDocument/2006/math">
                    <m:sSub>
                      <m:sSubPr>
                        <m:ctrlPr>
                          <a:rPr lang="en-US" sz="2400" i="1">
                            <a:solidFill>
                              <a:srgbClr val="333300"/>
                            </a:solidFill>
                            <a:latin typeface="Cambria Math" panose="02040503050406030204" pitchFamily="18" charset="0"/>
                          </a:rPr>
                        </m:ctrlPr>
                      </m:sSubPr>
                      <m:e>
                        <m:r>
                          <a:rPr lang="en-US" sz="2400" i="1">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2</m:t>
                        </m:r>
                      </m:sub>
                    </m:sSub>
                  </m:oMath>
                </a14:m>
                <a:endParaRPr lang="en-US" sz="2400" dirty="0">
                  <a:solidFill>
                    <a:srgbClr val="333300"/>
                  </a:solidFill>
                </a:endParaRPr>
              </a:p>
              <a:p>
                <a:pPr lvl="1"/>
                <a14:m>
                  <m:oMath xmlns:m="http://schemas.openxmlformats.org/officeDocument/2006/math">
                    <m:sSub>
                      <m:sSubPr>
                        <m:ctrlPr>
                          <a:rPr lang="en-US" sz="2400" b="0" i="1" smtClean="0">
                            <a:solidFill>
                              <a:srgbClr val="333300"/>
                            </a:solidFill>
                            <a:latin typeface="Cambria Math" panose="02040503050406030204" pitchFamily="18" charset="0"/>
                          </a:rPr>
                        </m:ctrlPr>
                      </m:sSubPr>
                      <m:e>
                        <m:r>
                          <a:rPr lang="en-US" sz="2400" b="0" i="1" smtClean="0">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1</m:t>
                        </m:r>
                      </m:sub>
                    </m:sSub>
                  </m:oMath>
                </a14:m>
                <a:r>
                  <a:rPr lang="en-US" sz="2400" b="0" dirty="0">
                    <a:solidFill>
                      <a:srgbClr val="333300"/>
                    </a:solidFill>
                  </a:rPr>
                  <a:t>+</a:t>
                </a:r>
                <a14:m>
                  <m:oMath xmlns:m="http://schemas.openxmlformats.org/officeDocument/2006/math">
                    <m:sSub>
                      <m:sSubPr>
                        <m:ctrlPr>
                          <a:rPr lang="en-US" sz="2400" i="1">
                            <a:solidFill>
                              <a:srgbClr val="333300"/>
                            </a:solidFill>
                            <a:latin typeface="Cambria Math" panose="02040503050406030204" pitchFamily="18" charset="0"/>
                          </a:rPr>
                        </m:ctrlPr>
                      </m:sSubPr>
                      <m:e>
                        <m:r>
                          <a:rPr lang="en-US" sz="2400" i="1">
                            <a:solidFill>
                              <a:srgbClr val="333300"/>
                            </a:solidFill>
                            <a:latin typeface="Cambria Math" panose="02040503050406030204" pitchFamily="18" charset="0"/>
                          </a:rPr>
                          <m:t>𝛽</m:t>
                        </m:r>
                      </m:e>
                      <m:sub>
                        <m:r>
                          <a:rPr lang="en-US" sz="2400" b="0" i="1" smtClean="0">
                            <a:solidFill>
                              <a:srgbClr val="333300"/>
                            </a:solidFill>
                            <a:latin typeface="Cambria Math" panose="02040503050406030204" pitchFamily="18" charset="0"/>
                          </a:rPr>
                          <m:t>2</m:t>
                        </m:r>
                      </m:sub>
                    </m:sSub>
                  </m:oMath>
                </a14:m>
                <a:r>
                  <a:rPr lang="en-US" sz="2400" dirty="0">
                    <a:solidFill>
                      <a:srgbClr val="333300"/>
                    </a:solidFill>
                  </a:rPr>
                  <a:t>Salary</a:t>
                </a:r>
              </a:p>
              <a:p>
                <a:pPr lvl="1"/>
                <a14:m>
                  <m:oMath xmlns:m="http://schemas.openxmlformats.org/officeDocument/2006/math">
                    <m:sSub>
                      <m:sSubPr>
                        <m:ctrlPr>
                          <a:rPr lang="en-US" sz="2400" i="1" u="sng">
                            <a:solidFill>
                              <a:srgbClr val="333300"/>
                            </a:solidFill>
                            <a:latin typeface="Cambria Math" panose="02040503050406030204" pitchFamily="18" charset="0"/>
                          </a:rPr>
                        </m:ctrlPr>
                      </m:sSubPr>
                      <m:e>
                        <m:r>
                          <a:rPr lang="en-US" sz="2400" i="1" u="sng">
                            <a:solidFill>
                              <a:srgbClr val="333300"/>
                            </a:solidFill>
                            <a:latin typeface="Cambria Math" panose="02040503050406030204" pitchFamily="18" charset="0"/>
                          </a:rPr>
                          <m:t>𝛽</m:t>
                        </m:r>
                      </m:e>
                      <m:sub>
                        <m:r>
                          <a:rPr lang="en-US" sz="2400" i="1" u="sng">
                            <a:solidFill>
                              <a:srgbClr val="333300"/>
                            </a:solidFill>
                            <a:latin typeface="Cambria Math" panose="02040503050406030204" pitchFamily="18" charset="0"/>
                          </a:rPr>
                          <m:t>1</m:t>
                        </m:r>
                      </m:sub>
                    </m:sSub>
                  </m:oMath>
                </a14:m>
                <a:r>
                  <a:rPr lang="en-US" sz="2400" u="sng" dirty="0">
                    <a:solidFill>
                      <a:srgbClr val="333300"/>
                    </a:solidFill>
                  </a:rPr>
                  <a:t>+</a:t>
                </a:r>
                <a14:m>
                  <m:oMath xmlns:m="http://schemas.openxmlformats.org/officeDocument/2006/math">
                    <m:sSub>
                      <m:sSubPr>
                        <m:ctrlPr>
                          <a:rPr lang="en-US" sz="2400" i="1" u="sng">
                            <a:solidFill>
                              <a:srgbClr val="333300"/>
                            </a:solidFill>
                            <a:latin typeface="Cambria Math" panose="02040503050406030204" pitchFamily="18" charset="0"/>
                          </a:rPr>
                        </m:ctrlPr>
                      </m:sSubPr>
                      <m:e>
                        <m:r>
                          <a:rPr lang="en-US" sz="2400" b="0" i="1" u="sng" smtClean="0">
                            <a:solidFill>
                              <a:srgbClr val="333300"/>
                            </a:solidFill>
                            <a:latin typeface="Cambria Math" panose="02040503050406030204" pitchFamily="18" charset="0"/>
                          </a:rPr>
                          <m:t>2</m:t>
                        </m:r>
                        <m:r>
                          <a:rPr lang="en-US" sz="2400" i="1" u="sng">
                            <a:solidFill>
                              <a:srgbClr val="333300"/>
                            </a:solidFill>
                            <a:latin typeface="Cambria Math" panose="02040503050406030204" pitchFamily="18" charset="0"/>
                          </a:rPr>
                          <m:t>𝛽</m:t>
                        </m:r>
                      </m:e>
                      <m:sub>
                        <m:r>
                          <a:rPr lang="en-US" sz="2400" i="1" u="sng">
                            <a:solidFill>
                              <a:srgbClr val="333300"/>
                            </a:solidFill>
                            <a:latin typeface="Cambria Math" panose="02040503050406030204" pitchFamily="18" charset="0"/>
                          </a:rPr>
                          <m:t>2</m:t>
                        </m:r>
                      </m:sub>
                    </m:sSub>
                  </m:oMath>
                </a14:m>
                <a:r>
                  <a:rPr lang="en-US" sz="2400" u="sng" dirty="0">
                    <a:solidFill>
                      <a:srgbClr val="333300"/>
                    </a:solidFill>
                  </a:rPr>
                  <a:t>Salary</a:t>
                </a:r>
              </a:p>
              <a:p>
                <a:pPr lvl="1"/>
                <a:endParaRPr lang="en-US" sz="2400" dirty="0">
                  <a:solidFill>
                    <a:srgbClr val="3333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t="-1567"/>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19967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lgn="ctr">
              <a:buNone/>
            </a:pPr>
            <a:r>
              <a:rPr lang="en-US" sz="5400" dirty="0"/>
              <a:t>Panel Data Methods</a:t>
            </a:r>
          </a:p>
          <a:p>
            <a:endParaRPr lang="en-US" sz="2800" dirty="0"/>
          </a:p>
          <a:p>
            <a:pPr marL="109728" indent="0">
              <a:buNone/>
            </a:pPr>
            <a:endParaRPr lang="en-US" sz="2800" dirty="0"/>
          </a:p>
          <a:p>
            <a:endParaRPr lang="en-US" sz="2800" dirty="0"/>
          </a:p>
          <a:p>
            <a:endParaRPr lang="en-US" sz="2800"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endParaRPr lang="en-US" dirty="0">
              <a:solidFill>
                <a:schemeClr val="bg1"/>
              </a:solidFill>
              <a:effectLst>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340572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012095"/>
            <a:ext cx="8004391" cy="638906"/>
          </a:xfrm>
        </p:spPr>
        <p:txBody>
          <a:bodyPr>
            <a:normAutofit fontScale="90000"/>
          </a:bodyPr>
          <a:lstStyle/>
          <a:p>
            <a:r>
              <a:rPr lang="en-US" dirty="0"/>
              <a:t>By the end of this class,</a:t>
            </a:r>
            <a:br>
              <a:rPr lang="en-US" dirty="0"/>
            </a:br>
            <a:r>
              <a:rPr lang="en-US" dirty="0"/>
              <a:t>you should be able to:</a:t>
            </a:r>
          </a:p>
        </p:txBody>
      </p:sp>
      <p:sp>
        <p:nvSpPr>
          <p:cNvPr id="4" name="Content Placeholder 3"/>
          <p:cNvSpPr>
            <a:spLocks noGrp="1"/>
          </p:cNvSpPr>
          <p:nvPr>
            <p:ph idx="1"/>
          </p:nvPr>
        </p:nvSpPr>
        <p:spPr>
          <a:xfrm>
            <a:off x="518824" y="1976198"/>
            <a:ext cx="8015594" cy="4119802"/>
          </a:xfrm>
        </p:spPr>
        <p:txBody>
          <a:bodyPr>
            <a:noAutofit/>
          </a:bodyPr>
          <a:lstStyle/>
          <a:p>
            <a:endParaRPr lang="en-US" sz="2200" dirty="0"/>
          </a:p>
          <a:p>
            <a:pPr>
              <a:buFont typeface="Arial" panose="020B0604020202020204" pitchFamily="34" charset="0"/>
              <a:buChar char="•"/>
            </a:pPr>
            <a:r>
              <a:rPr lang="en-US" sz="2200" dirty="0">
                <a:solidFill>
                  <a:schemeClr val="tx1">
                    <a:lumMod val="75000"/>
                    <a:lumOff val="25000"/>
                  </a:schemeClr>
                </a:solidFill>
              </a:rPr>
              <a:t>Understand some functional form issues for our models.</a:t>
            </a:r>
          </a:p>
          <a:p>
            <a:pPr>
              <a:buFont typeface="Arial" panose="020B0604020202020204" pitchFamily="34" charset="0"/>
              <a:buChar char="•"/>
            </a:pPr>
            <a:r>
              <a:rPr lang="en-US" sz="2200" dirty="0">
                <a:solidFill>
                  <a:schemeClr val="tx1">
                    <a:lumMod val="75000"/>
                    <a:lumOff val="25000"/>
                  </a:schemeClr>
                </a:solidFill>
              </a:rPr>
              <a:t>Have a sense of what a difference-in-differences model can accomplish.</a:t>
            </a:r>
          </a:p>
          <a:p>
            <a:pPr>
              <a:buFont typeface="Arial" panose="020B0604020202020204" pitchFamily="34" charset="0"/>
              <a:buChar char="•"/>
            </a:pPr>
            <a:r>
              <a:rPr lang="en-US" sz="2200" dirty="0">
                <a:solidFill>
                  <a:schemeClr val="tx1">
                    <a:lumMod val="75000"/>
                    <a:lumOff val="25000"/>
                  </a:schemeClr>
                </a:solidFill>
              </a:rPr>
              <a:t>Have a sense of what panel data can allow us to control for.</a:t>
            </a:r>
          </a:p>
          <a:p>
            <a:pPr marL="0" indent="0">
              <a:buNone/>
            </a:pPr>
            <a:endParaRPr lang="en-US" sz="2000"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A173AFD8-20BC-544C-8095-A5D900C49100}"/>
              </a:ext>
            </a:extLst>
          </p:cNvPr>
          <p:cNvSpPr>
            <a:spLocks noGrp="1"/>
          </p:cNvSpPr>
          <p:nvPr>
            <p:ph type="sldNum" sz="quarter" idx="12"/>
          </p:nvPr>
        </p:nvSpPr>
        <p:spPr/>
        <p:txBody>
          <a:bodyPr/>
          <a:lstStyle/>
          <a:p>
            <a:fld id="{82D48033-F52F-43BC-9751-F53BB58AB199}" type="slidenum">
              <a:rPr lang="en-US" smtClean="0"/>
              <a:pPr/>
              <a:t>2</a:t>
            </a:fld>
            <a:endParaRPr lang="en-US"/>
          </a:p>
        </p:txBody>
      </p:sp>
    </p:spTree>
    <p:extLst>
      <p:ext uri="{BB962C8B-B14F-4D97-AF65-F5344CB8AC3E}">
        <p14:creationId xmlns:p14="http://schemas.microsoft.com/office/powerpoint/2010/main" val="9745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62500" lnSpcReduction="20000"/>
          </a:bodyPr>
          <a:lstStyle/>
          <a:p>
            <a:endParaRPr lang="en-US" sz="2800" dirty="0"/>
          </a:p>
          <a:p>
            <a:r>
              <a:rPr lang="en-US" sz="3800" dirty="0"/>
              <a:t>When we have panel data, we have to worry about 3 types of characteristics</a:t>
            </a:r>
          </a:p>
          <a:p>
            <a:endParaRPr lang="en-US" sz="3800" dirty="0"/>
          </a:p>
          <a:p>
            <a:r>
              <a:rPr lang="en-US" sz="3800" dirty="0"/>
              <a:t>Those that:</a:t>
            </a:r>
          </a:p>
          <a:p>
            <a:pPr lvl="1"/>
            <a:endParaRPr lang="en-US" sz="2400" dirty="0"/>
          </a:p>
          <a:p>
            <a:pPr marL="850392" lvl="1" indent="-457200">
              <a:buFont typeface="+mj-lt"/>
              <a:buAutoNum type="arabicParenR"/>
            </a:pPr>
            <a:r>
              <a:rPr lang="en-US" sz="3200" dirty="0">
                <a:solidFill>
                  <a:srgbClr val="003399"/>
                </a:solidFill>
              </a:rPr>
              <a:t>Are constant over time</a:t>
            </a:r>
          </a:p>
          <a:p>
            <a:pPr marL="850392" lvl="1" indent="-457200">
              <a:buFont typeface="+mj-lt"/>
              <a:buAutoNum type="arabicParenR"/>
            </a:pPr>
            <a:endParaRPr lang="en-US" sz="3200" dirty="0">
              <a:solidFill>
                <a:srgbClr val="003399"/>
              </a:solidFill>
            </a:endParaRPr>
          </a:p>
          <a:p>
            <a:pPr marL="850392" lvl="1" indent="-457200">
              <a:buFont typeface="+mj-lt"/>
              <a:buAutoNum type="arabicParenR"/>
            </a:pPr>
            <a:r>
              <a:rPr lang="en-US" sz="3200" dirty="0">
                <a:solidFill>
                  <a:srgbClr val="003399"/>
                </a:solidFill>
              </a:rPr>
              <a:t>Those that change over time, but change the same (amount or percentage) for all entities.</a:t>
            </a:r>
          </a:p>
          <a:p>
            <a:pPr marL="850392" lvl="1" indent="-457200">
              <a:buFont typeface="+mj-lt"/>
              <a:buAutoNum type="arabicParenR"/>
            </a:pPr>
            <a:endParaRPr lang="en-US" sz="3200" dirty="0">
              <a:solidFill>
                <a:srgbClr val="003399"/>
              </a:solidFill>
            </a:endParaRPr>
          </a:p>
          <a:p>
            <a:pPr marL="850392" lvl="1" indent="-457200">
              <a:buFont typeface="+mj-lt"/>
              <a:buAutoNum type="arabicParenR"/>
            </a:pPr>
            <a:r>
              <a:rPr lang="en-US" sz="3200" dirty="0">
                <a:solidFill>
                  <a:srgbClr val="003399"/>
                </a:solidFill>
              </a:rPr>
              <a:t>Those that change over time and change differently for one or more entities.</a:t>
            </a:r>
          </a:p>
          <a:p>
            <a:endParaRPr lang="en-US" sz="2800" dirty="0">
              <a:solidFill>
                <a:srgbClr val="003399"/>
              </a:solidFill>
            </a:endParaRPr>
          </a:p>
          <a:p>
            <a:r>
              <a:rPr lang="en-US" sz="3800" dirty="0"/>
              <a:t>Panel data gives us tools (some “silver bullets”) to control for some of these all at once.</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03081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lgn="ctr">
              <a:buNone/>
            </a:pPr>
            <a:r>
              <a:rPr lang="en-US" sz="5400" dirty="0"/>
              <a:t>Difference-in-Differences</a:t>
            </a:r>
          </a:p>
          <a:p>
            <a:endParaRPr lang="en-US" sz="2800" dirty="0"/>
          </a:p>
          <a:p>
            <a:pPr marL="109728" indent="0">
              <a:buNone/>
            </a:pPr>
            <a:endParaRPr lang="en-US" sz="2800" dirty="0"/>
          </a:p>
          <a:p>
            <a:endParaRPr lang="en-US" sz="2800" dirty="0"/>
          </a:p>
          <a:p>
            <a:endParaRPr lang="en-US" sz="2800"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endParaRPr lang="en-US" dirty="0">
              <a:solidFill>
                <a:schemeClr val="bg1"/>
              </a:solidFill>
              <a:effectLst>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320902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85000" lnSpcReduction="20000"/>
          </a:bodyPr>
          <a:lstStyle/>
          <a:p>
            <a:r>
              <a:rPr lang="en-US" sz="2800" dirty="0"/>
              <a:t>Recall our “big picture” problem</a:t>
            </a:r>
          </a:p>
          <a:p>
            <a:pPr lvl="1"/>
            <a:r>
              <a:rPr lang="en-US" sz="2400" dirty="0">
                <a:solidFill>
                  <a:srgbClr val="003399"/>
                </a:solidFill>
              </a:rPr>
              <a:t>We’re interested in the effect of various treatments, but we don’t believe they were randomly assigned</a:t>
            </a:r>
          </a:p>
          <a:p>
            <a:endParaRPr lang="en-US" sz="2800" dirty="0"/>
          </a:p>
          <a:p>
            <a:r>
              <a:rPr lang="en-US" sz="2800" dirty="0"/>
              <a:t>Many datasets are in the form of a </a:t>
            </a:r>
            <a:r>
              <a:rPr lang="en-US" sz="2800" u="sng" dirty="0"/>
              <a:t>panel</a:t>
            </a:r>
            <a:r>
              <a:rPr lang="en-US" sz="2800" dirty="0"/>
              <a:t> – what does this mean?</a:t>
            </a:r>
          </a:p>
          <a:p>
            <a:pPr lvl="1"/>
            <a:r>
              <a:rPr lang="en-US" sz="2400" dirty="0">
                <a:solidFill>
                  <a:srgbClr val="003399"/>
                </a:solidFill>
              </a:rPr>
              <a:t>A panel dataset includes observations on the same units over time</a:t>
            </a:r>
          </a:p>
          <a:p>
            <a:pPr lvl="1"/>
            <a:endParaRPr lang="en-US" sz="2400" dirty="0">
              <a:solidFill>
                <a:srgbClr val="003399"/>
              </a:solidFill>
            </a:endParaRPr>
          </a:p>
          <a:p>
            <a:pPr lvl="1"/>
            <a:r>
              <a:rPr lang="en-US" sz="2400" dirty="0">
                <a:solidFill>
                  <a:srgbClr val="003399"/>
                </a:solidFill>
              </a:rPr>
              <a:t>For example, observing the sales for the same set of Best Buy stores over time would constitute a panel</a:t>
            </a:r>
          </a:p>
          <a:p>
            <a:pPr lvl="2"/>
            <a:r>
              <a:rPr lang="en-US" sz="2200" dirty="0">
                <a:solidFill>
                  <a:srgbClr val="008000"/>
                </a:solidFill>
              </a:rPr>
              <a:t>Each sales observation is </a:t>
            </a:r>
            <a:r>
              <a:rPr lang="en-US" sz="2200" dirty="0" err="1">
                <a:solidFill>
                  <a:srgbClr val="008000"/>
                </a:solidFill>
              </a:rPr>
              <a:t>Sales</a:t>
            </a:r>
            <a:r>
              <a:rPr lang="en-US" sz="2200" baseline="-25000" dirty="0" err="1">
                <a:solidFill>
                  <a:srgbClr val="008000"/>
                </a:solidFill>
              </a:rPr>
              <a:t>it</a:t>
            </a:r>
            <a:endParaRPr lang="en-US" sz="2200" dirty="0">
              <a:solidFill>
                <a:srgbClr val="008000"/>
              </a:solidFill>
            </a:endParaRPr>
          </a:p>
          <a:p>
            <a:endParaRPr lang="en-US" sz="2800" dirty="0">
              <a:solidFill>
                <a:srgbClr val="003399"/>
              </a:solidFill>
            </a:endParaRPr>
          </a:p>
          <a:p>
            <a:r>
              <a:rPr lang="en-US" sz="2800" dirty="0"/>
              <a:t>When data are in the form of a panel, this gives us a key tool for attacking an endogeneity problem. </a:t>
            </a:r>
          </a:p>
          <a:p>
            <a:pPr lvl="1"/>
            <a:endParaRPr lang="en-US" sz="2400" dirty="0"/>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332233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A working example:</a:t>
            </a:r>
          </a:p>
          <a:p>
            <a:pPr lvl="1"/>
            <a:r>
              <a:rPr lang="en-US" sz="2400" dirty="0">
                <a:solidFill>
                  <a:srgbClr val="003399"/>
                </a:solidFill>
              </a:rPr>
              <a:t>Suppose you own several liquor stores</a:t>
            </a:r>
          </a:p>
          <a:p>
            <a:pPr lvl="2"/>
            <a:r>
              <a:rPr lang="en-US" sz="2200" dirty="0">
                <a:solidFill>
                  <a:srgbClr val="008000"/>
                </a:solidFill>
              </a:rPr>
              <a:t>Some in Indiana, and some in Michigan</a:t>
            </a:r>
          </a:p>
          <a:p>
            <a:endParaRPr lang="en-US" sz="2800" dirty="0"/>
          </a:p>
          <a:p>
            <a:pPr lvl="1"/>
            <a:r>
              <a:rPr lang="en-US" sz="2400" dirty="0">
                <a:solidFill>
                  <a:srgbClr val="003399"/>
                </a:solidFill>
              </a:rPr>
              <a:t>Now, imagine Indiana passes a 5% tax increase on liquor Sales</a:t>
            </a:r>
          </a:p>
          <a:p>
            <a:pPr lvl="1"/>
            <a:endParaRPr lang="en-US" sz="2400" dirty="0"/>
          </a:p>
          <a:p>
            <a:pPr lvl="1"/>
            <a:r>
              <a:rPr lang="en-US" sz="2400" dirty="0">
                <a:solidFill>
                  <a:srgbClr val="003399"/>
                </a:solidFill>
              </a:rPr>
              <a:t>You may be interested in the effect of this tax hike – why?</a:t>
            </a:r>
          </a:p>
          <a:p>
            <a:pPr lvl="2"/>
            <a:r>
              <a:rPr lang="en-US" sz="2200" dirty="0">
                <a:solidFill>
                  <a:srgbClr val="008000"/>
                </a:solidFill>
              </a:rPr>
              <a:t>This can help pin down customers’ price responsiveness</a:t>
            </a:r>
          </a:p>
          <a:p>
            <a:pPr lvl="2"/>
            <a:endParaRPr lang="en-US" sz="2200" dirty="0">
              <a:solidFill>
                <a:srgbClr val="008000"/>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58068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Load in the second spreadsheet from Class 7.1 data</a:t>
            </a:r>
          </a:p>
          <a:p>
            <a:pPr lvl="1"/>
            <a:r>
              <a:rPr lang="en-US" sz="2400" dirty="0">
                <a:solidFill>
                  <a:srgbClr val="008000"/>
                </a:solidFill>
              </a:rPr>
              <a:t>You see Profits for each of your stores at each time period (year)</a:t>
            </a:r>
          </a:p>
          <a:p>
            <a:pPr lvl="1"/>
            <a:endParaRPr lang="en-US" sz="2400" dirty="0">
              <a:solidFill>
                <a:srgbClr val="008000"/>
              </a:solidFill>
            </a:endParaRPr>
          </a:p>
          <a:p>
            <a:pPr lvl="1"/>
            <a:r>
              <a:rPr lang="en-US" sz="2400" dirty="0">
                <a:solidFill>
                  <a:srgbClr val="008000"/>
                </a:solidFill>
              </a:rPr>
              <a:t>You know the store identification and location (state)</a:t>
            </a:r>
          </a:p>
          <a:p>
            <a:pPr lvl="1"/>
            <a:endParaRPr lang="en-US" sz="2400" dirty="0">
              <a:solidFill>
                <a:srgbClr val="008000"/>
              </a:solidFill>
            </a:endParaRPr>
          </a:p>
          <a:p>
            <a:pPr lvl="1"/>
            <a:r>
              <a:rPr lang="en-US" sz="2400" dirty="0">
                <a:solidFill>
                  <a:srgbClr val="008000"/>
                </a:solidFill>
              </a:rPr>
              <a:t>You know the time (year) of each Profits record</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92003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143000"/>
                <a:ext cx="8229600" cy="4864291"/>
              </a:xfrm>
            </p:spPr>
            <p:txBody>
              <a:bodyPr>
                <a:normAutofit/>
              </a:bodyPr>
              <a:lstStyle/>
              <a:p>
                <a:r>
                  <a:rPr lang="en-US" sz="2800" dirty="0"/>
                  <a:t>Your colleague suggests you run the following regression to identify the effect of the tax increase:</a:t>
                </a:r>
              </a:p>
              <a:p>
                <a:endParaRPr lang="en-US" sz="2800" dirty="0"/>
              </a:p>
              <a:p>
                <a:pPr lvl="1"/>
                <a14:m>
                  <m:oMath xmlns:m="http://schemas.openxmlformats.org/officeDocument/2006/math">
                    <m:r>
                      <a:rPr lang="en-US" sz="2400" b="0" i="1" smtClean="0">
                        <a:latin typeface="Cambria Math" panose="02040503050406030204" pitchFamily="18" charset="0"/>
                      </a:rPr>
                      <m:t>𝑃𝑟𝑜𝑓𝑖𝑡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𝑇𝑎𝑥𝐻𝑖𝑘</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𝑖𝑡</m:t>
                        </m:r>
                      </m:sub>
                    </m:sSub>
                  </m:oMath>
                </a14:m>
                <a:endParaRPr lang="en-US" sz="2400" dirty="0"/>
              </a:p>
              <a:p>
                <a:pPr marL="109728" indent="0">
                  <a:buNone/>
                </a:pPr>
                <a:endParaRPr lang="en-US" sz="2800" dirty="0"/>
              </a:p>
              <a:p>
                <a:r>
                  <a:rPr lang="en-US" sz="2800" dirty="0"/>
                  <a:t>Run this regression in STATA that estimates this model.</a:t>
                </a:r>
              </a:p>
              <a:p>
                <a:endParaRPr lang="en-US" sz="2800" dirty="0">
                  <a:solidFill>
                    <a:srgbClr val="008000"/>
                  </a:solidFill>
                </a:endParaRPr>
              </a:p>
              <a:p>
                <a:endParaRPr lang="en-US" sz="2800" dirty="0">
                  <a:solidFill>
                    <a:srgbClr val="008000"/>
                  </a:solidFill>
                </a:endParaRPr>
              </a:p>
              <a:p>
                <a:endParaRPr lang="en-US" sz="2400" dirty="0">
                  <a:solidFill>
                    <a:srgbClr val="008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t="-1567" r="-2160"/>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577657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It appears that the tax hike lowered Profits by more than 250 units</a:t>
            </a:r>
          </a:p>
          <a:p>
            <a:endParaRPr lang="en-US" sz="2800" dirty="0">
              <a:solidFill>
                <a:srgbClr val="008000"/>
              </a:solidFill>
            </a:endParaRPr>
          </a:p>
          <a:p>
            <a:r>
              <a:rPr lang="en-US" sz="2800" dirty="0"/>
              <a:t>Should we use this to make predictions about any further tax hikes?</a:t>
            </a:r>
          </a:p>
          <a:p>
            <a:pPr lvl="1"/>
            <a:endParaRPr lang="en-US" sz="2400" dirty="0">
              <a:solidFill>
                <a:srgbClr val="003399"/>
              </a:solidFill>
            </a:endParaRPr>
          </a:p>
          <a:p>
            <a:pPr lvl="1"/>
            <a:endParaRPr lang="en-US" sz="2400" dirty="0"/>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568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It appears that the tax hike lowered Profits by more than 250</a:t>
            </a:r>
          </a:p>
          <a:p>
            <a:endParaRPr lang="en-US" sz="2800" dirty="0">
              <a:solidFill>
                <a:srgbClr val="008000"/>
              </a:solidFill>
            </a:endParaRPr>
          </a:p>
          <a:p>
            <a:r>
              <a:rPr lang="en-US" sz="2800" dirty="0"/>
              <a:t>Should we use this to make predictions about any further tax hikes?</a:t>
            </a:r>
          </a:p>
          <a:p>
            <a:pPr lvl="1"/>
            <a:r>
              <a:rPr lang="en-US" sz="2400" dirty="0">
                <a:solidFill>
                  <a:srgbClr val="003399"/>
                </a:solidFill>
              </a:rPr>
              <a:t>No</a:t>
            </a:r>
          </a:p>
          <a:p>
            <a:pPr lvl="1"/>
            <a:endParaRPr lang="en-US" sz="2400" dirty="0"/>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62052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Why shouldn’t we use our regression of profits on the tax hike to make predictions about the impact of future tax hikes?</a:t>
            </a:r>
          </a:p>
          <a:p>
            <a:pPr lvl="1"/>
            <a:endParaRPr lang="en-US" sz="1800" dirty="0">
              <a:solidFill>
                <a:srgbClr val="008000"/>
              </a:solidFill>
            </a:endParaRPr>
          </a:p>
          <a:p>
            <a:pPr lvl="1"/>
            <a:r>
              <a:rPr lang="en-US" sz="2400" dirty="0">
                <a:solidFill>
                  <a:srgbClr val="008000"/>
                </a:solidFill>
              </a:rPr>
              <a:t>Tax hikes cannot impact profits</a:t>
            </a:r>
          </a:p>
          <a:p>
            <a:pPr lvl="1"/>
            <a:r>
              <a:rPr lang="en-US" sz="2400" dirty="0">
                <a:solidFill>
                  <a:srgbClr val="008000"/>
                </a:solidFill>
              </a:rPr>
              <a:t>Tax hikes are likely correlated with other factors impacting profits</a:t>
            </a:r>
          </a:p>
          <a:p>
            <a:pPr lvl="1"/>
            <a:r>
              <a:rPr lang="en-US" sz="2400" dirty="0">
                <a:solidFill>
                  <a:srgbClr val="008000"/>
                </a:solidFill>
              </a:rPr>
              <a:t>Tax hikes suffer from selection bias</a:t>
            </a:r>
          </a:p>
          <a:p>
            <a:pPr lvl="1"/>
            <a:r>
              <a:rPr lang="en-US" sz="2400" dirty="0">
                <a:solidFill>
                  <a:srgbClr val="008000"/>
                </a:solidFill>
              </a:rPr>
              <a:t>Tax hikes are always randomly assigned</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976473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Why shouldn’t we use our regression of profits on the tax hike to make predictions about the impact of future tax hikes?</a:t>
            </a:r>
          </a:p>
          <a:p>
            <a:pPr lvl="1"/>
            <a:endParaRPr lang="en-US" sz="1800" dirty="0">
              <a:solidFill>
                <a:srgbClr val="008000"/>
              </a:solidFill>
            </a:endParaRPr>
          </a:p>
          <a:p>
            <a:pPr lvl="1"/>
            <a:r>
              <a:rPr lang="en-US" sz="2400" dirty="0">
                <a:solidFill>
                  <a:srgbClr val="008000"/>
                </a:solidFill>
              </a:rPr>
              <a:t>Tax hikes cannot impact profits</a:t>
            </a:r>
          </a:p>
          <a:p>
            <a:pPr lvl="1"/>
            <a:r>
              <a:rPr lang="en-US" sz="2400" u="sng" dirty="0">
                <a:solidFill>
                  <a:srgbClr val="008000"/>
                </a:solidFill>
              </a:rPr>
              <a:t>Tax hikes are likely correlated with other factors impacting profits</a:t>
            </a:r>
          </a:p>
          <a:p>
            <a:pPr lvl="1"/>
            <a:r>
              <a:rPr lang="en-US" sz="2400" dirty="0">
                <a:solidFill>
                  <a:srgbClr val="008000"/>
                </a:solidFill>
              </a:rPr>
              <a:t>Tax hikes suffer from selection bias</a:t>
            </a:r>
          </a:p>
          <a:p>
            <a:pPr lvl="1"/>
            <a:r>
              <a:rPr lang="en-US" sz="2400" dirty="0">
                <a:solidFill>
                  <a:srgbClr val="008000"/>
                </a:solidFill>
              </a:rPr>
              <a:t>Tax hikes are always randomly assigned</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5475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pPr marL="109728" lvl="1" indent="0">
              <a:spcBef>
                <a:spcPts val="400"/>
              </a:spcBef>
              <a:buSzPct val="68000"/>
              <a:buNone/>
            </a:pPr>
            <a:endParaRPr lang="en-US" sz="5400" dirty="0"/>
          </a:p>
          <a:p>
            <a:pPr marL="109728" lvl="1" indent="0">
              <a:spcBef>
                <a:spcPts val="400"/>
              </a:spcBef>
              <a:buSzPct val="68000"/>
              <a:buNone/>
            </a:pPr>
            <a:endParaRPr lang="en-US" sz="5400" dirty="0"/>
          </a:p>
          <a:p>
            <a:pPr marL="109728" lvl="1" indent="0" algn="ctr">
              <a:spcBef>
                <a:spcPts val="400"/>
              </a:spcBef>
              <a:buSzPct val="68000"/>
              <a:buNone/>
            </a:pPr>
            <a:r>
              <a:rPr lang="en-US" sz="5400" dirty="0"/>
              <a:t>Form of the Determining Function</a:t>
            </a:r>
          </a:p>
        </p:txBody>
      </p:sp>
      <p:sp>
        <p:nvSpPr>
          <p:cNvPr id="2" name="Title 1"/>
          <p:cNvSpPr>
            <a:spLocks noGrp="1"/>
          </p:cNvSpPr>
          <p:nvPr>
            <p:ph type="title"/>
          </p:nvPr>
        </p:nvSpPr>
        <p:spPr>
          <a:xfrm>
            <a:off x="0" y="0"/>
            <a:ext cx="9144000" cy="1066800"/>
          </a:xfrm>
          <a:solidFill>
            <a:schemeClr val="accent1"/>
          </a:solidFill>
          <a:ln>
            <a:solidFill>
              <a:schemeClr val="accent1"/>
            </a:solidFill>
          </a:ln>
        </p:spPr>
        <p:txBody>
          <a:bodyPr>
            <a:normAutofit/>
          </a:bodyPr>
          <a:lstStyle/>
          <a:p>
            <a:endParaRPr lang="en-US" dirty="0">
              <a:solidFill>
                <a:schemeClr val="bg1"/>
              </a:solidFill>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3723829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85000" lnSpcReduction="20000"/>
          </a:bodyPr>
          <a:lstStyle/>
          <a:p>
            <a:r>
              <a:rPr lang="en-US" sz="2800" dirty="0"/>
              <a:t>Why might we think </a:t>
            </a:r>
            <a:r>
              <a:rPr lang="en-US" sz="2800" dirty="0" err="1"/>
              <a:t>TaxHike</a:t>
            </a:r>
            <a:r>
              <a:rPr lang="en-US" sz="2800" dirty="0"/>
              <a:t> is endogenous?</a:t>
            </a:r>
          </a:p>
          <a:p>
            <a:endParaRPr lang="en-US" sz="2800" dirty="0">
              <a:solidFill>
                <a:srgbClr val="008000"/>
              </a:solidFill>
            </a:endParaRPr>
          </a:p>
          <a:p>
            <a:r>
              <a:rPr lang="en-US" sz="2800" dirty="0"/>
              <a:t>There are two obvious ways that observations having a tax hike might be “special”</a:t>
            </a:r>
          </a:p>
          <a:p>
            <a:pPr marL="850392" lvl="1" indent="-457200">
              <a:buFont typeface="+mj-lt"/>
              <a:buAutoNum type="arabicPeriod"/>
            </a:pPr>
            <a:r>
              <a:rPr lang="en-US" sz="2400" dirty="0">
                <a:solidFill>
                  <a:srgbClr val="003399"/>
                </a:solidFill>
              </a:rPr>
              <a:t>They’re all in Indiana</a:t>
            </a:r>
          </a:p>
          <a:p>
            <a:pPr marL="1088136" lvl="2" indent="-457200">
              <a:buFont typeface="Arial" pitchFamily="34" charset="0"/>
              <a:buChar char="•"/>
            </a:pPr>
            <a:r>
              <a:rPr lang="en-US" sz="2200" dirty="0">
                <a:solidFill>
                  <a:srgbClr val="008000"/>
                </a:solidFill>
              </a:rPr>
              <a:t>Perhaps Indiana Profits are generally different from Michigan Profits</a:t>
            </a:r>
          </a:p>
          <a:p>
            <a:pPr marL="1088136" lvl="2" indent="-457200">
              <a:buFont typeface="Arial" pitchFamily="34" charset="0"/>
              <a:buChar char="•"/>
            </a:pPr>
            <a:endParaRPr lang="en-US" sz="2200" dirty="0">
              <a:solidFill>
                <a:srgbClr val="008000"/>
              </a:solidFill>
            </a:endParaRPr>
          </a:p>
          <a:p>
            <a:pPr marL="1088136" lvl="2" indent="-457200">
              <a:buFont typeface="Arial" pitchFamily="34" charset="0"/>
              <a:buChar char="•"/>
            </a:pPr>
            <a:r>
              <a:rPr lang="en-US" sz="2200" dirty="0">
                <a:solidFill>
                  <a:srgbClr val="008000"/>
                </a:solidFill>
              </a:rPr>
              <a:t>Specifically, what if Indiana Profits, in general, are lower than Michigan Profits?</a:t>
            </a:r>
          </a:p>
          <a:p>
            <a:pPr marL="850392" lvl="1" indent="-457200">
              <a:buFont typeface="+mj-lt"/>
              <a:buAutoNum type="arabicPeriod"/>
            </a:pPr>
            <a:endParaRPr lang="en-US" sz="2400" dirty="0">
              <a:solidFill>
                <a:srgbClr val="008000"/>
              </a:solidFill>
            </a:endParaRPr>
          </a:p>
          <a:p>
            <a:pPr marL="850392" lvl="1" indent="-457200">
              <a:buFont typeface="+mj-lt"/>
              <a:buAutoNum type="arabicPeriod"/>
            </a:pPr>
            <a:r>
              <a:rPr lang="en-US" sz="2400" dirty="0">
                <a:solidFill>
                  <a:srgbClr val="003399"/>
                </a:solidFill>
              </a:rPr>
              <a:t>They’re all in the second period</a:t>
            </a:r>
          </a:p>
          <a:p>
            <a:pPr marL="1088136" lvl="2" indent="-457200">
              <a:buFont typeface="Arial" pitchFamily="34" charset="0"/>
              <a:buChar char="•"/>
            </a:pPr>
            <a:r>
              <a:rPr lang="en-US" sz="2200" dirty="0">
                <a:solidFill>
                  <a:srgbClr val="008000"/>
                </a:solidFill>
              </a:rPr>
              <a:t>Perhaps Profits in the second period are different than Profits in the first period</a:t>
            </a:r>
          </a:p>
          <a:p>
            <a:pPr marL="1088136" lvl="2" indent="-457200">
              <a:buFont typeface="Arial" pitchFamily="34" charset="0"/>
              <a:buChar char="•"/>
            </a:pPr>
            <a:endParaRPr lang="en-US" sz="2200" dirty="0">
              <a:solidFill>
                <a:srgbClr val="008000"/>
              </a:solidFill>
            </a:endParaRPr>
          </a:p>
          <a:p>
            <a:pPr marL="1088136" lvl="2" indent="-457200">
              <a:buFont typeface="Arial" pitchFamily="34" charset="0"/>
              <a:buChar char="•"/>
            </a:pPr>
            <a:r>
              <a:rPr lang="en-US" sz="2200" dirty="0">
                <a:solidFill>
                  <a:srgbClr val="008000"/>
                </a:solidFill>
              </a:rPr>
              <a:t>Specifically, what if Profits in the second period, in general, are lower than Profits in the first period?</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33730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92500" lnSpcReduction="20000"/>
          </a:bodyPr>
          <a:lstStyle/>
          <a:p>
            <a:r>
              <a:rPr lang="en-US" sz="2800" dirty="0"/>
              <a:t>Intuition for #1:</a:t>
            </a:r>
          </a:p>
          <a:p>
            <a:pPr lvl="1"/>
            <a:r>
              <a:rPr lang="en-US" dirty="0">
                <a:solidFill>
                  <a:srgbClr val="008000"/>
                </a:solidFill>
              </a:rPr>
              <a:t>If Indiana’s tax was 5% higher than Michigan’s, it wouldn’t make sense to compare average Profits over one month and attribute differences to the effect of the tax</a:t>
            </a:r>
          </a:p>
          <a:p>
            <a:pPr lvl="2"/>
            <a:r>
              <a:rPr lang="en-US" sz="2200" dirty="0">
                <a:solidFill>
                  <a:srgbClr val="996633"/>
                </a:solidFill>
              </a:rPr>
              <a:t>Many other factors could be causing Profits differences across states (e.g., population, competition)</a:t>
            </a:r>
          </a:p>
          <a:p>
            <a:endParaRPr lang="en-US" sz="2800" dirty="0">
              <a:solidFill>
                <a:srgbClr val="008000"/>
              </a:solidFill>
            </a:endParaRPr>
          </a:p>
          <a:p>
            <a:r>
              <a:rPr lang="en-US" sz="2800" dirty="0"/>
              <a:t>Intuition for #2:</a:t>
            </a:r>
          </a:p>
          <a:p>
            <a:pPr lvl="1"/>
            <a:r>
              <a:rPr lang="en-US" sz="2400" dirty="0">
                <a:solidFill>
                  <a:srgbClr val="008000"/>
                </a:solidFill>
              </a:rPr>
              <a:t>If Indiana raised its tax by 5% on July 1, it wouldn’t make sense to compare average Profits before and after July 1 and attribute differences to the effect of the tax</a:t>
            </a:r>
          </a:p>
          <a:p>
            <a:pPr lvl="2"/>
            <a:r>
              <a:rPr lang="en-US" sz="2200" dirty="0">
                <a:solidFill>
                  <a:srgbClr val="996633"/>
                </a:solidFill>
              </a:rPr>
              <a:t>Many other factors could be causing Profits differences over time (e.g., seasonal effects, market shocks) </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99202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92500" lnSpcReduction="10000"/>
          </a:bodyPr>
          <a:lstStyle/>
          <a:p>
            <a:r>
              <a:rPr lang="en-US" sz="2800" dirty="0"/>
              <a:t>If we run our initial regression, we are making both mistakes</a:t>
            </a:r>
          </a:p>
          <a:p>
            <a:pPr lvl="1"/>
            <a:r>
              <a:rPr lang="en-US" sz="2400" dirty="0">
                <a:solidFill>
                  <a:srgbClr val="996633"/>
                </a:solidFill>
              </a:rPr>
              <a:t>The tax hike occurred in Indiana, and Indiana may have different Profits than Michigan for other reasons</a:t>
            </a:r>
          </a:p>
          <a:p>
            <a:pPr lvl="1"/>
            <a:endParaRPr lang="en-US" sz="2400" dirty="0">
              <a:solidFill>
                <a:srgbClr val="996633"/>
              </a:solidFill>
            </a:endParaRPr>
          </a:p>
          <a:p>
            <a:pPr lvl="1"/>
            <a:r>
              <a:rPr lang="en-US" sz="2400" dirty="0">
                <a:solidFill>
                  <a:srgbClr val="996633"/>
                </a:solidFill>
              </a:rPr>
              <a:t>The tax hike occurred in period 2, and period 2 may have different Profits than period 1 for other reasons</a:t>
            </a:r>
          </a:p>
          <a:p>
            <a:endParaRPr lang="en-US" sz="2800" dirty="0">
              <a:solidFill>
                <a:srgbClr val="996633"/>
              </a:solidFill>
            </a:endParaRPr>
          </a:p>
          <a:p>
            <a:r>
              <a:rPr lang="en-US" sz="2800" dirty="0"/>
              <a:t>How can we eliminate these problems?</a:t>
            </a:r>
          </a:p>
          <a:p>
            <a:pPr lvl="1"/>
            <a:r>
              <a:rPr lang="en-US" sz="2400" dirty="0">
                <a:solidFill>
                  <a:srgbClr val="003399"/>
                </a:solidFill>
              </a:rPr>
              <a:t>Add controls</a:t>
            </a:r>
          </a:p>
          <a:p>
            <a:pPr lvl="1"/>
            <a:endParaRPr lang="en-US" sz="2400" dirty="0">
              <a:solidFill>
                <a:srgbClr val="003399"/>
              </a:solidFill>
            </a:endParaRPr>
          </a:p>
          <a:p>
            <a:pPr lvl="1"/>
            <a:r>
              <a:rPr lang="en-US" sz="2400" dirty="0">
                <a:solidFill>
                  <a:srgbClr val="003399"/>
                </a:solidFill>
              </a:rPr>
              <a:t>Sounds like our original solution, but the panel nature of our data allows for specific types of controls…</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22039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lnSpcReduction="10000"/>
          </a:bodyPr>
          <a:lstStyle/>
          <a:p>
            <a:r>
              <a:rPr lang="en-US" sz="2800" dirty="0"/>
              <a:t>What should our new regression equation (with controls) look like?</a:t>
            </a:r>
          </a:p>
          <a:p>
            <a:endParaRPr lang="en-US" sz="2800" u="sng" dirty="0">
              <a:solidFill>
                <a:srgbClr val="003399"/>
              </a:solidFill>
            </a:endParaRPr>
          </a:p>
          <a:p>
            <a:endParaRPr lang="en-US" sz="2800" u="sng" dirty="0">
              <a:solidFill>
                <a:srgbClr val="003399"/>
              </a:solidFill>
            </a:endParaRPr>
          </a:p>
          <a:p>
            <a:r>
              <a:rPr lang="en-US" sz="2800" dirty="0"/>
              <a:t>We can simply estimate the above model.  The following model is equivalent when we have a binary treatment and 2 periods.</a:t>
            </a:r>
          </a:p>
          <a:p>
            <a:endParaRPr lang="en-US" sz="2800" dirty="0"/>
          </a:p>
          <a:p>
            <a:endParaRPr lang="en-US" sz="2800" dirty="0"/>
          </a:p>
          <a:p>
            <a:endParaRPr lang="en-US" sz="2800" dirty="0"/>
          </a:p>
          <a:p>
            <a:pPr lvl="1"/>
            <a:r>
              <a:rPr lang="en-US" sz="2400" dirty="0">
                <a:solidFill>
                  <a:srgbClr val="008000"/>
                </a:solidFill>
              </a:rPr>
              <a:t>Why are the two models equivalent?</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8CC5716-00FB-79C3-202A-D9D3E102CBB9}"/>
                  </a:ext>
                </a:extLst>
              </p:cNvPr>
              <p:cNvSpPr txBox="1"/>
              <p:nvPr/>
            </p:nvSpPr>
            <p:spPr>
              <a:xfrm>
                <a:off x="76200" y="2205623"/>
                <a:ext cx="8761412" cy="338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𝑃𝑟𝑜𝑓𝑖𝑡</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𝐼𝑛𝑑𝑖𝑎𝑛</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𝐴𝑓𝑡𝑒𝑟</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3</m:t>
                          </m:r>
                        </m:sub>
                      </m:sSub>
                      <m:r>
                        <a:rPr lang="en-US" sz="2200" b="0" i="1" smtClean="0">
                          <a:latin typeface="Cambria Math" panose="02040503050406030204" pitchFamily="18" charset="0"/>
                        </a:rPr>
                        <m:t>𝑇𝑎𝑥𝐻𝑖𝑘</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𝑈</m:t>
                          </m:r>
                        </m:e>
                        <m:sub>
                          <m:r>
                            <a:rPr lang="en-US" sz="2200" b="0" i="1" smtClean="0">
                              <a:latin typeface="Cambria Math" panose="02040503050406030204" pitchFamily="18" charset="0"/>
                            </a:rPr>
                            <m:t>𝑖𝑡</m:t>
                          </m:r>
                        </m:sub>
                      </m:sSub>
                    </m:oMath>
                  </m:oMathPara>
                </a14:m>
                <a:endParaRPr lang="en-US" sz="2200" dirty="0"/>
              </a:p>
            </p:txBody>
          </p:sp>
        </mc:Choice>
        <mc:Fallback>
          <p:sp>
            <p:nvSpPr>
              <p:cNvPr id="5" name="TextBox 4">
                <a:extLst>
                  <a:ext uri="{FF2B5EF4-FFF2-40B4-BE49-F238E27FC236}">
                    <a16:creationId xmlns:a16="http://schemas.microsoft.com/office/drawing/2014/main" id="{C8CC5716-00FB-79C3-202A-D9D3E102CBB9}"/>
                  </a:ext>
                </a:extLst>
              </p:cNvPr>
              <p:cNvSpPr txBox="1">
                <a:spLocks noRot="1" noChangeAspect="1" noMove="1" noResize="1" noEditPoints="1" noAdjustHandles="1" noChangeArrowheads="1" noChangeShapeType="1" noTextEdit="1"/>
              </p:cNvSpPr>
              <p:nvPr/>
            </p:nvSpPr>
            <p:spPr>
              <a:xfrm>
                <a:off x="76200" y="2205623"/>
                <a:ext cx="8761412" cy="338554"/>
              </a:xfrm>
              <a:prstGeom prst="rect">
                <a:avLst/>
              </a:prstGeom>
              <a:blipFill>
                <a:blip r:embed="rId4"/>
                <a:stretch>
                  <a:fillRect t="-3571"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B2F03B0-F454-C18A-B980-3D70E85AD67A}"/>
                  </a:ext>
                </a:extLst>
              </p:cNvPr>
              <p:cNvSpPr txBox="1"/>
              <p:nvPr/>
            </p:nvSpPr>
            <p:spPr>
              <a:xfrm>
                <a:off x="76200" y="4419600"/>
                <a:ext cx="8761412" cy="338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𝑃𝑟𝑜𝑓𝑖𝑡</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𝐼𝑛𝑑𝑖𝑎𝑛</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𝐴𝑓𝑡𝑒𝑟</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3</m:t>
                          </m:r>
                        </m:sub>
                      </m:sSub>
                      <m:r>
                        <a:rPr lang="en-US" sz="2200" b="0" i="1" smtClean="0">
                          <a:latin typeface="Cambria Math" panose="02040503050406030204" pitchFamily="18" charset="0"/>
                        </a:rPr>
                        <m:t>𝐼𝑛𝑑𝑖𝑎𝑛</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𝐴𝑓𝑡𝑒𝑟</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𝑈</m:t>
                          </m:r>
                        </m:e>
                        <m:sub>
                          <m:r>
                            <a:rPr lang="en-US" sz="2200" b="0" i="1" smtClean="0">
                              <a:latin typeface="Cambria Math" panose="02040503050406030204" pitchFamily="18" charset="0"/>
                            </a:rPr>
                            <m:t>𝑖𝑡</m:t>
                          </m:r>
                        </m:sub>
                      </m:sSub>
                    </m:oMath>
                  </m:oMathPara>
                </a14:m>
                <a:endParaRPr lang="en-US" sz="2200" dirty="0"/>
              </a:p>
            </p:txBody>
          </p:sp>
        </mc:Choice>
        <mc:Fallback>
          <p:sp>
            <p:nvSpPr>
              <p:cNvPr id="6" name="TextBox 5">
                <a:extLst>
                  <a:ext uri="{FF2B5EF4-FFF2-40B4-BE49-F238E27FC236}">
                    <a16:creationId xmlns:a16="http://schemas.microsoft.com/office/drawing/2014/main" id="{1B2F03B0-F454-C18A-B980-3D70E85AD67A}"/>
                  </a:ext>
                </a:extLst>
              </p:cNvPr>
              <p:cNvSpPr txBox="1">
                <a:spLocks noRot="1" noChangeAspect="1" noMove="1" noResize="1" noEditPoints="1" noAdjustHandles="1" noChangeArrowheads="1" noChangeShapeType="1" noTextEdit="1"/>
              </p:cNvSpPr>
              <p:nvPr/>
            </p:nvSpPr>
            <p:spPr>
              <a:xfrm>
                <a:off x="76200" y="4419600"/>
                <a:ext cx="8761412" cy="338554"/>
              </a:xfrm>
              <a:prstGeom prst="rect">
                <a:avLst/>
              </a:prstGeom>
              <a:blipFill>
                <a:blip r:embed="rId5"/>
                <a:stretch>
                  <a:fillRect t="-7407" b="-29630"/>
                </a:stretch>
              </a:blipFill>
            </p:spPr>
            <p:txBody>
              <a:bodyPr/>
              <a:lstStyle/>
              <a:p>
                <a:r>
                  <a:rPr lang="en-US">
                    <a:noFill/>
                  </a:rPr>
                  <a:t> </a:t>
                </a:r>
              </a:p>
            </p:txBody>
          </p:sp>
        </mc:Fallback>
      </mc:AlternateContent>
    </p:spTree>
    <p:extLst>
      <p:ext uri="{BB962C8B-B14F-4D97-AF65-F5344CB8AC3E}">
        <p14:creationId xmlns:p14="http://schemas.microsoft.com/office/powerpoint/2010/main" val="79891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What does </a:t>
            </a:r>
            <a:r>
              <a:rPr lang="el-GR" sz="2800" dirty="0"/>
              <a:t>β</a:t>
            </a:r>
            <a:r>
              <a:rPr lang="en-US" sz="2800" baseline="-25000" dirty="0"/>
              <a:t>3</a:t>
            </a:r>
            <a:r>
              <a:rPr lang="en-US" sz="2800" dirty="0"/>
              <a:t> measure?</a:t>
            </a:r>
          </a:p>
          <a:p>
            <a:pPr lvl="1"/>
            <a:r>
              <a:rPr lang="en-US" sz="2400" dirty="0">
                <a:solidFill>
                  <a:srgbClr val="008000"/>
                </a:solidFill>
              </a:rPr>
              <a:t>It is the difference in the temporal change in Profits between the treated state (Indiana) and the untreated state (Michigan)</a:t>
            </a:r>
          </a:p>
          <a:p>
            <a:pPr lvl="1"/>
            <a:endParaRPr lang="en-US" sz="2400" dirty="0">
              <a:solidFill>
                <a:srgbClr val="008000"/>
              </a:solidFill>
            </a:endParaRPr>
          </a:p>
          <a:p>
            <a:pPr lvl="1"/>
            <a:r>
              <a:rPr lang="en-US" sz="2400" dirty="0">
                <a:solidFill>
                  <a:srgbClr val="008000"/>
                </a:solidFill>
              </a:rPr>
              <a:t>This is generally known as the </a:t>
            </a:r>
            <a:r>
              <a:rPr lang="en-US" sz="2400" u="sng" dirty="0">
                <a:solidFill>
                  <a:srgbClr val="008000"/>
                </a:solidFill>
              </a:rPr>
              <a:t>difference-in-differences (“diff-in-diff”)</a:t>
            </a:r>
          </a:p>
          <a:p>
            <a:pPr lvl="2"/>
            <a:r>
              <a:rPr lang="en-US" sz="2200" dirty="0">
                <a:solidFill>
                  <a:srgbClr val="003399"/>
                </a:solidFill>
              </a:rPr>
              <a:t>It is the difference (across states) in the difference (across time)</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84053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Visually, we have:</a:t>
            </a:r>
            <a:endParaRPr lang="en-US" sz="2200" dirty="0">
              <a:solidFill>
                <a:srgbClr val="003399"/>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graphicFrame>
        <p:nvGraphicFramePr>
          <p:cNvPr id="9" name="Diagram 8"/>
          <p:cNvGraphicFramePr/>
          <p:nvPr/>
        </p:nvGraphicFramePr>
        <p:xfrm>
          <a:off x="914400" y="1524000"/>
          <a:ext cx="5715000" cy="1955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 9"/>
          <p:cNvGraphicFramePr/>
          <p:nvPr/>
        </p:nvGraphicFramePr>
        <p:xfrm>
          <a:off x="914400" y="3429000"/>
          <a:ext cx="5715000" cy="21336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TextBox 10"/>
          <p:cNvSpPr txBox="1"/>
          <p:nvPr/>
        </p:nvSpPr>
        <p:spPr>
          <a:xfrm>
            <a:off x="6858000" y="2286000"/>
            <a:ext cx="1981200" cy="707886"/>
          </a:xfrm>
          <a:prstGeom prst="rect">
            <a:avLst/>
          </a:prstGeom>
          <a:noFill/>
        </p:spPr>
        <p:txBody>
          <a:bodyPr wrap="square" rtlCol="0">
            <a:spAutoFit/>
          </a:bodyPr>
          <a:lstStyle/>
          <a:p>
            <a:r>
              <a:rPr lang="en-US" sz="2000" dirty="0"/>
              <a:t>Difference =  </a:t>
            </a:r>
            <a:r>
              <a:rPr lang="el-GR" sz="2000" dirty="0"/>
              <a:t>β</a:t>
            </a:r>
            <a:r>
              <a:rPr lang="en-US" sz="2000" baseline="-25000" dirty="0"/>
              <a:t>2</a:t>
            </a:r>
            <a:r>
              <a:rPr lang="en-US" sz="2000" dirty="0"/>
              <a:t>+</a:t>
            </a:r>
            <a:r>
              <a:rPr lang="el-GR" sz="2000" dirty="0"/>
              <a:t> β</a:t>
            </a:r>
            <a:r>
              <a:rPr lang="en-US" sz="2000" baseline="-25000" dirty="0"/>
              <a:t>3</a:t>
            </a:r>
            <a:endParaRPr lang="en-US" sz="2000" dirty="0"/>
          </a:p>
        </p:txBody>
      </p:sp>
      <p:sp>
        <p:nvSpPr>
          <p:cNvPr id="12" name="TextBox 11"/>
          <p:cNvSpPr txBox="1"/>
          <p:nvPr/>
        </p:nvSpPr>
        <p:spPr>
          <a:xfrm>
            <a:off x="6934200" y="4191000"/>
            <a:ext cx="1752600" cy="707886"/>
          </a:xfrm>
          <a:prstGeom prst="rect">
            <a:avLst/>
          </a:prstGeom>
          <a:noFill/>
        </p:spPr>
        <p:txBody>
          <a:bodyPr wrap="square" rtlCol="0">
            <a:spAutoFit/>
          </a:bodyPr>
          <a:lstStyle/>
          <a:p>
            <a:r>
              <a:rPr lang="en-US" sz="2000" dirty="0"/>
              <a:t>Difference =  </a:t>
            </a:r>
            <a:r>
              <a:rPr lang="el-GR" sz="2000" dirty="0"/>
              <a:t>β</a:t>
            </a:r>
            <a:r>
              <a:rPr lang="en-US" sz="2000" baseline="-25000" dirty="0"/>
              <a:t>2</a:t>
            </a:r>
            <a:endParaRPr lang="en-US" sz="2000" dirty="0"/>
          </a:p>
        </p:txBody>
      </p:sp>
      <p:cxnSp>
        <p:nvCxnSpPr>
          <p:cNvPr id="14" name="Straight Connector 13"/>
          <p:cNvCxnSpPr/>
          <p:nvPr/>
        </p:nvCxnSpPr>
        <p:spPr>
          <a:xfrm>
            <a:off x="6858000" y="5257800"/>
            <a:ext cx="16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24600" y="5486400"/>
            <a:ext cx="2209800" cy="707886"/>
          </a:xfrm>
          <a:prstGeom prst="rect">
            <a:avLst/>
          </a:prstGeom>
          <a:noFill/>
        </p:spPr>
        <p:txBody>
          <a:bodyPr wrap="square" rtlCol="0">
            <a:spAutoFit/>
          </a:bodyPr>
          <a:lstStyle/>
          <a:p>
            <a:r>
              <a:rPr lang="en-US" sz="2000" dirty="0"/>
              <a:t>Difference-in-Differences = </a:t>
            </a:r>
            <a:r>
              <a:rPr lang="el-GR" sz="2000" dirty="0"/>
              <a:t>β</a:t>
            </a:r>
            <a:r>
              <a:rPr lang="en-US" sz="2000" baseline="-25000" dirty="0"/>
              <a:t>3</a:t>
            </a:r>
            <a:endParaRPr lang="en-US" sz="2000" dirty="0"/>
          </a:p>
        </p:txBody>
      </p:sp>
    </p:spTree>
    <p:extLst>
      <p:ext uri="{BB962C8B-B14F-4D97-AF65-F5344CB8AC3E}">
        <p14:creationId xmlns:p14="http://schemas.microsoft.com/office/powerpoint/2010/main" val="74750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P spid="11" grpId="0"/>
      <p:bldP spid="12"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difference-in-differences model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600" y="1481328"/>
                <a:ext cx="8784432" cy="4525963"/>
              </a:xfrm>
            </p:spPr>
            <p:txBody>
              <a:bodyPr/>
              <a:lstStyle/>
              <a:p>
                <a:r>
                  <a:rPr lang="en-US" dirty="0"/>
                  <a:t>Our model: </a:t>
                </a:r>
              </a:p>
              <a:p>
                <a:pPr algn="ctr"/>
                <a14:m>
                  <m:oMath xmlns:m="http://schemas.openxmlformats.org/officeDocument/2006/math">
                    <m:r>
                      <a:rPr lang="en-US" sz="2400" i="1">
                        <a:latin typeface="Cambria Math" panose="02040503050406030204" pitchFamily="18" charset="0"/>
                      </a:rPr>
                      <m:t>𝑃𝑟𝑜𝑓𝑖</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𝐼𝑛𝑑𝑖𝑎𝑛</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𝐴𝑓𝑡𝑒𝑟</m:t>
                        </m:r>
                      </m:e>
                      <m:sub>
                        <m:r>
                          <a:rPr lang="en-US" sz="2400" i="1">
                            <a:latin typeface="Cambria Math" panose="02040503050406030204" pitchFamily="18" charset="0"/>
                          </a:rPr>
                          <m:t>𝑖𝑡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3</m:t>
                        </m:r>
                      </m:sub>
                    </m:sSub>
                    <m:r>
                      <a:rPr lang="en-US" sz="2400" i="1">
                        <a:latin typeface="Cambria Math" panose="02040503050406030204" pitchFamily="18" charset="0"/>
                      </a:rPr>
                      <m:t>𝑇𝑎𝑥𝐻𝑖𝑘</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𝑖𝑡</m:t>
                        </m:r>
                      </m:sub>
                    </m:sSub>
                  </m:oMath>
                </a14:m>
                <a:endParaRPr lang="en-US" sz="2400" dirty="0"/>
              </a:p>
              <a:p>
                <a:endParaRPr lang="en-US" dirty="0"/>
              </a:p>
              <a:p>
                <a:r>
                  <a:rPr lang="en-US" dirty="0"/>
                  <a:t>Expected profit:</a:t>
                </a:r>
              </a:p>
              <a:p>
                <a:endParaRPr lang="en-US" dirty="0"/>
              </a:p>
              <a:p>
                <a:endParaRPr lang="en-US" dirty="0"/>
              </a:p>
              <a:p>
                <a:endParaRPr lang="en-US" dirty="0"/>
              </a:p>
              <a:p>
                <a:endParaRPr lang="en-US" dirty="0"/>
              </a:p>
              <a:p>
                <a:r>
                  <a:rPr lang="en-US" dirty="0"/>
                  <a:t>Diff-in-Diff (effect of Tax hike)=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3</m:t>
                        </m:r>
                      </m:sub>
                    </m:sSub>
                  </m:oMath>
                </a14:m>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1481328"/>
                <a:ext cx="8784432" cy="4525963"/>
              </a:xfrm>
              <a:blipFill>
                <a:blip r:embed="rId2"/>
                <a:stretch>
                  <a:fillRect t="-140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819B4B2-E653-964B-ACBE-ABEF85EDFB7B}"/>
              </a:ext>
            </a:extLst>
          </p:cNvPr>
          <p:cNvSpPr>
            <a:spLocks noGrp="1"/>
          </p:cNvSpPr>
          <p:nvPr>
            <p:ph type="sldNum" sz="quarter" idx="12"/>
          </p:nvPr>
        </p:nvSpPr>
        <p:spPr/>
        <p:txBody>
          <a:bodyPr/>
          <a:lstStyle/>
          <a:p>
            <a:fld id="{F0ED5749-9C39-425E-B3BD-0A9BBFA58F0D}" type="slidenum">
              <a:rPr lang="en-US" smtClean="0"/>
              <a:t>36</a:t>
            </a:fld>
            <a:endParaRPr lang="en-US" dirty="0"/>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00FAAC45-6CA7-5297-61AA-9C69D7D2963B}"/>
                  </a:ext>
                </a:extLst>
              </p:cNvPr>
              <p:cNvGraphicFramePr>
                <a:graphicFrameLocks noGrp="1"/>
              </p:cNvGraphicFramePr>
              <p:nvPr>
                <p:extLst>
                  <p:ext uri="{D42A27DB-BD31-4B8C-83A1-F6EECF244321}">
                    <p14:modId xmlns:p14="http://schemas.microsoft.com/office/powerpoint/2010/main" val="216432741"/>
                  </p:ext>
                </p:extLst>
              </p:nvPr>
            </p:nvGraphicFramePr>
            <p:xfrm>
              <a:off x="1371600" y="3429000"/>
              <a:ext cx="6096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65509040"/>
                        </a:ext>
                      </a:extLst>
                    </a:gridCol>
                    <a:gridCol w="2032000">
                      <a:extLst>
                        <a:ext uri="{9D8B030D-6E8A-4147-A177-3AD203B41FA5}">
                          <a16:colId xmlns:a16="http://schemas.microsoft.com/office/drawing/2014/main" val="1186676150"/>
                        </a:ext>
                      </a:extLst>
                    </a:gridCol>
                    <a:gridCol w="2032000">
                      <a:extLst>
                        <a:ext uri="{9D8B030D-6E8A-4147-A177-3AD203B41FA5}">
                          <a16:colId xmlns:a16="http://schemas.microsoft.com/office/drawing/2014/main" val="3984172016"/>
                        </a:ext>
                      </a:extLst>
                    </a:gridCol>
                  </a:tblGrid>
                  <a:tr h="370840">
                    <a:tc>
                      <a:txBody>
                        <a:bodyPr/>
                        <a:lstStyle/>
                        <a:p>
                          <a:endParaRPr lang="en-US" sz="1800" dirty="0"/>
                        </a:p>
                      </a:txBody>
                      <a:tcPr marL="68580" marR="68580" marT="34290" marB="34290"/>
                    </a:tc>
                    <a:tc>
                      <a:txBody>
                        <a:bodyPr/>
                        <a:lstStyle/>
                        <a:p>
                          <a:r>
                            <a:rPr lang="en-US" sz="1800" dirty="0"/>
                            <a:t>Michigan</a:t>
                          </a:r>
                        </a:p>
                      </a:txBody>
                      <a:tcPr marL="68580" marR="68580" marT="34290" marB="34290"/>
                    </a:tc>
                    <a:tc>
                      <a:txBody>
                        <a:bodyPr/>
                        <a:lstStyle/>
                        <a:p>
                          <a:r>
                            <a:rPr lang="en-US" sz="1800" dirty="0"/>
                            <a:t>Indiana</a:t>
                          </a:r>
                        </a:p>
                      </a:txBody>
                      <a:tcPr marL="68580" marR="68580" marT="34290" marB="34290"/>
                    </a:tc>
                    <a:extLst>
                      <a:ext uri="{0D108BD9-81ED-4DB2-BD59-A6C34878D82A}">
                        <a16:rowId xmlns:a16="http://schemas.microsoft.com/office/drawing/2014/main" val="3722444115"/>
                      </a:ext>
                    </a:extLst>
                  </a:tr>
                  <a:tr h="370840">
                    <a:tc>
                      <a:txBody>
                        <a:bodyPr/>
                        <a:lstStyle/>
                        <a:p>
                          <a:r>
                            <a:rPr lang="en-US" sz="1800" dirty="0"/>
                            <a:t>Year 0</a:t>
                          </a:r>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0</m:t>
                                    </m:r>
                                  </m:sub>
                                </m:sSub>
                              </m:oMath>
                            </m:oMathPara>
                          </a14:m>
                          <a:endParaRPr lang="en-US" sz="1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en-US" sz="1800" dirty="0"/>
                        </a:p>
                      </a:txBody>
                      <a:tcPr marL="68580" marR="68580" marT="34290" marB="34290"/>
                    </a:tc>
                    <a:extLst>
                      <a:ext uri="{0D108BD9-81ED-4DB2-BD59-A6C34878D82A}">
                        <a16:rowId xmlns:a16="http://schemas.microsoft.com/office/drawing/2014/main" val="769747645"/>
                      </a:ext>
                    </a:extLst>
                  </a:tr>
                  <a:tr h="370840">
                    <a:tc>
                      <a:txBody>
                        <a:bodyPr/>
                        <a:lstStyle/>
                        <a:p>
                          <a:r>
                            <a:rPr lang="en-US" sz="1800" dirty="0"/>
                            <a:t>Year 1</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en-US" sz="1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en-US" sz="1800" dirty="0"/>
                        </a:p>
                      </a:txBody>
                      <a:tcPr marL="68580" marR="68580" marT="34290" marB="34290"/>
                    </a:tc>
                    <a:extLst>
                      <a:ext uri="{0D108BD9-81ED-4DB2-BD59-A6C34878D82A}">
                        <a16:rowId xmlns:a16="http://schemas.microsoft.com/office/drawing/2014/main" val="2453968205"/>
                      </a:ext>
                    </a:extLst>
                  </a:tr>
                  <a:tr h="370840">
                    <a:tc>
                      <a:txBody>
                        <a:bodyPr/>
                        <a:lstStyle/>
                        <a:p>
                          <a:r>
                            <a:rPr lang="en-US" dirty="0"/>
                            <a:t>Diff Across time</a:t>
                          </a:r>
                        </a:p>
                      </a:txBody>
                      <a:tcPr/>
                    </a:tc>
                    <a:tc>
                      <a:txBody>
                        <a:bodyPr/>
                        <a:lstStyle/>
                        <a:p>
                          <a:pPr algn="ctr"/>
                          <a:r>
                            <a:rPr lang="en-US" dirty="0"/>
                            <a:t>=</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a14:m>
                          <a:endParaRPr lang="en-US" dirty="0"/>
                        </a:p>
                        <a:p>
                          <a:pPr algn="ctr"/>
                          <a:endParaRPr lang="en-US" dirty="0"/>
                        </a:p>
                      </a:txBody>
                      <a:tcPr/>
                    </a:tc>
                    <a:extLst>
                      <a:ext uri="{0D108BD9-81ED-4DB2-BD59-A6C34878D82A}">
                        <a16:rowId xmlns:a16="http://schemas.microsoft.com/office/drawing/2014/main" val="1410766804"/>
                      </a:ext>
                    </a:extLst>
                  </a:tr>
                </a:tbl>
              </a:graphicData>
            </a:graphic>
          </p:graphicFrame>
        </mc:Choice>
        <mc:Fallback>
          <p:graphicFrame>
            <p:nvGraphicFramePr>
              <p:cNvPr id="6" name="Table 6">
                <a:extLst>
                  <a:ext uri="{FF2B5EF4-FFF2-40B4-BE49-F238E27FC236}">
                    <a16:creationId xmlns:a16="http://schemas.microsoft.com/office/drawing/2014/main" id="{00FAAC45-6CA7-5297-61AA-9C69D7D2963B}"/>
                  </a:ext>
                </a:extLst>
              </p:cNvPr>
              <p:cNvGraphicFramePr>
                <a:graphicFrameLocks noGrp="1"/>
              </p:cNvGraphicFramePr>
              <p:nvPr>
                <p:extLst>
                  <p:ext uri="{D42A27DB-BD31-4B8C-83A1-F6EECF244321}">
                    <p14:modId xmlns:p14="http://schemas.microsoft.com/office/powerpoint/2010/main" val="216432741"/>
                  </p:ext>
                </p:extLst>
              </p:nvPr>
            </p:nvGraphicFramePr>
            <p:xfrm>
              <a:off x="1371600" y="3429000"/>
              <a:ext cx="6096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65509040"/>
                        </a:ext>
                      </a:extLst>
                    </a:gridCol>
                    <a:gridCol w="2032000">
                      <a:extLst>
                        <a:ext uri="{9D8B030D-6E8A-4147-A177-3AD203B41FA5}">
                          <a16:colId xmlns:a16="http://schemas.microsoft.com/office/drawing/2014/main" val="1186676150"/>
                        </a:ext>
                      </a:extLst>
                    </a:gridCol>
                    <a:gridCol w="2032000">
                      <a:extLst>
                        <a:ext uri="{9D8B030D-6E8A-4147-A177-3AD203B41FA5}">
                          <a16:colId xmlns:a16="http://schemas.microsoft.com/office/drawing/2014/main" val="3984172016"/>
                        </a:ext>
                      </a:extLst>
                    </a:gridCol>
                  </a:tblGrid>
                  <a:tr h="370840">
                    <a:tc>
                      <a:txBody>
                        <a:bodyPr/>
                        <a:lstStyle/>
                        <a:p>
                          <a:endParaRPr lang="en-US" sz="1800" dirty="0"/>
                        </a:p>
                      </a:txBody>
                      <a:tcPr marL="68580" marR="68580" marT="34290" marB="34290"/>
                    </a:tc>
                    <a:tc>
                      <a:txBody>
                        <a:bodyPr/>
                        <a:lstStyle/>
                        <a:p>
                          <a:r>
                            <a:rPr lang="en-US" sz="1800" dirty="0"/>
                            <a:t>Michigan</a:t>
                          </a:r>
                        </a:p>
                      </a:txBody>
                      <a:tcPr marL="68580" marR="68580" marT="34290" marB="34290"/>
                    </a:tc>
                    <a:tc>
                      <a:txBody>
                        <a:bodyPr/>
                        <a:lstStyle/>
                        <a:p>
                          <a:r>
                            <a:rPr lang="en-US" sz="1800" dirty="0"/>
                            <a:t>Indiana</a:t>
                          </a:r>
                        </a:p>
                      </a:txBody>
                      <a:tcPr marL="68580" marR="68580" marT="34290" marB="34290"/>
                    </a:tc>
                    <a:extLst>
                      <a:ext uri="{0D108BD9-81ED-4DB2-BD59-A6C34878D82A}">
                        <a16:rowId xmlns:a16="http://schemas.microsoft.com/office/drawing/2014/main" val="3722444115"/>
                      </a:ext>
                    </a:extLst>
                  </a:tr>
                  <a:tr h="370840">
                    <a:tc>
                      <a:txBody>
                        <a:bodyPr/>
                        <a:lstStyle/>
                        <a:p>
                          <a:r>
                            <a:rPr lang="en-US" sz="1800" dirty="0"/>
                            <a:t>Year 0</a:t>
                          </a:r>
                        </a:p>
                      </a:txBody>
                      <a:tcPr marL="68580" marR="68580" marT="34290" marB="34290"/>
                    </a:tc>
                    <a:tc>
                      <a:txBody>
                        <a:bodyPr/>
                        <a:lstStyle/>
                        <a:p>
                          <a:endParaRPr lang="en-US"/>
                        </a:p>
                      </a:txBody>
                      <a:tcPr marL="68580" marR="68580" marT="34290" marB="34290">
                        <a:blipFill>
                          <a:blip r:embed="rId3"/>
                          <a:stretch>
                            <a:fillRect l="-100625" t="-113793" r="-101875" b="-282759"/>
                          </a:stretch>
                        </a:blipFill>
                      </a:tcPr>
                    </a:tc>
                    <a:tc>
                      <a:txBody>
                        <a:bodyPr/>
                        <a:lstStyle/>
                        <a:p>
                          <a:endParaRPr lang="en-US"/>
                        </a:p>
                      </a:txBody>
                      <a:tcPr marL="68580" marR="68580" marT="34290" marB="34290">
                        <a:blipFill>
                          <a:blip r:embed="rId3"/>
                          <a:stretch>
                            <a:fillRect l="-200625" t="-113793" r="-1875" b="-282759"/>
                          </a:stretch>
                        </a:blipFill>
                      </a:tcPr>
                    </a:tc>
                    <a:extLst>
                      <a:ext uri="{0D108BD9-81ED-4DB2-BD59-A6C34878D82A}">
                        <a16:rowId xmlns:a16="http://schemas.microsoft.com/office/drawing/2014/main" val="769747645"/>
                      </a:ext>
                    </a:extLst>
                  </a:tr>
                  <a:tr h="370840">
                    <a:tc>
                      <a:txBody>
                        <a:bodyPr/>
                        <a:lstStyle/>
                        <a:p>
                          <a:r>
                            <a:rPr lang="en-US" sz="1800" dirty="0"/>
                            <a:t>Year 1</a:t>
                          </a:r>
                        </a:p>
                      </a:txBody>
                      <a:tcPr marL="68580" marR="68580" marT="34290" marB="34290"/>
                    </a:tc>
                    <a:tc>
                      <a:txBody>
                        <a:bodyPr/>
                        <a:lstStyle/>
                        <a:p>
                          <a:endParaRPr lang="en-US"/>
                        </a:p>
                      </a:txBody>
                      <a:tcPr marL="68580" marR="68580" marT="34290" marB="34290">
                        <a:blipFill>
                          <a:blip r:embed="rId3"/>
                          <a:stretch>
                            <a:fillRect l="-100625" t="-206667" r="-101875" b="-173333"/>
                          </a:stretch>
                        </a:blipFill>
                      </a:tcPr>
                    </a:tc>
                    <a:tc>
                      <a:txBody>
                        <a:bodyPr/>
                        <a:lstStyle/>
                        <a:p>
                          <a:endParaRPr lang="en-US"/>
                        </a:p>
                      </a:txBody>
                      <a:tcPr marL="68580" marR="68580" marT="34290" marB="34290">
                        <a:blipFill>
                          <a:blip r:embed="rId3"/>
                          <a:stretch>
                            <a:fillRect l="-200625" t="-206667" r="-1875" b="-173333"/>
                          </a:stretch>
                        </a:blipFill>
                      </a:tcPr>
                    </a:tc>
                    <a:extLst>
                      <a:ext uri="{0D108BD9-81ED-4DB2-BD59-A6C34878D82A}">
                        <a16:rowId xmlns:a16="http://schemas.microsoft.com/office/drawing/2014/main" val="2453968205"/>
                      </a:ext>
                    </a:extLst>
                  </a:tr>
                  <a:tr h="640080">
                    <a:tc>
                      <a:txBody>
                        <a:bodyPr/>
                        <a:lstStyle/>
                        <a:p>
                          <a:r>
                            <a:rPr lang="en-US" dirty="0"/>
                            <a:t>Diff Across time</a:t>
                          </a:r>
                        </a:p>
                      </a:txBody>
                      <a:tcPr/>
                    </a:tc>
                    <a:tc>
                      <a:txBody>
                        <a:bodyPr/>
                        <a:lstStyle/>
                        <a:p>
                          <a:endParaRPr lang="en-US"/>
                        </a:p>
                      </a:txBody>
                      <a:tcPr>
                        <a:blipFill>
                          <a:blip r:embed="rId3"/>
                          <a:stretch>
                            <a:fillRect l="-100625" t="-184000" r="-101875" b="-4000"/>
                          </a:stretch>
                        </a:blipFill>
                      </a:tcPr>
                    </a:tc>
                    <a:tc>
                      <a:txBody>
                        <a:bodyPr/>
                        <a:lstStyle/>
                        <a:p>
                          <a:endParaRPr lang="en-US"/>
                        </a:p>
                      </a:txBody>
                      <a:tcPr>
                        <a:blipFill>
                          <a:blip r:embed="rId3"/>
                          <a:stretch>
                            <a:fillRect l="-200625" t="-184000" r="-1875" b="-4000"/>
                          </a:stretch>
                        </a:blipFill>
                      </a:tcPr>
                    </a:tc>
                    <a:extLst>
                      <a:ext uri="{0D108BD9-81ED-4DB2-BD59-A6C34878D82A}">
                        <a16:rowId xmlns:a16="http://schemas.microsoft.com/office/drawing/2014/main" val="1410766804"/>
                      </a:ext>
                    </a:extLst>
                  </a:tr>
                </a:tbl>
              </a:graphicData>
            </a:graphic>
          </p:graphicFrame>
        </mc:Fallback>
      </mc:AlternateContent>
    </p:spTree>
    <p:extLst>
      <p:ext uri="{BB962C8B-B14F-4D97-AF65-F5344CB8AC3E}">
        <p14:creationId xmlns:p14="http://schemas.microsoft.com/office/powerpoint/2010/main" val="3629745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77500" lnSpcReduction="20000"/>
          </a:bodyPr>
          <a:lstStyle/>
          <a:p>
            <a:r>
              <a:rPr lang="en-US" sz="2800" dirty="0"/>
              <a:t>Is our diff-in-diff model perfect?</a:t>
            </a:r>
          </a:p>
          <a:p>
            <a:pPr lvl="1"/>
            <a:r>
              <a:rPr lang="en-US" sz="2400" dirty="0">
                <a:solidFill>
                  <a:srgbClr val="003399"/>
                </a:solidFill>
              </a:rPr>
              <a:t>No – it’s still possible we’ve missed something</a:t>
            </a:r>
          </a:p>
          <a:p>
            <a:pPr lvl="1"/>
            <a:endParaRPr lang="en-US" sz="2400" dirty="0"/>
          </a:p>
          <a:p>
            <a:pPr lvl="1"/>
            <a:r>
              <a:rPr lang="en-US" sz="2400" dirty="0">
                <a:solidFill>
                  <a:srgbClr val="003399"/>
                </a:solidFill>
              </a:rPr>
              <a:t>Specifically, what if there are other (unobserved) factors that caused Indiana Profits to change between period 1 and period 2?</a:t>
            </a:r>
          </a:p>
          <a:p>
            <a:pPr lvl="2"/>
            <a:r>
              <a:rPr lang="en-US" sz="2200" dirty="0">
                <a:solidFill>
                  <a:srgbClr val="996633"/>
                </a:solidFill>
              </a:rPr>
              <a:t>For example, it could be that there was a significant population change specific to Indiana over that time</a:t>
            </a:r>
          </a:p>
          <a:p>
            <a:pPr lvl="2"/>
            <a:endParaRPr lang="en-US" sz="2200" dirty="0"/>
          </a:p>
          <a:p>
            <a:pPr lvl="1"/>
            <a:r>
              <a:rPr lang="en-US" sz="2400" dirty="0">
                <a:solidFill>
                  <a:srgbClr val="003399"/>
                </a:solidFill>
              </a:rPr>
              <a:t>However, the diff-in-diff model ensures our conclusion of causality is vulnerable only to these types of unobserved variables</a:t>
            </a:r>
          </a:p>
          <a:p>
            <a:pPr lvl="2"/>
            <a:r>
              <a:rPr lang="en-US" sz="2000" dirty="0">
                <a:solidFill>
                  <a:srgbClr val="996633"/>
                </a:solidFill>
              </a:rPr>
              <a:t>So, the assumption you audience must buy is very clear: “There was nothing else that affects Profits that changed only in Indiana during this time.” (meaning changed differently in IN than it did in MI)</a:t>
            </a:r>
          </a:p>
          <a:p>
            <a:endParaRPr lang="en-US" sz="2800" dirty="0"/>
          </a:p>
          <a:p>
            <a:r>
              <a:rPr lang="en-US" sz="2800" dirty="0"/>
              <a:t>Let’s compare explicitly the “naïve” model with the diff-in-diff model to clearly see the vulnerabilities of each…</a:t>
            </a:r>
            <a:endParaRPr lang="en-US" sz="2400" dirty="0"/>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5138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Naïve:</a:t>
            </a:r>
          </a:p>
          <a:p>
            <a:endParaRPr lang="en-US" sz="2800" dirty="0"/>
          </a:p>
          <a:p>
            <a:endParaRPr lang="en-US" sz="2800" dirty="0"/>
          </a:p>
          <a:p>
            <a:endParaRPr lang="en-US" sz="2800" dirty="0"/>
          </a:p>
          <a:p>
            <a:pPr marL="109728" indent="0">
              <a:buNone/>
            </a:pPr>
            <a:endParaRPr lang="en-US" sz="2800" dirty="0"/>
          </a:p>
          <a:p>
            <a:r>
              <a:rPr lang="en-US" sz="2800" dirty="0"/>
              <a:t>Diff-in-Diff:</a:t>
            </a:r>
            <a:endParaRPr lang="en-US" sz="2400" dirty="0"/>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9" name="TextBox 8"/>
          <p:cNvSpPr txBox="1"/>
          <p:nvPr/>
        </p:nvSpPr>
        <p:spPr>
          <a:xfrm>
            <a:off x="5107649" y="1441966"/>
            <a:ext cx="4006225" cy="369332"/>
          </a:xfrm>
          <a:prstGeom prst="rect">
            <a:avLst/>
          </a:prstGeom>
          <a:noFill/>
        </p:spPr>
        <p:txBody>
          <a:bodyPr wrap="none" rtlCol="0">
            <a:spAutoFit/>
          </a:bodyPr>
          <a:lstStyle/>
          <a:p>
            <a:r>
              <a:rPr lang="en-US" dirty="0"/>
              <a:t>Characteristics constant over time</a:t>
            </a:r>
          </a:p>
        </p:txBody>
      </p:sp>
      <p:sp>
        <p:nvSpPr>
          <p:cNvPr id="10" name="TextBox 9"/>
          <p:cNvSpPr txBox="1"/>
          <p:nvPr/>
        </p:nvSpPr>
        <p:spPr>
          <a:xfrm>
            <a:off x="5105400" y="2047845"/>
            <a:ext cx="3945311" cy="338554"/>
          </a:xfrm>
          <a:prstGeom prst="rect">
            <a:avLst/>
          </a:prstGeom>
          <a:noFill/>
        </p:spPr>
        <p:txBody>
          <a:bodyPr wrap="none" rtlCol="0">
            <a:spAutoFit/>
          </a:bodyPr>
          <a:lstStyle/>
          <a:p>
            <a:r>
              <a:rPr lang="en-US" sz="1600" dirty="0"/>
              <a:t>Characteristics that change in parallel</a:t>
            </a:r>
          </a:p>
        </p:txBody>
      </p:sp>
      <p:sp>
        <p:nvSpPr>
          <p:cNvPr id="11" name="TextBox 10"/>
          <p:cNvSpPr txBox="1"/>
          <p:nvPr/>
        </p:nvSpPr>
        <p:spPr>
          <a:xfrm>
            <a:off x="5257800" y="2667000"/>
            <a:ext cx="3982180" cy="584775"/>
          </a:xfrm>
          <a:prstGeom prst="rect">
            <a:avLst/>
          </a:prstGeom>
          <a:noFill/>
        </p:spPr>
        <p:txBody>
          <a:bodyPr wrap="none" rtlCol="0">
            <a:spAutoFit/>
          </a:bodyPr>
          <a:lstStyle/>
          <a:p>
            <a:r>
              <a:rPr lang="en-US" sz="1600" dirty="0"/>
              <a:t>Characteristics that change differently</a:t>
            </a:r>
          </a:p>
          <a:p>
            <a:r>
              <a:rPr lang="en-US" sz="1600" dirty="0"/>
              <a:t>for Indiana than for Michigan</a:t>
            </a:r>
          </a:p>
        </p:txBody>
      </p:sp>
      <p:cxnSp>
        <p:nvCxnSpPr>
          <p:cNvPr id="13" name="Straight Arrow Connector 12"/>
          <p:cNvCxnSpPr/>
          <p:nvPr/>
        </p:nvCxnSpPr>
        <p:spPr>
          <a:xfrm flipH="1">
            <a:off x="4038600" y="1600200"/>
            <a:ext cx="9906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114800" y="2209800"/>
            <a:ext cx="10668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038600" y="2590800"/>
            <a:ext cx="11430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10100" y="5410200"/>
            <a:ext cx="4461478" cy="646331"/>
          </a:xfrm>
          <a:prstGeom prst="rect">
            <a:avLst/>
          </a:prstGeom>
          <a:noFill/>
        </p:spPr>
        <p:txBody>
          <a:bodyPr wrap="none" rtlCol="0">
            <a:spAutoFit/>
          </a:bodyPr>
          <a:lstStyle/>
          <a:p>
            <a:r>
              <a:rPr lang="en-US" dirty="0"/>
              <a:t>Characteristics that change differently</a:t>
            </a:r>
          </a:p>
          <a:p>
            <a:r>
              <a:rPr lang="en-US" dirty="0"/>
              <a:t>for Indiana than for Michigan</a:t>
            </a:r>
          </a:p>
        </p:txBody>
      </p:sp>
      <p:cxnSp>
        <p:nvCxnSpPr>
          <p:cNvPr id="20" name="Straight Arrow Connector 19"/>
          <p:cNvCxnSpPr/>
          <p:nvPr/>
        </p:nvCxnSpPr>
        <p:spPr>
          <a:xfrm flipV="1">
            <a:off x="8382000" y="4724400"/>
            <a:ext cx="3048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415250E-B05C-C360-FAB4-32A19CDDCC57}"/>
                  </a:ext>
                </a:extLst>
              </p:cNvPr>
              <p:cNvSpPr txBox="1"/>
              <p:nvPr/>
            </p:nvSpPr>
            <p:spPr>
              <a:xfrm>
                <a:off x="299483" y="2287200"/>
                <a:ext cx="381531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𝑃𝑟𝑜𝑓𝑖𝑡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𝑇𝑎𝑥𝐻𝑖𝑘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𝑖𝑡</m:t>
                          </m:r>
                        </m:sub>
                      </m:sSub>
                    </m:oMath>
                  </m:oMathPara>
                </a14:m>
                <a:endParaRPr lang="en-US" dirty="0"/>
              </a:p>
            </p:txBody>
          </p:sp>
        </mc:Choice>
        <mc:Fallback>
          <p:sp>
            <p:nvSpPr>
              <p:cNvPr id="5" name="TextBox 4">
                <a:extLst>
                  <a:ext uri="{FF2B5EF4-FFF2-40B4-BE49-F238E27FC236}">
                    <a16:creationId xmlns:a16="http://schemas.microsoft.com/office/drawing/2014/main" id="{9415250E-B05C-C360-FAB4-32A19CDDCC57}"/>
                  </a:ext>
                </a:extLst>
              </p:cNvPr>
              <p:cNvSpPr txBox="1">
                <a:spLocks noRot="1" noChangeAspect="1" noMove="1" noResize="1" noEditPoints="1" noAdjustHandles="1" noChangeArrowheads="1" noChangeShapeType="1" noTextEdit="1"/>
              </p:cNvSpPr>
              <p:nvPr/>
            </p:nvSpPr>
            <p:spPr>
              <a:xfrm>
                <a:off x="299483" y="2287200"/>
                <a:ext cx="3815317" cy="276999"/>
              </a:xfrm>
              <a:prstGeom prst="rect">
                <a:avLst/>
              </a:prstGeom>
              <a:blipFill>
                <a:blip r:embed="rId4"/>
                <a:stretch>
                  <a:fillRect t="-8696" b="-26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C8E57F2-868F-8281-EF3B-D43744713D99}"/>
                  </a:ext>
                </a:extLst>
              </p:cNvPr>
              <p:cNvSpPr txBox="1"/>
              <p:nvPr/>
            </p:nvSpPr>
            <p:spPr>
              <a:xfrm>
                <a:off x="800894" y="4355068"/>
                <a:ext cx="8761412" cy="338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𝑃𝑟𝑜𝑓𝑖𝑡</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𝐼𝑛𝑑𝑖𝑎𝑛</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𝐴𝑓𝑡𝑒𝑟</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3</m:t>
                          </m:r>
                        </m:sub>
                      </m:sSub>
                      <m:r>
                        <a:rPr lang="en-US" sz="2200" b="0" i="1" smtClean="0">
                          <a:latin typeface="Cambria Math" panose="02040503050406030204" pitchFamily="18" charset="0"/>
                        </a:rPr>
                        <m:t>𝑇𝑎𝑥𝐻𝑖𝑘</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𝑈</m:t>
                          </m:r>
                        </m:e>
                        <m:sub>
                          <m:r>
                            <a:rPr lang="en-US" sz="2200" b="0" i="1" smtClean="0">
                              <a:latin typeface="Cambria Math" panose="02040503050406030204" pitchFamily="18" charset="0"/>
                            </a:rPr>
                            <m:t>𝑖𝑡</m:t>
                          </m:r>
                        </m:sub>
                      </m:sSub>
                    </m:oMath>
                  </m:oMathPara>
                </a14:m>
                <a:endParaRPr lang="en-US" sz="2200" dirty="0"/>
              </a:p>
            </p:txBody>
          </p:sp>
        </mc:Choice>
        <mc:Fallback>
          <p:sp>
            <p:nvSpPr>
              <p:cNvPr id="7" name="TextBox 6">
                <a:extLst>
                  <a:ext uri="{FF2B5EF4-FFF2-40B4-BE49-F238E27FC236}">
                    <a16:creationId xmlns:a16="http://schemas.microsoft.com/office/drawing/2014/main" id="{DC8E57F2-868F-8281-EF3B-D43744713D99}"/>
                  </a:ext>
                </a:extLst>
              </p:cNvPr>
              <p:cNvSpPr txBox="1">
                <a:spLocks noRot="1" noChangeAspect="1" noMove="1" noResize="1" noEditPoints="1" noAdjustHandles="1" noChangeArrowheads="1" noChangeShapeType="1" noTextEdit="1"/>
              </p:cNvSpPr>
              <p:nvPr/>
            </p:nvSpPr>
            <p:spPr>
              <a:xfrm>
                <a:off x="800894" y="4355068"/>
                <a:ext cx="8761412" cy="338554"/>
              </a:xfrm>
              <a:prstGeom prst="rect">
                <a:avLst/>
              </a:prstGeom>
              <a:blipFill>
                <a:blip r:embed="rId5"/>
                <a:stretch>
                  <a:fillRect t="-3571" b="-28571"/>
                </a:stretch>
              </a:blipFill>
            </p:spPr>
            <p:txBody>
              <a:bodyPr/>
              <a:lstStyle/>
              <a:p>
                <a:r>
                  <a:rPr lang="en-US">
                    <a:noFill/>
                  </a:rPr>
                  <a:t> </a:t>
                </a:r>
              </a:p>
            </p:txBody>
          </p:sp>
        </mc:Fallback>
      </mc:AlternateContent>
    </p:spTree>
    <p:extLst>
      <p:ext uri="{BB962C8B-B14F-4D97-AF65-F5344CB8AC3E}">
        <p14:creationId xmlns:p14="http://schemas.microsoft.com/office/powerpoint/2010/main" val="418939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Let’s go ahead and run this regression in Stata:</a:t>
            </a:r>
          </a:p>
          <a:p>
            <a:endParaRPr lang="en-US" sz="2800" u="sng" dirty="0">
              <a:solidFill>
                <a:srgbClr val="003399"/>
              </a:solidFill>
            </a:endParaRPr>
          </a:p>
          <a:p>
            <a:endParaRPr lang="en-US" sz="2800" u="sng" dirty="0">
              <a:solidFill>
                <a:srgbClr val="003399"/>
              </a:solidFill>
            </a:endParaRPr>
          </a:p>
          <a:p>
            <a:r>
              <a:rPr lang="en-US" sz="2800" dirty="0"/>
              <a:t>We don’t have to separately subtract to get the difference in differences, that just shows us intuitively what we’ve controlled for when we look at the coefficient on </a:t>
            </a:r>
            <a:r>
              <a:rPr lang="en-US" sz="2800" dirty="0" err="1"/>
              <a:t>TaxHike</a:t>
            </a:r>
            <a:r>
              <a:rPr lang="en-US" sz="2800" dirty="0"/>
              <a:t>.</a:t>
            </a:r>
          </a:p>
          <a:p>
            <a:endParaRPr lang="en-US" sz="2800" dirty="0"/>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C531329B-6464-254E-85AC-B34ED0CBC75A}"/>
              </a:ext>
            </a:extLst>
          </p:cNvPr>
          <p:cNvSpPr>
            <a:spLocks noGrp="1"/>
          </p:cNvSpPr>
          <p:nvPr>
            <p:ph type="sldNum" sz="quarter" idx="12"/>
          </p:nvPr>
        </p:nvSpPr>
        <p:spPr/>
        <p:txBody>
          <a:bodyPr/>
          <a:lstStyle/>
          <a:p>
            <a:fld id="{82D48033-F52F-43BC-9751-F53BB58AB199}" type="slidenum">
              <a:rPr lang="en-US" smtClean="0"/>
              <a:pPr/>
              <a:t>39</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4C845C0-CE31-83DB-F8E6-88F10F858844}"/>
                  </a:ext>
                </a:extLst>
              </p:cNvPr>
              <p:cNvSpPr txBox="1"/>
              <p:nvPr/>
            </p:nvSpPr>
            <p:spPr>
              <a:xfrm>
                <a:off x="191294" y="2209800"/>
                <a:ext cx="8761412" cy="338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𝑃𝑟𝑜𝑓𝑖𝑡</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𝐼𝑛𝑑𝑖𝑎𝑛</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𝐴𝑓𝑡𝑒𝑟</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3</m:t>
                          </m:r>
                        </m:sub>
                      </m:sSub>
                      <m:r>
                        <a:rPr lang="en-US" sz="2200" b="0" i="1" smtClean="0">
                          <a:latin typeface="Cambria Math" panose="02040503050406030204" pitchFamily="18" charset="0"/>
                        </a:rPr>
                        <m:t>𝑇𝑎𝑥𝐻𝑖𝑘</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𝑈</m:t>
                          </m:r>
                        </m:e>
                        <m:sub>
                          <m:r>
                            <a:rPr lang="en-US" sz="2200" b="0" i="1" smtClean="0">
                              <a:latin typeface="Cambria Math" panose="02040503050406030204" pitchFamily="18" charset="0"/>
                            </a:rPr>
                            <m:t>𝑖𝑡</m:t>
                          </m:r>
                        </m:sub>
                      </m:sSub>
                    </m:oMath>
                  </m:oMathPara>
                </a14:m>
                <a:endParaRPr lang="en-US" sz="2200" dirty="0"/>
              </a:p>
            </p:txBody>
          </p:sp>
        </mc:Choice>
        <mc:Fallback>
          <p:sp>
            <p:nvSpPr>
              <p:cNvPr id="6" name="TextBox 5">
                <a:extLst>
                  <a:ext uri="{FF2B5EF4-FFF2-40B4-BE49-F238E27FC236}">
                    <a16:creationId xmlns:a16="http://schemas.microsoft.com/office/drawing/2014/main" id="{84C845C0-CE31-83DB-F8E6-88F10F858844}"/>
                  </a:ext>
                </a:extLst>
              </p:cNvPr>
              <p:cNvSpPr txBox="1">
                <a:spLocks noRot="1" noChangeAspect="1" noMove="1" noResize="1" noEditPoints="1" noAdjustHandles="1" noChangeArrowheads="1" noChangeShapeType="1" noTextEdit="1"/>
              </p:cNvSpPr>
              <p:nvPr/>
            </p:nvSpPr>
            <p:spPr>
              <a:xfrm>
                <a:off x="191294" y="2209800"/>
                <a:ext cx="8761412" cy="338554"/>
              </a:xfrm>
              <a:prstGeom prst="rect">
                <a:avLst/>
              </a:prstGeom>
              <a:blipFill>
                <a:blip r:embed="rId4"/>
                <a:stretch>
                  <a:fillRect t="-7407" b="-29630"/>
                </a:stretch>
              </a:blipFill>
            </p:spPr>
            <p:txBody>
              <a:bodyPr/>
              <a:lstStyle/>
              <a:p>
                <a:r>
                  <a:rPr lang="en-US">
                    <a:noFill/>
                  </a:rPr>
                  <a:t> </a:t>
                </a:r>
              </a:p>
            </p:txBody>
          </p:sp>
        </mc:Fallback>
      </mc:AlternateContent>
    </p:spTree>
    <p:extLst>
      <p:ext uri="{BB962C8B-B14F-4D97-AF65-F5344CB8AC3E}">
        <p14:creationId xmlns:p14="http://schemas.microsoft.com/office/powerpoint/2010/main" val="36428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92500" lnSpcReduction="10000"/>
          </a:bodyPr>
          <a:lstStyle/>
          <a:p>
            <a:r>
              <a:rPr lang="en-US" sz="2800" dirty="0"/>
              <a:t>Everything we’ve seen in econometrics has involved a functional form assumption</a:t>
            </a:r>
          </a:p>
          <a:p>
            <a:pPr lvl="1"/>
            <a:r>
              <a:rPr lang="en-US" sz="2400" dirty="0">
                <a:solidFill>
                  <a:srgbClr val="008000"/>
                </a:solidFill>
              </a:rPr>
              <a:t>This forces the relationship between Y and the </a:t>
            </a:r>
            <a:r>
              <a:rPr lang="en-US" sz="2400" dirty="0" err="1">
                <a:solidFill>
                  <a:srgbClr val="008000"/>
                </a:solidFill>
              </a:rPr>
              <a:t>Xs</a:t>
            </a:r>
            <a:r>
              <a:rPr lang="en-US" sz="2400" dirty="0">
                <a:solidFill>
                  <a:srgbClr val="008000"/>
                </a:solidFill>
              </a:rPr>
              <a:t> to take a certain shape</a:t>
            </a:r>
          </a:p>
          <a:p>
            <a:pPr lvl="1"/>
            <a:endParaRPr lang="en-US" sz="2400" dirty="0"/>
          </a:p>
          <a:p>
            <a:r>
              <a:rPr lang="en-US" sz="2800" dirty="0"/>
              <a:t>Usually, we assume a linear relationship</a:t>
            </a:r>
          </a:p>
          <a:p>
            <a:pPr lvl="1"/>
            <a:r>
              <a:rPr lang="en-US" sz="2400" dirty="0">
                <a:solidFill>
                  <a:srgbClr val="008000"/>
                </a:solidFill>
              </a:rPr>
              <a:t>E.g., </a:t>
            </a:r>
            <a:r>
              <a:rPr lang="en-US" sz="2400" dirty="0" err="1">
                <a:solidFill>
                  <a:srgbClr val="008000"/>
                </a:solidFill>
              </a:rPr>
              <a:t>Output</a:t>
            </a:r>
            <a:r>
              <a:rPr lang="en-US" sz="2400" baseline="-25000" dirty="0" err="1">
                <a:solidFill>
                  <a:srgbClr val="008000"/>
                </a:solidFill>
              </a:rPr>
              <a:t>i</a:t>
            </a:r>
            <a:r>
              <a:rPr lang="en-US" sz="2400" dirty="0">
                <a:solidFill>
                  <a:srgbClr val="008000"/>
                </a:solidFill>
              </a:rPr>
              <a:t> = </a:t>
            </a:r>
            <a:r>
              <a:rPr lang="el-GR" sz="2400" u="sng" dirty="0">
                <a:solidFill>
                  <a:srgbClr val="008000"/>
                </a:solidFill>
              </a:rPr>
              <a:t>α</a:t>
            </a:r>
            <a:r>
              <a:rPr lang="en-US" sz="2400" u="sng" dirty="0">
                <a:solidFill>
                  <a:srgbClr val="008000"/>
                </a:solidFill>
              </a:rPr>
              <a:t> + </a:t>
            </a:r>
            <a:r>
              <a:rPr lang="el-GR" sz="2400" u="sng" dirty="0">
                <a:solidFill>
                  <a:srgbClr val="008000"/>
                </a:solidFill>
              </a:rPr>
              <a:t>β</a:t>
            </a:r>
            <a:r>
              <a:rPr lang="en-US" sz="2400" u="sng" baseline="-25000" dirty="0">
                <a:solidFill>
                  <a:srgbClr val="008000"/>
                </a:solidFill>
              </a:rPr>
              <a:t>1</a:t>
            </a:r>
            <a:r>
              <a:rPr lang="en-US" sz="2400" u="sng" dirty="0">
                <a:solidFill>
                  <a:srgbClr val="008000"/>
                </a:solidFill>
              </a:rPr>
              <a:t>Labor</a:t>
            </a:r>
            <a:r>
              <a:rPr lang="en-US" sz="2400" u="sng" baseline="-25000" dirty="0">
                <a:solidFill>
                  <a:srgbClr val="008000"/>
                </a:solidFill>
              </a:rPr>
              <a:t>i</a:t>
            </a:r>
            <a:r>
              <a:rPr lang="en-US" sz="2400" u="sng" dirty="0">
                <a:solidFill>
                  <a:srgbClr val="008000"/>
                </a:solidFill>
              </a:rPr>
              <a:t> + </a:t>
            </a:r>
            <a:r>
              <a:rPr lang="el-GR" sz="2400" u="sng" dirty="0">
                <a:solidFill>
                  <a:srgbClr val="008000"/>
                </a:solidFill>
              </a:rPr>
              <a:t>β</a:t>
            </a:r>
            <a:r>
              <a:rPr lang="en-US" sz="2400" u="sng" baseline="-25000" dirty="0">
                <a:solidFill>
                  <a:srgbClr val="008000"/>
                </a:solidFill>
              </a:rPr>
              <a:t>2</a:t>
            </a:r>
            <a:r>
              <a:rPr lang="en-US" sz="2400" u="sng" dirty="0">
                <a:solidFill>
                  <a:srgbClr val="008000"/>
                </a:solidFill>
              </a:rPr>
              <a:t>Capital</a:t>
            </a:r>
            <a:r>
              <a:rPr lang="en-US" sz="2400" u="sng" baseline="-25000" dirty="0">
                <a:solidFill>
                  <a:srgbClr val="008000"/>
                </a:solidFill>
              </a:rPr>
              <a:t>i</a:t>
            </a:r>
            <a:r>
              <a:rPr lang="en-US" sz="2400" u="sng" dirty="0">
                <a:solidFill>
                  <a:srgbClr val="008000"/>
                </a:solidFill>
              </a:rPr>
              <a:t> </a:t>
            </a:r>
            <a:r>
              <a:rPr lang="en-US" sz="2400" dirty="0">
                <a:solidFill>
                  <a:srgbClr val="008000"/>
                </a:solidFill>
              </a:rPr>
              <a:t>+ </a:t>
            </a:r>
            <a:r>
              <a:rPr lang="el-GR" sz="2400" dirty="0">
                <a:solidFill>
                  <a:srgbClr val="008000"/>
                </a:solidFill>
              </a:rPr>
              <a:t>ε</a:t>
            </a:r>
            <a:r>
              <a:rPr lang="en-US" sz="2400" baseline="-25000" dirty="0" err="1">
                <a:solidFill>
                  <a:srgbClr val="008000"/>
                </a:solidFill>
              </a:rPr>
              <a:t>i</a:t>
            </a:r>
            <a:endParaRPr lang="en-US" sz="2400" dirty="0">
              <a:solidFill>
                <a:srgbClr val="008000"/>
              </a:solidFill>
            </a:endParaRPr>
          </a:p>
          <a:p>
            <a:endParaRPr lang="en-US" sz="2800" dirty="0"/>
          </a:p>
          <a:p>
            <a:r>
              <a:rPr lang="en-US" sz="2800" dirty="0"/>
              <a:t>There are many other options:</a:t>
            </a:r>
          </a:p>
          <a:p>
            <a:pPr lvl="1"/>
            <a:r>
              <a:rPr lang="en-US" sz="2400" dirty="0">
                <a:solidFill>
                  <a:srgbClr val="008000"/>
                </a:solidFill>
              </a:rPr>
              <a:t>Quadratic</a:t>
            </a:r>
          </a:p>
          <a:p>
            <a:pPr lvl="1"/>
            <a:r>
              <a:rPr lang="en-US" sz="2400" dirty="0">
                <a:solidFill>
                  <a:srgbClr val="008000"/>
                </a:solidFill>
              </a:rPr>
              <a:t>Cubic</a:t>
            </a:r>
          </a:p>
          <a:p>
            <a:pPr lvl="1"/>
            <a:r>
              <a:rPr lang="en-US" sz="2400" dirty="0">
                <a:solidFill>
                  <a:srgbClr val="008000"/>
                </a:solidFill>
              </a:rPr>
              <a:t>Log</a:t>
            </a:r>
          </a:p>
          <a:p>
            <a:pPr lvl="1"/>
            <a:r>
              <a:rPr lang="en-US" sz="2400" dirty="0">
                <a:solidFill>
                  <a:srgbClr val="008000"/>
                </a:solidFill>
              </a:rPr>
              <a:t>Etc.</a:t>
            </a:r>
          </a:p>
          <a:p>
            <a:endParaRPr lang="en-US" sz="2800" dirty="0"/>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30690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14131"/>
          </a:xfrm>
        </p:spPr>
        <p:txBody>
          <a:bodyPr>
            <a:normAutofit lnSpcReduction="10000"/>
          </a:bodyPr>
          <a:lstStyle/>
          <a:p>
            <a:r>
              <a:rPr lang="en-US" sz="2800" dirty="0"/>
              <a:t>Since we give it a special name of Diff-in-Diff, you may have the impression that there’s some special command or model we use.</a:t>
            </a:r>
          </a:p>
          <a:p>
            <a:endParaRPr lang="en-US" sz="2800" dirty="0"/>
          </a:p>
          <a:p>
            <a:r>
              <a:rPr lang="en-US" sz="2800" dirty="0"/>
              <a:t>That’s not the case for the most part. It’s just a standard regression, but we argue there is:</a:t>
            </a:r>
          </a:p>
          <a:p>
            <a:pPr lvl="1"/>
            <a:r>
              <a:rPr lang="en-US" sz="2400" dirty="0"/>
              <a:t>A clear before and after</a:t>
            </a:r>
          </a:p>
          <a:p>
            <a:pPr lvl="1"/>
            <a:r>
              <a:rPr lang="en-US" sz="2400" dirty="0"/>
              <a:t>Clearly separated treatment groups (and/or untreated)</a:t>
            </a:r>
          </a:p>
          <a:p>
            <a:pPr lvl="1"/>
            <a:r>
              <a:rPr lang="en-US" sz="2400" dirty="0"/>
              <a:t>No change in behavior that anticipates the change in policy/price</a:t>
            </a:r>
            <a:endParaRPr lang="en-US" sz="2800" u="sng" dirty="0">
              <a:solidFill>
                <a:srgbClr val="003399"/>
              </a:solidFill>
            </a:endParaRPr>
          </a:p>
          <a:p>
            <a:endParaRPr lang="en-US" sz="2800" dirty="0"/>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Difference-in-Differences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C531329B-6464-254E-85AC-B34ED0CBC75A}"/>
              </a:ext>
            </a:extLst>
          </p:cNvPr>
          <p:cNvSpPr>
            <a:spLocks noGrp="1"/>
          </p:cNvSpPr>
          <p:nvPr>
            <p:ph type="sldNum" sz="quarter" idx="12"/>
          </p:nvPr>
        </p:nvSpPr>
        <p:spPr/>
        <p:txBody>
          <a:bodyPr/>
          <a:lstStyle/>
          <a:p>
            <a:fld id="{82D48033-F52F-43BC-9751-F53BB58AB199}" type="slidenum">
              <a:rPr lang="en-US" smtClean="0"/>
              <a:pPr/>
              <a:t>40</a:t>
            </a:fld>
            <a:endParaRPr lang="en-US"/>
          </a:p>
        </p:txBody>
      </p:sp>
    </p:spTree>
    <p:extLst>
      <p:ext uri="{BB962C8B-B14F-4D97-AF65-F5344CB8AC3E}">
        <p14:creationId xmlns:p14="http://schemas.microsoft.com/office/powerpoint/2010/main" val="1767638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pPr marL="109728" indent="0">
              <a:buNone/>
            </a:pPr>
            <a:endParaRPr lang="en-US" sz="2800" dirty="0"/>
          </a:p>
          <a:p>
            <a:pPr marL="109728" indent="0">
              <a:buNone/>
            </a:pPr>
            <a:endParaRPr lang="en-US" sz="2800" dirty="0"/>
          </a:p>
          <a:p>
            <a:pPr marL="109728" indent="0">
              <a:buNone/>
            </a:pPr>
            <a:endParaRPr lang="en-US" sz="2800" dirty="0"/>
          </a:p>
          <a:p>
            <a:pPr marL="109728" indent="0">
              <a:buNone/>
            </a:pPr>
            <a:endParaRPr lang="en-US" sz="2800" dirty="0"/>
          </a:p>
          <a:p>
            <a:pPr marL="109728" indent="0" algn="ctr">
              <a:buNone/>
            </a:pPr>
            <a:r>
              <a:rPr lang="en-US" sz="5400" dirty="0"/>
              <a:t>The Fixed Effects Regression Model</a:t>
            </a:r>
            <a:endParaRPr lang="en-US" sz="5400" dirty="0">
              <a:solidFill>
                <a:srgbClr val="008000"/>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345945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What if there are many treatments?</a:t>
            </a:r>
          </a:p>
          <a:p>
            <a:pPr lvl="1"/>
            <a:r>
              <a:rPr lang="en-US" sz="2400" dirty="0">
                <a:solidFill>
                  <a:srgbClr val="008000"/>
                </a:solidFill>
              </a:rPr>
              <a:t>E.g., what if there are many different tax levels?</a:t>
            </a:r>
          </a:p>
          <a:p>
            <a:endParaRPr lang="en-US" sz="2800" dirty="0"/>
          </a:p>
          <a:p>
            <a:r>
              <a:rPr lang="en-US" sz="2800" dirty="0"/>
              <a:t>In this case, the treatments may vary across units (states) and across time</a:t>
            </a:r>
          </a:p>
          <a:p>
            <a:pPr lvl="1"/>
            <a:r>
              <a:rPr lang="en-US" sz="2400" dirty="0">
                <a:solidFill>
                  <a:srgbClr val="008000"/>
                </a:solidFill>
              </a:rPr>
              <a:t>In our example, we may observe many states over many periods, and the tax rates vary along both dimensions</a:t>
            </a:r>
          </a:p>
          <a:p>
            <a:endParaRPr lang="en-US" sz="2800" dirty="0"/>
          </a:p>
          <a:p>
            <a:pPr lvl="1"/>
            <a:r>
              <a:rPr lang="en-US" sz="2400" dirty="0">
                <a:solidFill>
                  <a:srgbClr val="008000"/>
                </a:solidFill>
              </a:rPr>
              <a:t>Now, there is no clear “treatment group” or “treatment time”</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Fixed Effects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87046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143000"/>
                <a:ext cx="8229600" cy="4864291"/>
              </a:xfrm>
            </p:spPr>
            <p:txBody>
              <a:bodyPr>
                <a:normAutofit lnSpcReduction="10000"/>
              </a:bodyPr>
              <a:lstStyle/>
              <a:p>
                <a:r>
                  <a:rPr lang="en-US" sz="2800" dirty="0"/>
                  <a:t>Intuitively, we can expand the idea behind diff-in-diff to this broader problem</a:t>
                </a:r>
              </a:p>
              <a:p>
                <a:endParaRPr lang="en-US" sz="2800" dirty="0"/>
              </a:p>
              <a:p>
                <a:r>
                  <a:rPr lang="en-US" sz="2800" dirty="0"/>
                  <a:t>The model we want to estimate:</a:t>
                </a:r>
              </a:p>
              <a:p>
                <a:endParaRPr lang="en-US" sz="2800" dirty="0"/>
              </a:p>
              <a:p>
                <a:pPr lvl="1"/>
                <a14:m>
                  <m:oMath xmlns:m="http://schemas.openxmlformats.org/officeDocument/2006/math">
                    <m:r>
                      <a:rPr lang="en-US" sz="2600" i="1">
                        <a:latin typeface="Cambria Math" panose="02040503050406030204" pitchFamily="18" charset="0"/>
                      </a:rPr>
                      <m:t>𝑃𝑟𝑜𝑓𝑖𝑡</m:t>
                    </m:r>
                    <m:sSub>
                      <m:sSubPr>
                        <m:ctrlPr>
                          <a:rPr lang="en-US" sz="2600" i="1">
                            <a:latin typeface="Cambria Math" panose="02040503050406030204" pitchFamily="18" charset="0"/>
                          </a:rPr>
                        </m:ctrlPr>
                      </m:sSubPr>
                      <m:e>
                        <m:r>
                          <a:rPr lang="en-US" sz="2600" i="1">
                            <a:latin typeface="Cambria Math" panose="02040503050406030204" pitchFamily="18" charset="0"/>
                          </a:rPr>
                          <m:t>𝑠</m:t>
                        </m:r>
                      </m:e>
                      <m:sub>
                        <m:r>
                          <a:rPr lang="en-US" sz="2600" i="1">
                            <a:latin typeface="Cambria Math" panose="02040503050406030204" pitchFamily="18" charset="0"/>
                          </a:rPr>
                          <m:t>𝑖𝑡</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1</m:t>
                        </m:r>
                      </m:sub>
                    </m:sSub>
                    <m:r>
                      <a:rPr lang="en-US" sz="2600" i="1">
                        <a:latin typeface="Cambria Math" panose="02040503050406030204" pitchFamily="18" charset="0"/>
                      </a:rPr>
                      <m:t>𝑇𝑎𝑥</m:t>
                    </m:r>
                    <m:r>
                      <a:rPr lang="en-US" sz="2600" b="0" i="1" smtClean="0">
                        <a:latin typeface="Cambria Math" panose="02040503050406030204" pitchFamily="18" charset="0"/>
                      </a:rPr>
                      <m:t>𝑅𝑎𝑡</m:t>
                    </m:r>
                    <m:sSub>
                      <m:sSubPr>
                        <m:ctrlPr>
                          <a:rPr lang="en-US" sz="2600" i="1">
                            <a:latin typeface="Cambria Math" panose="02040503050406030204" pitchFamily="18" charset="0"/>
                          </a:rPr>
                        </m:ctrlPr>
                      </m:sSubPr>
                      <m:e>
                        <m:r>
                          <a:rPr lang="en-US" sz="2600" i="1">
                            <a:latin typeface="Cambria Math" panose="02040503050406030204" pitchFamily="18" charset="0"/>
                          </a:rPr>
                          <m:t>𝑒</m:t>
                        </m:r>
                      </m:e>
                      <m:sub>
                        <m:r>
                          <a:rPr lang="en-US" sz="2600" i="1">
                            <a:latin typeface="Cambria Math" panose="02040503050406030204" pitchFamily="18" charset="0"/>
                          </a:rPr>
                          <m:t>𝑖𝑡</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𝑈</m:t>
                        </m:r>
                      </m:e>
                      <m:sub>
                        <m:r>
                          <a:rPr lang="en-US" sz="2600" i="1">
                            <a:latin typeface="Cambria Math" panose="02040503050406030204" pitchFamily="18" charset="0"/>
                          </a:rPr>
                          <m:t>𝑖𝑡</m:t>
                        </m:r>
                      </m:sub>
                    </m:sSub>
                  </m:oMath>
                </a14:m>
                <a:endParaRPr lang="en-US" sz="2600" dirty="0"/>
              </a:p>
              <a:p>
                <a:pPr marL="109728" indent="0">
                  <a:buNone/>
                </a:pPr>
                <a:endParaRPr lang="en-US" sz="2800" dirty="0"/>
              </a:p>
              <a:p>
                <a:endParaRPr lang="en-US" sz="2800" dirty="0"/>
              </a:p>
              <a:p>
                <a:r>
                  <a:rPr lang="en-US" sz="2800" dirty="0"/>
                  <a:t>Load in data from the third spreadsheet from the Class 7.1 file</a:t>
                </a:r>
              </a:p>
              <a:p>
                <a:pPr lvl="1"/>
                <a:r>
                  <a:rPr lang="en-US" sz="2000" dirty="0">
                    <a:solidFill>
                      <a:srgbClr val="0070C0"/>
                    </a:solidFill>
                  </a:rPr>
                  <a:t>Regress Profits on </a:t>
                </a:r>
                <a:r>
                  <a:rPr lang="en-US" sz="2000" dirty="0" err="1">
                    <a:solidFill>
                      <a:srgbClr val="0070C0"/>
                    </a:solidFill>
                  </a:rPr>
                  <a:t>TaxRate</a:t>
                </a:r>
                <a:endParaRPr lang="en-US" sz="2000" dirty="0">
                  <a:solidFill>
                    <a:srgbClr val="0070C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t="-2089"/>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Fixed Effects Model</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276151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Results suggest that increasing taxes by 1 percentage point lowers Profits by about 42</a:t>
            </a:r>
          </a:p>
          <a:p>
            <a:pPr lvl="1"/>
            <a:r>
              <a:rPr lang="en-US" sz="2400" dirty="0">
                <a:solidFill>
                  <a:srgbClr val="003399"/>
                </a:solidFill>
              </a:rPr>
              <a:t>Should we believe this at face value?</a:t>
            </a:r>
          </a:p>
          <a:p>
            <a:pPr lvl="1"/>
            <a:endParaRPr lang="en-US" sz="2400" dirty="0">
              <a:solidFill>
                <a:srgbClr val="003399"/>
              </a:solidFill>
            </a:endParaRPr>
          </a:p>
          <a:p>
            <a:pPr lvl="1"/>
            <a:r>
              <a:rPr lang="en-US" sz="2400" dirty="0">
                <a:solidFill>
                  <a:srgbClr val="003399"/>
                </a:solidFill>
              </a:rPr>
              <a:t>Which of our assumptions is at greatest risk of being untrue?</a:t>
            </a:r>
          </a:p>
          <a:p>
            <a:pPr lvl="2"/>
            <a:r>
              <a:rPr lang="en-US" sz="2300" dirty="0">
                <a:solidFill>
                  <a:srgbClr val="996633"/>
                </a:solidFill>
              </a:rPr>
              <a:t>We may not believe tax rates are uncorrelated with </a:t>
            </a:r>
            <a:r>
              <a:rPr lang="en-US" sz="2300" dirty="0" err="1">
                <a:solidFill>
                  <a:srgbClr val="996633"/>
                </a:solidFill>
              </a:rPr>
              <a:t>unobservables</a:t>
            </a:r>
            <a:r>
              <a:rPr lang="en-US" sz="2300" dirty="0">
                <a:solidFill>
                  <a:srgbClr val="996633"/>
                </a:solidFill>
              </a:rPr>
              <a:t> influencing Profits</a:t>
            </a:r>
          </a:p>
          <a:p>
            <a:pPr lvl="2"/>
            <a:endParaRPr lang="en-US" sz="2300" dirty="0">
              <a:solidFill>
                <a:srgbClr val="996633"/>
              </a:solidFill>
            </a:endParaRPr>
          </a:p>
          <a:p>
            <a:pPr lvl="2"/>
            <a:r>
              <a:rPr lang="en-US" sz="2300" dirty="0">
                <a:solidFill>
                  <a:srgbClr val="996633"/>
                </a:solidFill>
              </a:rPr>
              <a:t>Specifically, we may think tax rates vary systematically across states and across time – and both of these factors may impact Profits </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Fixed Effects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70349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lnSpcReduction="10000"/>
          </a:bodyPr>
          <a:lstStyle/>
          <a:p>
            <a:r>
              <a:rPr lang="en-US" sz="2800" dirty="0"/>
              <a:t>Following the intuition of the diff-in-diff approach, how can we address the possible correlation between our treatment and states and time?</a:t>
            </a:r>
          </a:p>
          <a:p>
            <a:pPr lvl="1"/>
            <a:endParaRPr lang="en-US" sz="2400" dirty="0"/>
          </a:p>
          <a:p>
            <a:r>
              <a:rPr lang="en-US" sz="2800" dirty="0"/>
              <a:t>Answer: Control for them</a:t>
            </a:r>
            <a:endParaRPr lang="en-US" sz="2400" dirty="0"/>
          </a:p>
          <a:p>
            <a:pPr marL="850392" lvl="1" indent="-457200">
              <a:buFont typeface="+mj-lt"/>
              <a:buAutoNum type="arabicPeriod"/>
            </a:pPr>
            <a:r>
              <a:rPr lang="en-US" sz="2400" dirty="0">
                <a:solidFill>
                  <a:srgbClr val="003399"/>
                </a:solidFill>
              </a:rPr>
              <a:t>We can add state controls</a:t>
            </a:r>
          </a:p>
          <a:p>
            <a:pPr lvl="2"/>
            <a:r>
              <a:rPr lang="en-US" sz="2200" dirty="0">
                <a:solidFill>
                  <a:srgbClr val="008000"/>
                </a:solidFill>
              </a:rPr>
              <a:t>These are dummy (0-1) variables for each state</a:t>
            </a:r>
          </a:p>
          <a:p>
            <a:pPr lvl="2"/>
            <a:endParaRPr lang="en-US" sz="2200" dirty="0">
              <a:solidFill>
                <a:srgbClr val="008000"/>
              </a:solidFill>
            </a:endParaRPr>
          </a:p>
          <a:p>
            <a:pPr lvl="2"/>
            <a:r>
              <a:rPr lang="en-US" sz="2200" dirty="0">
                <a:solidFill>
                  <a:srgbClr val="008000"/>
                </a:solidFill>
              </a:rPr>
              <a:t>These are called </a:t>
            </a:r>
            <a:r>
              <a:rPr lang="en-US" sz="2200" u="sng" dirty="0">
                <a:solidFill>
                  <a:srgbClr val="008000"/>
                </a:solidFill>
              </a:rPr>
              <a:t>fixed effects</a:t>
            </a:r>
          </a:p>
          <a:p>
            <a:pPr lvl="2"/>
            <a:endParaRPr lang="en-US" sz="2200" dirty="0"/>
          </a:p>
          <a:p>
            <a:pPr marL="850392" lvl="1" indent="-457200">
              <a:buFont typeface="+mj-lt"/>
              <a:buAutoNum type="arabicPeriod"/>
            </a:pPr>
            <a:r>
              <a:rPr lang="en-US" sz="2400" dirty="0"/>
              <a:t> </a:t>
            </a:r>
            <a:r>
              <a:rPr lang="en-US" sz="2400" dirty="0">
                <a:solidFill>
                  <a:srgbClr val="003399"/>
                </a:solidFill>
              </a:rPr>
              <a:t>We can also add time controls (or a </a:t>
            </a:r>
            <a:r>
              <a:rPr lang="en-US" sz="2400" u="sng" dirty="0">
                <a:solidFill>
                  <a:srgbClr val="003399"/>
                </a:solidFill>
              </a:rPr>
              <a:t>time trend)</a:t>
            </a:r>
            <a:endParaRPr lang="en-US" sz="1900" u="sng" dirty="0">
              <a:solidFill>
                <a:srgbClr val="003399"/>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Fixed Effects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422163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600" y="1143000"/>
                <a:ext cx="8686800" cy="4864291"/>
              </a:xfrm>
            </p:spPr>
            <p:txBody>
              <a:bodyPr>
                <a:normAutofit fontScale="92500" lnSpcReduction="10000"/>
              </a:bodyPr>
              <a:lstStyle/>
              <a:p>
                <a:r>
                  <a:rPr lang="en-US" sz="2800" dirty="0"/>
                  <a:t>Our new “fixed effects” model:</a:t>
                </a:r>
              </a:p>
              <a:p>
                <a:pPr marL="109728" indent="0">
                  <a:buNone/>
                </a:pPr>
                <a:endParaRPr lang="en-US" sz="2800"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𝑃𝑟𝑜𝑓𝑖𝑡</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𝑖𝑡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𝑇𝑎𝑥</m:t>
                      </m:r>
                      <m:r>
                        <a:rPr lang="en-US" sz="2400" b="0" i="1" smtClean="0">
                          <a:latin typeface="Cambria Math" panose="02040503050406030204" pitchFamily="18" charset="0"/>
                        </a:rPr>
                        <m:t>𝑅𝑎𝑡</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b="0" i="1" smtClean="0">
                              <a:latin typeface="Cambria Math" panose="02040503050406030204" pitchFamily="18" charset="0"/>
                            </a:rPr>
                            <m:t>𝑖</m:t>
                          </m:r>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𝑆𝑡𝑎𝑡𝑒</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12</m:t>
                          </m:r>
                        </m:sub>
                      </m:sSub>
                      <m:r>
                        <a:rPr lang="en-US" sz="2400" b="0" i="1" smtClean="0">
                          <a:latin typeface="Cambria Math" panose="02040503050406030204" pitchFamily="18" charset="0"/>
                        </a:rPr>
                        <m:t>𝑆𝑡𝑎𝑡𝑒</m:t>
                      </m:r>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13</m:t>
                          </m:r>
                        </m:sub>
                      </m:sSub>
                      <m:r>
                        <a:rPr lang="en-US" sz="2400" b="0" i="1" smtClean="0">
                          <a:latin typeface="Cambria Math" panose="02040503050406030204" pitchFamily="18" charset="0"/>
                        </a:rPr>
                        <m:t>𝑃𝑒𝑟𝑖𝑜𝑑</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𝑖𝑡</m:t>
                          </m:r>
                        </m:sub>
                      </m:sSub>
                    </m:oMath>
                  </m:oMathPara>
                </a14:m>
                <a:endParaRPr lang="en-US" sz="2400" dirty="0"/>
              </a:p>
              <a:p>
                <a:pPr marL="109728" indent="0">
                  <a:buNone/>
                </a:pPr>
                <a:endParaRPr lang="en-US" sz="2800" u="sng" dirty="0">
                  <a:solidFill>
                    <a:srgbClr val="003399"/>
                  </a:solidFill>
                </a:endParaRPr>
              </a:p>
              <a:p>
                <a:r>
                  <a:rPr lang="en-US" sz="2800" dirty="0"/>
                  <a:t>Note:</a:t>
                </a:r>
              </a:p>
              <a:p>
                <a:pPr lvl="1"/>
                <a:r>
                  <a:rPr lang="en-US" sz="2400" dirty="0">
                    <a:solidFill>
                      <a:srgbClr val="003399"/>
                    </a:solidFill>
                  </a:rPr>
                  <a:t>We now have controls for every state except State1</a:t>
                </a:r>
              </a:p>
              <a:p>
                <a:pPr lvl="2"/>
                <a:r>
                  <a:rPr lang="en-US" sz="2200" dirty="0">
                    <a:solidFill>
                      <a:srgbClr val="7030A0"/>
                    </a:solidFill>
                  </a:rPr>
                  <a:t>This means we’ve chosen State1 as our “baseline state”</a:t>
                </a:r>
              </a:p>
              <a:p>
                <a:pPr lvl="2"/>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1</m:t>
                        </m:r>
                      </m:sub>
                    </m:sSub>
                  </m:oMath>
                </a14:m>
                <a:r>
                  <a:rPr lang="en-US" sz="2200" dirty="0">
                    <a:solidFill>
                      <a:srgbClr val="008000"/>
                    </a:solidFill>
                  </a:rPr>
                  <a:t> </a:t>
                </a:r>
                <a:r>
                  <a:rPr lang="en-US" sz="2200" dirty="0">
                    <a:solidFill>
                      <a:srgbClr val="7030A0"/>
                    </a:solidFill>
                  </a:rPr>
                  <a:t>is the coefficient on our variable of interest</a:t>
                </a:r>
              </a:p>
              <a:p>
                <a:pPr lvl="2"/>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2</m:t>
                        </m:r>
                      </m:sub>
                    </m:sSub>
                  </m:oMath>
                </a14:m>
                <a:r>
                  <a:rPr lang="en-US" sz="2200" dirty="0">
                    <a:solidFill>
                      <a:srgbClr val="7030A0"/>
                    </a:solidFill>
                  </a:rPr>
                  <a:t>, …,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1</m:t>
                        </m:r>
                        <m:r>
                          <a:rPr lang="en-US" sz="2200" b="0" i="1" smtClean="0">
                            <a:latin typeface="Cambria Math" panose="02040503050406030204" pitchFamily="18" charset="0"/>
                          </a:rPr>
                          <m:t>2</m:t>
                        </m:r>
                      </m:sub>
                    </m:sSub>
                  </m:oMath>
                </a14:m>
                <a:r>
                  <a:rPr lang="en-US" sz="2200" dirty="0">
                    <a:solidFill>
                      <a:srgbClr val="008000"/>
                    </a:solidFill>
                  </a:rPr>
                  <a:t> </a:t>
                </a:r>
                <a:r>
                  <a:rPr lang="en-US" sz="2200" dirty="0">
                    <a:solidFill>
                      <a:srgbClr val="7030A0"/>
                    </a:solidFill>
                  </a:rPr>
                  <a:t>capture the preexisting differences between each state and State1 that are not changing over the time we’re looking at.</a:t>
                </a:r>
              </a:p>
              <a:p>
                <a:pPr lvl="2"/>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1</m:t>
                        </m:r>
                        <m:r>
                          <a:rPr lang="en-US" sz="2200" b="0" i="1" smtClean="0">
                            <a:latin typeface="Cambria Math" panose="02040503050406030204" pitchFamily="18" charset="0"/>
                          </a:rPr>
                          <m:t>3</m:t>
                        </m:r>
                      </m:sub>
                    </m:sSub>
                  </m:oMath>
                </a14:m>
                <a:r>
                  <a:rPr lang="en-US" sz="2200" dirty="0">
                    <a:solidFill>
                      <a:srgbClr val="008000"/>
                    </a:solidFill>
                  </a:rPr>
                  <a:t> </a:t>
                </a:r>
                <a:r>
                  <a:rPr lang="en-US" sz="2200" dirty="0">
                    <a:solidFill>
                      <a:srgbClr val="7030A0"/>
                    </a:solidFill>
                  </a:rPr>
                  <a:t>tells us how much higher or lower profits are on average as period increases by 1 (controlling for state and </a:t>
                </a:r>
                <a:r>
                  <a:rPr lang="en-US" sz="2200" dirty="0" err="1">
                    <a:solidFill>
                      <a:srgbClr val="7030A0"/>
                    </a:solidFill>
                  </a:rPr>
                  <a:t>TaxRate</a:t>
                </a:r>
                <a:r>
                  <a:rPr lang="en-US" sz="2200" dirty="0">
                    <a:solidFill>
                      <a:srgbClr val="7030A0"/>
                    </a:solidFill>
                  </a:rPr>
                  <a:t>).</a:t>
                </a:r>
              </a:p>
              <a:p>
                <a:pPr lvl="1"/>
                <a:endParaRPr lang="en-US" sz="2400" dirty="0">
                  <a:solidFill>
                    <a:srgbClr val="008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1143000"/>
                <a:ext cx="8686800" cy="4864291"/>
              </a:xfrm>
              <a:blipFill>
                <a:blip r:embed="rId3"/>
                <a:stretch>
                  <a:fillRect t="-1828" b="-1044"/>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Fixed Effects Model</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921947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What do these results suggest?</a:t>
            </a:r>
          </a:p>
          <a:p>
            <a:pPr lvl="1"/>
            <a:r>
              <a:rPr lang="en-US" sz="2400" dirty="0">
                <a:solidFill>
                  <a:srgbClr val="003399"/>
                </a:solidFill>
              </a:rPr>
              <a:t>Leaving out the controls caused a positive bias in the effect of the tax rate</a:t>
            </a:r>
          </a:p>
          <a:p>
            <a:pPr lvl="2"/>
            <a:r>
              <a:rPr lang="en-US" sz="2200" dirty="0">
                <a:solidFill>
                  <a:srgbClr val="996633"/>
                </a:solidFill>
              </a:rPr>
              <a:t>Perhaps taxes were higher in states with bigger Profits</a:t>
            </a:r>
          </a:p>
          <a:p>
            <a:pPr lvl="2"/>
            <a:endParaRPr lang="en-US" sz="2200" dirty="0">
              <a:solidFill>
                <a:srgbClr val="996633"/>
              </a:solidFill>
            </a:endParaRPr>
          </a:p>
          <a:p>
            <a:pPr lvl="2"/>
            <a:r>
              <a:rPr lang="en-US" sz="2200" dirty="0">
                <a:solidFill>
                  <a:srgbClr val="996633"/>
                </a:solidFill>
              </a:rPr>
              <a:t>Or, Profits were increasing over time, and so were tax rates</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Fixed Effects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3029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Some notes on fixed effects models:</a:t>
            </a:r>
          </a:p>
          <a:p>
            <a:pPr lvl="1"/>
            <a:r>
              <a:rPr lang="en-US" sz="2400" dirty="0">
                <a:solidFill>
                  <a:srgbClr val="003399"/>
                </a:solidFill>
              </a:rPr>
              <a:t>Fixed effects refers to cross-sectional units, not time</a:t>
            </a:r>
          </a:p>
          <a:p>
            <a:pPr lvl="1"/>
            <a:endParaRPr lang="en-US" sz="2400" dirty="0">
              <a:solidFill>
                <a:srgbClr val="003399"/>
              </a:solidFill>
            </a:endParaRPr>
          </a:p>
          <a:p>
            <a:pPr lvl="1"/>
            <a:r>
              <a:rPr lang="en-US" sz="2400" dirty="0">
                <a:solidFill>
                  <a:srgbClr val="003399"/>
                </a:solidFill>
              </a:rPr>
              <a:t>The controls for cross-sectional units and time do not eliminate all possible confounding factors</a:t>
            </a:r>
          </a:p>
          <a:p>
            <a:pPr lvl="1"/>
            <a:endParaRPr lang="en-US" sz="2400" dirty="0">
              <a:solidFill>
                <a:srgbClr val="003399"/>
              </a:solidFill>
            </a:endParaRPr>
          </a:p>
          <a:p>
            <a:pPr lvl="1"/>
            <a:r>
              <a:rPr lang="en-US" sz="2400" dirty="0">
                <a:solidFill>
                  <a:srgbClr val="003399"/>
                </a:solidFill>
              </a:rPr>
              <a:t>We can always add more controls (</a:t>
            </a:r>
            <a:r>
              <a:rPr lang="en-US" sz="2400" dirty="0" err="1">
                <a:solidFill>
                  <a:srgbClr val="003399"/>
                </a:solidFill>
              </a:rPr>
              <a:t>Xs</a:t>
            </a:r>
            <a:r>
              <a:rPr lang="en-US" sz="2400" dirty="0">
                <a:solidFill>
                  <a:srgbClr val="003399"/>
                </a:solidFill>
              </a:rPr>
              <a:t>)</a:t>
            </a:r>
          </a:p>
          <a:p>
            <a:pPr lvl="2"/>
            <a:r>
              <a:rPr lang="en-US" sz="2200" dirty="0"/>
              <a:t>They should vary across cross-sectional units </a:t>
            </a:r>
            <a:r>
              <a:rPr lang="en-US" sz="2200" i="1" dirty="0"/>
              <a:t>and</a:t>
            </a:r>
            <a:r>
              <a:rPr lang="en-US" sz="2200" dirty="0"/>
              <a:t> across time…otherwise they are unhelpful</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Fixed Effects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3516334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Estimating the regression equation with fixed effects and time controls is one way of estimation</a:t>
            </a:r>
          </a:p>
          <a:p>
            <a:pPr lvl="1"/>
            <a:r>
              <a:rPr lang="en-US" sz="2400" dirty="0">
                <a:solidFill>
                  <a:srgbClr val="996633"/>
                </a:solidFill>
              </a:rPr>
              <a:t>It is usually called a “dummy variable” approach</a:t>
            </a:r>
          </a:p>
          <a:p>
            <a:pPr lvl="1"/>
            <a:endParaRPr lang="en-US" sz="2400" dirty="0">
              <a:solidFill>
                <a:srgbClr val="996633"/>
              </a:solidFill>
            </a:endParaRPr>
          </a:p>
          <a:p>
            <a:r>
              <a:rPr lang="en-US" sz="2800" dirty="0"/>
              <a:t>Note how to interpret the coefficient estimates using the dummy variable approach:</a:t>
            </a:r>
          </a:p>
          <a:p>
            <a:pPr lvl="1"/>
            <a:r>
              <a:rPr lang="en-US" sz="2000" dirty="0" err="1">
                <a:solidFill>
                  <a:srgbClr val="003399"/>
                </a:solidFill>
              </a:rPr>
              <a:t>TaxRate</a:t>
            </a:r>
            <a:endParaRPr lang="en-US" sz="2000" dirty="0">
              <a:solidFill>
                <a:srgbClr val="003399"/>
              </a:solidFill>
            </a:endParaRPr>
          </a:p>
          <a:p>
            <a:pPr lvl="1"/>
            <a:r>
              <a:rPr lang="en-US" sz="2000" dirty="0">
                <a:solidFill>
                  <a:srgbClr val="003399"/>
                </a:solidFill>
              </a:rPr>
              <a:t>Period</a:t>
            </a:r>
          </a:p>
          <a:p>
            <a:pPr lvl="1"/>
            <a:r>
              <a:rPr lang="en-US" sz="2000" dirty="0">
                <a:solidFill>
                  <a:srgbClr val="003399"/>
                </a:solidFill>
              </a:rPr>
              <a:t>State dummies</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Fixed Effects Model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277793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Given we are going the parametric route, how do we decide the form of the determining function for a given variable?</a:t>
            </a:r>
          </a:p>
          <a:p>
            <a:endParaRPr lang="en-US" sz="2800" dirty="0"/>
          </a:p>
          <a:p>
            <a:r>
              <a:rPr lang="en-US" sz="2800" dirty="0"/>
              <a:t>Consider three features of the determining function:</a:t>
            </a:r>
          </a:p>
          <a:p>
            <a:pPr lvl="1"/>
            <a:r>
              <a:rPr lang="en-US" sz="2400" dirty="0">
                <a:solidFill>
                  <a:schemeClr val="accent5">
                    <a:lumMod val="50000"/>
                  </a:schemeClr>
                </a:solidFill>
              </a:rPr>
              <a:t>Flexibility</a:t>
            </a:r>
          </a:p>
          <a:p>
            <a:pPr lvl="1"/>
            <a:r>
              <a:rPr lang="en-US" sz="2400" dirty="0">
                <a:solidFill>
                  <a:schemeClr val="accent5">
                    <a:lumMod val="50000"/>
                  </a:schemeClr>
                </a:solidFill>
              </a:rPr>
              <a:t>Precision</a:t>
            </a:r>
          </a:p>
          <a:p>
            <a:pPr lvl="1"/>
            <a:r>
              <a:rPr lang="en-US" sz="2400" dirty="0">
                <a:solidFill>
                  <a:schemeClr val="accent5">
                    <a:lumMod val="50000"/>
                  </a:schemeClr>
                </a:solidFill>
              </a:rPr>
              <a:t>Exposition</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65666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92500"/>
          </a:bodyPr>
          <a:lstStyle/>
          <a:p>
            <a:endParaRPr lang="en-US" sz="2800" dirty="0"/>
          </a:p>
          <a:p>
            <a:r>
              <a:rPr lang="en-US" sz="2800" dirty="0"/>
              <a:t>Lots of things can be confounding factors.</a:t>
            </a:r>
          </a:p>
          <a:p>
            <a:endParaRPr lang="en-US" sz="2800" dirty="0"/>
          </a:p>
          <a:p>
            <a:r>
              <a:rPr lang="en-US" sz="2800" dirty="0"/>
              <a:t>Hard to observe ones like effort, determination, quality, etc. are particularly problematic.</a:t>
            </a:r>
          </a:p>
          <a:p>
            <a:endParaRPr lang="en-US" sz="2800" dirty="0"/>
          </a:p>
          <a:p>
            <a:r>
              <a:rPr lang="en-US" sz="2800" dirty="0"/>
              <a:t>For characteristics that do not change over time though, we can control for them if we have panel data.</a:t>
            </a:r>
          </a:p>
          <a:p>
            <a:pPr lvl="1"/>
            <a:r>
              <a:rPr lang="en-US" sz="2400" dirty="0">
                <a:solidFill>
                  <a:srgbClr val="FF0000"/>
                </a:solidFill>
              </a:rPr>
              <a:t>Dummy variable on each entity controls for fixed effects of those entities.</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Power of panel data</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3012371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lnSpcReduction="10000"/>
          </a:bodyPr>
          <a:lstStyle/>
          <a:p>
            <a:endParaRPr lang="en-US" sz="2800" dirty="0"/>
          </a:p>
          <a:p>
            <a:r>
              <a:rPr lang="en-US" sz="2800" dirty="0"/>
              <a:t>The dummy variables on each entity control for all characteristics that are not changing over the time periods for any entity.</a:t>
            </a:r>
          </a:p>
          <a:p>
            <a:pPr lvl="1"/>
            <a:r>
              <a:rPr lang="en-US" sz="2400" dirty="0">
                <a:solidFill>
                  <a:srgbClr val="FF0000"/>
                </a:solidFill>
              </a:rPr>
              <a:t>We do not even have to observe them!!</a:t>
            </a:r>
          </a:p>
          <a:p>
            <a:pPr lvl="1"/>
            <a:endParaRPr lang="en-US" sz="2000" dirty="0">
              <a:solidFill>
                <a:srgbClr val="FF0000"/>
              </a:solidFill>
            </a:endParaRPr>
          </a:p>
          <a:p>
            <a:pPr lvl="1"/>
            <a:endParaRPr lang="en-US" sz="2000" dirty="0">
              <a:solidFill>
                <a:srgbClr val="FF0000"/>
              </a:solidFill>
            </a:endParaRPr>
          </a:p>
          <a:p>
            <a:r>
              <a:rPr lang="en-US" sz="2800" dirty="0"/>
              <a:t>The time variables controls for all characteristics that are changing over the time periods for </a:t>
            </a:r>
            <a:r>
              <a:rPr lang="en-US" sz="2800" u="sng" dirty="0"/>
              <a:t>but are changing in parallel</a:t>
            </a:r>
            <a:r>
              <a:rPr lang="en-US" sz="2800" dirty="0"/>
              <a:t> for all entities.</a:t>
            </a:r>
          </a:p>
          <a:p>
            <a:pPr lvl="1"/>
            <a:r>
              <a:rPr lang="en-US" sz="2400" dirty="0">
                <a:solidFill>
                  <a:srgbClr val="FF0000"/>
                </a:solidFill>
              </a:rPr>
              <a:t>We do not even have to observe them!!</a:t>
            </a:r>
          </a:p>
          <a:p>
            <a:endParaRPr lang="en-US" sz="2400" dirty="0">
              <a:solidFill>
                <a:srgbClr val="FF0000"/>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This is really powerful!!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Tree>
    <p:extLst>
      <p:ext uri="{BB962C8B-B14F-4D97-AF65-F5344CB8AC3E}">
        <p14:creationId xmlns:p14="http://schemas.microsoft.com/office/powerpoint/2010/main" val="1097842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
            <a:extLst>
              <a:ext uri="{FF2B5EF4-FFF2-40B4-BE49-F238E27FC236}">
                <a16:creationId xmlns:a16="http://schemas.microsoft.com/office/drawing/2014/main" id="{1E08537E-F38F-495C-AA90-157C4ED0517D}"/>
              </a:ext>
            </a:extLst>
          </p:cNvPr>
          <p:cNvSpPr>
            <a:spLocks noGrp="1"/>
          </p:cNvSpPr>
          <p:nvPr>
            <p:ph type="subTitle" idx="1"/>
          </p:nvPr>
        </p:nvSpPr>
        <p:spPr>
          <a:xfrm>
            <a:off x="457200" y="1763713"/>
            <a:ext cx="8226425" cy="508000"/>
          </a:xfrm>
        </p:spPr>
        <p:txBody>
          <a:bodyPr/>
          <a:lstStyle/>
          <a:p>
            <a:endParaRPr lang="en-US" dirty="0"/>
          </a:p>
        </p:txBody>
      </p:sp>
      <p:sp>
        <p:nvSpPr>
          <p:cNvPr id="2" name="Title 1">
            <a:extLst>
              <a:ext uri="{FF2B5EF4-FFF2-40B4-BE49-F238E27FC236}">
                <a16:creationId xmlns:a16="http://schemas.microsoft.com/office/drawing/2014/main" id="{C09BA139-15CF-4D9A-95F6-422C385E35E8}"/>
              </a:ext>
            </a:extLst>
          </p:cNvPr>
          <p:cNvSpPr>
            <a:spLocks noGrp="1"/>
          </p:cNvSpPr>
          <p:nvPr>
            <p:ph type="ctrTitle" sz="quarter"/>
          </p:nvPr>
        </p:nvSpPr>
        <p:spPr>
          <a:xfrm>
            <a:off x="455613" y="1014413"/>
            <a:ext cx="8226425" cy="776287"/>
          </a:xfrm>
        </p:spPr>
        <p:txBody>
          <a:bodyPr wrap="square" anchor="ctr">
            <a:normAutofit fontScale="90000"/>
          </a:bodyPr>
          <a:lstStyle/>
          <a:p>
            <a:pPr algn="ctr"/>
            <a:r>
              <a:rPr lang="en-US" dirty="0"/>
              <a:t>Limitations of R-squared</a:t>
            </a:r>
          </a:p>
        </p:txBody>
      </p:sp>
    </p:spTree>
    <p:extLst>
      <p:ext uri="{BB962C8B-B14F-4D97-AF65-F5344CB8AC3E}">
        <p14:creationId xmlns:p14="http://schemas.microsoft.com/office/powerpoint/2010/main" val="2049750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Limitations of R-squared</a:t>
            </a:r>
          </a:p>
        </p:txBody>
      </p:sp>
      <p:sp>
        <p:nvSpPr>
          <p:cNvPr id="4" name="Content Placeholder 3"/>
          <p:cNvSpPr>
            <a:spLocks noGrp="1"/>
          </p:cNvSpPr>
          <p:nvPr>
            <p:ph idx="1"/>
          </p:nvPr>
        </p:nvSpPr>
        <p:spPr>
          <a:xfrm>
            <a:off x="540089" y="1740280"/>
            <a:ext cx="8015594" cy="4119802"/>
          </a:xfrm>
        </p:spPr>
        <p:txBody>
          <a:bodyPr>
            <a:noAutofit/>
          </a:bodyPr>
          <a:lstStyle/>
          <a:p>
            <a:pPr>
              <a:buFont typeface="Arial" panose="020B0604020202020204" pitchFamily="34" charset="0"/>
              <a:buChar char="•"/>
            </a:pPr>
            <a:r>
              <a:rPr lang="en-US" sz="2800" dirty="0"/>
              <a:t>When correlation is the only focus of the model (passive prediction), R-squared is extremely important.</a:t>
            </a:r>
            <a:endParaRPr lang="en-US" sz="2600" dirty="0"/>
          </a:p>
          <a:p>
            <a:pPr lvl="1">
              <a:buFont typeface="Arial" panose="020B0604020202020204" pitchFamily="34" charset="0"/>
              <a:buChar char="•"/>
            </a:pPr>
            <a:r>
              <a:rPr lang="en-US" sz="2600" dirty="0"/>
              <a:t>Even in these cases though, it has limits.</a:t>
            </a:r>
          </a:p>
          <a:p>
            <a:pPr lvl="1">
              <a:buFont typeface="Arial" panose="020B0604020202020204" pitchFamily="34" charset="0"/>
              <a:buChar char="•"/>
            </a:pPr>
            <a:endParaRPr lang="en-US" sz="2600" dirty="0"/>
          </a:p>
          <a:p>
            <a:pPr>
              <a:buFont typeface="Arial" panose="020B0604020202020204" pitchFamily="34" charset="0"/>
              <a:buChar char="•"/>
            </a:pPr>
            <a:r>
              <a:rPr lang="en-US" sz="2800" dirty="0"/>
              <a:t>When causation is the focus of the model, R-squared offers us very little information (if any).</a:t>
            </a:r>
          </a:p>
          <a:p>
            <a:pPr>
              <a:buFont typeface="Arial" panose="020B0604020202020204" pitchFamily="34" charset="0"/>
              <a:buChar char="•"/>
            </a:pPr>
            <a:endParaRPr lang="en-US" sz="2800" dirty="0"/>
          </a:p>
        </p:txBody>
      </p:sp>
      <p:sp>
        <p:nvSpPr>
          <p:cNvPr id="5" name="Slide Number Placeholder 4"/>
          <p:cNvSpPr>
            <a:spLocks noGrp="1"/>
          </p:cNvSpPr>
          <p:nvPr>
            <p:ph type="sldNum" sz="quarter" idx="11"/>
          </p:nvPr>
        </p:nvSpPr>
        <p:spPr/>
        <p:txBody>
          <a:bodyPr/>
          <a:lstStyle/>
          <a:p>
            <a:fld id="{D217A71F-DA05-ED43-B86B-EDA6CCD7FD28}" type="slidenum">
              <a:rPr lang="en-US" smtClean="0"/>
              <a:t>53</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72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2260" y="573799"/>
            <a:ext cx="8004391" cy="638906"/>
          </a:xfrm>
        </p:spPr>
        <p:txBody>
          <a:bodyPr>
            <a:normAutofit/>
          </a:bodyPr>
          <a:lstStyle/>
          <a:p>
            <a:r>
              <a:rPr lang="en-US" dirty="0"/>
              <a:t>Limitations of R-squared</a:t>
            </a:r>
          </a:p>
        </p:txBody>
      </p:sp>
      <p:sp>
        <p:nvSpPr>
          <p:cNvPr id="4" name="Content Placeholder 3"/>
          <p:cNvSpPr>
            <a:spLocks noGrp="1"/>
          </p:cNvSpPr>
          <p:nvPr>
            <p:ph idx="1"/>
          </p:nvPr>
        </p:nvSpPr>
        <p:spPr>
          <a:xfrm>
            <a:off x="531057" y="1549253"/>
            <a:ext cx="8015594" cy="4119802"/>
          </a:xfrm>
        </p:spPr>
        <p:txBody>
          <a:bodyPr>
            <a:noAutofit/>
          </a:bodyPr>
          <a:lstStyle/>
          <a:p>
            <a:pPr>
              <a:buFont typeface="Arial" panose="020B0604020202020204" pitchFamily="34" charset="0"/>
              <a:buChar char="•"/>
            </a:pPr>
            <a:r>
              <a:rPr lang="en-US" sz="2800" dirty="0"/>
              <a:t>In the following slides, we’ll look at a sample of data scraped from Airbnb listings in Austin, TX. </a:t>
            </a:r>
          </a:p>
          <a:p>
            <a:pPr>
              <a:buFont typeface="Arial" panose="020B0604020202020204" pitchFamily="34" charset="0"/>
              <a:buChar char="•"/>
            </a:pPr>
            <a:endParaRPr lang="en-US" sz="2800" dirty="0"/>
          </a:p>
          <a:p>
            <a:pPr>
              <a:buFont typeface="Arial" panose="020B0604020202020204" pitchFamily="34" charset="0"/>
              <a:buChar char="•"/>
            </a:pPr>
            <a:r>
              <a:rPr lang="en-US" sz="2800" dirty="0"/>
              <a:t>We’ll discuss what the R-squared can and can’t tell us about the relationship between Y and </a:t>
            </a:r>
            <a:r>
              <a:rPr lang="en-US" sz="2800" dirty="0" err="1"/>
              <a:t>Xs</a:t>
            </a:r>
            <a:r>
              <a:rPr lang="en-US" sz="2800" dirty="0"/>
              <a:t> in terms of:</a:t>
            </a:r>
          </a:p>
          <a:p>
            <a:pPr lvl="1">
              <a:buFont typeface="Arial" panose="020B0604020202020204" pitchFamily="34" charset="0"/>
              <a:buChar char="•"/>
            </a:pPr>
            <a:r>
              <a:rPr lang="en-US" sz="2600" dirty="0"/>
              <a:t>Correlation</a:t>
            </a:r>
          </a:p>
          <a:p>
            <a:pPr lvl="1">
              <a:buFont typeface="Arial" panose="020B0604020202020204" pitchFamily="34" charset="0"/>
              <a:buChar char="•"/>
            </a:pPr>
            <a:r>
              <a:rPr lang="en-US" sz="2600" dirty="0"/>
              <a:t>Causation </a:t>
            </a:r>
          </a:p>
          <a:p>
            <a:pPr lvl="1">
              <a:buFont typeface="Arial" panose="020B0604020202020204" pitchFamily="34" charset="0"/>
              <a:buChar char="•"/>
            </a:pPr>
            <a:endParaRPr lang="en-US" sz="2400" dirty="0"/>
          </a:p>
          <a:p>
            <a:pPr>
              <a:buFont typeface="Arial" panose="020B0604020202020204" pitchFamily="34" charset="0"/>
              <a:buChar char="•"/>
            </a:pPr>
            <a:endParaRPr lang="en-US" sz="2800" dirty="0"/>
          </a:p>
        </p:txBody>
      </p:sp>
      <p:sp>
        <p:nvSpPr>
          <p:cNvPr id="5" name="Slide Number Placeholder 4"/>
          <p:cNvSpPr>
            <a:spLocks noGrp="1"/>
          </p:cNvSpPr>
          <p:nvPr>
            <p:ph type="sldNum" sz="quarter" idx="11"/>
          </p:nvPr>
        </p:nvSpPr>
        <p:spPr/>
        <p:txBody>
          <a:bodyPr/>
          <a:lstStyle/>
          <a:p>
            <a:fld id="{D217A71F-DA05-ED43-B86B-EDA6CCD7FD28}" type="slidenum">
              <a:rPr lang="en-US" smtClean="0"/>
              <a:t>54</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050684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Let’s take a look at the following regression:</a:t>
            </a:r>
          </a:p>
          <a:p>
            <a:endParaRPr lang="en-US" sz="2800" dirty="0"/>
          </a:p>
          <a:p>
            <a:pPr lvl="1"/>
            <a:r>
              <a:rPr lang="en-US" sz="2000" dirty="0"/>
              <a:t>regress price </a:t>
            </a:r>
            <a:r>
              <a:rPr lang="en-US" sz="2000" dirty="0" err="1"/>
              <a:t>entire_home</a:t>
            </a:r>
            <a:endParaRPr lang="en-US" sz="2000" dirty="0"/>
          </a:p>
          <a:p>
            <a:pPr lvl="1"/>
            <a:endParaRPr lang="en-US" sz="2400" dirty="0"/>
          </a:p>
          <a:p>
            <a:r>
              <a:rPr lang="en-US" sz="2800" dirty="0"/>
              <a:t>Interpret the following:</a:t>
            </a:r>
          </a:p>
          <a:p>
            <a:pPr lvl="1"/>
            <a:r>
              <a:rPr lang="en-US" sz="2400" dirty="0"/>
              <a:t>Coefficient on </a:t>
            </a:r>
            <a:r>
              <a:rPr lang="en-US" sz="2400" dirty="0" err="1"/>
              <a:t>entire_home</a:t>
            </a:r>
            <a:r>
              <a:rPr lang="en-US" sz="2400" dirty="0"/>
              <a:t> </a:t>
            </a:r>
          </a:p>
          <a:p>
            <a:pPr lvl="1"/>
            <a:r>
              <a:rPr lang="en-US" sz="2400" dirty="0"/>
              <a:t>What does R-squared tell us? </a:t>
            </a:r>
          </a:p>
          <a:p>
            <a:pPr lvl="1"/>
            <a:r>
              <a:rPr lang="en-US" sz="2400" dirty="0"/>
              <a:t>What can/can’t we say about causality here?</a:t>
            </a:r>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Regression and hypothesis tests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D48033-F52F-43BC-9751-F53BB58AB199}" type="slidenum">
              <a:rPr lang="en-US" smtClean="0"/>
              <a:pPr/>
              <a:t>55</a:t>
            </a:fld>
            <a:endParaRPr lang="en-US"/>
          </a:p>
        </p:txBody>
      </p:sp>
    </p:spTree>
    <p:extLst>
      <p:ext uri="{BB962C8B-B14F-4D97-AF65-F5344CB8AC3E}">
        <p14:creationId xmlns:p14="http://schemas.microsoft.com/office/powerpoint/2010/main" val="817965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pPr marL="109728" indent="0">
              <a:buNone/>
            </a:pPr>
            <a:endParaRPr lang="en-US" sz="2800" dirty="0"/>
          </a:p>
          <a:p>
            <a:pPr lvl="1"/>
            <a:endParaRPr lang="en-US" sz="2400"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Simple regression example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D48033-F52F-43BC-9751-F53BB58AB199}" type="slidenum">
              <a:rPr lang="en-US" smtClean="0"/>
              <a:pPr/>
              <a:t>56</a:t>
            </a:fld>
            <a:endParaRPr lang="en-US"/>
          </a:p>
        </p:txBody>
      </p:sp>
      <p:pic>
        <p:nvPicPr>
          <p:cNvPr id="8" name="Picture 7" descr="Table&#10;&#10;Description automatically generated">
            <a:extLst>
              <a:ext uri="{FF2B5EF4-FFF2-40B4-BE49-F238E27FC236}">
                <a16:creationId xmlns:a16="http://schemas.microsoft.com/office/drawing/2014/main" id="{348C7D36-B3DA-6D4E-B57C-62E3B65C92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1803400"/>
            <a:ext cx="7086600" cy="3251200"/>
          </a:xfrm>
          <a:prstGeom prst="rect">
            <a:avLst/>
          </a:prstGeom>
        </p:spPr>
      </p:pic>
    </p:spTree>
    <p:extLst>
      <p:ext uri="{BB962C8B-B14F-4D97-AF65-F5344CB8AC3E}">
        <p14:creationId xmlns:p14="http://schemas.microsoft.com/office/powerpoint/2010/main" val="1318902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r>
              <a:rPr lang="en-US" sz="2800" dirty="0"/>
              <a:t>R squared tells us how much of the total variation in Y can be “explained” by the variation in X.</a:t>
            </a:r>
          </a:p>
          <a:p>
            <a:endParaRPr lang="en-US" sz="2800" dirty="0"/>
          </a:p>
          <a:p>
            <a:r>
              <a:rPr lang="en-US" sz="2800" dirty="0"/>
              <a:t>Think of this as a measurement of correlation and how closely the other variables move with Y.</a:t>
            </a:r>
          </a:p>
          <a:p>
            <a:endParaRPr lang="en-US" sz="2800" dirty="0"/>
          </a:p>
          <a:p>
            <a:r>
              <a:rPr lang="en-US" sz="2800" dirty="0"/>
              <a:t>This has a lot of value when we are focusing on co-movement of variables, but much less in causal inference. </a:t>
            </a:r>
          </a:p>
          <a:p>
            <a:pPr lvl="1"/>
            <a:endParaRPr lang="en-US" sz="2400" dirty="0"/>
          </a:p>
          <a:p>
            <a:endParaRPr lang="en-US" sz="2800"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R-squared </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D48033-F52F-43BC-9751-F53BB58AB199}" type="slidenum">
              <a:rPr lang="en-US" smtClean="0"/>
              <a:pPr/>
              <a:t>57</a:t>
            </a:fld>
            <a:endParaRPr lang="en-US"/>
          </a:p>
        </p:txBody>
      </p:sp>
    </p:spTree>
    <p:extLst>
      <p:ext uri="{BB962C8B-B14F-4D97-AF65-F5344CB8AC3E}">
        <p14:creationId xmlns:p14="http://schemas.microsoft.com/office/powerpoint/2010/main" val="2850568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r>
              <a:rPr lang="en-US" sz="2800" dirty="0"/>
              <a:t>If we regressed # of people drowning by falling into a pool on # Nicholas cage films, we’d see a high R-squared over these years.</a:t>
            </a:r>
          </a:p>
          <a:p>
            <a:pPr lvl="1"/>
            <a:r>
              <a:rPr lang="en-US" sz="2400" dirty="0"/>
              <a:t>Does this imply other factors have little/no role?</a:t>
            </a:r>
          </a:p>
          <a:p>
            <a:endParaRPr lang="en-US" sz="2800" dirty="0"/>
          </a:p>
          <a:p>
            <a:pPr lvl="1"/>
            <a:endParaRPr lang="en-US" sz="2400" dirty="0"/>
          </a:p>
          <a:p>
            <a:endParaRPr lang="en-US" sz="2800" dirty="0"/>
          </a:p>
        </p:txBody>
      </p:sp>
      <p:sp>
        <p:nvSpPr>
          <p:cNvPr id="7" name="Footer Placeholder 6"/>
          <p:cNvSpPr>
            <a:spLocks noGrp="1"/>
          </p:cNvSpPr>
          <p:nvPr>
            <p:ph type="ftr" sz="quarter" idx="11"/>
          </p:nvPr>
        </p:nvSpPr>
        <p:spPr>
          <a:xfrm>
            <a:off x="4380072" y="6407944"/>
            <a:ext cx="2350681" cy="36512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Example of very high R-squared</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D48033-F52F-43BC-9751-F53BB58AB199}" type="slidenum">
              <a:rPr lang="en-US" smtClean="0"/>
              <a:pPr/>
              <a:t>58</a:t>
            </a:fld>
            <a:endParaRPr lang="en-US"/>
          </a:p>
        </p:txBody>
      </p:sp>
      <p:pic>
        <p:nvPicPr>
          <p:cNvPr id="8" name="Picture 7" descr="Chart, line chart&#10;&#10;Description automatically generated">
            <a:extLst>
              <a:ext uri="{FF2B5EF4-FFF2-40B4-BE49-F238E27FC236}">
                <a16:creationId xmlns:a16="http://schemas.microsoft.com/office/drawing/2014/main" id="{E4F283AF-3ADF-0445-8F5E-E3A253CEB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68223"/>
            <a:ext cx="9144000" cy="3604846"/>
          </a:xfrm>
          <a:prstGeom prst="rect">
            <a:avLst/>
          </a:prstGeom>
        </p:spPr>
      </p:pic>
    </p:spTree>
    <p:extLst>
      <p:ext uri="{BB962C8B-B14F-4D97-AF65-F5344CB8AC3E}">
        <p14:creationId xmlns:p14="http://schemas.microsoft.com/office/powerpoint/2010/main" val="3652427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Going back to price and </a:t>
            </a:r>
            <a:r>
              <a:rPr lang="en-US" sz="2800" dirty="0" err="1"/>
              <a:t>entire_home</a:t>
            </a:r>
            <a:r>
              <a:rPr lang="en-US" sz="2800" dirty="0"/>
              <a:t>:</a:t>
            </a:r>
          </a:p>
          <a:p>
            <a:endParaRPr lang="en-US" sz="2800" dirty="0"/>
          </a:p>
          <a:p>
            <a:r>
              <a:rPr lang="en-US" sz="2800" dirty="0"/>
              <a:t>Since this is observational data (how can we tell that?), we can’t directly use it to infer a causal impact of </a:t>
            </a:r>
            <a:r>
              <a:rPr lang="en-US" sz="2800" dirty="0" err="1"/>
              <a:t>entire_home</a:t>
            </a:r>
            <a:r>
              <a:rPr lang="en-US" sz="2800" dirty="0"/>
              <a:t> on price.</a:t>
            </a:r>
          </a:p>
          <a:p>
            <a:endParaRPr lang="en-US" sz="2800" dirty="0"/>
          </a:p>
          <a:p>
            <a:r>
              <a:rPr lang="en-US" sz="2800" dirty="0"/>
              <a:t>Why not? What else is changing?</a:t>
            </a:r>
          </a:p>
          <a:p>
            <a:pPr lvl="1"/>
            <a:endParaRPr lang="en-US" sz="2400"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else is going on?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D48033-F52F-43BC-9751-F53BB58AB199}" type="slidenum">
              <a:rPr lang="en-US" smtClean="0"/>
              <a:pPr/>
              <a:t>59</a:t>
            </a:fld>
            <a:endParaRPr lang="en-US"/>
          </a:p>
        </p:txBody>
      </p:sp>
    </p:spTree>
    <p:extLst>
      <p:ext uri="{BB962C8B-B14F-4D97-AF65-F5344CB8AC3E}">
        <p14:creationId xmlns:p14="http://schemas.microsoft.com/office/powerpoint/2010/main" val="13181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The shape (functional form) you assume for the relationship between X and Y may be too restrictive</a:t>
            </a:r>
          </a:p>
          <a:p>
            <a:pPr lvl="1"/>
            <a:r>
              <a:rPr lang="en-US" sz="2400" dirty="0">
                <a:solidFill>
                  <a:schemeClr val="accent5">
                    <a:lumMod val="75000"/>
                  </a:schemeClr>
                </a:solidFill>
              </a:rPr>
              <a:t>That is, it may not have enough </a:t>
            </a:r>
            <a:r>
              <a:rPr lang="en-US" sz="2400" u="sng" dirty="0">
                <a:solidFill>
                  <a:schemeClr val="accent5">
                    <a:lumMod val="75000"/>
                  </a:schemeClr>
                </a:solidFill>
              </a:rPr>
              <a:t>flexibility</a:t>
            </a:r>
          </a:p>
          <a:p>
            <a:pPr lvl="1"/>
            <a:endParaRPr lang="en-US" sz="2400" dirty="0">
              <a:solidFill>
                <a:srgbClr val="333300"/>
              </a:solidFill>
            </a:endParaRPr>
          </a:p>
          <a:p>
            <a:r>
              <a:rPr lang="en-US" sz="2800" dirty="0">
                <a:solidFill>
                  <a:srgbClr val="333300"/>
                </a:solidFill>
              </a:rPr>
              <a:t>Another well-known example can illustrate</a:t>
            </a:r>
          </a:p>
          <a:p>
            <a:pPr lvl="1"/>
            <a:r>
              <a:rPr lang="en-US" sz="2200" dirty="0">
                <a:solidFill>
                  <a:srgbClr val="008000"/>
                </a:solidFill>
              </a:rPr>
              <a:t>Consider the Laffer Curve, and suppose its “true” shape is a hill</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cxnSp>
        <p:nvCxnSpPr>
          <p:cNvPr id="10" name="Straight Connector 9"/>
          <p:cNvCxnSpPr/>
          <p:nvPr/>
        </p:nvCxnSpPr>
        <p:spPr>
          <a:xfrm rot="5400000">
            <a:off x="2078646" y="5322332"/>
            <a:ext cx="1676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12297" y="6160532"/>
            <a:ext cx="358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755571" y="4659086"/>
            <a:ext cx="2438400" cy="740228"/>
          </a:xfrm>
          <a:custGeom>
            <a:avLst/>
            <a:gdLst>
              <a:gd name="connsiteX0" fmla="*/ 0 w 2438400"/>
              <a:gd name="connsiteY0" fmla="*/ 740228 h 740228"/>
              <a:gd name="connsiteX1" fmla="*/ 555172 w 2438400"/>
              <a:gd name="connsiteY1" fmla="*/ 228599 h 740228"/>
              <a:gd name="connsiteX2" fmla="*/ 1077686 w 2438400"/>
              <a:gd name="connsiteY2" fmla="*/ 21771 h 740228"/>
              <a:gd name="connsiteX3" fmla="*/ 1654629 w 2438400"/>
              <a:gd name="connsiteY3" fmla="*/ 97971 h 740228"/>
              <a:gd name="connsiteX4" fmla="*/ 2100943 w 2438400"/>
              <a:gd name="connsiteY4" fmla="*/ 370114 h 740228"/>
              <a:gd name="connsiteX5" fmla="*/ 2438400 w 2438400"/>
              <a:gd name="connsiteY5" fmla="*/ 664028 h 7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8400" h="740228">
                <a:moveTo>
                  <a:pt x="0" y="740228"/>
                </a:moveTo>
                <a:cubicBezTo>
                  <a:pt x="187779" y="544285"/>
                  <a:pt x="375558" y="348342"/>
                  <a:pt x="555172" y="228599"/>
                </a:cubicBezTo>
                <a:cubicBezTo>
                  <a:pt x="734786" y="108856"/>
                  <a:pt x="894443" y="43542"/>
                  <a:pt x="1077686" y="21771"/>
                </a:cubicBezTo>
                <a:cubicBezTo>
                  <a:pt x="1260929" y="0"/>
                  <a:pt x="1484086" y="39914"/>
                  <a:pt x="1654629" y="97971"/>
                </a:cubicBezTo>
                <a:cubicBezTo>
                  <a:pt x="1825172" y="156028"/>
                  <a:pt x="1970315" y="275771"/>
                  <a:pt x="2100943" y="370114"/>
                </a:cubicBezTo>
                <a:cubicBezTo>
                  <a:pt x="2231571" y="464457"/>
                  <a:pt x="2334985" y="564242"/>
                  <a:pt x="2438400" y="664028"/>
                </a:cubicBezTo>
              </a:path>
            </a:pathLst>
          </a:cu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493697" y="5791200"/>
            <a:ext cx="1162498" cy="369332"/>
          </a:xfrm>
          <a:prstGeom prst="rect">
            <a:avLst/>
          </a:prstGeom>
          <a:noFill/>
        </p:spPr>
        <p:txBody>
          <a:bodyPr wrap="none" rtlCol="0">
            <a:spAutoFit/>
          </a:bodyPr>
          <a:lstStyle/>
          <a:p>
            <a:r>
              <a:rPr lang="en-US" dirty="0"/>
              <a:t>Tax Rate</a:t>
            </a:r>
          </a:p>
        </p:txBody>
      </p:sp>
      <p:sp>
        <p:nvSpPr>
          <p:cNvPr id="15" name="TextBox 14"/>
          <p:cNvSpPr txBox="1"/>
          <p:nvPr/>
        </p:nvSpPr>
        <p:spPr>
          <a:xfrm>
            <a:off x="1676400" y="4659086"/>
            <a:ext cx="1120820" cy="369332"/>
          </a:xfrm>
          <a:prstGeom prst="rect">
            <a:avLst/>
          </a:prstGeom>
          <a:noFill/>
        </p:spPr>
        <p:txBody>
          <a:bodyPr wrap="none" rtlCol="0">
            <a:spAutoFit/>
          </a:bodyPr>
          <a:lstStyle/>
          <a:p>
            <a:r>
              <a:rPr lang="en-US" dirty="0"/>
              <a:t>Revenue</a:t>
            </a:r>
          </a:p>
        </p:txBody>
      </p:sp>
      <p:sp>
        <p:nvSpPr>
          <p:cNvPr id="16" name="TextBox 15"/>
          <p:cNvSpPr txBox="1"/>
          <p:nvPr/>
        </p:nvSpPr>
        <p:spPr>
          <a:xfrm>
            <a:off x="6096000" y="4659086"/>
            <a:ext cx="1548822" cy="369332"/>
          </a:xfrm>
          <a:prstGeom prst="rect">
            <a:avLst/>
          </a:prstGeom>
          <a:noFill/>
        </p:spPr>
        <p:txBody>
          <a:bodyPr wrap="none" rtlCol="0">
            <a:spAutoFit/>
          </a:bodyPr>
          <a:lstStyle/>
          <a:p>
            <a:r>
              <a:rPr lang="en-US" dirty="0"/>
              <a:t>Laffer Curve</a:t>
            </a:r>
          </a:p>
        </p:txBody>
      </p:sp>
    </p:spTree>
    <p:extLst>
      <p:ext uri="{BB962C8B-B14F-4D97-AF65-F5344CB8AC3E}">
        <p14:creationId xmlns:p14="http://schemas.microsoft.com/office/powerpoint/2010/main" val="411115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4" grpId="0"/>
      <p:bldP spid="15" grpId="0"/>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endParaRPr lang="en-US" sz="2800" dirty="0"/>
          </a:p>
          <a:p>
            <a:r>
              <a:rPr lang="en-US" sz="2800" dirty="0"/>
              <a:t>Run the following regression and interpret the output:</a:t>
            </a:r>
          </a:p>
          <a:p>
            <a:pPr lvl="1"/>
            <a:endParaRPr lang="en-US" sz="2400" dirty="0"/>
          </a:p>
          <a:p>
            <a:pPr lvl="1"/>
            <a:r>
              <a:rPr lang="en-US" sz="2400" dirty="0"/>
              <a:t>reg price </a:t>
            </a:r>
            <a:r>
              <a:rPr lang="en-US" sz="2400" dirty="0" err="1"/>
              <a:t>entire_home</a:t>
            </a:r>
            <a:r>
              <a:rPr lang="en-US" sz="2400" dirty="0"/>
              <a:t> beds bedrooms</a:t>
            </a:r>
          </a:p>
          <a:p>
            <a:pPr lvl="1"/>
            <a:endParaRPr lang="en-US" sz="2400"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Let’s add some additional variables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D48033-F52F-43BC-9751-F53BB58AB199}" type="slidenum">
              <a:rPr lang="en-US" smtClean="0"/>
              <a:pPr/>
              <a:t>60</a:t>
            </a:fld>
            <a:endParaRPr lang="en-US"/>
          </a:p>
        </p:txBody>
      </p:sp>
    </p:spTree>
    <p:extLst>
      <p:ext uri="{BB962C8B-B14F-4D97-AF65-F5344CB8AC3E}">
        <p14:creationId xmlns:p14="http://schemas.microsoft.com/office/powerpoint/2010/main" val="2621348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r>
              <a:rPr lang="en-US" sz="2800" dirty="0"/>
              <a:t>What does R-squared tell us? </a:t>
            </a:r>
          </a:p>
          <a:p>
            <a:r>
              <a:rPr lang="en-US" sz="2800" dirty="0"/>
              <a:t>What does/doesn’t this say about causality?</a:t>
            </a:r>
          </a:p>
          <a:p>
            <a:pPr lvl="1"/>
            <a:endParaRPr lang="en-US" sz="2400" dirty="0"/>
          </a:p>
          <a:p>
            <a:pPr lvl="1"/>
            <a:endParaRPr lang="en-US" sz="2400" dirty="0"/>
          </a:p>
          <a:p>
            <a:endParaRPr lang="en-US" sz="2800"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Let’s add an additional variable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D48033-F52F-43BC-9751-F53BB58AB199}" type="slidenum">
              <a:rPr lang="en-US" smtClean="0"/>
              <a:pPr/>
              <a:t>61</a:t>
            </a:fld>
            <a:endParaRPr lang="en-US"/>
          </a:p>
        </p:txBody>
      </p:sp>
      <p:pic>
        <p:nvPicPr>
          <p:cNvPr id="8" name="Picture 7" descr="Table&#10;&#10;Description automatically generated">
            <a:extLst>
              <a:ext uri="{FF2B5EF4-FFF2-40B4-BE49-F238E27FC236}">
                <a16:creationId xmlns:a16="http://schemas.microsoft.com/office/drawing/2014/main" id="{8C9D5385-5BFA-B946-B2A9-F33626106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50" y="2268935"/>
            <a:ext cx="6997700" cy="3784600"/>
          </a:xfrm>
          <a:prstGeom prst="rect">
            <a:avLst/>
          </a:prstGeom>
        </p:spPr>
      </p:pic>
    </p:spTree>
    <p:extLst>
      <p:ext uri="{BB962C8B-B14F-4D97-AF65-F5344CB8AC3E}">
        <p14:creationId xmlns:p14="http://schemas.microsoft.com/office/powerpoint/2010/main" val="11559049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With observational (non-experimental) data, it doesn’t matter how high the R-squared is, coefficients cannot be interpreted as causal.</a:t>
            </a:r>
          </a:p>
          <a:p>
            <a:endParaRPr lang="en-US" sz="2800" dirty="0"/>
          </a:p>
          <a:p>
            <a:r>
              <a:rPr lang="en-US" sz="2800" dirty="0"/>
              <a:t>Unless we can ensure that (all) other variables impacting Y are controlled for.</a:t>
            </a:r>
          </a:p>
          <a:p>
            <a:pPr lvl="1"/>
            <a:r>
              <a:rPr lang="en-US" sz="2400" dirty="0"/>
              <a:t>This can be done with experimental (RCT) data.</a:t>
            </a:r>
          </a:p>
          <a:p>
            <a:pPr lvl="1"/>
            <a:endParaRPr lang="en-US" sz="2400" dirty="0"/>
          </a:p>
          <a:p>
            <a:endParaRPr lang="en-US" sz="2800"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Limitations of R-squared</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a:xfrm>
            <a:off x="8647272" y="6407944"/>
            <a:ext cx="36576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D48033-F52F-43BC-9751-F53BB58AB199}" type="slidenum">
              <a:rPr lang="en-US" smtClean="0"/>
              <a:pPr/>
              <a:t>62</a:t>
            </a:fld>
            <a:endParaRPr lang="en-US"/>
          </a:p>
        </p:txBody>
      </p:sp>
    </p:spTree>
    <p:extLst>
      <p:ext uri="{BB962C8B-B14F-4D97-AF65-F5344CB8AC3E}">
        <p14:creationId xmlns:p14="http://schemas.microsoft.com/office/powerpoint/2010/main" val="12542668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
            <a:extLst>
              <a:ext uri="{FF2B5EF4-FFF2-40B4-BE49-F238E27FC236}">
                <a16:creationId xmlns:a16="http://schemas.microsoft.com/office/drawing/2014/main" id="{1E08537E-F38F-495C-AA90-157C4ED0517D}"/>
              </a:ext>
            </a:extLst>
          </p:cNvPr>
          <p:cNvSpPr>
            <a:spLocks noGrp="1"/>
          </p:cNvSpPr>
          <p:nvPr>
            <p:ph type="subTitle" idx="1"/>
          </p:nvPr>
        </p:nvSpPr>
        <p:spPr>
          <a:xfrm>
            <a:off x="457200" y="1763713"/>
            <a:ext cx="8226425" cy="508000"/>
          </a:xfrm>
        </p:spPr>
        <p:txBody>
          <a:bodyPr/>
          <a:lstStyle/>
          <a:p>
            <a:r>
              <a:rPr lang="en-US" dirty="0"/>
              <a:t>When can R-squared be “too” high?</a:t>
            </a:r>
          </a:p>
        </p:txBody>
      </p:sp>
      <p:sp>
        <p:nvSpPr>
          <p:cNvPr id="2" name="Title 1">
            <a:extLst>
              <a:ext uri="{FF2B5EF4-FFF2-40B4-BE49-F238E27FC236}">
                <a16:creationId xmlns:a16="http://schemas.microsoft.com/office/drawing/2014/main" id="{C09BA139-15CF-4D9A-95F6-422C385E35E8}"/>
              </a:ext>
            </a:extLst>
          </p:cNvPr>
          <p:cNvSpPr>
            <a:spLocks noGrp="1"/>
          </p:cNvSpPr>
          <p:nvPr>
            <p:ph type="ctrTitle" sz="quarter"/>
          </p:nvPr>
        </p:nvSpPr>
        <p:spPr>
          <a:xfrm>
            <a:off x="455613" y="1014413"/>
            <a:ext cx="8226425" cy="776287"/>
          </a:xfrm>
        </p:spPr>
        <p:txBody>
          <a:bodyPr wrap="square" anchor="ctr">
            <a:normAutofit fontScale="90000"/>
          </a:bodyPr>
          <a:lstStyle/>
          <a:p>
            <a:r>
              <a:rPr lang="en-US" dirty="0"/>
              <a:t>Overfitting/Training a Model</a:t>
            </a:r>
          </a:p>
        </p:txBody>
      </p:sp>
    </p:spTree>
    <p:extLst>
      <p:ext uri="{BB962C8B-B14F-4D97-AF65-F5344CB8AC3E}">
        <p14:creationId xmlns:p14="http://schemas.microsoft.com/office/powerpoint/2010/main" val="1488528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Overfitting</a:t>
            </a:r>
          </a:p>
        </p:txBody>
      </p:sp>
      <p:sp>
        <p:nvSpPr>
          <p:cNvPr id="4" name="Content Placeholder 3"/>
          <p:cNvSpPr>
            <a:spLocks noGrp="1"/>
          </p:cNvSpPr>
          <p:nvPr>
            <p:ph idx="1"/>
          </p:nvPr>
        </p:nvSpPr>
        <p:spPr>
          <a:xfrm>
            <a:off x="518824" y="1976198"/>
            <a:ext cx="8015594" cy="4119802"/>
          </a:xfrm>
        </p:spPr>
        <p:txBody>
          <a:bodyPr>
            <a:noAutofit/>
          </a:bodyPr>
          <a:lstStyle/>
          <a:p>
            <a:pPr marL="457200" indent="-457200">
              <a:buFont typeface="Arial" panose="020B0604020202020204" pitchFamily="34" charset="0"/>
              <a:buChar char="•"/>
            </a:pPr>
            <a:r>
              <a:rPr lang="en-US" sz="2600" dirty="0"/>
              <a:t>Overfitting is the other limitation of R-squared.</a:t>
            </a:r>
          </a:p>
          <a:p>
            <a:pPr marL="0" indent="0">
              <a:buNone/>
            </a:pPr>
            <a:endParaRPr lang="en-US" sz="2600" dirty="0"/>
          </a:p>
          <a:p>
            <a:pPr marL="457200" indent="-457200">
              <a:buFont typeface="Arial" panose="020B0604020202020204" pitchFamily="34" charset="0"/>
              <a:buChar char="•"/>
            </a:pPr>
            <a:r>
              <a:rPr lang="en-US" sz="2600" dirty="0"/>
              <a:t>Here we are not likely focused on causation, but just want to predict how 2 or more variables will move together.</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Higher R-squared is generally better, with the exception of overfitting.</a:t>
            </a:r>
          </a:p>
        </p:txBody>
      </p:sp>
      <p:sp>
        <p:nvSpPr>
          <p:cNvPr id="5" name="Slide Number Placeholder 4"/>
          <p:cNvSpPr>
            <a:spLocks noGrp="1"/>
          </p:cNvSpPr>
          <p:nvPr>
            <p:ph type="sldNum" sz="quarter" idx="11"/>
          </p:nvPr>
        </p:nvSpPr>
        <p:spPr/>
        <p:txBody>
          <a:bodyPr/>
          <a:lstStyle/>
          <a:p>
            <a:fld id="{D217A71F-DA05-ED43-B86B-EDA6CCD7FD28}" type="slidenum">
              <a:rPr lang="en-US" smtClean="0"/>
              <a:t>64</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3467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Why is overfitting a problem?</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18824" y="1976198"/>
                <a:ext cx="8015594" cy="4119802"/>
              </a:xfrm>
            </p:spPr>
            <p:txBody>
              <a:bodyPr>
                <a:noAutofit/>
              </a:bodyPr>
              <a:lstStyle/>
              <a:p>
                <a:r>
                  <a:rPr lang="en-US" dirty="0"/>
                  <a:t>Fit can be 100% but out-of-sample </a:t>
                </a:r>
                <a:r>
                  <a:rPr lang="en-US" i="1" dirty="0"/>
                  <a:t>prediction</a:t>
                </a:r>
                <a:r>
                  <a:rPr lang="en-US" dirty="0"/>
                  <a:t> is terrible.</a:t>
                </a:r>
              </a:p>
              <a:p>
                <a:pPr marL="457200" lvl="1" indent="0">
                  <a:buNone/>
                </a:pPr>
                <a:endParaRPr lang="en-US" dirty="0"/>
              </a:p>
              <a:p>
                <a:r>
                  <a:rPr lang="en-US" dirty="0"/>
                  <a:t>Suppose the true DGP is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𝛽</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𝛽</m:t>
                        </m:r>
                      </m:e>
                      <m:sub>
                        <m:r>
                          <a:rPr lang="en-US" i="1" dirty="0">
                            <a:latin typeface="Cambria Math" panose="02040503050406030204" pitchFamily="18" charset="0"/>
                          </a:rPr>
                          <m:t>1</m:t>
                        </m:r>
                      </m:sub>
                    </m:sSub>
                    <m:r>
                      <a:rPr lang="en-US" i="1" dirty="0">
                        <a:latin typeface="Cambria Math" panose="02040503050406030204" pitchFamily="18" charset="0"/>
                      </a:rPr>
                      <m:t>𝑋</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𝛽</m:t>
                        </m:r>
                      </m:e>
                      <m:sub>
                        <m:r>
                          <a:rPr lang="en-US" i="1" dirty="0">
                            <a:latin typeface="Cambria Math" panose="02040503050406030204" pitchFamily="18" charset="0"/>
                          </a:rPr>
                          <m:t>2</m:t>
                        </m:r>
                      </m:sub>
                    </m:sSub>
                    <m:sSup>
                      <m:sSupPr>
                        <m:ctrlPr>
                          <a:rPr lang="en-US" i="1" dirty="0">
                            <a:latin typeface="Cambria Math" panose="02040503050406030204" pitchFamily="18" charset="0"/>
                          </a:rPr>
                        </m:ctrlPr>
                      </m:sSupPr>
                      <m:e>
                        <m:r>
                          <a:rPr lang="en-US" i="1" dirty="0">
                            <a:latin typeface="Cambria Math" panose="02040503050406030204" pitchFamily="18" charset="0"/>
                          </a:rPr>
                          <m:t>𝑋</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𝜀</m:t>
                    </m:r>
                  </m:oMath>
                </a14:m>
                <a:r>
                  <a:rPr lang="en-US" dirty="0"/>
                  <a:t>.</a:t>
                </a:r>
              </a:p>
              <a:p>
                <a:pPr lvl="1"/>
                <a:r>
                  <a:rPr lang="en-US" dirty="0"/>
                  <a:t>Data points you see is the sum of effects of X and </a:t>
                </a:r>
                <a:r>
                  <a:rPr lang="en-US" i="1" u="sng" dirty="0"/>
                  <a:t>errors</a:t>
                </a:r>
                <a:r>
                  <a:rPr lang="en-US" i="1" dirty="0"/>
                  <a:t>,</a:t>
                </a:r>
                <a:r>
                  <a:rPr lang="en-US" dirty="0"/>
                  <a:t> </a:t>
                </a:r>
                <a:r>
                  <a:rPr lang="en-US" u="sng" dirty="0"/>
                  <a:t>which should not be attributed to X</a:t>
                </a:r>
                <a:r>
                  <a:rPr lang="en-US" dirty="0"/>
                  <a:t>.</a:t>
                </a:r>
              </a:p>
              <a:p>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18824" y="1976198"/>
                <a:ext cx="8015594" cy="4119802"/>
              </a:xfrm>
              <a:blipFill>
                <a:blip r:embed="rId3"/>
                <a:stretch>
                  <a:fillRect l="-475" t="-613"/>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fld id="{D217A71F-DA05-ED43-B86B-EDA6CCD7FD28}" type="slidenum">
              <a:rPr lang="en-US" smtClean="0"/>
              <a:t>65</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5355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Doina</a:t>
            </a:r>
            <a:r>
              <a:rPr lang="en-US" dirty="0"/>
              <a:t> </a:t>
            </a:r>
            <a:r>
              <a:rPr lang="en-US" dirty="0" err="1"/>
              <a:t>Precup</a:t>
            </a:r>
            <a:r>
              <a:rPr lang="en-US" dirty="0"/>
              <a:t> and Guillaume </a:t>
            </a:r>
            <a:r>
              <a:rPr lang="en-US" dirty="0" err="1"/>
              <a:t>Rabusseau</a:t>
            </a:r>
            <a:r>
              <a:rPr lang="en-US" dirty="0"/>
              <a:t> 2017</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18824" y="2032404"/>
                <a:ext cx="8015594" cy="4119802"/>
              </a:xfrm>
            </p:spPr>
            <p:txBody>
              <a:bodyPr>
                <a:noAutofit/>
              </a:bodyPr>
              <a:lstStyle/>
              <a:p>
                <a:r>
                  <a:rPr lang="en-US" dirty="0"/>
                  <a:t>Green: </a:t>
                </a:r>
                <a:r>
                  <a:rPr lang="en-US" i="1" dirty="0"/>
                  <a:t>true</a:t>
                </a:r>
                <a:r>
                  <a:rPr lang="en-US" dirty="0"/>
                  <a:t> determining function in the DGP.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0</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𝛽</m:t>
                        </m:r>
                      </m:e>
                      <m:sub>
                        <m:r>
                          <a:rPr lang="en-US" b="0" i="1" dirty="0" smtClean="0">
                            <a:latin typeface="Cambria Math" panose="02040503050406030204" pitchFamily="18" charset="0"/>
                          </a:rPr>
                          <m:t>1</m:t>
                        </m:r>
                      </m:sub>
                    </m:sSub>
                    <m:r>
                      <a:rPr lang="en-US" i="1" dirty="0">
                        <a:latin typeface="Cambria Math" panose="02040503050406030204" pitchFamily="18" charset="0"/>
                      </a:rPr>
                      <m:t>𝑋</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𝛽</m:t>
                        </m:r>
                      </m:e>
                      <m:sub>
                        <m:r>
                          <a:rPr lang="en-US" b="0" i="1" dirty="0" smtClean="0">
                            <a:latin typeface="Cambria Math" panose="02040503050406030204" pitchFamily="18" charset="0"/>
                          </a:rPr>
                          <m:t>2</m:t>
                        </m:r>
                      </m:sub>
                    </m:sSub>
                    <m:sSup>
                      <m:sSupPr>
                        <m:ctrlPr>
                          <a:rPr lang="en-US" i="1" dirty="0">
                            <a:latin typeface="Cambria Math" panose="02040503050406030204" pitchFamily="18" charset="0"/>
                          </a:rPr>
                        </m:ctrlPr>
                      </m:sSupPr>
                      <m:e>
                        <m:r>
                          <a:rPr lang="en-US" i="1" dirty="0">
                            <a:latin typeface="Cambria Math" panose="02040503050406030204" pitchFamily="18" charset="0"/>
                          </a:rPr>
                          <m:t>𝑋</m:t>
                        </m:r>
                      </m:e>
                      <m:sup>
                        <m:r>
                          <a:rPr lang="en-US" i="1" dirty="0">
                            <a:latin typeface="Cambria Math" panose="02040503050406030204" pitchFamily="18" charset="0"/>
                          </a:rPr>
                          <m:t>2</m:t>
                        </m:r>
                      </m:sup>
                    </m:sSup>
                    <m:r>
                      <a:rPr lang="en-US" i="1" dirty="0">
                        <a:latin typeface="Cambria Math" panose="02040503050406030204" pitchFamily="18" charset="0"/>
                      </a:rPr>
                      <m:t>+</m:t>
                    </m:r>
                    <m:r>
                      <a:rPr lang="en-US" b="0" i="1" dirty="0" smtClean="0">
                        <a:latin typeface="Cambria Math" panose="02040503050406030204" pitchFamily="18" charset="0"/>
                      </a:rPr>
                      <m:t>𝜀</m:t>
                    </m:r>
                  </m:oMath>
                </a14:m>
                <a:endParaRPr lang="en-US" dirty="0"/>
              </a:p>
              <a:p>
                <a:r>
                  <a:rPr lang="en-US" u="sng" dirty="0"/>
                  <a:t>Blue dots: data points in sample.</a:t>
                </a:r>
              </a:p>
              <a:p>
                <a:r>
                  <a:rPr lang="en-US" dirty="0"/>
                  <a:t>Suppose you fit these data points with intercept only.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a:rPr lang="en-US" b="0" i="1" dirty="0" smtClean="0">
                        <a:latin typeface="Cambria Math" panose="02040503050406030204" pitchFamily="18" charset="0"/>
                      </a:rPr>
                      <m:t>𝑈</m:t>
                    </m:r>
                  </m:oMath>
                </a14:m>
                <a:endParaRPr lang="en-US" dirty="0"/>
              </a:p>
              <a:p>
                <a:r>
                  <a:rPr lang="en-US" dirty="0"/>
                  <a:t>Red: fitted/predicted line.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𝑏</m:t>
                            </m:r>
                          </m:e>
                        </m:acc>
                      </m:e>
                      <m:sub>
                        <m:r>
                          <a:rPr lang="en-US" b="0" i="1" dirty="0" smtClean="0">
                            <a:latin typeface="Cambria Math" panose="02040503050406030204" pitchFamily="18" charset="0"/>
                          </a:rPr>
                          <m:t>0</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18824" y="2032404"/>
                <a:ext cx="8015594" cy="4119802"/>
              </a:xfrm>
              <a:blipFill>
                <a:blip r:embed="rId3"/>
                <a:stretch>
                  <a:fillRect l="-475" t="-613"/>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fld id="{D217A71F-DA05-ED43-B86B-EDA6CCD7FD28}" type="slidenum">
              <a:rPr lang="en-US" smtClean="0"/>
              <a:t>66</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74A44C50-CA08-8647-A79D-DC418F474290}"/>
              </a:ext>
            </a:extLst>
          </p:cNvPr>
          <p:cNvPicPr>
            <a:picLocks noChangeAspect="1"/>
          </p:cNvPicPr>
          <p:nvPr/>
        </p:nvPicPr>
        <p:blipFill>
          <a:blip r:embed="rId4"/>
          <a:stretch>
            <a:fillRect/>
          </a:stretch>
        </p:blipFill>
        <p:spPr>
          <a:xfrm>
            <a:off x="4662068" y="3606800"/>
            <a:ext cx="4229100" cy="3124200"/>
          </a:xfrm>
          <a:prstGeom prst="rect">
            <a:avLst/>
          </a:prstGeom>
        </p:spPr>
      </p:pic>
      <p:sp>
        <p:nvSpPr>
          <p:cNvPr id="11" name="Rectangle 10">
            <a:extLst>
              <a:ext uri="{FF2B5EF4-FFF2-40B4-BE49-F238E27FC236}">
                <a16:creationId xmlns:a16="http://schemas.microsoft.com/office/drawing/2014/main" id="{5A40E323-73BF-024A-8195-3E8CC607CC2E}"/>
              </a:ext>
            </a:extLst>
          </p:cNvPr>
          <p:cNvSpPr/>
          <p:nvPr/>
        </p:nvSpPr>
        <p:spPr>
          <a:xfrm>
            <a:off x="90068" y="4089700"/>
            <a:ext cx="4572000" cy="923330"/>
          </a:xfrm>
          <a:prstGeom prst="rect">
            <a:avLst/>
          </a:prstGeom>
        </p:spPr>
        <p:txBody>
          <a:bodyPr>
            <a:spAutoFit/>
          </a:bodyPr>
          <a:lstStyle/>
          <a:p>
            <a:pPr marL="285750" indent="-285750">
              <a:buFont typeface="Arial" panose="020B0604020202020204" pitchFamily="34" charset="0"/>
              <a:buChar char="•"/>
            </a:pPr>
            <a:r>
              <a:rPr lang="en-US" dirty="0"/>
              <a:t>In-sample prediction error: at each blue dot, distance between the dot and the red line.</a:t>
            </a:r>
          </a:p>
        </p:txBody>
      </p:sp>
      <p:grpSp>
        <p:nvGrpSpPr>
          <p:cNvPr id="16" name="Group 15">
            <a:extLst>
              <a:ext uri="{FF2B5EF4-FFF2-40B4-BE49-F238E27FC236}">
                <a16:creationId xmlns:a16="http://schemas.microsoft.com/office/drawing/2014/main" id="{845B5DA3-2CD8-0C4C-B3F5-83EEC8685A8F}"/>
              </a:ext>
            </a:extLst>
          </p:cNvPr>
          <p:cNvGrpSpPr/>
          <p:nvPr/>
        </p:nvGrpSpPr>
        <p:grpSpPr>
          <a:xfrm>
            <a:off x="5190706" y="4943581"/>
            <a:ext cx="1455682" cy="1010011"/>
            <a:chOff x="72282" y="1628882"/>
            <a:chExt cx="1455682" cy="1010011"/>
          </a:xfrm>
        </p:grpSpPr>
        <p:sp>
          <p:nvSpPr>
            <p:cNvPr id="17" name="TextBox 16">
              <a:extLst>
                <a:ext uri="{FF2B5EF4-FFF2-40B4-BE49-F238E27FC236}">
                  <a16:creationId xmlns:a16="http://schemas.microsoft.com/office/drawing/2014/main" id="{A01A4AC7-24DE-7249-9062-D5C5398B2831}"/>
                </a:ext>
              </a:extLst>
            </p:cNvPr>
            <p:cNvSpPr txBox="1"/>
            <p:nvPr/>
          </p:nvSpPr>
          <p:spPr>
            <a:xfrm>
              <a:off x="72282" y="1992562"/>
              <a:ext cx="1455682"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Poor fit</a:t>
              </a:r>
            </a:p>
            <a:p>
              <a:r>
                <a:rPr lang="en-US" dirty="0"/>
                <a:t>Large error</a:t>
              </a:r>
            </a:p>
          </p:txBody>
        </p:sp>
        <p:cxnSp>
          <p:nvCxnSpPr>
            <p:cNvPr id="18" name="Straight Arrow Connector 17">
              <a:extLst>
                <a:ext uri="{FF2B5EF4-FFF2-40B4-BE49-F238E27FC236}">
                  <a16:creationId xmlns:a16="http://schemas.microsoft.com/office/drawing/2014/main" id="{9F26156C-286D-2040-B859-11B32D21130D}"/>
                </a:ext>
              </a:extLst>
            </p:cNvPr>
            <p:cNvCxnSpPr>
              <a:cxnSpLocks/>
            </p:cNvCxnSpPr>
            <p:nvPr/>
          </p:nvCxnSpPr>
          <p:spPr>
            <a:xfrm flipV="1">
              <a:off x="688263" y="1628882"/>
              <a:ext cx="0" cy="36368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52720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Doina</a:t>
            </a:r>
            <a:r>
              <a:rPr lang="en-US" dirty="0"/>
              <a:t> </a:t>
            </a:r>
            <a:r>
              <a:rPr lang="en-US" dirty="0" err="1"/>
              <a:t>Precup</a:t>
            </a:r>
            <a:r>
              <a:rPr lang="en-US" dirty="0"/>
              <a:t> and Guillaume </a:t>
            </a:r>
            <a:r>
              <a:rPr lang="en-US" dirty="0" err="1"/>
              <a:t>Rabusseau</a:t>
            </a:r>
            <a:r>
              <a:rPr lang="en-US" dirty="0"/>
              <a:t> 2017</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18824" y="2032404"/>
                <a:ext cx="8015594" cy="4119802"/>
              </a:xfrm>
            </p:spPr>
            <p:txBody>
              <a:bodyPr>
                <a:noAutofit/>
              </a:bodyPr>
              <a:lstStyle/>
              <a:p>
                <a:r>
                  <a:rPr lang="en-US" dirty="0"/>
                  <a:t>Suppose you fit these data points linearly.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𝑈</m:t>
                    </m:r>
                  </m:oMath>
                </a14:m>
                <a:endParaRPr lang="en-US" dirty="0"/>
              </a:p>
              <a:p>
                <a:r>
                  <a:rPr lang="en-US" dirty="0"/>
                  <a:t>Red: fitted/predicted line.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𝑏</m:t>
                            </m:r>
                          </m:e>
                        </m:acc>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𝑏</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𝑋</m:t>
                    </m:r>
                  </m:oMath>
                </a14:m>
                <a:r>
                  <a:rPr lang="en-US" dirty="0"/>
                  <a:t>.</a:t>
                </a:r>
              </a:p>
              <a:p>
                <a:pPr lvl="1"/>
                <a:r>
                  <a:rPr lang="en-US" dirty="0"/>
                  <a:t>In-sample prediction?</a:t>
                </a:r>
              </a:p>
              <a:p>
                <a:pPr lvl="1"/>
                <a:r>
                  <a:rPr lang="en-US" dirty="0"/>
                  <a:t>Out of sample prediction?</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18824" y="2032404"/>
                <a:ext cx="8015594" cy="4119802"/>
              </a:xfrm>
              <a:blipFill>
                <a:blip r:embed="rId3"/>
                <a:stretch>
                  <a:fillRect l="-475" t="-613"/>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fld id="{D217A71F-DA05-ED43-B86B-EDA6CCD7FD28}" type="slidenum">
              <a:rPr lang="en-US" smtClean="0"/>
              <a:t>67</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27CAA48D-6BB0-4943-962A-DB115206ACF5}"/>
              </a:ext>
            </a:extLst>
          </p:cNvPr>
          <p:cNvPicPr>
            <a:picLocks noChangeAspect="1"/>
          </p:cNvPicPr>
          <p:nvPr/>
        </p:nvPicPr>
        <p:blipFill>
          <a:blip r:embed="rId4"/>
          <a:stretch>
            <a:fillRect/>
          </a:stretch>
        </p:blipFill>
        <p:spPr>
          <a:xfrm>
            <a:off x="4746774" y="3064934"/>
            <a:ext cx="4216400" cy="3200400"/>
          </a:xfrm>
          <a:prstGeom prst="rect">
            <a:avLst/>
          </a:prstGeom>
        </p:spPr>
      </p:pic>
    </p:spTree>
    <p:extLst>
      <p:ext uri="{BB962C8B-B14F-4D97-AF65-F5344CB8AC3E}">
        <p14:creationId xmlns:p14="http://schemas.microsoft.com/office/powerpoint/2010/main" val="32563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Doina</a:t>
            </a:r>
            <a:r>
              <a:rPr lang="en-US" dirty="0"/>
              <a:t> </a:t>
            </a:r>
            <a:r>
              <a:rPr lang="en-US" dirty="0" err="1"/>
              <a:t>Precup</a:t>
            </a:r>
            <a:r>
              <a:rPr lang="en-US" dirty="0"/>
              <a:t> and Guillaume </a:t>
            </a:r>
            <a:r>
              <a:rPr lang="en-US" dirty="0" err="1"/>
              <a:t>Rabusseau</a:t>
            </a:r>
            <a:r>
              <a:rPr lang="en-US" dirty="0"/>
              <a:t> 2017</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18824" y="2032404"/>
                <a:ext cx="8015594" cy="4119802"/>
              </a:xfrm>
            </p:spPr>
            <p:txBody>
              <a:bodyPr>
                <a:noAutofit/>
              </a:bodyPr>
              <a:lstStyle/>
              <a:p>
                <a:r>
                  <a:rPr lang="en-US" dirty="0"/>
                  <a:t>Suppose you fit these data points quadratically.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𝑋</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𝑋</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r>
                      <a:rPr lang="en-US" b="0" i="1" dirty="0" smtClean="0">
                        <a:latin typeface="Cambria Math" panose="02040503050406030204" pitchFamily="18" charset="0"/>
                      </a:rPr>
                      <m:t>𝑈</m:t>
                    </m:r>
                  </m:oMath>
                </a14:m>
                <a:endParaRPr lang="en-US" dirty="0"/>
              </a:p>
              <a:p>
                <a:r>
                  <a:rPr lang="en-US" dirty="0"/>
                  <a:t>Red: fitted/predicted line.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𝑏</m:t>
                            </m:r>
                          </m:e>
                        </m:acc>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𝑏</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𝑋</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𝑏</m:t>
                            </m:r>
                          </m:e>
                        </m:acc>
                      </m:e>
                      <m:sub>
                        <m:r>
                          <a:rPr lang="en-US" b="0" i="1" dirty="0" smtClean="0">
                            <a:latin typeface="Cambria Math" panose="02040503050406030204" pitchFamily="18" charset="0"/>
                          </a:rPr>
                          <m:t>2</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𝑋</m:t>
                        </m:r>
                      </m:e>
                      <m:sup>
                        <m:r>
                          <a:rPr lang="en-US" b="0" i="1" dirty="0" smtClean="0">
                            <a:latin typeface="Cambria Math" panose="02040503050406030204" pitchFamily="18" charset="0"/>
                          </a:rPr>
                          <m:t>2</m:t>
                        </m:r>
                      </m:sup>
                    </m:sSup>
                  </m:oMath>
                </a14:m>
                <a:endParaRPr lang="en-US" dirty="0"/>
              </a:p>
              <a:p>
                <a:pPr lvl="1"/>
                <a:r>
                  <a:rPr lang="en-US" dirty="0"/>
                  <a:t>In-sample prediction?</a:t>
                </a:r>
              </a:p>
              <a:p>
                <a:pPr lvl="2"/>
                <a:r>
                  <a:rPr lang="en-US" dirty="0"/>
                  <a:t>Good but not perfect.</a:t>
                </a:r>
              </a:p>
              <a:p>
                <a:pPr lvl="2"/>
                <a:r>
                  <a:rPr lang="en-US" dirty="0"/>
                  <a:t>There are still errors.</a:t>
                </a:r>
              </a:p>
              <a:p>
                <a:pPr lvl="1"/>
                <a:r>
                  <a:rPr lang="en-US" dirty="0"/>
                  <a:t>Out of sample prediction?</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18824" y="2032404"/>
                <a:ext cx="8015594" cy="4119802"/>
              </a:xfrm>
              <a:blipFill>
                <a:blip r:embed="rId3"/>
                <a:stretch>
                  <a:fillRect l="-475" t="-613"/>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fld id="{D217A71F-DA05-ED43-B86B-EDA6CCD7FD28}" type="slidenum">
              <a:rPr lang="en-US" smtClean="0"/>
              <a:t>68</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a:p>
        </p:txBody>
      </p:sp>
      <p:pic>
        <p:nvPicPr>
          <p:cNvPr id="3" name="Picture 2">
            <a:extLst>
              <a:ext uri="{FF2B5EF4-FFF2-40B4-BE49-F238E27FC236}">
                <a16:creationId xmlns:a16="http://schemas.microsoft.com/office/drawing/2014/main" id="{74D58F96-62C1-3F41-880C-AFDD57BAA106}"/>
              </a:ext>
            </a:extLst>
          </p:cNvPr>
          <p:cNvPicPr>
            <a:picLocks noChangeAspect="1"/>
          </p:cNvPicPr>
          <p:nvPr/>
        </p:nvPicPr>
        <p:blipFill>
          <a:blip r:embed="rId4"/>
          <a:stretch>
            <a:fillRect/>
          </a:stretch>
        </p:blipFill>
        <p:spPr>
          <a:xfrm>
            <a:off x="4662068" y="2989265"/>
            <a:ext cx="4165600" cy="3124200"/>
          </a:xfrm>
          <a:prstGeom prst="rect">
            <a:avLst/>
          </a:prstGeom>
        </p:spPr>
      </p:pic>
    </p:spTree>
    <p:extLst>
      <p:ext uri="{BB962C8B-B14F-4D97-AF65-F5344CB8AC3E}">
        <p14:creationId xmlns:p14="http://schemas.microsoft.com/office/powerpoint/2010/main" val="392276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Doina</a:t>
            </a:r>
            <a:r>
              <a:rPr lang="en-US" dirty="0"/>
              <a:t> </a:t>
            </a:r>
            <a:r>
              <a:rPr lang="en-US" dirty="0" err="1"/>
              <a:t>Precup</a:t>
            </a:r>
            <a:r>
              <a:rPr lang="en-US" dirty="0"/>
              <a:t> and Guillaume </a:t>
            </a:r>
            <a:r>
              <a:rPr lang="en-US" dirty="0" err="1"/>
              <a:t>Rabusseau</a:t>
            </a:r>
            <a:r>
              <a:rPr lang="en-US" dirty="0"/>
              <a:t> 2017</a:t>
            </a:r>
          </a:p>
        </p:txBody>
      </p:sp>
      <p:sp>
        <p:nvSpPr>
          <p:cNvPr id="5" name="Slide Number Placeholder 4"/>
          <p:cNvSpPr>
            <a:spLocks noGrp="1"/>
          </p:cNvSpPr>
          <p:nvPr>
            <p:ph type="sldNum" sz="quarter" idx="11"/>
          </p:nvPr>
        </p:nvSpPr>
        <p:spPr/>
        <p:txBody>
          <a:bodyPr/>
          <a:lstStyle/>
          <a:p>
            <a:fld id="{D217A71F-DA05-ED43-B86B-EDA6CCD7FD28}" type="slidenum">
              <a:rPr lang="en-US" smtClean="0"/>
              <a:t>69</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a:p>
        </p:txBody>
      </p:sp>
      <p:grpSp>
        <p:nvGrpSpPr>
          <p:cNvPr id="12" name="Group 11">
            <a:extLst>
              <a:ext uri="{FF2B5EF4-FFF2-40B4-BE49-F238E27FC236}">
                <a16:creationId xmlns:a16="http://schemas.microsoft.com/office/drawing/2014/main" id="{244230CA-2C6A-504D-A116-5C706D44B312}"/>
              </a:ext>
            </a:extLst>
          </p:cNvPr>
          <p:cNvGrpSpPr/>
          <p:nvPr/>
        </p:nvGrpSpPr>
        <p:grpSpPr>
          <a:xfrm>
            <a:off x="2700884" y="5610279"/>
            <a:ext cx="2009105" cy="923330"/>
            <a:chOff x="-15619" y="2785683"/>
            <a:chExt cx="2009105" cy="923330"/>
          </a:xfrm>
        </p:grpSpPr>
        <p:sp>
          <p:nvSpPr>
            <p:cNvPr id="13" name="TextBox 12">
              <a:extLst>
                <a:ext uri="{FF2B5EF4-FFF2-40B4-BE49-F238E27FC236}">
                  <a16:creationId xmlns:a16="http://schemas.microsoft.com/office/drawing/2014/main" id="{20A3F9C4-4DF8-7945-942B-59FCFD7ACAE7}"/>
                </a:ext>
              </a:extLst>
            </p:cNvPr>
            <p:cNvSpPr txBox="1"/>
            <p:nvPr/>
          </p:nvSpPr>
          <p:spPr>
            <a:xfrm>
              <a:off x="-15619" y="2785683"/>
              <a:ext cx="1455682"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Perfect fit</a:t>
              </a:r>
            </a:p>
            <a:p>
              <a:r>
                <a:rPr lang="en-US" dirty="0"/>
                <a:t>But not </a:t>
              </a:r>
              <a:r>
                <a:rPr lang="en-US" i="1" dirty="0"/>
                <a:t>accurate</a:t>
              </a:r>
              <a:r>
                <a:rPr lang="en-US" dirty="0"/>
                <a:t>. </a:t>
              </a:r>
            </a:p>
          </p:txBody>
        </p:sp>
        <p:cxnSp>
          <p:nvCxnSpPr>
            <p:cNvPr id="14" name="Straight Arrow Connector 13">
              <a:extLst>
                <a:ext uri="{FF2B5EF4-FFF2-40B4-BE49-F238E27FC236}">
                  <a16:creationId xmlns:a16="http://schemas.microsoft.com/office/drawing/2014/main" id="{136A4261-BBB3-0845-9094-A55913A79A3B}"/>
                </a:ext>
              </a:extLst>
            </p:cNvPr>
            <p:cNvCxnSpPr>
              <a:cxnSpLocks/>
            </p:cNvCxnSpPr>
            <p:nvPr/>
          </p:nvCxnSpPr>
          <p:spPr>
            <a:xfrm flipV="1">
              <a:off x="1440063" y="3249243"/>
              <a:ext cx="553423" cy="13069"/>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grpSp>
      <p:pic>
        <p:nvPicPr>
          <p:cNvPr id="15" name="Picture 14">
            <a:extLst>
              <a:ext uri="{FF2B5EF4-FFF2-40B4-BE49-F238E27FC236}">
                <a16:creationId xmlns:a16="http://schemas.microsoft.com/office/drawing/2014/main" id="{62290914-483B-7743-B5E8-6DB62E46B8C4}"/>
              </a:ext>
            </a:extLst>
          </p:cNvPr>
          <p:cNvPicPr>
            <a:picLocks noChangeAspect="1"/>
          </p:cNvPicPr>
          <p:nvPr/>
        </p:nvPicPr>
        <p:blipFill>
          <a:blip r:embed="rId3"/>
          <a:stretch>
            <a:fillRect/>
          </a:stretch>
        </p:blipFill>
        <p:spPr>
          <a:xfrm>
            <a:off x="4763668" y="3534833"/>
            <a:ext cx="4127500" cy="3175000"/>
          </a:xfrm>
          <a:prstGeom prst="rect">
            <a:avLst/>
          </a:prstGeom>
        </p:spPr>
      </p:pic>
      <mc:AlternateContent xmlns:mc="http://schemas.openxmlformats.org/markup-compatibility/2006" xmlns:a14="http://schemas.microsoft.com/office/drawing/2010/main">
        <mc:Choice Requires="a14">
          <p:sp>
            <p:nvSpPr>
              <p:cNvPr id="16" name="Content Placeholder 3">
                <a:extLst>
                  <a:ext uri="{FF2B5EF4-FFF2-40B4-BE49-F238E27FC236}">
                    <a16:creationId xmlns:a16="http://schemas.microsoft.com/office/drawing/2014/main" id="{EDBA2BAB-0A58-8348-B6E0-F2EE664A0E26}"/>
                  </a:ext>
                </a:extLst>
              </p:cNvPr>
              <p:cNvSpPr>
                <a:spLocks noGrp="1"/>
              </p:cNvSpPr>
              <p:nvPr>
                <p:ph idx="1"/>
              </p:nvPr>
            </p:nvSpPr>
            <p:spPr>
              <a:xfrm>
                <a:off x="252832" y="2032404"/>
                <a:ext cx="8734414" cy="4825596"/>
              </a:xfrm>
            </p:spPr>
            <p:txBody>
              <a:bodyPr>
                <a:noAutofit/>
              </a:bodyPr>
              <a:lstStyle/>
              <a:p>
                <a:r>
                  <a:rPr lang="en-US" dirty="0"/>
                  <a:t>Suppose you fit these data points with an 8th order polynomial: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𝑋</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𝑋</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8</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𝑋</m:t>
                        </m:r>
                      </m:e>
                      <m:sup>
                        <m:r>
                          <a:rPr lang="en-US" b="0" i="1" dirty="0" smtClean="0">
                            <a:latin typeface="Cambria Math" panose="02040503050406030204" pitchFamily="18" charset="0"/>
                          </a:rPr>
                          <m:t>8</m:t>
                        </m:r>
                      </m:sup>
                    </m:sSup>
                    <m:r>
                      <a:rPr lang="en-US" b="0" i="1" dirty="0" smtClean="0">
                        <a:latin typeface="Cambria Math" panose="02040503050406030204" pitchFamily="18" charset="0"/>
                      </a:rPr>
                      <m:t>+</m:t>
                    </m:r>
                    <m:r>
                      <a:rPr lang="en-US" b="0" i="1" dirty="0" smtClean="0">
                        <a:latin typeface="Cambria Math" panose="02040503050406030204" pitchFamily="18" charset="0"/>
                      </a:rPr>
                      <m:t>𝑈</m:t>
                    </m:r>
                  </m:oMath>
                </a14:m>
                <a:endParaRPr lang="en-US" dirty="0"/>
              </a:p>
              <a:p>
                <a:r>
                  <a:rPr lang="en-US" dirty="0"/>
                  <a:t>Red: fitted/predicted line.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𝑏</m:t>
                            </m:r>
                          </m:e>
                        </m:acc>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𝑏</m:t>
                            </m:r>
                          </m:e>
                        </m:acc>
                      </m:e>
                      <m:sub>
                        <m:r>
                          <a:rPr lang="en-US" i="1" dirty="0">
                            <a:latin typeface="Cambria Math" panose="02040503050406030204" pitchFamily="18" charset="0"/>
                          </a:rPr>
                          <m:t>1</m:t>
                        </m:r>
                      </m:sub>
                    </m:sSub>
                    <m:r>
                      <a:rPr lang="en-US" i="1" dirty="0">
                        <a:latin typeface="Cambria Math" panose="02040503050406030204" pitchFamily="18" charset="0"/>
                      </a:rPr>
                      <m:t>𝑋</m:t>
                    </m:r>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𝑏</m:t>
                            </m:r>
                          </m:e>
                        </m:acc>
                      </m:e>
                      <m:sub>
                        <m:r>
                          <a:rPr lang="en-US" i="1" dirty="0">
                            <a:latin typeface="Cambria Math" panose="02040503050406030204" pitchFamily="18" charset="0"/>
                          </a:rPr>
                          <m:t>2</m:t>
                        </m:r>
                      </m:sub>
                    </m:sSub>
                    <m:sSup>
                      <m:sSupPr>
                        <m:ctrlPr>
                          <a:rPr lang="en-US" i="1" dirty="0">
                            <a:latin typeface="Cambria Math" panose="02040503050406030204" pitchFamily="18" charset="0"/>
                          </a:rPr>
                        </m:ctrlPr>
                      </m:sSupPr>
                      <m:e>
                        <m:r>
                          <a:rPr lang="en-US" i="1" dirty="0">
                            <a:latin typeface="Cambria Math" panose="02040503050406030204" pitchFamily="18" charset="0"/>
                          </a:rPr>
                          <m:t>𝑋</m:t>
                        </m:r>
                      </m:e>
                      <m:sup>
                        <m:r>
                          <a:rPr lang="en-US" i="1" dirty="0">
                            <a:latin typeface="Cambria Math" panose="02040503050406030204" pitchFamily="18" charset="0"/>
                          </a:rPr>
                          <m:t>2</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𝑏</m:t>
                            </m:r>
                          </m:e>
                        </m:acc>
                      </m:e>
                      <m:sub>
                        <m:r>
                          <a:rPr lang="en-US" b="0" i="1" dirty="0" smtClean="0">
                            <a:latin typeface="Cambria Math" panose="02040503050406030204" pitchFamily="18" charset="0"/>
                          </a:rPr>
                          <m:t>8</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𝑋</m:t>
                        </m:r>
                      </m:e>
                      <m:sup>
                        <m:r>
                          <a:rPr lang="en-US" b="0" i="1" dirty="0" smtClean="0">
                            <a:latin typeface="Cambria Math" panose="02040503050406030204" pitchFamily="18" charset="0"/>
                          </a:rPr>
                          <m:t>8</m:t>
                        </m:r>
                      </m:sup>
                    </m:sSup>
                  </m:oMath>
                </a14:m>
                <a:endParaRPr lang="en-US" b="0" dirty="0"/>
              </a:p>
              <a:p>
                <a:pPr lvl="1"/>
                <a:r>
                  <a:rPr lang="en-US" dirty="0"/>
                  <a:t>In-sample prediction?</a:t>
                </a:r>
              </a:p>
              <a:p>
                <a:pPr lvl="2"/>
                <a:r>
                  <a:rPr lang="en-US" dirty="0"/>
                  <a:t>Perfect. No residuals.</a:t>
                </a:r>
              </a:p>
              <a:p>
                <a:pPr lvl="2"/>
                <a:r>
                  <a:rPr lang="en-US" dirty="0"/>
                  <a:t>predicted value = actual data points.</a:t>
                </a:r>
              </a:p>
              <a:p>
                <a:pPr lvl="1"/>
                <a:r>
                  <a:rPr lang="en-US" dirty="0"/>
                  <a:t>Out of sample prediction?</a:t>
                </a:r>
              </a:p>
              <a:p>
                <a:pPr lvl="2"/>
                <a:endParaRPr lang="en-US" dirty="0"/>
              </a:p>
              <a:p>
                <a:pPr lvl="1"/>
                <a:endParaRPr lang="en-US" dirty="0"/>
              </a:p>
            </p:txBody>
          </p:sp>
        </mc:Choice>
        <mc:Fallback xmlns="">
          <p:sp>
            <p:nvSpPr>
              <p:cNvPr id="16" name="Content Placeholder 3">
                <a:extLst>
                  <a:ext uri="{FF2B5EF4-FFF2-40B4-BE49-F238E27FC236}">
                    <a16:creationId xmlns:a16="http://schemas.microsoft.com/office/drawing/2014/main" id="{EDBA2BAB-0A58-8348-B6E0-F2EE664A0E26}"/>
                  </a:ext>
                </a:extLst>
              </p:cNvPr>
              <p:cNvSpPr>
                <a:spLocks noGrp="1" noRot="1" noChangeAspect="1" noMove="1" noResize="1" noEditPoints="1" noAdjustHandles="1" noChangeArrowheads="1" noChangeShapeType="1" noTextEdit="1"/>
              </p:cNvSpPr>
              <p:nvPr>
                <p:ph idx="1"/>
              </p:nvPr>
            </p:nvSpPr>
            <p:spPr>
              <a:xfrm>
                <a:off x="252832" y="2032404"/>
                <a:ext cx="8734414" cy="4825596"/>
              </a:xfrm>
              <a:blipFill>
                <a:blip r:embed="rId4"/>
                <a:stretch>
                  <a:fillRect l="-435" t="-525"/>
                </a:stretch>
              </a:blipFill>
            </p:spPr>
            <p:txBody>
              <a:bodyPr/>
              <a:lstStyle/>
              <a:p>
                <a:r>
                  <a:rPr lang="en-US">
                    <a:noFill/>
                  </a:rPr>
                  <a:t> </a:t>
                </a:r>
              </a:p>
            </p:txBody>
          </p:sp>
        </mc:Fallback>
      </mc:AlternateContent>
    </p:spTree>
    <p:extLst>
      <p:ext uri="{BB962C8B-B14F-4D97-AF65-F5344CB8AC3E}">
        <p14:creationId xmlns:p14="http://schemas.microsoft.com/office/powerpoint/2010/main" val="35484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Suppose you wanted to estimate the Laffer curve, and you assume a simple, linear functional form:</a:t>
                </a:r>
              </a:p>
              <a:p>
                <a:pPr lvl="1"/>
                <a14:m>
                  <m:oMath xmlns:m="http://schemas.openxmlformats.org/officeDocument/2006/math">
                    <m:r>
                      <a:rPr lang="en-US" sz="2400" b="0" i="1" smtClean="0">
                        <a:solidFill>
                          <a:srgbClr val="008000"/>
                        </a:solidFill>
                        <a:latin typeface="Cambria Math" panose="02040503050406030204" pitchFamily="18" charset="0"/>
                      </a:rPr>
                      <m:t>𝑅𝑒𝑣𝑒𝑛𝑢𝑒𝑠</m:t>
                    </m:r>
                    <m:r>
                      <a:rPr lang="en-US" sz="2400" b="0" i="1" smtClean="0">
                        <a:solidFill>
                          <a:srgbClr val="008000"/>
                        </a:solidFill>
                        <a:latin typeface="Cambria Math" panose="02040503050406030204" pitchFamily="18" charset="0"/>
                      </a:rPr>
                      <m:t>=</m:t>
                    </m:r>
                    <m:sSub>
                      <m:sSubPr>
                        <m:ctrlPr>
                          <a:rPr lang="en-US" sz="2400" b="0" i="1" smtClean="0">
                            <a:solidFill>
                              <a:srgbClr val="008000"/>
                            </a:solidFill>
                            <a:latin typeface="Cambria Math" panose="02040503050406030204" pitchFamily="18" charset="0"/>
                          </a:rPr>
                        </m:ctrlPr>
                      </m:sSubPr>
                      <m:e>
                        <m:r>
                          <a:rPr lang="en-US" sz="2400" b="0" i="1" smtClean="0">
                            <a:solidFill>
                              <a:srgbClr val="008000"/>
                            </a:solidFill>
                            <a:latin typeface="Cambria Math" panose="02040503050406030204" pitchFamily="18" charset="0"/>
                          </a:rPr>
                          <m:t>𝑏</m:t>
                        </m:r>
                      </m:e>
                      <m:sub>
                        <m:r>
                          <a:rPr lang="en-US" sz="2400" b="0" i="1" smtClean="0">
                            <a:solidFill>
                              <a:srgbClr val="008000"/>
                            </a:solidFill>
                            <a:latin typeface="Cambria Math" panose="02040503050406030204" pitchFamily="18" charset="0"/>
                          </a:rPr>
                          <m:t>0</m:t>
                        </m:r>
                      </m:sub>
                    </m:sSub>
                    <m:r>
                      <a:rPr lang="en-US" sz="2400" b="0" i="1" smtClean="0">
                        <a:solidFill>
                          <a:srgbClr val="008000"/>
                        </a:solidFill>
                        <a:latin typeface="Cambria Math" panose="02040503050406030204" pitchFamily="18" charset="0"/>
                      </a:rPr>
                      <m:t>+</m:t>
                    </m:r>
                    <m:sSub>
                      <m:sSubPr>
                        <m:ctrlPr>
                          <a:rPr lang="en-US" sz="2400" b="0" i="1" smtClean="0">
                            <a:solidFill>
                              <a:srgbClr val="008000"/>
                            </a:solidFill>
                            <a:latin typeface="Cambria Math" panose="02040503050406030204" pitchFamily="18" charset="0"/>
                          </a:rPr>
                        </m:ctrlPr>
                      </m:sSubPr>
                      <m:e>
                        <m:r>
                          <a:rPr lang="en-US" sz="2400" b="0" i="1" smtClean="0">
                            <a:solidFill>
                              <a:srgbClr val="008000"/>
                            </a:solidFill>
                            <a:latin typeface="Cambria Math" panose="02040503050406030204" pitchFamily="18" charset="0"/>
                          </a:rPr>
                          <m:t>𝑏</m:t>
                        </m:r>
                      </m:e>
                      <m:sub>
                        <m:r>
                          <a:rPr lang="en-US" sz="2400" b="0" i="1" smtClean="0">
                            <a:solidFill>
                              <a:srgbClr val="008000"/>
                            </a:solidFill>
                            <a:latin typeface="Cambria Math" panose="02040503050406030204" pitchFamily="18" charset="0"/>
                          </a:rPr>
                          <m:t>1</m:t>
                        </m:r>
                      </m:sub>
                    </m:sSub>
                    <m:r>
                      <a:rPr lang="en-US" sz="2400" b="0" i="1" smtClean="0">
                        <a:solidFill>
                          <a:srgbClr val="008000"/>
                        </a:solidFill>
                        <a:latin typeface="Cambria Math" panose="02040503050406030204" pitchFamily="18" charset="0"/>
                      </a:rPr>
                      <m:t>𝑇𝑎𝑥𝑅𝑎𝑡𝑒</m:t>
                    </m:r>
                    <m:r>
                      <a:rPr lang="en-US" sz="2400" b="0" i="1" smtClean="0">
                        <a:solidFill>
                          <a:srgbClr val="008000"/>
                        </a:solidFill>
                        <a:latin typeface="Cambria Math" panose="02040503050406030204" pitchFamily="18" charset="0"/>
                      </a:rPr>
                      <m:t>+</m:t>
                    </m:r>
                    <m:r>
                      <a:rPr lang="en-US" sz="2400" b="0" i="1" smtClean="0">
                        <a:solidFill>
                          <a:srgbClr val="008000"/>
                        </a:solidFill>
                        <a:latin typeface="Cambria Math" panose="02040503050406030204" pitchFamily="18" charset="0"/>
                      </a:rPr>
                      <m:t>𝑈</m:t>
                    </m:r>
                  </m:oMath>
                </a14:m>
                <a:endParaRPr lang="en-US" sz="2400" dirty="0">
                  <a:solidFill>
                    <a:srgbClr val="333300"/>
                  </a:solidFill>
                </a:endParaRPr>
              </a:p>
              <a:p>
                <a:pPr lvl="1"/>
                <a:endParaRPr lang="en-US" sz="2400" dirty="0">
                  <a:solidFill>
                    <a:srgbClr val="333300"/>
                  </a:solidFill>
                </a:endParaRPr>
              </a:p>
              <a:p>
                <a:r>
                  <a:rPr lang="en-US" sz="2800" dirty="0">
                    <a:solidFill>
                      <a:srgbClr val="333300"/>
                    </a:solidFill>
                  </a:rPr>
                  <a:t>Load in the Laffer sheet from Class 7.1 data</a:t>
                </a:r>
              </a:p>
              <a:p>
                <a:endParaRPr lang="en-US" sz="2800" dirty="0">
                  <a:solidFill>
                    <a:srgbClr val="333300"/>
                  </a:solidFill>
                </a:endParaRPr>
              </a:p>
              <a:p>
                <a:r>
                  <a:rPr lang="en-US" sz="2800" dirty="0">
                    <a:solidFill>
                      <a:srgbClr val="333300"/>
                    </a:solidFill>
                  </a:rPr>
                  <a:t>Run this regression that estimates the above model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t="-1567" r="-309"/>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12910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377" y="715361"/>
            <a:ext cx="2180675" cy="638906"/>
          </a:xfrm>
        </p:spPr>
        <p:txBody>
          <a:bodyPr>
            <a:normAutofit fontScale="90000"/>
          </a:bodyPr>
          <a:lstStyle/>
          <a:p>
            <a:r>
              <a:rPr lang="en-US" dirty="0" err="1"/>
              <a:t>Precup</a:t>
            </a:r>
            <a:r>
              <a:rPr lang="en-US" dirty="0"/>
              <a:t> and </a:t>
            </a:r>
            <a:r>
              <a:rPr lang="en-US" dirty="0" err="1"/>
              <a:t>Rabusseau</a:t>
            </a:r>
            <a:r>
              <a:rPr lang="en-US" dirty="0"/>
              <a:t> (2017)</a:t>
            </a:r>
          </a:p>
        </p:txBody>
      </p:sp>
      <p:sp>
        <p:nvSpPr>
          <p:cNvPr id="5" name="Slide Number Placeholder 4"/>
          <p:cNvSpPr>
            <a:spLocks noGrp="1"/>
          </p:cNvSpPr>
          <p:nvPr>
            <p:ph type="sldNum" sz="quarter" idx="11"/>
          </p:nvPr>
        </p:nvSpPr>
        <p:spPr/>
        <p:txBody>
          <a:bodyPr/>
          <a:lstStyle/>
          <a:p>
            <a:fld id="{D217A71F-DA05-ED43-B86B-EDA6CCD7FD28}" type="slidenum">
              <a:rPr lang="en-US" smtClean="0"/>
              <a:t>70</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dirty="0"/>
          </a:p>
        </p:txBody>
      </p:sp>
      <p:pic>
        <p:nvPicPr>
          <p:cNvPr id="3" name="Picture 2">
            <a:extLst>
              <a:ext uri="{FF2B5EF4-FFF2-40B4-BE49-F238E27FC236}">
                <a16:creationId xmlns:a16="http://schemas.microsoft.com/office/drawing/2014/main" id="{F61EF494-594A-2D40-9F14-5248B58C23E2}"/>
              </a:ext>
            </a:extLst>
          </p:cNvPr>
          <p:cNvPicPr>
            <a:picLocks noChangeAspect="1"/>
          </p:cNvPicPr>
          <p:nvPr/>
        </p:nvPicPr>
        <p:blipFill>
          <a:blip r:embed="rId3"/>
          <a:stretch>
            <a:fillRect/>
          </a:stretch>
        </p:blipFill>
        <p:spPr>
          <a:xfrm>
            <a:off x="1516715" y="2434350"/>
            <a:ext cx="6019812" cy="4423650"/>
          </a:xfrm>
          <a:prstGeom prst="rect">
            <a:avLst/>
          </a:prstGeom>
        </p:spPr>
      </p:pic>
      <p:grpSp>
        <p:nvGrpSpPr>
          <p:cNvPr id="12" name="Group 11">
            <a:extLst>
              <a:ext uri="{FF2B5EF4-FFF2-40B4-BE49-F238E27FC236}">
                <a16:creationId xmlns:a16="http://schemas.microsoft.com/office/drawing/2014/main" id="{244230CA-2C6A-504D-A116-5C706D44B312}"/>
              </a:ext>
            </a:extLst>
          </p:cNvPr>
          <p:cNvGrpSpPr/>
          <p:nvPr/>
        </p:nvGrpSpPr>
        <p:grpSpPr>
          <a:xfrm>
            <a:off x="3414009" y="-17139"/>
            <a:ext cx="5729991" cy="4759813"/>
            <a:chOff x="-3676784" y="-607444"/>
            <a:chExt cx="5729991" cy="4759813"/>
          </a:xfrm>
        </p:grpSpPr>
        <p:sp>
          <p:nvSpPr>
            <p:cNvPr id="13" name="TextBox 12">
              <a:extLst>
                <a:ext uri="{FF2B5EF4-FFF2-40B4-BE49-F238E27FC236}">
                  <a16:creationId xmlns:a16="http://schemas.microsoft.com/office/drawing/2014/main" id="{20A3F9C4-4DF8-7945-942B-59FCFD7ACAE7}"/>
                </a:ext>
              </a:extLst>
            </p:cNvPr>
            <p:cNvSpPr txBox="1"/>
            <p:nvPr/>
          </p:nvSpPr>
          <p:spPr>
            <a:xfrm>
              <a:off x="-3676784" y="-607444"/>
              <a:ext cx="5729991"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When too many </a:t>
              </a:r>
              <a:r>
                <a:rPr lang="en-US" dirty="0" err="1"/>
                <a:t>Xs</a:t>
              </a:r>
              <a:r>
                <a:rPr lang="en-US" dirty="0"/>
                <a:t> are added…</a:t>
              </a:r>
            </a:p>
            <a:p>
              <a:endParaRPr lang="en-US" dirty="0"/>
            </a:p>
            <a:p>
              <a:r>
                <a:rPr lang="en-US" dirty="0"/>
                <a:t>Perfect fit but not </a:t>
              </a:r>
              <a:r>
                <a:rPr lang="en-US" i="1" dirty="0"/>
                <a:t>accurate: </a:t>
              </a:r>
              <a:r>
                <a:rPr lang="en-US" dirty="0"/>
                <a:t>it does not mimic the true determining function. </a:t>
              </a:r>
            </a:p>
            <a:p>
              <a:endParaRPr lang="en-US" dirty="0"/>
            </a:p>
            <a:p>
              <a:r>
                <a:rPr lang="en-US" dirty="0"/>
                <a:t>Consequence: prediction at out-of-sample X is way off.</a:t>
              </a:r>
            </a:p>
            <a:p>
              <a:endParaRPr lang="en-US" dirty="0"/>
            </a:p>
            <a:p>
              <a:r>
                <a:rPr lang="en-US" dirty="0"/>
                <a:t>It overfits Y with a functional form that is ”overly complex,” stealing contribution from the errors.</a:t>
              </a:r>
            </a:p>
          </p:txBody>
        </p:sp>
        <p:cxnSp>
          <p:nvCxnSpPr>
            <p:cNvPr id="14" name="Straight Arrow Connector 13">
              <a:extLst>
                <a:ext uri="{FF2B5EF4-FFF2-40B4-BE49-F238E27FC236}">
                  <a16:creationId xmlns:a16="http://schemas.microsoft.com/office/drawing/2014/main" id="{136A4261-BBB3-0845-9094-A55913A79A3B}"/>
                </a:ext>
              </a:extLst>
            </p:cNvPr>
            <p:cNvCxnSpPr>
              <a:cxnSpLocks/>
            </p:cNvCxnSpPr>
            <p:nvPr/>
          </p:nvCxnSpPr>
          <p:spPr>
            <a:xfrm>
              <a:off x="-1538490" y="3699511"/>
              <a:ext cx="444843" cy="452858"/>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0048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Overfitting</a:t>
            </a:r>
          </a:p>
        </p:txBody>
      </p:sp>
      <p:sp>
        <p:nvSpPr>
          <p:cNvPr id="4" name="Content Placeholder 3"/>
          <p:cNvSpPr>
            <a:spLocks noGrp="1"/>
          </p:cNvSpPr>
          <p:nvPr>
            <p:ph idx="1"/>
          </p:nvPr>
        </p:nvSpPr>
        <p:spPr>
          <a:xfrm>
            <a:off x="518824" y="1976198"/>
            <a:ext cx="8015594" cy="4119802"/>
          </a:xfrm>
        </p:spPr>
        <p:txBody>
          <a:bodyPr>
            <a:noAutofit/>
          </a:bodyPr>
          <a:lstStyle/>
          <a:p>
            <a:pPr marL="457200" indent="-457200">
              <a:buFont typeface="Arial" panose="020B0604020202020204" pitchFamily="34" charset="0"/>
              <a:buChar char="•"/>
            </a:pPr>
            <a:r>
              <a:rPr lang="en-US" sz="2600" dirty="0"/>
              <a:t>Because overfitting is a problem, rather than say:</a:t>
            </a:r>
          </a:p>
          <a:p>
            <a:pPr marL="857250" lvl="1" indent="-457200">
              <a:buFont typeface="Arial" panose="020B0604020202020204" pitchFamily="34" charset="0"/>
              <a:buChar char="•"/>
            </a:pPr>
            <a:r>
              <a:rPr lang="en-US" sz="2400" dirty="0"/>
              <a:t>”Higher R-squared is better”</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We should say:</a:t>
            </a:r>
          </a:p>
          <a:p>
            <a:pPr marL="857250" lvl="1" indent="-457200">
              <a:buFont typeface="Arial" panose="020B0604020202020204" pitchFamily="34" charset="0"/>
              <a:buChar char="•"/>
            </a:pPr>
            <a:r>
              <a:rPr lang="en-US" sz="2400" dirty="0"/>
              <a:t>“Higher R-squared is better, if consistently high in-sample and out-of-sample.”</a:t>
            </a:r>
          </a:p>
          <a:p>
            <a:pPr marL="1257300" lvl="2" indent="-457200">
              <a:buFont typeface="Arial" panose="020B0604020202020204" pitchFamily="34" charset="0"/>
              <a:buChar char="•"/>
            </a:pPr>
            <a:r>
              <a:rPr lang="en-US" sz="2400" dirty="0"/>
              <a:t>*This is not typically relevant for causation.</a:t>
            </a:r>
          </a:p>
        </p:txBody>
      </p:sp>
      <p:sp>
        <p:nvSpPr>
          <p:cNvPr id="5" name="Slide Number Placeholder 4"/>
          <p:cNvSpPr>
            <a:spLocks noGrp="1"/>
          </p:cNvSpPr>
          <p:nvPr>
            <p:ph type="sldNum" sz="quarter" idx="11"/>
          </p:nvPr>
        </p:nvSpPr>
        <p:spPr/>
        <p:txBody>
          <a:bodyPr/>
          <a:lstStyle/>
          <a:p>
            <a:fld id="{D217A71F-DA05-ED43-B86B-EDA6CCD7FD28}" type="slidenum">
              <a:rPr lang="en-US" smtClean="0"/>
              <a:t>71</a:t>
            </a:fld>
            <a:endParaRPr lang="en-US" dirty="0"/>
          </a:p>
        </p:txBody>
      </p:sp>
      <p:sp>
        <p:nvSpPr>
          <p:cNvPr id="7" name="Text Placeholder 6">
            <a:extLst>
              <a:ext uri="{FF2B5EF4-FFF2-40B4-BE49-F238E27FC236}">
                <a16:creationId xmlns:a16="http://schemas.microsoft.com/office/drawing/2014/main" id="{04718FDB-FD7A-CA47-A724-2F5E906CF9A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436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pPr lvl="1"/>
            <a:endParaRPr lang="en-US" sz="2400" dirty="0"/>
          </a:p>
          <a:p>
            <a:r>
              <a:rPr lang="en-US" sz="2800" dirty="0"/>
              <a:t>PS3 solutions up</a:t>
            </a:r>
          </a:p>
          <a:p>
            <a:r>
              <a:rPr lang="en-US" sz="2800" dirty="0"/>
              <a:t>Sample final exam solutions up</a:t>
            </a:r>
          </a:p>
          <a:p>
            <a:r>
              <a:rPr lang="en-US" sz="2800" dirty="0">
                <a:hlinkClick r:id="rId3"/>
              </a:rPr>
              <a:t>https://coursequestionnaire.iu.edu/</a:t>
            </a:r>
            <a:endParaRPr lang="en-US" sz="2800" dirty="0"/>
          </a:p>
          <a:p>
            <a:endParaRPr lang="en-US" sz="2800" dirty="0"/>
          </a:p>
          <a:p>
            <a:r>
              <a:rPr lang="en-US" sz="2400" dirty="0"/>
              <a:t>Final exam on Wednesday on your own during class time</a:t>
            </a:r>
          </a:p>
          <a:p>
            <a:pPr lvl="1"/>
            <a:r>
              <a:rPr lang="en-US" sz="2000" dirty="0"/>
              <a:t>You have 80 minutes (out of 90 minute window) to take exam</a:t>
            </a:r>
          </a:p>
          <a:p>
            <a:pPr lvl="1"/>
            <a:r>
              <a:rPr lang="en-US" sz="2000" dirty="0"/>
              <a:t>20 questions on Canvas</a:t>
            </a:r>
          </a:p>
          <a:p>
            <a:pPr lvl="2"/>
            <a:r>
              <a:rPr lang="en-US" sz="1800" dirty="0"/>
              <a:t>18 multiple choice questions</a:t>
            </a:r>
          </a:p>
          <a:p>
            <a:pPr lvl="2"/>
            <a:r>
              <a:rPr lang="en-US" sz="1800" dirty="0"/>
              <a:t>2 short answer (similar to “why?/explain” questions from HW)</a:t>
            </a:r>
          </a:p>
          <a:p>
            <a:pPr lvl="2"/>
            <a:r>
              <a:rPr lang="en-US" sz="1800" dirty="0"/>
              <a:t>None require you to access Stata</a:t>
            </a:r>
          </a:p>
          <a:p>
            <a:pPr lvl="1"/>
            <a:endParaRPr lang="en-US" sz="2400" dirty="0"/>
          </a:p>
          <a:p>
            <a:endParaRPr lang="en-US" sz="2800" dirty="0"/>
          </a:p>
          <a:p>
            <a:endParaRPr lang="en-US" sz="2400" dirty="0"/>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Announcements/reminders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72</a:t>
            </a:fld>
            <a:endParaRPr lang="en-US"/>
          </a:p>
        </p:txBody>
      </p:sp>
    </p:spTree>
    <p:extLst>
      <p:ext uri="{BB962C8B-B14F-4D97-AF65-F5344CB8AC3E}">
        <p14:creationId xmlns:p14="http://schemas.microsoft.com/office/powerpoint/2010/main" val="173081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According to this regression, what is the revenue maximizing tax rate?</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376620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solidFill>
                  <a:srgbClr val="333300"/>
                </a:solidFill>
              </a:rPr>
              <a:t>According to this regression, what is the revenue maximizing tax rate?</a:t>
            </a:r>
          </a:p>
          <a:p>
            <a:pPr lvl="1"/>
            <a:endParaRPr lang="en-US" sz="2000" dirty="0">
              <a:solidFill>
                <a:srgbClr val="333300"/>
              </a:solidFill>
            </a:endParaRPr>
          </a:p>
          <a:p>
            <a:pPr lvl="1"/>
            <a:r>
              <a:rPr lang="en-US" sz="2000" dirty="0">
                <a:solidFill>
                  <a:srgbClr val="FF0000"/>
                </a:solidFill>
              </a:rPr>
              <a:t>100%</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rPr>
              <a:t>Form of the Determining Function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72738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ata Analysis using Economic Modeling&amp;#x0D;&amp;#x0A;(BUS-G492)&amp;quot;&quot;/&gt;&lt;property id=&quot;20307&quot; value=&quot;256&quot;/&gt;&lt;/object&gt;&lt;object type=&quot;3&quot; unique_id=&quot;10005&quot;&gt;&lt;property id=&quot;20148&quot; value=&quot;5&quot;/&gt;&lt;property id=&quot;20300&quot; value=&quot;Slide 2 - &amp;quot;Outline for Today&amp;quot;&quot;/&gt;&lt;property id=&quot;20307&quot; value=&quot;257&quot;/&gt;&lt;/object&gt;&lt;object type=&quot;3&quot; unique_id=&quot;10006&quot;&gt;&lt;property id=&quot;20148&quot; value=&quot;5&quot;/&gt;&lt;property id=&quot;20300&quot; value=&quot;Slide 3 - &amp;quot;Regressions&amp;quot;&quot;/&gt;&lt;property id=&quot;20307&quot; value=&quot;294&quot;/&gt;&lt;/object&gt;&lt;object type=&quot;3&quot; unique_id=&quot;10007&quot;&gt;&lt;property id=&quot;20148&quot; value=&quot;5&quot;/&gt;&lt;property id=&quot;20300&quot; value=&quot;Slide 4 - &amp;quot;Regression 1&amp;quot;&quot;/&gt;&lt;property id=&quot;20307&quot; value=&quot;332&quot;/&gt;&lt;/object&gt;&lt;object type=&quot;3&quot; unique_id=&quot;10008&quot;&gt;&lt;property id=&quot;20148&quot; value=&quot;5&quot;/&gt;&lt;property id=&quot;20300&quot; value=&quot;Slide 5 - &amp;quot;Regression 1&amp;quot;&quot;/&gt;&lt;property id=&quot;20307&quot; value=&quot;380&quot;/&gt;&lt;/object&gt;&lt;object type=&quot;3&quot; unique_id=&quot;10009&quot;&gt;&lt;property id=&quot;20148&quot; value=&quot;5&quot;/&gt;&lt;property id=&quot;20300&quot; value=&quot;Slide 6 - &amp;quot;Regression 1&amp;quot;&quot;/&gt;&lt;property id=&quot;20307&quot; value=&quot;421&quot;/&gt;&lt;/object&gt;&lt;object type=&quot;3&quot; unique_id=&quot;10010&quot;&gt;&lt;property id=&quot;20148&quot; value=&quot;5&quot;/&gt;&lt;property id=&quot;20300&quot; value=&quot;Slide 7 - &amp;quot;Regression 2&amp;quot;&quot;/&gt;&lt;property id=&quot;20307&quot; value=&quot;436&quot;/&gt;&lt;/object&gt;&lt;object type=&quot;3&quot; unique_id=&quot;10011&quot;&gt;&lt;property id=&quot;20148&quot; value=&quot;5&quot;/&gt;&lt;property id=&quot;20300&quot; value=&quot;Slide 8 - &amp;quot;Regression 2&amp;quot;&quot;/&gt;&lt;property id=&quot;20307&quot; value=&quot;437&quot;/&gt;&lt;/object&gt;&lt;object type=&quot;3&quot; unique_id=&quot;10012&quot;&gt;&lt;property id=&quot;20148&quot; value=&quot;5&quot;/&gt;&lt;property id=&quot;20300&quot; value=&quot;Slide 9 - &amp;quot;Regression 2&amp;quot;&quot;/&gt;&lt;property id=&quot;20307&quot; value=&quot;438&quot;/&gt;&lt;/object&gt;&lt;object type=&quot;3&quot; unique_id=&quot;10013&quot;&gt;&lt;property id=&quot;20148&quot; value=&quot;5&quot;/&gt;&lt;property id=&quot;20300&quot; value=&quot;Slide 10 - &amp;quot;Regression 2&amp;quot;&quot;/&gt;&lt;property id=&quot;20307&quot; value=&quot;439&quot;/&gt;&lt;/object&gt;&lt;object type=&quot;3&quot; unique_id=&quot;10014&quot;&gt;&lt;property id=&quot;20148&quot; value=&quot;5&quot;/&gt;&lt;property id=&quot;20300&quot; value=&quot;Slide 11 - &amp;quot;Regression 2&amp;quot;&quot;/&gt;&lt;property id=&quot;20307&quot; value=&quot;440&quot;/&gt;&lt;/object&gt;&lt;object type=&quot;3&quot; unique_id=&quot;10015&quot;&gt;&lt;property id=&quot;20148&quot; value=&quot;5&quot;/&gt;&lt;property id=&quot;20300&quot; value=&quot;Slide 12 - &amp;quot;Regression 3&amp;quot;&quot;/&gt;&lt;property id=&quot;20307&quot; value=&quot;441&quot;/&gt;&lt;/object&gt;&lt;object type=&quot;3&quot; unique_id=&quot;10016&quot;&gt;&lt;property id=&quot;20148&quot; value=&quot;5&quot;/&gt;&lt;property id=&quot;20300&quot; value=&quot;Slide 13 - &amp;quot;Regression 3&amp;quot;&quot;/&gt;&lt;property id=&quot;20307&quot; value=&quot;459&quot;/&gt;&lt;/object&gt;&lt;object type=&quot;3&quot; unique_id=&quot;10017&quot;&gt;&lt;property id=&quot;20148&quot; value=&quot;5&quot;/&gt;&lt;property id=&quot;20300&quot; value=&quot;Slide 14 - &amp;quot;Regression 4&amp;quot;&quot;/&gt;&lt;property id=&quot;20307&quot; value=&quot;337&quot;/&gt;&lt;/object&gt;&lt;object type=&quot;3&quot; unique_id=&quot;10018&quot;&gt;&lt;property id=&quot;20148&quot; value=&quot;5&quot;/&gt;&lt;property id=&quot;20300&quot; value=&quot;Slide 15 - &amp;quot;Regression 4&amp;quot;&quot;/&gt;&lt;property id=&quot;20307&quot; value=&quot;460&quot;/&gt;&lt;/object&gt;&lt;object type=&quot;3&quot; unique_id=&quot;10020&quot;&gt;&lt;property id=&quot;20148&quot; value=&quot;5&quot;/&gt;&lt;property id=&quot;20300&quot; value=&quot;Slide 16 - &amp;quot;Summary&amp;quot;&quot;/&gt;&lt;property id=&quot;20307&quot; value=&quot;462&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
      <a:dk1>
        <a:srgbClr val="000000"/>
      </a:dk1>
      <a:lt1>
        <a:srgbClr val="FFFFFF"/>
      </a:lt1>
      <a:dk2>
        <a:srgbClr val="000000"/>
      </a:dk2>
      <a:lt2>
        <a:srgbClr val="FFFFFF"/>
      </a:lt2>
      <a:accent1>
        <a:srgbClr val="900000"/>
      </a:accent1>
      <a:accent2>
        <a:srgbClr val="6C0000"/>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52700</TotalTime>
  <Words>4093</Words>
  <Application>Microsoft Macintosh PowerPoint</Application>
  <PresentationFormat>On-screen Show (4:3)</PresentationFormat>
  <Paragraphs>707</Paragraphs>
  <Slides>72</Slides>
  <Notes>68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1" baseType="lpstr">
      <vt:lpstr>Arial</vt:lpstr>
      <vt:lpstr>Calibri</vt:lpstr>
      <vt:lpstr>Cambria Math</vt:lpstr>
      <vt:lpstr>Lucida Sans Unicode</vt:lpstr>
      <vt:lpstr>Verdana</vt:lpstr>
      <vt:lpstr>Wingdings 2</vt:lpstr>
      <vt:lpstr>Wingdings 3</vt:lpstr>
      <vt:lpstr>Concourse</vt:lpstr>
      <vt:lpstr>Equation</vt:lpstr>
      <vt:lpstr>Predictive Analytics for Business Strategy</vt:lpstr>
      <vt:lpstr>By the end of this class, you should be able to:</vt:lpstr>
      <vt:lpstr>PowerPoint Presentation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*Form of the Determining Function</vt:lpstr>
      <vt:lpstr>PowerPoint Presentation</vt:lpstr>
      <vt:lpstr>Difference-in-Differences</vt:lpstr>
      <vt:lpstr>PowerPoint Presentation</vt:lpstr>
      <vt:lpstr>Difference-in-Differences</vt:lpstr>
      <vt:lpstr>Difference-in-Differences</vt:lpstr>
      <vt:lpstr>Difference-in-Differences</vt:lpstr>
      <vt:lpstr>Difference-in-Differences</vt:lpstr>
      <vt:lpstr>Difference-in-Differences</vt:lpstr>
      <vt:lpstr>Difference-in-Differences</vt:lpstr>
      <vt:lpstr>Difference-in-Differences</vt:lpstr>
      <vt:lpstr>*Difference-in-Differences</vt:lpstr>
      <vt:lpstr>Difference-in-Differences</vt:lpstr>
      <vt:lpstr>Difference-in-Differences</vt:lpstr>
      <vt:lpstr>Difference-in-Differences</vt:lpstr>
      <vt:lpstr>Difference-in-Differences</vt:lpstr>
      <vt:lpstr>Difference-in-Differences</vt:lpstr>
      <vt:lpstr>Difference-in-Differences</vt:lpstr>
      <vt:lpstr>The difference-in-differences model </vt:lpstr>
      <vt:lpstr>Difference-in-Differences</vt:lpstr>
      <vt:lpstr>Difference-in-Differences</vt:lpstr>
      <vt:lpstr>Difference-in-Differences</vt:lpstr>
      <vt:lpstr>Difference-in-Differences</vt:lpstr>
      <vt:lpstr>PowerPoint Presentation</vt:lpstr>
      <vt:lpstr>Fixed Effects Model</vt:lpstr>
      <vt:lpstr>Fixed Effects Model</vt:lpstr>
      <vt:lpstr>Fixed Effects Model</vt:lpstr>
      <vt:lpstr>Fixed Effects Model</vt:lpstr>
      <vt:lpstr>Fixed Effects Model</vt:lpstr>
      <vt:lpstr>Fixed Effects Model</vt:lpstr>
      <vt:lpstr>Fixed Effects Model</vt:lpstr>
      <vt:lpstr>Fixed Effects Model</vt:lpstr>
      <vt:lpstr>Power of panel data</vt:lpstr>
      <vt:lpstr>This is really powerful!!</vt:lpstr>
      <vt:lpstr>Limitations of R-squared</vt:lpstr>
      <vt:lpstr>Limitations of R-squared</vt:lpstr>
      <vt:lpstr>Limitations of R-squared</vt:lpstr>
      <vt:lpstr>Regression and hypothesis tests</vt:lpstr>
      <vt:lpstr>Simple regression example</vt:lpstr>
      <vt:lpstr>R-squared </vt:lpstr>
      <vt:lpstr>Example of very high R-squared</vt:lpstr>
      <vt:lpstr>What else is going on?</vt:lpstr>
      <vt:lpstr>Let’s add some additional variables</vt:lpstr>
      <vt:lpstr>Let’s add an additional variable</vt:lpstr>
      <vt:lpstr>Limitations of R-squared</vt:lpstr>
      <vt:lpstr>Overfitting/Training a Model</vt:lpstr>
      <vt:lpstr>Overfitting</vt:lpstr>
      <vt:lpstr>Why is overfitting a problem?</vt:lpstr>
      <vt:lpstr>Doina Precup and Guillaume Rabusseau 2017</vt:lpstr>
      <vt:lpstr>Doina Precup and Guillaume Rabusseau 2017</vt:lpstr>
      <vt:lpstr>Doina Precup and Guillaume Rabusseau 2017</vt:lpstr>
      <vt:lpstr>Doina Precup and Guillaume Rabusseau 2017</vt:lpstr>
      <vt:lpstr>Precup and Rabusseau (2017)</vt:lpstr>
      <vt:lpstr>Overfitting</vt:lpstr>
      <vt:lpstr>Announcements/reminders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Prince</dc:creator>
  <cp:lastModifiedBy>McDermott, Eric</cp:lastModifiedBy>
  <cp:revision>1794</cp:revision>
  <dcterms:created xsi:type="dcterms:W3CDTF">2010-01-21T17:35:37Z</dcterms:created>
  <dcterms:modified xsi:type="dcterms:W3CDTF">2023-02-19T16:54:07Z</dcterms:modified>
</cp:coreProperties>
</file>