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299" r:id="rId2"/>
    <p:sldId id="389" r:id="rId3"/>
    <p:sldId id="357" r:id="rId4"/>
    <p:sldId id="293" r:id="rId5"/>
    <p:sldId id="322" r:id="rId6"/>
    <p:sldId id="330" r:id="rId7"/>
    <p:sldId id="323" r:id="rId8"/>
    <p:sldId id="312" r:id="rId9"/>
    <p:sldId id="311" r:id="rId10"/>
    <p:sldId id="295" r:id="rId11"/>
    <p:sldId id="297" r:id="rId12"/>
    <p:sldId id="358" r:id="rId13"/>
    <p:sldId id="359" r:id="rId14"/>
    <p:sldId id="298" r:id="rId15"/>
    <p:sldId id="370" r:id="rId16"/>
    <p:sldId id="386" r:id="rId17"/>
    <p:sldId id="388" r:id="rId18"/>
    <p:sldId id="387" r:id="rId19"/>
    <p:sldId id="300" r:id="rId20"/>
    <p:sldId id="303" r:id="rId21"/>
  </p:sldIdLst>
  <p:sldSz cx="9144000" cy="6858000" type="screen4x3"/>
  <p:notesSz cx="6985000" cy="9283700"/>
  <p:defaultTextStyle>
    <a:defPPr>
      <a:defRPr lang="en-US"/>
    </a:defPPr>
    <a:lvl1pPr algn="l" rtl="0" fontAlgn="base">
      <a:spcBef>
        <a:spcPct val="0"/>
      </a:spcBef>
      <a:spcAft>
        <a:spcPct val="0"/>
      </a:spcAft>
      <a:defRPr sz="2400" i="1"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i="1"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i="1"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i="1"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i="1" kern="1200">
        <a:solidFill>
          <a:schemeClr val="tx1"/>
        </a:solidFill>
        <a:latin typeface="Arial" charset="0"/>
        <a:ea typeface="ＭＳ Ｐゴシック"/>
        <a:cs typeface="ＭＳ Ｐゴシック"/>
      </a:defRPr>
    </a:lvl5pPr>
    <a:lvl6pPr marL="2286000" algn="l" defTabSz="914400" rtl="0" eaLnBrk="1" latinLnBrk="0" hangingPunct="1">
      <a:defRPr sz="2400" i="1" kern="1200">
        <a:solidFill>
          <a:schemeClr val="tx1"/>
        </a:solidFill>
        <a:latin typeface="Arial" charset="0"/>
        <a:ea typeface="ＭＳ Ｐゴシック"/>
        <a:cs typeface="ＭＳ Ｐゴシック"/>
      </a:defRPr>
    </a:lvl6pPr>
    <a:lvl7pPr marL="2743200" algn="l" defTabSz="914400" rtl="0" eaLnBrk="1" latinLnBrk="0" hangingPunct="1">
      <a:defRPr sz="2400" i="1" kern="1200">
        <a:solidFill>
          <a:schemeClr val="tx1"/>
        </a:solidFill>
        <a:latin typeface="Arial" charset="0"/>
        <a:ea typeface="ＭＳ Ｐゴシック"/>
        <a:cs typeface="ＭＳ Ｐゴシック"/>
      </a:defRPr>
    </a:lvl7pPr>
    <a:lvl8pPr marL="3200400" algn="l" defTabSz="914400" rtl="0" eaLnBrk="1" latinLnBrk="0" hangingPunct="1">
      <a:defRPr sz="2400" i="1" kern="1200">
        <a:solidFill>
          <a:schemeClr val="tx1"/>
        </a:solidFill>
        <a:latin typeface="Arial" charset="0"/>
        <a:ea typeface="ＭＳ Ｐゴシック"/>
        <a:cs typeface="ＭＳ Ｐゴシック"/>
      </a:defRPr>
    </a:lvl8pPr>
    <a:lvl9pPr marL="3657600" algn="l" defTabSz="914400" rtl="0" eaLnBrk="1" latinLnBrk="0" hangingPunct="1">
      <a:defRPr sz="2400" i="1"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E79"/>
    <a:srgbClr val="FF9933"/>
    <a:srgbClr val="F8F3D2"/>
    <a:srgbClr val="FFFF99"/>
    <a:srgbClr val="6D6E70"/>
    <a:srgbClr val="A9C9FF"/>
    <a:srgbClr val="F3F3F3"/>
    <a:srgbClr val="7D11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2" autoAdjust="0"/>
    <p:restoredTop sz="85471" autoAdjust="0"/>
  </p:normalViewPr>
  <p:slideViewPr>
    <p:cSldViewPr>
      <p:cViewPr varScale="1">
        <p:scale>
          <a:sx n="95" d="100"/>
          <a:sy n="95" d="100"/>
        </p:scale>
        <p:origin x="2152" y="168"/>
      </p:cViewPr>
      <p:guideLst>
        <p:guide orient="horz" pos="2160"/>
        <p:guide pos="2880"/>
      </p:guideLst>
    </p:cSldViewPr>
  </p:slideViewPr>
  <p:outlineViewPr>
    <p:cViewPr>
      <p:scale>
        <a:sx n="33" d="100"/>
        <a:sy n="33" d="100"/>
      </p:scale>
      <p:origin x="0" y="21858"/>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6" d="100"/>
          <a:sy n="66" d="100"/>
        </p:scale>
        <p:origin x="0" y="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25"/>
      <c:hPercent val="110"/>
      <c:rotY val="30"/>
      <c:depthPercent val="100"/>
      <c:rAngAx val="1"/>
    </c:view3D>
    <c:floor>
      <c:thickness val="0"/>
      <c:spPr>
        <a:solidFill>
          <a:srgbClr val="C0C0C0"/>
        </a:solidFill>
        <a:ln w="3175">
          <a:solidFill>
            <a:srgbClr val="000000"/>
          </a:solidFill>
          <a:prstDash val="solid"/>
        </a:ln>
      </c:spPr>
    </c:floor>
    <c:sideWall>
      <c:thickness val="0"/>
      <c:spPr>
        <a:solidFill>
          <a:srgbClr val="FFFFFF"/>
        </a:solidFill>
        <a:ln w="3175">
          <a:solidFill>
            <a:srgbClr val="000000"/>
          </a:solidFill>
          <a:prstDash val="solid"/>
        </a:ln>
      </c:spPr>
    </c:sideWall>
    <c:backWall>
      <c:thickness val="0"/>
      <c:spPr>
        <a:solidFill>
          <a:srgbClr val="FFFFFF"/>
        </a:solidFill>
        <a:ln w="3175">
          <a:solidFill>
            <a:srgbClr val="000000"/>
          </a:solidFill>
          <a:prstDash val="solid"/>
        </a:ln>
      </c:spPr>
    </c:backWall>
    <c:plotArea>
      <c:layout>
        <c:manualLayout>
          <c:layoutTarget val="inner"/>
          <c:xMode val="edge"/>
          <c:yMode val="edge"/>
          <c:x val="9.8039450347183157E-2"/>
          <c:y val="5.7471425644939962E-2"/>
          <c:w val="0.69856820579849765"/>
          <c:h val="0.82471495800488848"/>
        </c:manualLayout>
      </c:layout>
      <c:bar3DChart>
        <c:barDir val="col"/>
        <c:grouping val="clustered"/>
        <c:varyColors val="0"/>
        <c:ser>
          <c:idx val="0"/>
          <c:order val="0"/>
          <c:tx>
            <c:v>Staff Size</c:v>
          </c:tx>
          <c:spPr>
            <a:solidFill>
              <a:srgbClr val="FF0000"/>
            </a:solidFill>
            <a:ln w="12700">
              <a:solidFill>
                <a:srgbClr val="000000"/>
              </a:solidFill>
              <a:prstDash val="solid"/>
            </a:ln>
          </c:spPr>
          <c:invertIfNegative val="0"/>
          <c:cat>
            <c:strLit>
              <c:ptCount val="7"/>
              <c:pt idx="0">
                <c:v>Mon</c:v>
              </c:pt>
              <c:pt idx="1">
                <c:v>Tue</c:v>
              </c:pt>
              <c:pt idx="2">
                <c:v>Wed</c:v>
              </c:pt>
              <c:pt idx="3">
                <c:v>Thu</c:v>
              </c:pt>
              <c:pt idx="4">
                <c:v>Fri</c:v>
              </c:pt>
              <c:pt idx="5">
                <c:v>Sat</c:v>
              </c:pt>
              <c:pt idx="6">
                <c:v>Sun</c:v>
              </c:pt>
            </c:strLit>
          </c:cat>
          <c:val>
            <c:numRef>
              <c:f>Lifeguard!$E$7:$E$13</c:f>
              <c:numCache>
                <c:formatCode>0_);[Red]\(0\)</c:formatCode>
                <c:ptCount val="7"/>
                <c:pt idx="0">
                  <c:v>18</c:v>
                </c:pt>
                <c:pt idx="1">
                  <c:v>18</c:v>
                </c:pt>
                <c:pt idx="2">
                  <c:v>14</c:v>
                </c:pt>
                <c:pt idx="3">
                  <c:v>12</c:v>
                </c:pt>
                <c:pt idx="4">
                  <c:v>18</c:v>
                </c:pt>
                <c:pt idx="5">
                  <c:v>19</c:v>
                </c:pt>
                <c:pt idx="6">
                  <c:v>21</c:v>
                </c:pt>
              </c:numCache>
            </c:numRef>
          </c:val>
          <c:extLst>
            <c:ext xmlns:c16="http://schemas.microsoft.com/office/drawing/2014/chart" uri="{C3380CC4-5D6E-409C-BE32-E72D297353CC}">
              <c16:uniqueId val="{00000000-4DCB-4B7B-BA77-F394270CFC1E}"/>
            </c:ext>
          </c:extLst>
        </c:ser>
        <c:ser>
          <c:idx val="1"/>
          <c:order val="1"/>
          <c:tx>
            <c:v>Staff Need</c:v>
          </c:tx>
          <c:spPr>
            <a:solidFill>
              <a:srgbClr val="00FF00"/>
            </a:solidFill>
            <a:ln w="12700">
              <a:solidFill>
                <a:srgbClr val="000000"/>
              </a:solidFill>
              <a:prstDash val="solid"/>
            </a:ln>
          </c:spPr>
          <c:invertIfNegative val="0"/>
          <c:cat>
            <c:strLit>
              <c:ptCount val="7"/>
              <c:pt idx="0">
                <c:v>Mon</c:v>
              </c:pt>
              <c:pt idx="1">
                <c:v>Tue</c:v>
              </c:pt>
              <c:pt idx="2">
                <c:v>Wed</c:v>
              </c:pt>
              <c:pt idx="3">
                <c:v>Thu</c:v>
              </c:pt>
              <c:pt idx="4">
                <c:v>Fri</c:v>
              </c:pt>
              <c:pt idx="5">
                <c:v>Sat</c:v>
              </c:pt>
              <c:pt idx="6">
                <c:v>Sun</c:v>
              </c:pt>
            </c:strLit>
          </c:cat>
          <c:val>
            <c:numRef>
              <c:f>Lifeguard!$B$7:$B$13</c:f>
              <c:numCache>
                <c:formatCode>General</c:formatCode>
                <c:ptCount val="7"/>
                <c:pt idx="0">
                  <c:v>18</c:v>
                </c:pt>
                <c:pt idx="1">
                  <c:v>16</c:v>
                </c:pt>
                <c:pt idx="2">
                  <c:v>14</c:v>
                </c:pt>
                <c:pt idx="3">
                  <c:v>12</c:v>
                </c:pt>
                <c:pt idx="4">
                  <c:v>17</c:v>
                </c:pt>
                <c:pt idx="5">
                  <c:v>19</c:v>
                </c:pt>
                <c:pt idx="6">
                  <c:v>21</c:v>
                </c:pt>
              </c:numCache>
            </c:numRef>
          </c:val>
          <c:extLst>
            <c:ext xmlns:c16="http://schemas.microsoft.com/office/drawing/2014/chart" uri="{C3380CC4-5D6E-409C-BE32-E72D297353CC}">
              <c16:uniqueId val="{00000001-4DCB-4B7B-BA77-F394270CFC1E}"/>
            </c:ext>
          </c:extLst>
        </c:ser>
        <c:dLbls>
          <c:showLegendKey val="0"/>
          <c:showVal val="0"/>
          <c:showCatName val="0"/>
          <c:showSerName val="0"/>
          <c:showPercent val="0"/>
          <c:showBubbleSize val="0"/>
        </c:dLbls>
        <c:gapWidth val="83"/>
        <c:gapDepth val="0"/>
        <c:shape val="box"/>
        <c:axId val="-263428624"/>
        <c:axId val="-263428080"/>
        <c:axId val="0"/>
      </c:bar3DChart>
      <c:catAx>
        <c:axId val="-263428624"/>
        <c:scaling>
          <c:orientation val="minMax"/>
        </c:scaling>
        <c:delete val="0"/>
        <c:axPos val="b"/>
        <c:numFmt formatCode="General" sourceLinked="1"/>
        <c:majorTickMark val="out"/>
        <c:minorTickMark val="none"/>
        <c:tickLblPos val="low"/>
        <c:spPr>
          <a:ln w="3175">
            <a:solidFill>
              <a:srgbClr val="000000"/>
            </a:solidFill>
            <a:prstDash val="solid"/>
          </a:ln>
        </c:spPr>
        <c:txPr>
          <a:bodyPr rot="0" vert="horz"/>
          <a:lstStyle/>
          <a:p>
            <a:pPr>
              <a:defRPr sz="1000" b="0" i="0" u="none" strike="noStrike" baseline="0">
                <a:solidFill>
                  <a:srgbClr val="000000"/>
                </a:solidFill>
                <a:latin typeface="MS Sans Serif"/>
                <a:ea typeface="MS Sans Serif"/>
                <a:cs typeface="MS Sans Serif"/>
              </a:defRPr>
            </a:pPr>
            <a:endParaRPr lang="en-US"/>
          </a:p>
        </c:txPr>
        <c:crossAx val="-263428080"/>
        <c:crosses val="autoZero"/>
        <c:auto val="0"/>
        <c:lblAlgn val="ctr"/>
        <c:lblOffset val="100"/>
        <c:tickLblSkip val="1"/>
        <c:tickMarkSkip val="1"/>
        <c:noMultiLvlLbl val="0"/>
      </c:catAx>
      <c:valAx>
        <c:axId val="-263428080"/>
        <c:scaling>
          <c:orientation val="minMax"/>
        </c:scaling>
        <c:delete val="0"/>
        <c:axPos val="l"/>
        <c:numFmt formatCode="0_);[Red]\(0\)"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MS Sans Serif"/>
                <a:ea typeface="MS Sans Serif"/>
                <a:cs typeface="MS Sans Serif"/>
              </a:defRPr>
            </a:pPr>
            <a:endParaRPr lang="en-US"/>
          </a:p>
        </c:txPr>
        <c:crossAx val="-263428624"/>
        <c:crosses val="autoZero"/>
        <c:crossBetween val="between"/>
      </c:valAx>
      <c:spPr>
        <a:noFill/>
        <a:ln w="25400">
          <a:noFill/>
        </a:ln>
      </c:spPr>
    </c:plotArea>
    <c:legend>
      <c:legendPos val="r"/>
      <c:layout>
        <c:manualLayout>
          <c:xMode val="edge"/>
          <c:yMode val="edge"/>
          <c:x val="0.77696259611762442"/>
          <c:y val="3.901073176663724E-2"/>
          <c:w val="0.20343185947040507"/>
          <c:h val="0.12356356513662091"/>
        </c:manualLayout>
      </c:layout>
      <c:overlay val="0"/>
      <c:spPr>
        <a:solidFill>
          <a:srgbClr val="FFFFFF"/>
        </a:solidFill>
        <a:ln w="3175">
          <a:solidFill>
            <a:srgbClr val="000000"/>
          </a:solidFill>
          <a:prstDash val="solid"/>
        </a:ln>
      </c:spPr>
      <c:txPr>
        <a:bodyPr/>
        <a:lstStyle/>
        <a:p>
          <a:pPr>
            <a:defRPr sz="920" b="0" i="0" u="none" strike="noStrike" baseline="0">
              <a:solidFill>
                <a:srgbClr val="000000"/>
              </a:solidFill>
              <a:latin typeface="MS Sans Serif"/>
              <a:ea typeface="MS Sans Serif"/>
              <a:cs typeface="MS Sans Serif"/>
            </a:defRPr>
          </a:pPr>
          <a:endParaRPr lang="en-US"/>
        </a:p>
      </c:txPr>
    </c:legend>
    <c:plotVisOnly val="0"/>
    <c:dispBlanksAs val="gap"/>
    <c:showDLblsOverMax val="0"/>
  </c:chart>
  <c:spPr>
    <a:solidFill>
      <a:srgbClr val="FFFFFF"/>
    </a:solidFill>
    <a:ln w="3175">
      <a:solidFill>
        <a:srgbClr val="000000"/>
      </a:solidFill>
      <a:prstDash val="solid"/>
    </a:ln>
  </c:spPr>
  <c:txPr>
    <a:bodyPr/>
    <a:lstStyle/>
    <a:p>
      <a:pPr>
        <a:defRPr sz="1000" b="0" i="0" u="none" strike="noStrike" baseline="0">
          <a:solidFill>
            <a:srgbClr val="000000"/>
          </a:solidFill>
          <a:latin typeface="MS Sans Serif"/>
          <a:ea typeface="MS Sans Serif"/>
          <a:cs typeface="MS Sans Serif"/>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185"/>
          </a:xfrm>
          <a:prstGeom prst="rect">
            <a:avLst/>
          </a:prstGeom>
        </p:spPr>
        <p:txBody>
          <a:bodyPr vert="horz" lIns="92958" tIns="46479" rIns="92958" bIns="46479" rtlCol="0"/>
          <a:lstStyle>
            <a:lvl1pPr algn="r">
              <a:defRPr sz="1200"/>
            </a:lvl1pPr>
          </a:lstStyle>
          <a:p>
            <a:fld id="{99F06FA1-C3DF-4F36-ACB8-31C35214D11A}" type="datetimeFigureOut">
              <a:rPr lang="en-US" smtClean="0"/>
              <a:t>1/16/23</a:t>
            </a:fld>
            <a:endParaRPr lang="en-US"/>
          </a:p>
        </p:txBody>
      </p:sp>
      <p:sp>
        <p:nvSpPr>
          <p:cNvPr id="4" name="Footer Placeholder 3"/>
          <p:cNvSpPr>
            <a:spLocks noGrp="1"/>
          </p:cNvSpPr>
          <p:nvPr>
            <p:ph type="ftr" sz="quarter" idx="2"/>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8" tIns="46479" rIns="92958" bIns="46479" rtlCol="0" anchor="b"/>
          <a:lstStyle>
            <a:lvl1pPr algn="r">
              <a:defRPr sz="1200"/>
            </a:lvl1pPr>
          </a:lstStyle>
          <a:p>
            <a:fld id="{78FE07B1-301B-475A-890F-A50A66E9B7AA}" type="slidenum">
              <a:rPr lang="en-US" smtClean="0"/>
              <a:t>‹#›</a:t>
            </a:fld>
            <a:endParaRPr lang="en-US"/>
          </a:p>
        </p:txBody>
      </p:sp>
    </p:spTree>
    <p:extLst>
      <p:ext uri="{BB962C8B-B14F-4D97-AF65-F5344CB8AC3E}">
        <p14:creationId xmlns:p14="http://schemas.microsoft.com/office/powerpoint/2010/main" val="3182524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p:spPr>
        <p:txBody>
          <a:bodyPr vert="horz" wrap="square" lIns="92958" tIns="46479" rIns="92958" bIns="46479" numCol="1" anchor="t" anchorCtr="0" compatLnSpc="1">
            <a:prstTxWarp prst="textNoShape">
              <a:avLst/>
            </a:prstTxWarp>
          </a:bodyPr>
          <a:lstStyle>
            <a:lvl1pPr eaLnBrk="0" hangingPunct="0">
              <a:defRPr sz="1200" i="0">
                <a:ea typeface="ＭＳ Ｐゴシック" pitchFamily="1" charset="-128"/>
                <a:cs typeface="+mn-cs"/>
              </a:defRPr>
            </a:lvl1pPr>
          </a:lstStyle>
          <a:p>
            <a:pPr>
              <a:defRPr/>
            </a:pPr>
            <a:endParaRPr lang="en-US"/>
          </a:p>
        </p:txBody>
      </p:sp>
      <p:sp>
        <p:nvSpPr>
          <p:cNvPr id="7171" name="Rectangle 3"/>
          <p:cNvSpPr>
            <a:spLocks noGrp="1" noChangeArrowheads="1"/>
          </p:cNvSpPr>
          <p:nvPr>
            <p:ph type="dt" idx="1"/>
          </p:nvPr>
        </p:nvSpPr>
        <p:spPr bwMode="auto">
          <a:xfrm>
            <a:off x="3958167" y="0"/>
            <a:ext cx="3026833" cy="464185"/>
          </a:xfrm>
          <a:prstGeom prst="rect">
            <a:avLst/>
          </a:prstGeom>
          <a:noFill/>
          <a:ln w="9525">
            <a:noFill/>
            <a:miter lim="800000"/>
            <a:headEnd/>
            <a:tailEnd/>
          </a:ln>
        </p:spPr>
        <p:txBody>
          <a:bodyPr vert="horz" wrap="square" lIns="92958" tIns="46479" rIns="92958" bIns="46479" numCol="1" anchor="t" anchorCtr="0" compatLnSpc="1">
            <a:prstTxWarp prst="textNoShape">
              <a:avLst/>
            </a:prstTxWarp>
          </a:bodyPr>
          <a:lstStyle>
            <a:lvl1pPr algn="r" eaLnBrk="0" hangingPunct="0">
              <a:defRPr sz="1200" i="0">
                <a:ea typeface="ＭＳ Ｐゴシック" pitchFamily="1" charset="-128"/>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31334" y="4409758"/>
            <a:ext cx="5122333" cy="4177665"/>
          </a:xfrm>
          <a:prstGeom prst="rect">
            <a:avLst/>
          </a:prstGeom>
          <a:noFill/>
          <a:ln w="9525">
            <a:noFill/>
            <a:miter lim="800000"/>
            <a:headEnd/>
            <a:tailEnd/>
          </a:ln>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819515"/>
            <a:ext cx="3026833" cy="464185"/>
          </a:xfrm>
          <a:prstGeom prst="rect">
            <a:avLst/>
          </a:prstGeom>
          <a:noFill/>
          <a:ln w="9525">
            <a:noFill/>
            <a:miter lim="800000"/>
            <a:headEnd/>
            <a:tailEnd/>
          </a:ln>
        </p:spPr>
        <p:txBody>
          <a:bodyPr vert="horz" wrap="square" lIns="92958" tIns="46479" rIns="92958" bIns="46479" numCol="1" anchor="b" anchorCtr="0" compatLnSpc="1">
            <a:prstTxWarp prst="textNoShape">
              <a:avLst/>
            </a:prstTxWarp>
          </a:bodyPr>
          <a:lstStyle>
            <a:lvl1pPr eaLnBrk="0" hangingPunct="0">
              <a:defRPr sz="1200" i="0">
                <a:ea typeface="ＭＳ Ｐゴシック" pitchFamily="1" charset="-128"/>
                <a:cs typeface="+mn-cs"/>
              </a:defRPr>
            </a:lvl1pPr>
          </a:lstStyle>
          <a:p>
            <a:pPr>
              <a:defRPr/>
            </a:pPr>
            <a:endParaRPr lang="en-US"/>
          </a:p>
        </p:txBody>
      </p:sp>
      <p:sp>
        <p:nvSpPr>
          <p:cNvPr id="7175" name="Rectangle 7"/>
          <p:cNvSpPr>
            <a:spLocks noGrp="1" noChangeArrowheads="1"/>
          </p:cNvSpPr>
          <p:nvPr>
            <p:ph type="sldNum" sz="quarter" idx="5"/>
          </p:nvPr>
        </p:nvSpPr>
        <p:spPr bwMode="auto">
          <a:xfrm>
            <a:off x="3958167" y="8819515"/>
            <a:ext cx="3026833" cy="464185"/>
          </a:xfrm>
          <a:prstGeom prst="rect">
            <a:avLst/>
          </a:prstGeom>
          <a:noFill/>
          <a:ln w="9525">
            <a:noFill/>
            <a:miter lim="800000"/>
            <a:headEnd/>
            <a:tailEnd/>
          </a:ln>
        </p:spPr>
        <p:txBody>
          <a:bodyPr vert="horz" wrap="square" lIns="92958" tIns="46479" rIns="92958" bIns="46479" numCol="1" anchor="b" anchorCtr="0" compatLnSpc="1">
            <a:prstTxWarp prst="textNoShape">
              <a:avLst/>
            </a:prstTxWarp>
          </a:bodyPr>
          <a:lstStyle>
            <a:lvl1pPr algn="r" eaLnBrk="0" hangingPunct="0">
              <a:defRPr sz="1200" i="0">
                <a:ea typeface="ＭＳ Ｐゴシック" pitchFamily="1" charset="-128"/>
                <a:cs typeface="+mn-cs"/>
              </a:defRPr>
            </a:lvl1pPr>
          </a:lstStyle>
          <a:p>
            <a:pPr>
              <a:defRPr/>
            </a:pPr>
            <a:fld id="{8A071BD0-3074-43E9-BCF1-F837C3F7DC4B}" type="slidenum">
              <a:rPr lang="en-US"/>
              <a:pPr>
                <a:defRPr/>
              </a:pPr>
              <a:t>‹#›</a:t>
            </a:fld>
            <a:endParaRPr lang="en-US"/>
          </a:p>
        </p:txBody>
      </p:sp>
    </p:spTree>
    <p:extLst>
      <p:ext uri="{BB962C8B-B14F-4D97-AF65-F5344CB8AC3E}">
        <p14:creationId xmlns:p14="http://schemas.microsoft.com/office/powerpoint/2010/main" val="34264803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a:t>BA 237</a:t>
            </a:r>
          </a:p>
        </p:txBody>
      </p:sp>
      <p:sp>
        <p:nvSpPr>
          <p:cNvPr id="5" name="Date Placeholder 4"/>
          <p:cNvSpPr>
            <a:spLocks noGrp="1"/>
          </p:cNvSpPr>
          <p:nvPr>
            <p:ph type="dt" idx="11"/>
          </p:nvPr>
        </p:nvSpPr>
        <p:spPr/>
        <p:txBody>
          <a:bodyPr/>
          <a:lstStyle/>
          <a:p>
            <a:fld id="{2BB02B69-D67F-4256-9603-3EEE9F0CD170}" type="datetime1">
              <a:rPr lang="en-US" smtClean="0"/>
              <a:pPr/>
              <a:t>1/16/23</a:t>
            </a:fld>
            <a:endParaRPr lang="en-US"/>
          </a:p>
        </p:txBody>
      </p:sp>
      <p:sp>
        <p:nvSpPr>
          <p:cNvPr id="6" name="Footer Placeholder 5"/>
          <p:cNvSpPr>
            <a:spLocks noGrp="1"/>
          </p:cNvSpPr>
          <p:nvPr>
            <p:ph type="ftr" sz="quarter" idx="12"/>
          </p:nvPr>
        </p:nvSpPr>
        <p:spPr/>
        <p:txBody>
          <a:bodyPr/>
          <a:lstStyle/>
          <a:p>
            <a:r>
              <a:rPr lang="en-US"/>
              <a:t>Supply Chain Management</a:t>
            </a:r>
          </a:p>
        </p:txBody>
      </p:sp>
      <p:sp>
        <p:nvSpPr>
          <p:cNvPr id="7" name="Slide Number Placeholder 6"/>
          <p:cNvSpPr>
            <a:spLocks noGrp="1"/>
          </p:cNvSpPr>
          <p:nvPr>
            <p:ph type="sldNum" sz="quarter" idx="13"/>
          </p:nvPr>
        </p:nvSpPr>
        <p:spPr/>
        <p:txBody>
          <a:bodyPr/>
          <a:lstStyle/>
          <a:p>
            <a:fld id="{01C15AB1-342C-4B5A-B76C-C08D6BE75C66}" type="slidenum">
              <a:rPr lang="en-US" smtClean="0"/>
              <a:pPr/>
              <a:t>1</a:t>
            </a:fld>
            <a:endParaRPr lang="en-US"/>
          </a:p>
        </p:txBody>
      </p:sp>
    </p:spTree>
    <p:extLst>
      <p:ext uri="{BB962C8B-B14F-4D97-AF65-F5344CB8AC3E}">
        <p14:creationId xmlns:p14="http://schemas.microsoft.com/office/powerpoint/2010/main" val="226578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BA 237</a:t>
            </a:r>
          </a:p>
        </p:txBody>
      </p:sp>
      <p:sp>
        <p:nvSpPr>
          <p:cNvPr id="5" name="Date Placeholder 4"/>
          <p:cNvSpPr>
            <a:spLocks noGrp="1"/>
          </p:cNvSpPr>
          <p:nvPr>
            <p:ph type="dt" idx="11"/>
          </p:nvPr>
        </p:nvSpPr>
        <p:spPr/>
        <p:txBody>
          <a:bodyPr/>
          <a:lstStyle/>
          <a:p>
            <a:fld id="{2BB02B69-D67F-4256-9603-3EEE9F0CD170}" type="datetime1">
              <a:rPr lang="en-US" smtClean="0"/>
              <a:pPr/>
              <a:t>1/16/23</a:t>
            </a:fld>
            <a:endParaRPr lang="en-US"/>
          </a:p>
        </p:txBody>
      </p:sp>
      <p:sp>
        <p:nvSpPr>
          <p:cNvPr id="6" name="Footer Placeholder 5"/>
          <p:cNvSpPr>
            <a:spLocks noGrp="1"/>
          </p:cNvSpPr>
          <p:nvPr>
            <p:ph type="ftr" sz="quarter" idx="12"/>
          </p:nvPr>
        </p:nvSpPr>
        <p:spPr/>
        <p:txBody>
          <a:bodyPr/>
          <a:lstStyle/>
          <a:p>
            <a:r>
              <a:rPr lang="en-US"/>
              <a:t>Supply Chain Management</a:t>
            </a:r>
          </a:p>
        </p:txBody>
      </p:sp>
      <p:sp>
        <p:nvSpPr>
          <p:cNvPr id="7" name="Slide Number Placeholder 6"/>
          <p:cNvSpPr>
            <a:spLocks noGrp="1"/>
          </p:cNvSpPr>
          <p:nvPr>
            <p:ph type="sldNum" sz="quarter" idx="13"/>
          </p:nvPr>
        </p:nvSpPr>
        <p:spPr/>
        <p:txBody>
          <a:bodyPr/>
          <a:lstStyle/>
          <a:p>
            <a:fld id="{01C15AB1-342C-4B5A-B76C-C08D6BE75C66}" type="slidenum">
              <a:rPr lang="en-US" smtClean="0"/>
              <a:pPr/>
              <a:t>11</a:t>
            </a:fld>
            <a:endParaRPr lang="en-US"/>
          </a:p>
        </p:txBody>
      </p:sp>
    </p:spTree>
    <p:extLst>
      <p:ext uri="{BB962C8B-B14F-4D97-AF65-F5344CB8AC3E}">
        <p14:creationId xmlns:p14="http://schemas.microsoft.com/office/powerpoint/2010/main" val="2943448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BA 237</a:t>
            </a:r>
          </a:p>
        </p:txBody>
      </p:sp>
      <p:sp>
        <p:nvSpPr>
          <p:cNvPr id="5" name="Date Placeholder 4"/>
          <p:cNvSpPr>
            <a:spLocks noGrp="1"/>
          </p:cNvSpPr>
          <p:nvPr>
            <p:ph type="dt" idx="11"/>
          </p:nvPr>
        </p:nvSpPr>
        <p:spPr/>
        <p:txBody>
          <a:bodyPr/>
          <a:lstStyle/>
          <a:p>
            <a:fld id="{2BB02B69-D67F-4256-9603-3EEE9F0CD170}" type="datetime1">
              <a:rPr lang="en-US" smtClean="0"/>
              <a:pPr/>
              <a:t>1/16/23</a:t>
            </a:fld>
            <a:endParaRPr lang="en-US"/>
          </a:p>
        </p:txBody>
      </p:sp>
      <p:sp>
        <p:nvSpPr>
          <p:cNvPr id="6" name="Footer Placeholder 5"/>
          <p:cNvSpPr>
            <a:spLocks noGrp="1"/>
          </p:cNvSpPr>
          <p:nvPr>
            <p:ph type="ftr" sz="quarter" idx="12"/>
          </p:nvPr>
        </p:nvSpPr>
        <p:spPr/>
        <p:txBody>
          <a:bodyPr/>
          <a:lstStyle/>
          <a:p>
            <a:r>
              <a:rPr lang="en-US"/>
              <a:t>Supply Chain Management</a:t>
            </a:r>
          </a:p>
        </p:txBody>
      </p:sp>
      <p:sp>
        <p:nvSpPr>
          <p:cNvPr id="7" name="Slide Number Placeholder 6"/>
          <p:cNvSpPr>
            <a:spLocks noGrp="1"/>
          </p:cNvSpPr>
          <p:nvPr>
            <p:ph type="sldNum" sz="quarter" idx="13"/>
          </p:nvPr>
        </p:nvSpPr>
        <p:spPr/>
        <p:txBody>
          <a:bodyPr/>
          <a:lstStyle/>
          <a:p>
            <a:fld id="{01C15AB1-342C-4B5A-B76C-C08D6BE75C66}" type="slidenum">
              <a:rPr lang="en-US" smtClean="0"/>
              <a:pPr/>
              <a:t>14</a:t>
            </a:fld>
            <a:endParaRPr lang="en-US"/>
          </a:p>
        </p:txBody>
      </p:sp>
    </p:spTree>
    <p:extLst>
      <p:ext uri="{BB962C8B-B14F-4D97-AF65-F5344CB8AC3E}">
        <p14:creationId xmlns:p14="http://schemas.microsoft.com/office/powerpoint/2010/main" val="3276624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BA 237</a:t>
            </a:r>
          </a:p>
        </p:txBody>
      </p:sp>
      <p:sp>
        <p:nvSpPr>
          <p:cNvPr id="5" name="Date Placeholder 4"/>
          <p:cNvSpPr>
            <a:spLocks noGrp="1"/>
          </p:cNvSpPr>
          <p:nvPr>
            <p:ph type="dt" idx="11"/>
          </p:nvPr>
        </p:nvSpPr>
        <p:spPr/>
        <p:txBody>
          <a:bodyPr/>
          <a:lstStyle/>
          <a:p>
            <a:fld id="{2BB02B69-D67F-4256-9603-3EEE9F0CD170}" type="datetime1">
              <a:rPr lang="en-US" smtClean="0"/>
              <a:pPr/>
              <a:t>1/16/23</a:t>
            </a:fld>
            <a:endParaRPr lang="en-US"/>
          </a:p>
        </p:txBody>
      </p:sp>
      <p:sp>
        <p:nvSpPr>
          <p:cNvPr id="6" name="Footer Placeholder 5"/>
          <p:cNvSpPr>
            <a:spLocks noGrp="1"/>
          </p:cNvSpPr>
          <p:nvPr>
            <p:ph type="ftr" sz="quarter" idx="12"/>
          </p:nvPr>
        </p:nvSpPr>
        <p:spPr/>
        <p:txBody>
          <a:bodyPr/>
          <a:lstStyle/>
          <a:p>
            <a:r>
              <a:rPr lang="en-US"/>
              <a:t>Supply Chain Management</a:t>
            </a:r>
          </a:p>
        </p:txBody>
      </p:sp>
      <p:sp>
        <p:nvSpPr>
          <p:cNvPr id="7" name="Slide Number Placeholder 6"/>
          <p:cNvSpPr>
            <a:spLocks noGrp="1"/>
          </p:cNvSpPr>
          <p:nvPr>
            <p:ph type="sldNum" sz="quarter" idx="13"/>
          </p:nvPr>
        </p:nvSpPr>
        <p:spPr/>
        <p:txBody>
          <a:bodyPr/>
          <a:lstStyle/>
          <a:p>
            <a:fld id="{01C15AB1-342C-4B5A-B76C-C08D6BE75C66}" type="slidenum">
              <a:rPr lang="en-US" smtClean="0"/>
              <a:pPr/>
              <a:t>19</a:t>
            </a:fld>
            <a:endParaRPr lang="en-US"/>
          </a:p>
        </p:txBody>
      </p:sp>
    </p:spTree>
    <p:extLst>
      <p:ext uri="{BB962C8B-B14F-4D97-AF65-F5344CB8AC3E}">
        <p14:creationId xmlns:p14="http://schemas.microsoft.com/office/powerpoint/2010/main" val="2837114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BA 237</a:t>
            </a:r>
          </a:p>
        </p:txBody>
      </p:sp>
      <p:sp>
        <p:nvSpPr>
          <p:cNvPr id="5" name="Date Placeholder 4"/>
          <p:cNvSpPr>
            <a:spLocks noGrp="1"/>
          </p:cNvSpPr>
          <p:nvPr>
            <p:ph type="dt" idx="11"/>
          </p:nvPr>
        </p:nvSpPr>
        <p:spPr/>
        <p:txBody>
          <a:bodyPr/>
          <a:lstStyle/>
          <a:p>
            <a:fld id="{2BB02B69-D67F-4256-9603-3EEE9F0CD170}" type="datetime1">
              <a:rPr lang="en-US" smtClean="0"/>
              <a:pPr/>
              <a:t>1/16/23</a:t>
            </a:fld>
            <a:endParaRPr lang="en-US"/>
          </a:p>
        </p:txBody>
      </p:sp>
      <p:sp>
        <p:nvSpPr>
          <p:cNvPr id="6" name="Footer Placeholder 5"/>
          <p:cNvSpPr>
            <a:spLocks noGrp="1"/>
          </p:cNvSpPr>
          <p:nvPr>
            <p:ph type="ftr" sz="quarter" idx="12"/>
          </p:nvPr>
        </p:nvSpPr>
        <p:spPr/>
        <p:txBody>
          <a:bodyPr/>
          <a:lstStyle/>
          <a:p>
            <a:r>
              <a:rPr lang="en-US"/>
              <a:t>Supply Chain Management</a:t>
            </a:r>
          </a:p>
        </p:txBody>
      </p:sp>
      <p:sp>
        <p:nvSpPr>
          <p:cNvPr id="7" name="Slide Number Placeholder 6"/>
          <p:cNvSpPr>
            <a:spLocks noGrp="1"/>
          </p:cNvSpPr>
          <p:nvPr>
            <p:ph type="sldNum" sz="quarter" idx="13"/>
          </p:nvPr>
        </p:nvSpPr>
        <p:spPr/>
        <p:txBody>
          <a:bodyPr/>
          <a:lstStyle/>
          <a:p>
            <a:fld id="{01C15AB1-342C-4B5A-B76C-C08D6BE75C66}" type="slidenum">
              <a:rPr lang="en-US" smtClean="0"/>
              <a:pPr/>
              <a:t>20</a:t>
            </a:fld>
            <a:endParaRPr lang="en-US"/>
          </a:p>
        </p:txBody>
      </p:sp>
    </p:spTree>
    <p:extLst>
      <p:ext uri="{BB962C8B-B14F-4D97-AF65-F5344CB8AC3E}">
        <p14:creationId xmlns:p14="http://schemas.microsoft.com/office/powerpoint/2010/main" val="1907709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a:t>BA 237</a:t>
            </a:r>
          </a:p>
        </p:txBody>
      </p:sp>
      <p:sp>
        <p:nvSpPr>
          <p:cNvPr id="5" name="Date Placeholder 4"/>
          <p:cNvSpPr>
            <a:spLocks noGrp="1"/>
          </p:cNvSpPr>
          <p:nvPr>
            <p:ph type="dt" idx="11"/>
          </p:nvPr>
        </p:nvSpPr>
        <p:spPr/>
        <p:txBody>
          <a:bodyPr/>
          <a:lstStyle/>
          <a:p>
            <a:fld id="{68A4FF79-7BB4-43FE-A070-663C5CDB5A18}" type="datetime1">
              <a:rPr lang="en-US" smtClean="0"/>
              <a:pPr/>
              <a:t>1/16/23</a:t>
            </a:fld>
            <a:endParaRPr lang="en-US"/>
          </a:p>
        </p:txBody>
      </p:sp>
      <p:sp>
        <p:nvSpPr>
          <p:cNvPr id="6" name="Footer Placeholder 5"/>
          <p:cNvSpPr>
            <a:spLocks noGrp="1"/>
          </p:cNvSpPr>
          <p:nvPr>
            <p:ph type="ftr" sz="quarter" idx="12"/>
          </p:nvPr>
        </p:nvSpPr>
        <p:spPr/>
        <p:txBody>
          <a:bodyPr/>
          <a:lstStyle/>
          <a:p>
            <a:r>
              <a:rPr lang="en-US"/>
              <a:t>Supply Chain Management</a:t>
            </a:r>
          </a:p>
        </p:txBody>
      </p:sp>
      <p:sp>
        <p:nvSpPr>
          <p:cNvPr id="7" name="Slide Number Placeholder 6"/>
          <p:cNvSpPr>
            <a:spLocks noGrp="1"/>
          </p:cNvSpPr>
          <p:nvPr>
            <p:ph type="sldNum" sz="quarter" idx="13"/>
          </p:nvPr>
        </p:nvSpPr>
        <p:spPr/>
        <p:txBody>
          <a:bodyPr/>
          <a:lstStyle/>
          <a:p>
            <a:fld id="{5BB6E49E-81AC-4AFF-995E-800FDF13F5B2}" type="slidenum">
              <a:rPr lang="en-US" smtClean="0"/>
              <a:pPr/>
              <a:t>3</a:t>
            </a:fld>
            <a:endParaRPr lang="en-US"/>
          </a:p>
        </p:txBody>
      </p:sp>
    </p:spTree>
    <p:extLst>
      <p:ext uri="{BB962C8B-B14F-4D97-AF65-F5344CB8AC3E}">
        <p14:creationId xmlns:p14="http://schemas.microsoft.com/office/powerpoint/2010/main" val="2626882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BA 237</a:t>
            </a:r>
          </a:p>
        </p:txBody>
      </p:sp>
      <p:sp>
        <p:nvSpPr>
          <p:cNvPr id="5" name="Date Placeholder 4"/>
          <p:cNvSpPr>
            <a:spLocks noGrp="1"/>
          </p:cNvSpPr>
          <p:nvPr>
            <p:ph type="dt" idx="11"/>
          </p:nvPr>
        </p:nvSpPr>
        <p:spPr/>
        <p:txBody>
          <a:bodyPr/>
          <a:lstStyle/>
          <a:p>
            <a:fld id="{2BB02B69-D67F-4256-9603-3EEE9F0CD170}" type="datetime1">
              <a:rPr lang="en-US" smtClean="0"/>
              <a:pPr/>
              <a:t>1/16/23</a:t>
            </a:fld>
            <a:endParaRPr lang="en-US"/>
          </a:p>
        </p:txBody>
      </p:sp>
      <p:sp>
        <p:nvSpPr>
          <p:cNvPr id="6" name="Footer Placeholder 5"/>
          <p:cNvSpPr>
            <a:spLocks noGrp="1"/>
          </p:cNvSpPr>
          <p:nvPr>
            <p:ph type="ftr" sz="quarter" idx="12"/>
          </p:nvPr>
        </p:nvSpPr>
        <p:spPr/>
        <p:txBody>
          <a:bodyPr/>
          <a:lstStyle/>
          <a:p>
            <a:r>
              <a:rPr lang="en-US"/>
              <a:t>Supply Chain Management</a:t>
            </a:r>
          </a:p>
        </p:txBody>
      </p:sp>
      <p:sp>
        <p:nvSpPr>
          <p:cNvPr id="7" name="Slide Number Placeholder 6"/>
          <p:cNvSpPr>
            <a:spLocks noGrp="1"/>
          </p:cNvSpPr>
          <p:nvPr>
            <p:ph type="sldNum" sz="quarter" idx="13"/>
          </p:nvPr>
        </p:nvSpPr>
        <p:spPr/>
        <p:txBody>
          <a:bodyPr/>
          <a:lstStyle/>
          <a:p>
            <a:fld id="{01C15AB1-342C-4B5A-B76C-C08D6BE75C66}" type="slidenum">
              <a:rPr lang="en-US" smtClean="0"/>
              <a:pPr/>
              <a:t>4</a:t>
            </a:fld>
            <a:endParaRPr lang="en-US"/>
          </a:p>
        </p:txBody>
      </p:sp>
    </p:spTree>
    <p:extLst>
      <p:ext uri="{BB962C8B-B14F-4D97-AF65-F5344CB8AC3E}">
        <p14:creationId xmlns:p14="http://schemas.microsoft.com/office/powerpoint/2010/main" val="323542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BA 237 Supply Chain Management</a:t>
            </a:r>
          </a:p>
        </p:txBody>
      </p:sp>
      <p:sp>
        <p:nvSpPr>
          <p:cNvPr id="5" name="Date Placeholder 4"/>
          <p:cNvSpPr>
            <a:spLocks noGrp="1"/>
          </p:cNvSpPr>
          <p:nvPr>
            <p:ph type="dt" idx="11"/>
          </p:nvPr>
        </p:nvSpPr>
        <p:spPr/>
        <p:txBody>
          <a:bodyPr/>
          <a:lstStyle/>
          <a:p>
            <a:fld id="{EA772A98-8442-45AD-A412-3ACE6DC25585}" type="datetime1">
              <a:rPr lang="en-US" smtClean="0"/>
              <a:pPr/>
              <a:t>1/16/23</a:t>
            </a:fld>
            <a:endParaRPr lang="en-US"/>
          </a:p>
        </p:txBody>
      </p:sp>
      <p:sp>
        <p:nvSpPr>
          <p:cNvPr id="6" name="Footer Placeholder 5"/>
          <p:cNvSpPr>
            <a:spLocks noGrp="1"/>
          </p:cNvSpPr>
          <p:nvPr>
            <p:ph type="ftr" sz="quarter" idx="12"/>
          </p:nvPr>
        </p:nvSpPr>
        <p:spPr/>
        <p:txBody>
          <a:bodyPr/>
          <a:lstStyle/>
          <a:p>
            <a:r>
              <a:rPr lang="en-US"/>
              <a:t>Professor Cattani</a:t>
            </a:r>
          </a:p>
        </p:txBody>
      </p:sp>
      <p:sp>
        <p:nvSpPr>
          <p:cNvPr id="7" name="Slide Number Placeholder 6"/>
          <p:cNvSpPr>
            <a:spLocks noGrp="1"/>
          </p:cNvSpPr>
          <p:nvPr>
            <p:ph type="sldNum" sz="quarter" idx="13"/>
          </p:nvPr>
        </p:nvSpPr>
        <p:spPr/>
        <p:txBody>
          <a:bodyPr/>
          <a:lstStyle/>
          <a:p>
            <a:fld id="{CA803644-A92A-47F2-9575-980E62576FF6}" type="slidenum">
              <a:rPr lang="en-US" smtClean="0"/>
              <a:pPr/>
              <a:t>5</a:t>
            </a:fld>
            <a:endParaRPr lang="en-US"/>
          </a:p>
        </p:txBody>
      </p:sp>
    </p:spTree>
    <p:extLst>
      <p:ext uri="{BB962C8B-B14F-4D97-AF65-F5344CB8AC3E}">
        <p14:creationId xmlns:p14="http://schemas.microsoft.com/office/powerpoint/2010/main" val="3516764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BA 237 Supply Chain Management</a:t>
            </a:r>
          </a:p>
        </p:txBody>
      </p:sp>
      <p:sp>
        <p:nvSpPr>
          <p:cNvPr id="5" name="Date Placeholder 4"/>
          <p:cNvSpPr>
            <a:spLocks noGrp="1"/>
          </p:cNvSpPr>
          <p:nvPr>
            <p:ph type="dt" idx="11"/>
          </p:nvPr>
        </p:nvSpPr>
        <p:spPr/>
        <p:txBody>
          <a:bodyPr/>
          <a:lstStyle/>
          <a:p>
            <a:fld id="{EA772A98-8442-45AD-A412-3ACE6DC25585}" type="datetime1">
              <a:rPr lang="en-US" smtClean="0"/>
              <a:pPr/>
              <a:t>1/16/23</a:t>
            </a:fld>
            <a:endParaRPr lang="en-US"/>
          </a:p>
        </p:txBody>
      </p:sp>
      <p:sp>
        <p:nvSpPr>
          <p:cNvPr id="6" name="Footer Placeholder 5"/>
          <p:cNvSpPr>
            <a:spLocks noGrp="1"/>
          </p:cNvSpPr>
          <p:nvPr>
            <p:ph type="ftr" sz="quarter" idx="12"/>
          </p:nvPr>
        </p:nvSpPr>
        <p:spPr/>
        <p:txBody>
          <a:bodyPr/>
          <a:lstStyle/>
          <a:p>
            <a:r>
              <a:rPr lang="en-US"/>
              <a:t>Professor Cattani</a:t>
            </a:r>
          </a:p>
        </p:txBody>
      </p:sp>
      <p:sp>
        <p:nvSpPr>
          <p:cNvPr id="7" name="Slide Number Placeholder 6"/>
          <p:cNvSpPr>
            <a:spLocks noGrp="1"/>
          </p:cNvSpPr>
          <p:nvPr>
            <p:ph type="sldNum" sz="quarter" idx="13"/>
          </p:nvPr>
        </p:nvSpPr>
        <p:spPr/>
        <p:txBody>
          <a:bodyPr/>
          <a:lstStyle/>
          <a:p>
            <a:fld id="{CA803644-A92A-47F2-9575-980E62576FF6}" type="slidenum">
              <a:rPr lang="en-US" smtClean="0"/>
              <a:pPr/>
              <a:t>6</a:t>
            </a:fld>
            <a:endParaRPr lang="en-US"/>
          </a:p>
        </p:txBody>
      </p:sp>
    </p:spTree>
    <p:extLst>
      <p:ext uri="{BB962C8B-B14F-4D97-AF65-F5344CB8AC3E}">
        <p14:creationId xmlns:p14="http://schemas.microsoft.com/office/powerpoint/2010/main" val="3682978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BA 237 Supply Chain Management</a:t>
            </a:r>
          </a:p>
        </p:txBody>
      </p:sp>
      <p:sp>
        <p:nvSpPr>
          <p:cNvPr id="5" name="Rectangle 3"/>
          <p:cNvSpPr>
            <a:spLocks noGrp="1" noChangeArrowheads="1"/>
          </p:cNvSpPr>
          <p:nvPr>
            <p:ph type="dt" idx="1"/>
          </p:nvPr>
        </p:nvSpPr>
        <p:spPr>
          <a:ln/>
        </p:spPr>
        <p:txBody>
          <a:bodyPr/>
          <a:lstStyle/>
          <a:p>
            <a:fld id="{151AEB43-F6EC-4079-957D-B23BCCA8A7BE}" type="datetime1">
              <a:rPr lang="en-US"/>
              <a:pPr/>
              <a:t>1/16/23</a:t>
            </a:fld>
            <a:endParaRPr lang="en-US"/>
          </a:p>
        </p:txBody>
      </p:sp>
      <p:sp>
        <p:nvSpPr>
          <p:cNvPr id="6" name="Rectangle 6"/>
          <p:cNvSpPr>
            <a:spLocks noGrp="1" noChangeArrowheads="1"/>
          </p:cNvSpPr>
          <p:nvPr>
            <p:ph type="ftr" sz="quarter" idx="4"/>
          </p:nvPr>
        </p:nvSpPr>
        <p:spPr>
          <a:ln/>
        </p:spPr>
        <p:txBody>
          <a:bodyPr/>
          <a:lstStyle/>
          <a:p>
            <a:r>
              <a:rPr lang="en-US"/>
              <a:t>Professor Cattani</a:t>
            </a:r>
          </a:p>
        </p:txBody>
      </p:sp>
      <p:sp>
        <p:nvSpPr>
          <p:cNvPr id="7" name="Rectangle 7"/>
          <p:cNvSpPr>
            <a:spLocks noGrp="1" noChangeArrowheads="1"/>
          </p:cNvSpPr>
          <p:nvPr>
            <p:ph type="sldNum" sz="quarter" idx="5"/>
          </p:nvPr>
        </p:nvSpPr>
        <p:spPr>
          <a:ln/>
        </p:spPr>
        <p:txBody>
          <a:bodyPr/>
          <a:lstStyle/>
          <a:p>
            <a:fld id="{73D1C4E1-95BF-4E69-9100-4A7801F07772}" type="slidenum">
              <a:rPr lang="en-US"/>
              <a:pPr/>
              <a:t>7</a:t>
            </a:fld>
            <a:endParaRPr lang="en-US"/>
          </a:p>
        </p:txBody>
      </p:sp>
      <p:sp>
        <p:nvSpPr>
          <p:cNvPr id="231426" name="Rectangle 2"/>
          <p:cNvSpPr>
            <a:spLocks noGrp="1" noChangeArrowheads="1"/>
          </p:cNvSpPr>
          <p:nvPr>
            <p:ph type="body" idx="1"/>
          </p:nvPr>
        </p:nvSpPr>
        <p:spPr bwMode="auto">
          <a:xfrm>
            <a:off x="931650" y="4410392"/>
            <a:ext cx="5121701" cy="4177348"/>
          </a:xfrm>
          <a:prstGeom prst="rect">
            <a:avLst/>
          </a:prstGeom>
          <a:noFill/>
          <a:ln w="12700">
            <a:miter lim="800000"/>
            <a:headEnd/>
            <a:tailEnd/>
          </a:ln>
        </p:spPr>
        <p:txBody>
          <a:bodyPr lIns="91814" tIns="45101" rIns="91814" bIns="45101"/>
          <a:lstStyle/>
          <a:p>
            <a:pPr lvl="2">
              <a:spcBef>
                <a:spcPct val="20000"/>
              </a:spcBef>
              <a:buClr>
                <a:schemeClr val="accent1"/>
              </a:buClr>
              <a:buSzPct val="75000"/>
              <a:buFont typeface="Monotype Sorts" pitchFamily="2" charset="2"/>
              <a:buChar char="l"/>
            </a:pPr>
            <a:endParaRPr lang="en-US" dirty="0"/>
          </a:p>
        </p:txBody>
      </p:sp>
      <p:sp>
        <p:nvSpPr>
          <p:cNvPr id="231427" name="Rectangle 3"/>
          <p:cNvSpPr>
            <a:spLocks noGrp="1" noRot="1" noChangeAspect="1" noChangeArrowheads="1"/>
          </p:cNvSpPr>
          <p:nvPr>
            <p:ph type="sldImg"/>
          </p:nvPr>
        </p:nvSpPr>
        <p:spPr bwMode="auto">
          <a:xfrm>
            <a:off x="1181100" y="701675"/>
            <a:ext cx="4624388" cy="347027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314027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BA 237</a:t>
            </a:r>
          </a:p>
        </p:txBody>
      </p:sp>
      <p:sp>
        <p:nvSpPr>
          <p:cNvPr id="5" name="Rectangle 1027"/>
          <p:cNvSpPr>
            <a:spLocks noGrp="1" noChangeArrowheads="1"/>
          </p:cNvSpPr>
          <p:nvPr>
            <p:ph type="dt" idx="1"/>
          </p:nvPr>
        </p:nvSpPr>
        <p:spPr>
          <a:ln/>
        </p:spPr>
        <p:txBody>
          <a:bodyPr/>
          <a:lstStyle/>
          <a:p>
            <a:fld id="{DD94CD79-E883-4C22-9F19-59D9E779F3F4}" type="datetime1">
              <a:rPr lang="en-US"/>
              <a:pPr/>
              <a:t>1/16/23</a:t>
            </a:fld>
            <a:endParaRPr lang="en-US"/>
          </a:p>
        </p:txBody>
      </p:sp>
      <p:sp>
        <p:nvSpPr>
          <p:cNvPr id="6" name="Rectangle 1030"/>
          <p:cNvSpPr>
            <a:spLocks noGrp="1" noChangeArrowheads="1"/>
          </p:cNvSpPr>
          <p:nvPr>
            <p:ph type="ftr" sz="quarter" idx="4"/>
          </p:nvPr>
        </p:nvSpPr>
        <p:spPr>
          <a:ln/>
        </p:spPr>
        <p:txBody>
          <a:bodyPr/>
          <a:lstStyle/>
          <a:p>
            <a:r>
              <a:rPr lang="en-US"/>
              <a:t>Supply Chain Management</a:t>
            </a:r>
          </a:p>
        </p:txBody>
      </p:sp>
      <p:sp>
        <p:nvSpPr>
          <p:cNvPr id="7" name="Rectangle 1031"/>
          <p:cNvSpPr>
            <a:spLocks noGrp="1" noChangeArrowheads="1"/>
          </p:cNvSpPr>
          <p:nvPr>
            <p:ph type="sldNum" sz="quarter" idx="5"/>
          </p:nvPr>
        </p:nvSpPr>
        <p:spPr>
          <a:ln/>
        </p:spPr>
        <p:txBody>
          <a:bodyPr/>
          <a:lstStyle/>
          <a:p>
            <a:fld id="{57F21C73-9B06-4211-A2FD-F8BABC1520B6}" type="slidenum">
              <a:rPr lang="en-US"/>
              <a:pPr/>
              <a:t>8</a:t>
            </a:fld>
            <a:endParaRPr lang="en-US"/>
          </a:p>
        </p:txBody>
      </p:sp>
      <p:sp>
        <p:nvSpPr>
          <p:cNvPr id="254978" name="Rectangle 2"/>
          <p:cNvSpPr>
            <a:spLocks noGrp="1" noChangeArrowheads="1"/>
          </p:cNvSpPr>
          <p:nvPr>
            <p:ph type="body" idx="1"/>
          </p:nvPr>
        </p:nvSpPr>
        <p:spPr>
          <a:xfrm>
            <a:off x="931334" y="4409718"/>
            <a:ext cx="5122333" cy="4178387"/>
          </a:xfrm>
          <a:ln/>
        </p:spPr>
        <p:txBody>
          <a:bodyPr lIns="91990" tIns="45188" rIns="91990" bIns="45188"/>
          <a:lstStyle/>
          <a:p>
            <a:endParaRPr lang="en-US"/>
          </a:p>
        </p:txBody>
      </p:sp>
      <p:sp>
        <p:nvSpPr>
          <p:cNvPr id="254979" name="Rectangle 3"/>
          <p:cNvSpPr>
            <a:spLocks noGrp="1" noRot="1" noChangeAspect="1" noChangeArrowheads="1" noTextEdit="1"/>
          </p:cNvSpPr>
          <p:nvPr>
            <p:ph type="sldImg"/>
          </p:nvPr>
        </p:nvSpPr>
        <p:spPr>
          <a:xfrm>
            <a:off x="1179513" y="703263"/>
            <a:ext cx="4625975" cy="3468687"/>
          </a:xfrm>
          <a:ln w="12700" cap="flat">
            <a:solidFill>
              <a:schemeClr val="tx1"/>
            </a:solidFill>
          </a:ln>
        </p:spPr>
      </p:sp>
    </p:spTree>
    <p:extLst>
      <p:ext uri="{BB962C8B-B14F-4D97-AF65-F5344CB8AC3E}">
        <p14:creationId xmlns:p14="http://schemas.microsoft.com/office/powerpoint/2010/main" val="29781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BA 237</a:t>
            </a:r>
          </a:p>
        </p:txBody>
      </p:sp>
      <p:sp>
        <p:nvSpPr>
          <p:cNvPr id="5" name="Rectangle 1027"/>
          <p:cNvSpPr>
            <a:spLocks noGrp="1" noChangeArrowheads="1"/>
          </p:cNvSpPr>
          <p:nvPr>
            <p:ph type="dt" idx="1"/>
          </p:nvPr>
        </p:nvSpPr>
        <p:spPr>
          <a:ln/>
        </p:spPr>
        <p:txBody>
          <a:bodyPr/>
          <a:lstStyle/>
          <a:p>
            <a:fld id="{0C43CA90-6126-451E-B1B9-BFEFEF5254EA}" type="datetime1">
              <a:rPr lang="en-US"/>
              <a:pPr/>
              <a:t>1/16/23</a:t>
            </a:fld>
            <a:endParaRPr lang="en-US"/>
          </a:p>
        </p:txBody>
      </p:sp>
      <p:sp>
        <p:nvSpPr>
          <p:cNvPr id="6" name="Rectangle 1030"/>
          <p:cNvSpPr>
            <a:spLocks noGrp="1" noChangeArrowheads="1"/>
          </p:cNvSpPr>
          <p:nvPr>
            <p:ph type="ftr" sz="quarter" idx="4"/>
          </p:nvPr>
        </p:nvSpPr>
        <p:spPr>
          <a:ln/>
        </p:spPr>
        <p:txBody>
          <a:bodyPr/>
          <a:lstStyle/>
          <a:p>
            <a:r>
              <a:rPr lang="en-US"/>
              <a:t>Supply Chain Management</a:t>
            </a:r>
          </a:p>
        </p:txBody>
      </p:sp>
      <p:sp>
        <p:nvSpPr>
          <p:cNvPr id="7" name="Rectangle 1031"/>
          <p:cNvSpPr>
            <a:spLocks noGrp="1" noChangeArrowheads="1"/>
          </p:cNvSpPr>
          <p:nvPr>
            <p:ph type="sldNum" sz="quarter" idx="5"/>
          </p:nvPr>
        </p:nvSpPr>
        <p:spPr>
          <a:ln/>
        </p:spPr>
        <p:txBody>
          <a:bodyPr/>
          <a:lstStyle/>
          <a:p>
            <a:fld id="{314CA0CE-E825-4B32-88D7-FFD584A68B06}" type="slidenum">
              <a:rPr lang="en-US"/>
              <a:pPr/>
              <a:t>9</a:t>
            </a:fld>
            <a:endParaRPr lang="en-US"/>
          </a:p>
        </p:txBody>
      </p:sp>
      <p:sp>
        <p:nvSpPr>
          <p:cNvPr id="229378" name="Rectangle 2"/>
          <p:cNvSpPr>
            <a:spLocks noGrp="1" noChangeArrowheads="1"/>
          </p:cNvSpPr>
          <p:nvPr>
            <p:ph type="body" idx="1"/>
          </p:nvPr>
        </p:nvSpPr>
        <p:spPr bwMode="auto">
          <a:xfrm>
            <a:off x="931334" y="4409718"/>
            <a:ext cx="5122333" cy="4178387"/>
          </a:xfrm>
          <a:prstGeom prst="rect">
            <a:avLst/>
          </a:prstGeom>
          <a:noFill/>
          <a:ln w="12700">
            <a:miter lim="800000"/>
            <a:headEnd/>
            <a:tailEnd/>
          </a:ln>
        </p:spPr>
        <p:txBody>
          <a:bodyPr lIns="91990" tIns="45188" rIns="91990" bIns="45188"/>
          <a:lstStyle/>
          <a:p>
            <a:endParaRPr lang="en-US"/>
          </a:p>
        </p:txBody>
      </p:sp>
      <p:sp>
        <p:nvSpPr>
          <p:cNvPr id="229379" name="Rectangle 3"/>
          <p:cNvSpPr>
            <a:spLocks noGrp="1" noRot="1" noChangeAspect="1" noChangeArrowheads="1"/>
          </p:cNvSpPr>
          <p:nvPr>
            <p:ph type="sldImg"/>
          </p:nvPr>
        </p:nvSpPr>
        <p:spPr bwMode="auto">
          <a:xfrm>
            <a:off x="1179513" y="703263"/>
            <a:ext cx="4625975" cy="3468687"/>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120440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BA 237</a:t>
            </a:r>
          </a:p>
        </p:txBody>
      </p:sp>
      <p:sp>
        <p:nvSpPr>
          <p:cNvPr id="5" name="Date Placeholder 4"/>
          <p:cNvSpPr>
            <a:spLocks noGrp="1"/>
          </p:cNvSpPr>
          <p:nvPr>
            <p:ph type="dt" idx="11"/>
          </p:nvPr>
        </p:nvSpPr>
        <p:spPr/>
        <p:txBody>
          <a:bodyPr/>
          <a:lstStyle/>
          <a:p>
            <a:fld id="{2BB02B69-D67F-4256-9603-3EEE9F0CD170}" type="datetime1">
              <a:rPr lang="en-US" smtClean="0"/>
              <a:pPr/>
              <a:t>1/16/23</a:t>
            </a:fld>
            <a:endParaRPr lang="en-US"/>
          </a:p>
        </p:txBody>
      </p:sp>
      <p:sp>
        <p:nvSpPr>
          <p:cNvPr id="6" name="Footer Placeholder 5"/>
          <p:cNvSpPr>
            <a:spLocks noGrp="1"/>
          </p:cNvSpPr>
          <p:nvPr>
            <p:ph type="ftr" sz="quarter" idx="12"/>
          </p:nvPr>
        </p:nvSpPr>
        <p:spPr/>
        <p:txBody>
          <a:bodyPr/>
          <a:lstStyle/>
          <a:p>
            <a:r>
              <a:rPr lang="en-US"/>
              <a:t>Supply Chain Management</a:t>
            </a:r>
          </a:p>
        </p:txBody>
      </p:sp>
      <p:sp>
        <p:nvSpPr>
          <p:cNvPr id="7" name="Slide Number Placeholder 6"/>
          <p:cNvSpPr>
            <a:spLocks noGrp="1"/>
          </p:cNvSpPr>
          <p:nvPr>
            <p:ph type="sldNum" sz="quarter" idx="13"/>
          </p:nvPr>
        </p:nvSpPr>
        <p:spPr/>
        <p:txBody>
          <a:bodyPr/>
          <a:lstStyle/>
          <a:p>
            <a:fld id="{01C15AB1-342C-4B5A-B76C-C08D6BE75C66}" type="slidenum">
              <a:rPr lang="en-US" smtClean="0"/>
              <a:pPr/>
              <a:t>10</a:t>
            </a:fld>
            <a:endParaRPr lang="en-US"/>
          </a:p>
        </p:txBody>
      </p:sp>
    </p:spTree>
    <p:extLst>
      <p:ext uri="{BB962C8B-B14F-4D97-AF65-F5344CB8AC3E}">
        <p14:creationId xmlns:p14="http://schemas.microsoft.com/office/powerpoint/2010/main" val="667822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auto">
          <a:xfrm>
            <a:off x="0" y="0"/>
            <a:ext cx="9144000" cy="4648200"/>
          </a:xfrm>
          <a:prstGeom prst="rect">
            <a:avLst/>
          </a:prstGeom>
          <a:solidFill>
            <a:schemeClr val="accent1"/>
          </a:solidFill>
          <a:ln w="9525">
            <a:noFill/>
            <a:miter lim="800000"/>
            <a:headEnd/>
            <a:tailEnd/>
          </a:ln>
        </p:spPr>
        <p:txBody>
          <a:bodyPr wrap="none" anchor="ctr"/>
          <a:lstStyle/>
          <a:p>
            <a:pPr eaLnBrk="0" hangingPunct="0">
              <a:defRPr/>
            </a:pPr>
            <a:endParaRPr lang="en-US">
              <a:ea typeface="ＭＳ Ｐゴシック" pitchFamily="1" charset="-128"/>
              <a:cs typeface="+mn-cs"/>
            </a:endParaRPr>
          </a:p>
        </p:txBody>
      </p:sp>
      <p:sp>
        <p:nvSpPr>
          <p:cNvPr id="5" name="Rectangle 30"/>
          <p:cNvSpPr>
            <a:spLocks noChangeArrowheads="1"/>
          </p:cNvSpPr>
          <p:nvPr/>
        </p:nvSpPr>
        <p:spPr bwMode="auto">
          <a:xfrm>
            <a:off x="2212975" y="6100763"/>
            <a:ext cx="184150" cy="457200"/>
          </a:xfrm>
          <a:prstGeom prst="rect">
            <a:avLst/>
          </a:prstGeom>
          <a:noFill/>
          <a:ln w="9525">
            <a:noFill/>
            <a:miter lim="800000"/>
            <a:headEnd/>
            <a:tailEnd/>
          </a:ln>
        </p:spPr>
        <p:txBody>
          <a:bodyPr wrap="none">
            <a:spAutoFit/>
          </a:bodyPr>
          <a:lstStyle/>
          <a:p>
            <a:pPr eaLnBrk="0" hangingPunct="0">
              <a:defRPr/>
            </a:pPr>
            <a:endParaRPr lang="en-US">
              <a:ea typeface="ＭＳ Ｐゴシック" pitchFamily="1" charset="-128"/>
              <a:cs typeface="+mn-cs"/>
            </a:endParaRPr>
          </a:p>
        </p:txBody>
      </p:sp>
      <p:sp>
        <p:nvSpPr>
          <p:cNvPr id="6" name="Line 53"/>
          <p:cNvSpPr>
            <a:spLocks noChangeShapeType="1"/>
          </p:cNvSpPr>
          <p:nvPr/>
        </p:nvSpPr>
        <p:spPr bwMode="auto">
          <a:xfrm>
            <a:off x="0" y="4648200"/>
            <a:ext cx="9144000" cy="0"/>
          </a:xfrm>
          <a:prstGeom prst="line">
            <a:avLst/>
          </a:prstGeom>
          <a:noFill/>
          <a:ln w="47625">
            <a:solidFill>
              <a:schemeClr val="tx1"/>
            </a:solidFill>
            <a:round/>
            <a:headEnd/>
            <a:tailEnd/>
          </a:ln>
        </p:spPr>
        <p:txBody>
          <a:bodyPr wrap="none" anchor="ctr"/>
          <a:lstStyle/>
          <a:p>
            <a:pPr eaLnBrk="0" hangingPunct="0">
              <a:defRPr/>
            </a:pPr>
            <a:endParaRPr lang="en-US">
              <a:ea typeface="ＭＳ Ｐゴシック" pitchFamily="1" charset="-128"/>
              <a:cs typeface="+mn-cs"/>
            </a:endParaRPr>
          </a:p>
        </p:txBody>
      </p:sp>
      <p:sp>
        <p:nvSpPr>
          <p:cNvPr id="7" name="Line 54"/>
          <p:cNvSpPr>
            <a:spLocks noChangeShapeType="1"/>
          </p:cNvSpPr>
          <p:nvPr userDrawn="1"/>
        </p:nvSpPr>
        <p:spPr bwMode="auto">
          <a:xfrm>
            <a:off x="2106613" y="2551113"/>
            <a:ext cx="4903787" cy="0"/>
          </a:xfrm>
          <a:prstGeom prst="line">
            <a:avLst/>
          </a:prstGeom>
          <a:noFill/>
          <a:ln w="9525">
            <a:solidFill>
              <a:schemeClr val="tx1"/>
            </a:solidFill>
            <a:round/>
            <a:headEnd/>
            <a:tailEnd/>
          </a:ln>
        </p:spPr>
        <p:txBody>
          <a:bodyPr wrap="none" anchor="ctr"/>
          <a:lstStyle/>
          <a:p>
            <a:pPr eaLnBrk="0" hangingPunct="0">
              <a:defRPr/>
            </a:pPr>
            <a:endParaRPr lang="en-US">
              <a:ea typeface="ＭＳ Ｐゴシック" pitchFamily="1" charset="-128"/>
              <a:cs typeface="+mn-cs"/>
            </a:endParaRPr>
          </a:p>
        </p:txBody>
      </p:sp>
      <p:sp>
        <p:nvSpPr>
          <p:cNvPr id="3075" name="Rectangle 3"/>
          <p:cNvSpPr>
            <a:spLocks noGrp="1" noChangeArrowheads="1"/>
          </p:cNvSpPr>
          <p:nvPr>
            <p:ph type="subTitle" idx="1"/>
          </p:nvPr>
        </p:nvSpPr>
        <p:spPr>
          <a:xfrm>
            <a:off x="457200" y="1763713"/>
            <a:ext cx="8226425" cy="508000"/>
          </a:xfrm>
        </p:spPr>
        <p:txBody>
          <a:bodyPr anchor="ctr"/>
          <a:lstStyle>
            <a:lvl1pPr marL="0" indent="0" algn="ctr">
              <a:buFontTx/>
              <a:buNone/>
              <a:defRPr/>
            </a:lvl1pPr>
          </a:lstStyle>
          <a:p>
            <a:r>
              <a:rPr lang="en-US"/>
              <a:t>Click to edit Master subtitle style</a:t>
            </a:r>
          </a:p>
        </p:txBody>
      </p:sp>
      <p:sp>
        <p:nvSpPr>
          <p:cNvPr id="3091" name="Rectangle 19"/>
          <p:cNvSpPr>
            <a:spLocks noGrp="1" noChangeArrowheads="1"/>
          </p:cNvSpPr>
          <p:nvPr>
            <p:ph type="ctrTitle" sz="quarter"/>
          </p:nvPr>
        </p:nvSpPr>
        <p:spPr>
          <a:xfrm>
            <a:off x="455613" y="1014413"/>
            <a:ext cx="8226425" cy="776287"/>
          </a:xfrm>
        </p:spPr>
        <p:txBody>
          <a:bodyPr/>
          <a:lstStyle>
            <a:lvl1pPr algn="ctr">
              <a:defRPr sz="4200" b="0">
                <a:solidFill>
                  <a:schemeClr val="tx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939800"/>
            <a:ext cx="1778000" cy="5080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939800"/>
            <a:ext cx="5181600" cy="5080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4676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6002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5588" y="1981200"/>
            <a:ext cx="3478212"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56200" y="1981200"/>
            <a:ext cx="34798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0" y="939800"/>
            <a:ext cx="711041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1525588" y="1981200"/>
            <a:ext cx="7110412"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65" name="Rectangle 41"/>
          <p:cNvSpPr>
            <a:spLocks noChangeArrowheads="1"/>
          </p:cNvSpPr>
          <p:nvPr/>
        </p:nvSpPr>
        <p:spPr bwMode="auto">
          <a:xfrm>
            <a:off x="0" y="0"/>
            <a:ext cx="9144000" cy="804863"/>
          </a:xfrm>
          <a:prstGeom prst="rect">
            <a:avLst/>
          </a:prstGeom>
          <a:solidFill>
            <a:schemeClr val="accent1"/>
          </a:solidFill>
          <a:ln w="9525">
            <a:noFill/>
            <a:miter lim="800000"/>
            <a:headEnd/>
            <a:tailEnd/>
          </a:ln>
        </p:spPr>
        <p:txBody>
          <a:bodyPr wrap="none" anchor="ctr"/>
          <a:lstStyle/>
          <a:p>
            <a:pPr eaLnBrk="0" hangingPunct="0">
              <a:defRPr/>
            </a:pPr>
            <a:endParaRPr lang="en-US">
              <a:ea typeface="ＭＳ Ｐゴシック" pitchFamily="1" charset="-128"/>
              <a:cs typeface="+mn-cs"/>
            </a:endParaRPr>
          </a:p>
        </p:txBody>
      </p:sp>
      <p:pic>
        <p:nvPicPr>
          <p:cNvPr id="1031" name="Picture 43" descr="IUwide_psd"/>
          <p:cNvPicPr>
            <a:picLocks noChangeAspect="1" noChangeArrowheads="1"/>
          </p:cNvPicPr>
          <p:nvPr/>
        </p:nvPicPr>
        <p:blipFill>
          <a:blip r:embed="rId13" cstate="print"/>
          <a:srcRect/>
          <a:stretch>
            <a:fillRect/>
          </a:stretch>
        </p:blipFill>
        <p:spPr bwMode="auto">
          <a:xfrm>
            <a:off x="3706813" y="122238"/>
            <a:ext cx="1725612" cy="563562"/>
          </a:xfrm>
          <a:prstGeom prst="rect">
            <a:avLst/>
          </a:prstGeom>
          <a:noFill/>
          <a:ln w="9525">
            <a:noFill/>
            <a:miter lim="800000"/>
            <a:headEnd/>
            <a:tailEnd/>
          </a:ln>
        </p:spPr>
      </p:pic>
      <p:sp>
        <p:nvSpPr>
          <p:cNvPr id="1060" name="Line 36"/>
          <p:cNvSpPr>
            <a:spLocks noChangeShapeType="1"/>
          </p:cNvSpPr>
          <p:nvPr/>
        </p:nvSpPr>
        <p:spPr bwMode="auto">
          <a:xfrm>
            <a:off x="0" y="811213"/>
            <a:ext cx="9144000" cy="0"/>
          </a:xfrm>
          <a:prstGeom prst="line">
            <a:avLst/>
          </a:prstGeom>
          <a:noFill/>
          <a:ln w="12700">
            <a:solidFill>
              <a:schemeClr val="tx1"/>
            </a:solidFill>
            <a:round/>
            <a:headEnd/>
            <a:tailEnd/>
          </a:ln>
        </p:spPr>
        <p:txBody>
          <a:bodyPr wrap="none" anchor="ctr"/>
          <a:lstStyle/>
          <a:p>
            <a:pPr eaLnBrk="0" hangingPunct="0">
              <a:defRPr/>
            </a:pPr>
            <a:endParaRPr lang="en-US">
              <a:ea typeface="ＭＳ Ｐゴシック" pitchFamily="1" charset="-128"/>
              <a:cs typeface="+mn-cs"/>
            </a:endParaRPr>
          </a:p>
        </p:txBody>
      </p:sp>
      <p:sp>
        <p:nvSpPr>
          <p:cNvPr id="1069" name="Rectangle 45"/>
          <p:cNvSpPr>
            <a:spLocks noChangeArrowheads="1"/>
          </p:cNvSpPr>
          <p:nvPr/>
        </p:nvSpPr>
        <p:spPr bwMode="auto">
          <a:xfrm>
            <a:off x="0" y="6775450"/>
            <a:ext cx="9150350" cy="82550"/>
          </a:xfrm>
          <a:prstGeom prst="rect">
            <a:avLst/>
          </a:prstGeom>
          <a:solidFill>
            <a:schemeClr val="tx1"/>
          </a:solidFill>
          <a:ln w="9525">
            <a:noFill/>
            <a:miter lim="800000"/>
            <a:headEnd/>
            <a:tailEnd/>
          </a:ln>
        </p:spPr>
        <p:txBody>
          <a:bodyPr wrap="none" anchor="ctr"/>
          <a:lstStyle/>
          <a:p>
            <a:pPr eaLnBrk="0" hangingPunct="0">
              <a:defRPr/>
            </a:pPr>
            <a:endParaRPr lang="en-US">
              <a:ea typeface="ＭＳ Ｐゴシック" pitchFamily="1" charset="-128"/>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rtl="0" eaLnBrk="0" fontAlgn="base" hangingPunct="0">
        <a:spcBef>
          <a:spcPct val="0"/>
        </a:spcBef>
        <a:spcAft>
          <a:spcPct val="0"/>
        </a:spcAft>
        <a:defRPr sz="3400" b="1">
          <a:solidFill>
            <a:schemeClr val="hlink"/>
          </a:solidFill>
          <a:latin typeface="+mj-lt"/>
          <a:ea typeface="+mj-ea"/>
          <a:cs typeface="ＭＳ Ｐゴシック"/>
        </a:defRPr>
      </a:lvl1pPr>
      <a:lvl2pPr algn="l" rtl="0" eaLnBrk="0" fontAlgn="base" hangingPunct="0">
        <a:spcBef>
          <a:spcPct val="0"/>
        </a:spcBef>
        <a:spcAft>
          <a:spcPct val="0"/>
        </a:spcAft>
        <a:defRPr sz="3400" b="1">
          <a:solidFill>
            <a:schemeClr val="hlink"/>
          </a:solidFill>
          <a:latin typeface="Arial" charset="0"/>
          <a:ea typeface="ＭＳ Ｐゴシック" pitchFamily="1" charset="-128"/>
          <a:cs typeface="ＭＳ Ｐゴシック"/>
        </a:defRPr>
      </a:lvl2pPr>
      <a:lvl3pPr algn="l" rtl="0" eaLnBrk="0" fontAlgn="base" hangingPunct="0">
        <a:spcBef>
          <a:spcPct val="0"/>
        </a:spcBef>
        <a:spcAft>
          <a:spcPct val="0"/>
        </a:spcAft>
        <a:defRPr sz="3400" b="1">
          <a:solidFill>
            <a:schemeClr val="hlink"/>
          </a:solidFill>
          <a:latin typeface="Arial" charset="0"/>
          <a:ea typeface="ＭＳ Ｐゴシック" pitchFamily="1" charset="-128"/>
          <a:cs typeface="ＭＳ Ｐゴシック"/>
        </a:defRPr>
      </a:lvl3pPr>
      <a:lvl4pPr algn="l" rtl="0" eaLnBrk="0" fontAlgn="base" hangingPunct="0">
        <a:spcBef>
          <a:spcPct val="0"/>
        </a:spcBef>
        <a:spcAft>
          <a:spcPct val="0"/>
        </a:spcAft>
        <a:defRPr sz="3400" b="1">
          <a:solidFill>
            <a:schemeClr val="hlink"/>
          </a:solidFill>
          <a:latin typeface="Arial" charset="0"/>
          <a:ea typeface="ＭＳ Ｐゴシック" pitchFamily="1" charset="-128"/>
          <a:cs typeface="ＭＳ Ｐゴシック"/>
        </a:defRPr>
      </a:lvl4pPr>
      <a:lvl5pPr algn="l" rtl="0" eaLnBrk="0" fontAlgn="base" hangingPunct="0">
        <a:spcBef>
          <a:spcPct val="0"/>
        </a:spcBef>
        <a:spcAft>
          <a:spcPct val="0"/>
        </a:spcAft>
        <a:defRPr sz="3400" b="1">
          <a:solidFill>
            <a:schemeClr val="hlink"/>
          </a:solidFill>
          <a:latin typeface="Arial" charset="0"/>
          <a:ea typeface="ＭＳ Ｐゴシック" pitchFamily="1" charset="-128"/>
          <a:cs typeface="ＭＳ Ｐゴシック"/>
        </a:defRPr>
      </a:lvl5pPr>
      <a:lvl6pPr marL="457200" algn="l" rtl="0" fontAlgn="base">
        <a:spcBef>
          <a:spcPct val="0"/>
        </a:spcBef>
        <a:spcAft>
          <a:spcPct val="0"/>
        </a:spcAft>
        <a:defRPr sz="3400" b="1">
          <a:solidFill>
            <a:schemeClr val="hlink"/>
          </a:solidFill>
          <a:latin typeface="Arial" charset="0"/>
          <a:ea typeface="ＭＳ Ｐゴシック" pitchFamily="1" charset="-128"/>
        </a:defRPr>
      </a:lvl6pPr>
      <a:lvl7pPr marL="914400" algn="l" rtl="0" fontAlgn="base">
        <a:spcBef>
          <a:spcPct val="0"/>
        </a:spcBef>
        <a:spcAft>
          <a:spcPct val="0"/>
        </a:spcAft>
        <a:defRPr sz="3400" b="1">
          <a:solidFill>
            <a:schemeClr val="hlink"/>
          </a:solidFill>
          <a:latin typeface="Arial" charset="0"/>
          <a:ea typeface="ＭＳ Ｐゴシック" pitchFamily="1" charset="-128"/>
        </a:defRPr>
      </a:lvl7pPr>
      <a:lvl8pPr marL="1371600" algn="l" rtl="0" fontAlgn="base">
        <a:spcBef>
          <a:spcPct val="0"/>
        </a:spcBef>
        <a:spcAft>
          <a:spcPct val="0"/>
        </a:spcAft>
        <a:defRPr sz="3400" b="1">
          <a:solidFill>
            <a:schemeClr val="hlink"/>
          </a:solidFill>
          <a:latin typeface="Arial" charset="0"/>
          <a:ea typeface="ＭＳ Ｐゴシック" pitchFamily="1" charset="-128"/>
        </a:defRPr>
      </a:lvl8pPr>
      <a:lvl9pPr marL="1828800" algn="l" rtl="0" fontAlgn="base">
        <a:spcBef>
          <a:spcPct val="0"/>
        </a:spcBef>
        <a:spcAft>
          <a:spcPct val="0"/>
        </a:spcAft>
        <a:defRPr sz="3400" b="1">
          <a:solidFill>
            <a:schemeClr val="hlink"/>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8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4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152400" y="838200"/>
            <a:ext cx="8693150" cy="1143000"/>
          </a:xfrm>
        </p:spPr>
        <p:txBody>
          <a:bodyPr/>
          <a:lstStyle/>
          <a:p>
            <a:r>
              <a:rPr lang="en-US" sz="2400" dirty="0">
                <a:latin typeface="Calibri" pitchFamily="34" charset="0"/>
                <a:cs typeface="Calibri" pitchFamily="34" charset="0"/>
              </a:rPr>
              <a:t>Staff Scheduling Problem Lifeguard Services. How many to start each day, given they must work 5 days in a row?</a:t>
            </a:r>
          </a:p>
        </p:txBody>
      </p:sp>
      <p:sp>
        <p:nvSpPr>
          <p:cNvPr id="501765" name="Text Box 5"/>
          <p:cNvSpPr txBox="1">
            <a:spLocks noChangeArrowheads="1"/>
          </p:cNvSpPr>
          <p:nvPr/>
        </p:nvSpPr>
        <p:spPr bwMode="auto">
          <a:xfrm>
            <a:off x="803274" y="2829949"/>
            <a:ext cx="4233223" cy="3453253"/>
          </a:xfrm>
          <a:prstGeom prst="rect">
            <a:avLst/>
          </a:prstGeom>
          <a:noFill/>
          <a:ln w="12700">
            <a:noFill/>
            <a:miter lim="800000"/>
            <a:headEnd type="none" w="sm" len="sm"/>
            <a:tailEnd type="none" w="sm" len="sm"/>
          </a:ln>
          <a:effectLst/>
        </p:spPr>
        <p:txBody>
          <a:bodyPr wrap="square">
            <a:spAutoFit/>
          </a:bodyPr>
          <a:lstStyle/>
          <a:p>
            <a:pPr>
              <a:spcBef>
                <a:spcPct val="35000"/>
              </a:spcBef>
              <a:buFont typeface="Monotype Sorts" pitchFamily="2" charset="2"/>
              <a:buNone/>
            </a:pPr>
            <a:r>
              <a:rPr lang="en-US" dirty="0"/>
              <a:t>Monday	18	$610</a:t>
            </a:r>
          </a:p>
          <a:p>
            <a:pPr>
              <a:spcBef>
                <a:spcPct val="35000"/>
              </a:spcBef>
              <a:buFont typeface="Monotype Sorts" pitchFamily="2" charset="2"/>
              <a:buNone/>
            </a:pPr>
            <a:r>
              <a:rPr lang="en-US" dirty="0"/>
              <a:t>Tuesday	16	$635	</a:t>
            </a:r>
          </a:p>
          <a:p>
            <a:pPr>
              <a:spcBef>
                <a:spcPct val="35000"/>
              </a:spcBef>
              <a:buFont typeface="Monotype Sorts" pitchFamily="2" charset="2"/>
              <a:buNone/>
            </a:pPr>
            <a:r>
              <a:rPr lang="en-US" dirty="0"/>
              <a:t>Wednesday	14	$660</a:t>
            </a:r>
          </a:p>
          <a:p>
            <a:pPr>
              <a:spcBef>
                <a:spcPct val="35000"/>
              </a:spcBef>
              <a:buFont typeface="Monotype Sorts" pitchFamily="2" charset="2"/>
              <a:buNone/>
            </a:pPr>
            <a:r>
              <a:rPr lang="en-US" dirty="0"/>
              <a:t>Thursday	12	$660</a:t>
            </a:r>
          </a:p>
          <a:p>
            <a:pPr>
              <a:spcBef>
                <a:spcPct val="35000"/>
              </a:spcBef>
              <a:buFont typeface="Monotype Sorts" pitchFamily="2" charset="2"/>
              <a:buNone/>
            </a:pPr>
            <a:r>
              <a:rPr lang="en-US" dirty="0"/>
              <a:t>Friday		17	$650</a:t>
            </a:r>
          </a:p>
          <a:p>
            <a:pPr>
              <a:spcBef>
                <a:spcPct val="35000"/>
              </a:spcBef>
              <a:buFont typeface="Monotype Sorts" pitchFamily="2" charset="2"/>
              <a:buNone/>
            </a:pPr>
            <a:r>
              <a:rPr lang="en-US" dirty="0"/>
              <a:t>Saturday	19	$650</a:t>
            </a:r>
          </a:p>
          <a:p>
            <a:pPr>
              <a:spcBef>
                <a:spcPct val="35000"/>
              </a:spcBef>
              <a:buFont typeface="Monotype Sorts" pitchFamily="2" charset="2"/>
              <a:buNone/>
            </a:pPr>
            <a:r>
              <a:rPr lang="en-US" dirty="0"/>
              <a:t>Sunday	21	$635</a:t>
            </a:r>
          </a:p>
        </p:txBody>
      </p:sp>
      <p:sp>
        <p:nvSpPr>
          <p:cNvPr id="501766" name="Rectangle 6"/>
          <p:cNvSpPr>
            <a:spLocks noChangeArrowheads="1"/>
          </p:cNvSpPr>
          <p:nvPr/>
        </p:nvSpPr>
        <p:spPr bwMode="auto">
          <a:xfrm>
            <a:off x="685800" y="2819400"/>
            <a:ext cx="3810000" cy="3505200"/>
          </a:xfrm>
          <a:prstGeom prst="rect">
            <a:avLst/>
          </a:prstGeom>
          <a:noFill/>
          <a:ln w="12700">
            <a:solidFill>
              <a:schemeClr val="tx1"/>
            </a:solidFill>
            <a:miter lim="800000"/>
            <a:headEnd type="none" w="sm" len="sm"/>
            <a:tailEnd type="none" w="sm" len="sm"/>
          </a:ln>
          <a:effectLst/>
        </p:spPr>
        <p:txBody>
          <a:bodyPr wrap="none" anchor="ctr"/>
          <a:lstStyle/>
          <a:p>
            <a:endParaRPr lang="en-US" sz="2000"/>
          </a:p>
        </p:txBody>
      </p:sp>
      <p:sp>
        <p:nvSpPr>
          <p:cNvPr id="501767" name="Text Box 7"/>
          <p:cNvSpPr txBox="1">
            <a:spLocks noChangeArrowheads="1"/>
          </p:cNvSpPr>
          <p:nvPr/>
        </p:nvSpPr>
        <p:spPr bwMode="auto">
          <a:xfrm>
            <a:off x="381000" y="2209800"/>
            <a:ext cx="4403000" cy="461665"/>
          </a:xfrm>
          <a:prstGeom prst="rect">
            <a:avLst/>
          </a:prstGeom>
          <a:noFill/>
          <a:ln w="12700">
            <a:noFill/>
            <a:miter lim="800000"/>
            <a:headEnd type="none" w="sm" len="sm"/>
            <a:tailEnd type="none" w="sm" len="sm"/>
          </a:ln>
          <a:effectLst/>
        </p:spPr>
        <p:txBody>
          <a:bodyPr wrap="none">
            <a:spAutoFit/>
          </a:bodyPr>
          <a:lstStyle/>
          <a:p>
            <a:pPr>
              <a:buFont typeface="Monotype Sorts" pitchFamily="2" charset="2"/>
              <a:buNone/>
            </a:pPr>
            <a:r>
              <a:rPr lang="en-US" b="1" dirty="0"/>
              <a:t>Daily Staffing Needs &amp; Costs</a:t>
            </a:r>
          </a:p>
        </p:txBody>
      </p:sp>
      <p:sp>
        <p:nvSpPr>
          <p:cNvPr id="501768" name="Text Box 8"/>
          <p:cNvSpPr txBox="1">
            <a:spLocks noChangeArrowheads="1"/>
          </p:cNvSpPr>
          <p:nvPr/>
        </p:nvSpPr>
        <p:spPr bwMode="auto">
          <a:xfrm>
            <a:off x="5353050" y="3143635"/>
            <a:ext cx="3212739" cy="461665"/>
          </a:xfrm>
          <a:prstGeom prst="rect">
            <a:avLst/>
          </a:prstGeom>
          <a:noFill/>
          <a:ln w="12700">
            <a:noFill/>
            <a:miter lim="800000"/>
            <a:headEnd type="none" w="sm" len="sm"/>
            <a:tailEnd type="none" w="sm" len="sm"/>
          </a:ln>
          <a:effectLst/>
        </p:spPr>
        <p:txBody>
          <a:bodyPr wrap="square">
            <a:spAutoFit/>
          </a:bodyPr>
          <a:lstStyle/>
          <a:p>
            <a:pPr marL="342900" indent="-342900">
              <a:buFont typeface="Arial" panose="020B0604020202020204" pitchFamily="34" charset="0"/>
              <a:buChar char="•"/>
            </a:pPr>
            <a:r>
              <a:rPr lang="en-US" b="1" dirty="0"/>
              <a:t>Decision variables</a:t>
            </a:r>
          </a:p>
        </p:txBody>
      </p:sp>
      <p:sp>
        <p:nvSpPr>
          <p:cNvPr id="501769" name="Text Box 9"/>
          <p:cNvSpPr txBox="1">
            <a:spLocks noChangeArrowheads="1"/>
          </p:cNvSpPr>
          <p:nvPr/>
        </p:nvSpPr>
        <p:spPr bwMode="auto">
          <a:xfrm>
            <a:off x="5324697" y="2488428"/>
            <a:ext cx="3212739" cy="461665"/>
          </a:xfrm>
          <a:prstGeom prst="rect">
            <a:avLst/>
          </a:prstGeom>
          <a:noFill/>
          <a:ln w="12700">
            <a:noFill/>
            <a:miter lim="800000"/>
            <a:headEnd type="none" w="sm" len="sm"/>
            <a:tailEnd type="none" w="sm" len="sm"/>
          </a:ln>
          <a:effectLst/>
        </p:spPr>
        <p:txBody>
          <a:bodyPr wrap="none">
            <a:spAutoFit/>
          </a:bodyPr>
          <a:lstStyle/>
          <a:p>
            <a:pPr marL="342900" indent="-342900">
              <a:buFont typeface="Arial" panose="020B0604020202020204" pitchFamily="34" charset="0"/>
              <a:buChar char="•"/>
            </a:pPr>
            <a:r>
              <a:rPr lang="en-US" b="1" dirty="0"/>
              <a:t>Objective function</a:t>
            </a:r>
          </a:p>
        </p:txBody>
      </p:sp>
      <p:sp>
        <p:nvSpPr>
          <p:cNvPr id="501770" name="Text Box 10"/>
          <p:cNvSpPr txBox="1">
            <a:spLocks noChangeArrowheads="1"/>
          </p:cNvSpPr>
          <p:nvPr/>
        </p:nvSpPr>
        <p:spPr bwMode="auto">
          <a:xfrm>
            <a:off x="5394325" y="3824287"/>
            <a:ext cx="2241319" cy="461665"/>
          </a:xfrm>
          <a:prstGeom prst="rect">
            <a:avLst/>
          </a:prstGeom>
          <a:noFill/>
          <a:ln w="12700">
            <a:noFill/>
            <a:miter lim="800000"/>
            <a:headEnd type="none" w="sm" len="sm"/>
            <a:tailEnd type="none" w="sm" len="sm"/>
          </a:ln>
          <a:effectLst/>
        </p:spPr>
        <p:txBody>
          <a:bodyPr wrap="none">
            <a:spAutoFit/>
          </a:bodyPr>
          <a:lstStyle/>
          <a:p>
            <a:pPr marL="342900" indent="-342900">
              <a:buFont typeface="Arial" panose="020B0604020202020204" pitchFamily="34" charset="0"/>
              <a:buChar char="•"/>
            </a:pPr>
            <a:r>
              <a:rPr lang="en-US" b="1" dirty="0"/>
              <a:t>Constraints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a:xfrm>
            <a:off x="838200" y="838200"/>
            <a:ext cx="7467600" cy="838200"/>
          </a:xfrm>
        </p:spPr>
        <p:txBody>
          <a:bodyPr/>
          <a:lstStyle/>
          <a:p>
            <a:pPr algn="ctr"/>
            <a:r>
              <a:rPr lang="en-US" sz="2800" dirty="0">
                <a:latin typeface="Calibri" pitchFamily="34" charset="0"/>
                <a:cs typeface="Calibri" pitchFamily="34" charset="0"/>
              </a:rPr>
              <a:t>After Running an LP Model, we Learn:</a:t>
            </a:r>
          </a:p>
        </p:txBody>
      </p:sp>
      <p:sp>
        <p:nvSpPr>
          <p:cNvPr id="495619" name="Rectangle 3"/>
          <p:cNvSpPr>
            <a:spLocks noGrp="1" noChangeArrowheads="1"/>
          </p:cNvSpPr>
          <p:nvPr>
            <p:ph type="body" idx="1"/>
          </p:nvPr>
        </p:nvSpPr>
        <p:spPr>
          <a:xfrm>
            <a:off x="1371600" y="1905000"/>
            <a:ext cx="6858000" cy="4171950"/>
          </a:xfrm>
        </p:spPr>
        <p:txBody>
          <a:bodyPr/>
          <a:lstStyle/>
          <a:p>
            <a:pPr>
              <a:spcBef>
                <a:spcPct val="100000"/>
              </a:spcBef>
            </a:pPr>
            <a:r>
              <a:rPr lang="en-US" sz="2800" dirty="0">
                <a:latin typeface="Calibri" pitchFamily="34" charset="0"/>
                <a:cs typeface="Calibri" pitchFamily="34" charset="0"/>
              </a:rPr>
              <a:t>(Best) Value of objective function</a:t>
            </a:r>
          </a:p>
          <a:p>
            <a:pPr>
              <a:spcBef>
                <a:spcPct val="100000"/>
              </a:spcBef>
            </a:pPr>
            <a:r>
              <a:rPr lang="en-US" sz="2800" dirty="0">
                <a:latin typeface="Calibri" pitchFamily="34" charset="0"/>
                <a:cs typeface="Calibri" pitchFamily="34" charset="0"/>
              </a:rPr>
              <a:t>Optimal value of each decision variable (may not be unique)</a:t>
            </a:r>
          </a:p>
          <a:p>
            <a:pPr>
              <a:spcBef>
                <a:spcPct val="100000"/>
              </a:spcBef>
            </a:pPr>
            <a:r>
              <a:rPr lang="en-US" sz="2800" dirty="0">
                <a:latin typeface="Calibri" pitchFamily="34" charset="0"/>
                <a:cs typeface="Calibri" pitchFamily="34" charset="0"/>
              </a:rPr>
              <a:t>What else would we like to know?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animEffect transition="in" filter="wipe(left)">
                                      <p:cBhvr>
                                        <p:cTn id="7" dur="500"/>
                                        <p:tgtEl>
                                          <p:spTgt spid="495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5619">
                                            <p:txEl>
                                              <p:pRg st="1" end="1"/>
                                            </p:txEl>
                                          </p:spTgt>
                                        </p:tgtEl>
                                        <p:attrNameLst>
                                          <p:attrName>style.visibility</p:attrName>
                                        </p:attrNameLst>
                                      </p:cBhvr>
                                      <p:to>
                                        <p:strVal val="visible"/>
                                      </p:to>
                                    </p:set>
                                    <p:animEffect transition="in" filter="wipe(left)">
                                      <p:cBhvr>
                                        <p:cTn id="12" dur="500"/>
                                        <p:tgtEl>
                                          <p:spTgt spid="495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5619">
                                            <p:txEl>
                                              <p:pRg st="2" end="2"/>
                                            </p:txEl>
                                          </p:spTgt>
                                        </p:tgtEl>
                                        <p:attrNameLst>
                                          <p:attrName>style.visibility</p:attrName>
                                        </p:attrNameLst>
                                      </p:cBhvr>
                                      <p:to>
                                        <p:strVal val="visible"/>
                                      </p:to>
                                    </p:set>
                                    <p:animEffect transition="in" filter="wipe(left)">
                                      <p:cBhvr>
                                        <p:cTn id="17" dur="500"/>
                                        <p:tgtEl>
                                          <p:spTgt spid="4956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ChangeArrowheads="1"/>
          </p:cNvSpPr>
          <p:nvPr/>
        </p:nvSpPr>
        <p:spPr bwMode="auto">
          <a:xfrm>
            <a:off x="685800" y="2057400"/>
            <a:ext cx="1981200" cy="762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96643" name="Rectangle 3"/>
          <p:cNvSpPr>
            <a:spLocks noGrp="1" noChangeArrowheads="1"/>
          </p:cNvSpPr>
          <p:nvPr>
            <p:ph type="title"/>
          </p:nvPr>
        </p:nvSpPr>
        <p:spPr>
          <a:xfrm>
            <a:off x="609600" y="609600"/>
            <a:ext cx="7467600" cy="1143000"/>
          </a:xfrm>
        </p:spPr>
        <p:txBody>
          <a:bodyPr/>
          <a:lstStyle/>
          <a:p>
            <a:r>
              <a:rPr lang="en-US" sz="2800" dirty="0">
                <a:latin typeface="Calibri" pitchFamily="34" charset="0"/>
                <a:cs typeface="Calibri" pitchFamily="34" charset="0"/>
              </a:rPr>
              <a:t>Linear Programming Sensitivity Analysis</a:t>
            </a:r>
          </a:p>
        </p:txBody>
      </p:sp>
      <p:sp>
        <p:nvSpPr>
          <p:cNvPr id="496644" name="Text Box 4"/>
          <p:cNvSpPr txBox="1">
            <a:spLocks noChangeArrowheads="1"/>
          </p:cNvSpPr>
          <p:nvPr/>
        </p:nvSpPr>
        <p:spPr bwMode="auto">
          <a:xfrm>
            <a:off x="914400" y="2246313"/>
            <a:ext cx="1470787" cy="369332"/>
          </a:xfrm>
          <a:prstGeom prst="rect">
            <a:avLst/>
          </a:prstGeom>
          <a:noFill/>
          <a:ln w="9525">
            <a:noFill/>
            <a:miter lim="800000"/>
            <a:headEnd/>
            <a:tailEnd/>
          </a:ln>
          <a:effectLst/>
        </p:spPr>
        <p:txBody>
          <a:bodyPr wrap="none">
            <a:spAutoFit/>
          </a:bodyPr>
          <a:lstStyle/>
          <a:p>
            <a:pPr>
              <a:spcBef>
                <a:spcPct val="0"/>
              </a:spcBef>
              <a:buClrTx/>
              <a:buSzTx/>
              <a:buFontTx/>
              <a:buNone/>
            </a:pPr>
            <a:r>
              <a:rPr lang="en-US" sz="1800" b="1">
                <a:solidFill>
                  <a:schemeClr val="tx1"/>
                </a:solidFill>
                <a:latin typeface="Calibri" pitchFamily="34" charset="0"/>
                <a:cs typeface="Calibri" pitchFamily="34" charset="0"/>
              </a:rPr>
              <a:t>Shadow Price</a:t>
            </a:r>
          </a:p>
        </p:txBody>
      </p:sp>
      <p:sp>
        <p:nvSpPr>
          <p:cNvPr id="496645" name="Text Box 5"/>
          <p:cNvSpPr txBox="1">
            <a:spLocks noChangeArrowheads="1"/>
          </p:cNvSpPr>
          <p:nvPr/>
        </p:nvSpPr>
        <p:spPr bwMode="auto">
          <a:xfrm>
            <a:off x="3124200" y="2057400"/>
            <a:ext cx="5334000" cy="923330"/>
          </a:xfrm>
          <a:prstGeom prst="rect">
            <a:avLst/>
          </a:prstGeom>
          <a:noFill/>
          <a:ln w="9525">
            <a:noFill/>
            <a:miter lim="800000"/>
            <a:headEnd/>
            <a:tailEnd/>
          </a:ln>
          <a:effectLst/>
        </p:spPr>
        <p:txBody>
          <a:bodyPr>
            <a:spAutoFit/>
          </a:bodyPr>
          <a:lstStyle/>
          <a:p>
            <a:pPr>
              <a:spcBef>
                <a:spcPct val="50000"/>
              </a:spcBef>
              <a:buClrTx/>
              <a:buSzTx/>
              <a:buFontTx/>
              <a:buNone/>
            </a:pPr>
            <a:r>
              <a:rPr lang="en-US" sz="1800" b="1" dirty="0">
                <a:solidFill>
                  <a:schemeClr val="tx1"/>
                </a:solidFill>
                <a:latin typeface="Calibri" pitchFamily="34" charset="0"/>
                <a:cs typeface="Calibri" pitchFamily="34" charset="0"/>
              </a:rPr>
              <a:t>Change in the objective function </a:t>
            </a:r>
            <a:r>
              <a:rPr lang="en-US" sz="1800" b="1" dirty="0">
                <a:latin typeface="Calibri" pitchFamily="34" charset="0"/>
                <a:cs typeface="Calibri" pitchFamily="34" charset="0"/>
              </a:rPr>
              <a:t>that would result from </a:t>
            </a:r>
            <a:r>
              <a:rPr lang="en-US" sz="1800" b="1" dirty="0">
                <a:solidFill>
                  <a:schemeClr val="tx1"/>
                </a:solidFill>
                <a:latin typeface="Calibri" pitchFamily="34" charset="0"/>
                <a:cs typeface="Calibri" pitchFamily="34" charset="0"/>
              </a:rPr>
              <a:t>increasing the right-hand side of a constraint by 1 unit</a:t>
            </a:r>
          </a:p>
        </p:txBody>
      </p:sp>
      <p:sp>
        <p:nvSpPr>
          <p:cNvPr id="496646" name="Rectangle 6"/>
          <p:cNvSpPr>
            <a:spLocks noChangeArrowheads="1"/>
          </p:cNvSpPr>
          <p:nvPr/>
        </p:nvSpPr>
        <p:spPr bwMode="auto">
          <a:xfrm>
            <a:off x="685800" y="3505200"/>
            <a:ext cx="1981200" cy="762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96647" name="Text Box 7"/>
          <p:cNvSpPr txBox="1">
            <a:spLocks noChangeArrowheads="1"/>
          </p:cNvSpPr>
          <p:nvPr/>
        </p:nvSpPr>
        <p:spPr bwMode="auto">
          <a:xfrm>
            <a:off x="718157" y="3579813"/>
            <a:ext cx="1916486" cy="646331"/>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b="1" dirty="0">
                <a:solidFill>
                  <a:schemeClr val="tx1"/>
                </a:solidFill>
                <a:latin typeface="Calibri" pitchFamily="34" charset="0"/>
                <a:cs typeface="Calibri" pitchFamily="34" charset="0"/>
              </a:rPr>
              <a:t>Allowable Change</a:t>
            </a:r>
          </a:p>
          <a:p>
            <a:pPr algn="ctr">
              <a:spcBef>
                <a:spcPct val="0"/>
              </a:spcBef>
              <a:buClrTx/>
              <a:buSzTx/>
              <a:buFontTx/>
              <a:buNone/>
            </a:pPr>
            <a:r>
              <a:rPr lang="en-US" sz="1800" b="1" dirty="0">
                <a:solidFill>
                  <a:schemeClr val="tx1"/>
                </a:solidFill>
                <a:latin typeface="Calibri" pitchFamily="34" charset="0"/>
                <a:cs typeface="Calibri" pitchFamily="34" charset="0"/>
              </a:rPr>
              <a:t>to Constraint</a:t>
            </a:r>
          </a:p>
        </p:txBody>
      </p:sp>
      <p:sp>
        <p:nvSpPr>
          <p:cNvPr id="496648" name="Text Box 8"/>
          <p:cNvSpPr txBox="1">
            <a:spLocks noChangeArrowheads="1"/>
          </p:cNvSpPr>
          <p:nvPr/>
        </p:nvSpPr>
        <p:spPr bwMode="auto">
          <a:xfrm>
            <a:off x="3140075" y="3543300"/>
            <a:ext cx="5181600" cy="646331"/>
          </a:xfrm>
          <a:prstGeom prst="rect">
            <a:avLst/>
          </a:prstGeom>
          <a:noFill/>
          <a:ln w="9525">
            <a:noFill/>
            <a:miter lim="800000"/>
            <a:headEnd/>
            <a:tailEnd/>
          </a:ln>
          <a:effectLst/>
        </p:spPr>
        <p:txBody>
          <a:bodyPr>
            <a:spAutoFit/>
          </a:bodyPr>
          <a:lstStyle/>
          <a:p>
            <a:pPr>
              <a:spcBef>
                <a:spcPct val="50000"/>
              </a:spcBef>
              <a:buClrTx/>
              <a:buSzTx/>
              <a:buFontTx/>
              <a:buNone/>
            </a:pPr>
            <a:r>
              <a:rPr lang="en-US" sz="1800" b="1" dirty="0">
                <a:solidFill>
                  <a:schemeClr val="tx1"/>
                </a:solidFill>
                <a:latin typeface="Calibri" pitchFamily="34" charset="0"/>
                <a:cs typeface="Calibri" pitchFamily="34" charset="0"/>
              </a:rPr>
              <a:t>Amount the right-hand side of a constraint can be changed without affecting the shadow price</a:t>
            </a:r>
          </a:p>
        </p:txBody>
      </p:sp>
      <p:sp>
        <p:nvSpPr>
          <p:cNvPr id="496649" name="Rectangle 9"/>
          <p:cNvSpPr>
            <a:spLocks noChangeArrowheads="1"/>
          </p:cNvSpPr>
          <p:nvPr/>
        </p:nvSpPr>
        <p:spPr bwMode="auto">
          <a:xfrm>
            <a:off x="679450" y="5105400"/>
            <a:ext cx="1981200" cy="762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96650" name="Text Box 10"/>
          <p:cNvSpPr txBox="1">
            <a:spLocks noChangeArrowheads="1"/>
          </p:cNvSpPr>
          <p:nvPr/>
        </p:nvSpPr>
        <p:spPr bwMode="auto">
          <a:xfrm>
            <a:off x="547500" y="5180013"/>
            <a:ext cx="2245102" cy="646331"/>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b="1" dirty="0">
                <a:solidFill>
                  <a:schemeClr val="tx1"/>
                </a:solidFill>
                <a:latin typeface="Calibri" pitchFamily="34" charset="0"/>
                <a:cs typeface="Calibri" pitchFamily="34" charset="0"/>
              </a:rPr>
              <a:t>Allowable Change to</a:t>
            </a:r>
          </a:p>
          <a:p>
            <a:pPr algn="ctr">
              <a:spcBef>
                <a:spcPct val="0"/>
              </a:spcBef>
              <a:buClrTx/>
              <a:buSzTx/>
              <a:buFontTx/>
              <a:buNone/>
            </a:pPr>
            <a:r>
              <a:rPr lang="en-US" sz="1800" b="1" dirty="0">
                <a:solidFill>
                  <a:schemeClr val="tx1"/>
                </a:solidFill>
                <a:latin typeface="Calibri" pitchFamily="34" charset="0"/>
                <a:cs typeface="Calibri" pitchFamily="34" charset="0"/>
              </a:rPr>
              <a:t>Objective Coeff</a:t>
            </a:r>
            <a:r>
              <a:rPr lang="en-US" sz="1800" b="1" dirty="0">
                <a:latin typeface="Calibri" pitchFamily="34" charset="0"/>
                <a:cs typeface="Calibri" pitchFamily="34" charset="0"/>
              </a:rPr>
              <a:t>icient</a:t>
            </a:r>
            <a:endParaRPr lang="en-US" sz="1800" b="1" dirty="0">
              <a:solidFill>
                <a:schemeClr val="tx1"/>
              </a:solidFill>
              <a:latin typeface="Calibri" pitchFamily="34" charset="0"/>
              <a:cs typeface="Calibri" pitchFamily="34" charset="0"/>
            </a:endParaRPr>
          </a:p>
        </p:txBody>
      </p:sp>
      <p:sp>
        <p:nvSpPr>
          <p:cNvPr id="496651" name="Text Box 11"/>
          <p:cNvSpPr txBox="1">
            <a:spLocks noChangeArrowheads="1"/>
          </p:cNvSpPr>
          <p:nvPr/>
        </p:nvSpPr>
        <p:spPr bwMode="auto">
          <a:xfrm>
            <a:off x="3200400" y="4953000"/>
            <a:ext cx="5181600" cy="923330"/>
          </a:xfrm>
          <a:prstGeom prst="rect">
            <a:avLst/>
          </a:prstGeom>
          <a:noFill/>
          <a:ln w="9525">
            <a:noFill/>
            <a:miter lim="800000"/>
            <a:headEnd/>
            <a:tailEnd/>
          </a:ln>
          <a:effectLst/>
        </p:spPr>
        <p:txBody>
          <a:bodyPr>
            <a:spAutoFit/>
          </a:bodyPr>
          <a:lstStyle/>
          <a:p>
            <a:pPr>
              <a:spcBef>
                <a:spcPct val="50000"/>
              </a:spcBef>
              <a:buClrTx/>
              <a:buSzTx/>
              <a:buFontTx/>
              <a:buNone/>
            </a:pPr>
            <a:r>
              <a:rPr lang="en-US" sz="1800" b="1">
                <a:solidFill>
                  <a:schemeClr val="tx1"/>
                </a:solidFill>
                <a:latin typeface="Calibri" pitchFamily="34" charset="0"/>
                <a:cs typeface="Calibri" pitchFamily="34" charset="0"/>
              </a:rPr>
              <a:t>Amount the decision variable’s coefficient in the objective function can be changed without affecting the optimal values of the decision variables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7" y="838200"/>
            <a:ext cx="8329613" cy="762000"/>
          </a:xfrm>
        </p:spPr>
        <p:txBody>
          <a:bodyPr/>
          <a:lstStyle/>
          <a:p>
            <a:pPr algn="ctr"/>
            <a:r>
              <a:rPr lang="en-US" dirty="0"/>
              <a:t>Lifeguard Services at Myrtle Beach</a:t>
            </a:r>
          </a:p>
        </p:txBody>
      </p:sp>
      <p:sp>
        <p:nvSpPr>
          <p:cNvPr id="4" name="TextBox 3"/>
          <p:cNvSpPr txBox="1"/>
          <p:nvPr/>
        </p:nvSpPr>
        <p:spPr>
          <a:xfrm>
            <a:off x="685800" y="6084332"/>
            <a:ext cx="8229600" cy="369332"/>
          </a:xfrm>
          <a:prstGeom prst="rect">
            <a:avLst/>
          </a:prstGeom>
          <a:noFill/>
        </p:spPr>
        <p:txBody>
          <a:bodyPr wrap="square" rtlCol="0">
            <a:spAutoFit/>
          </a:bodyPr>
          <a:lstStyle/>
          <a:p>
            <a:r>
              <a:rPr lang="en-US" sz="1800" dirty="0"/>
              <a:t>If you want to follow along, this is in the file: Lifeguard Case class example.xlsx</a:t>
            </a:r>
          </a:p>
        </p:txBody>
      </p:sp>
      <p:pic>
        <p:nvPicPr>
          <p:cNvPr id="5" name="Picture 4">
            <a:extLst>
              <a:ext uri="{FF2B5EF4-FFF2-40B4-BE49-F238E27FC236}">
                <a16:creationId xmlns:a16="http://schemas.microsoft.com/office/drawing/2014/main" id="{360A49E1-5301-4A88-999D-5D18E8A103CF}"/>
              </a:ext>
            </a:extLst>
          </p:cNvPr>
          <p:cNvPicPr>
            <a:picLocks noChangeAspect="1"/>
          </p:cNvPicPr>
          <p:nvPr/>
        </p:nvPicPr>
        <p:blipFill>
          <a:blip r:embed="rId2"/>
          <a:stretch>
            <a:fillRect/>
          </a:stretch>
        </p:blipFill>
        <p:spPr>
          <a:xfrm>
            <a:off x="719203" y="1565419"/>
            <a:ext cx="7330089" cy="4428285"/>
          </a:xfrm>
          <a:prstGeom prst="rect">
            <a:avLst/>
          </a:prstGeom>
        </p:spPr>
      </p:pic>
    </p:spTree>
    <p:extLst>
      <p:ext uri="{BB962C8B-B14F-4D97-AF65-F5344CB8AC3E}">
        <p14:creationId xmlns:p14="http://schemas.microsoft.com/office/powerpoint/2010/main" val="3580069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0"/>
            <a:ext cx="8915400" cy="762000"/>
          </a:xfrm>
        </p:spPr>
        <p:txBody>
          <a:bodyPr/>
          <a:lstStyle/>
          <a:p>
            <a:r>
              <a:rPr lang="en-US" sz="3200" dirty="0"/>
              <a:t>Use (Data: Solver) to find the best solution:</a:t>
            </a:r>
          </a:p>
        </p:txBody>
      </p:sp>
      <p:graphicFrame>
        <p:nvGraphicFramePr>
          <p:cNvPr id="4" name="Chart 3"/>
          <p:cNvGraphicFramePr>
            <a:graphicFrameLocks/>
          </p:cNvGraphicFramePr>
          <p:nvPr>
            <p:extLst>
              <p:ext uri="{D42A27DB-BD31-4B8C-83A1-F6EECF244321}">
                <p14:modId xmlns:p14="http://schemas.microsoft.com/office/powerpoint/2010/main" val="1803886942"/>
              </p:ext>
            </p:extLst>
          </p:nvPr>
        </p:nvGraphicFramePr>
        <p:xfrm>
          <a:off x="4343400" y="1981200"/>
          <a:ext cx="4689535" cy="3496734"/>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p:cNvPicPr>
            <a:picLocks noChangeAspect="1"/>
          </p:cNvPicPr>
          <p:nvPr/>
        </p:nvPicPr>
        <p:blipFill>
          <a:blip r:embed="rId3"/>
          <a:stretch>
            <a:fillRect/>
          </a:stretch>
        </p:blipFill>
        <p:spPr>
          <a:xfrm>
            <a:off x="101600" y="1524000"/>
            <a:ext cx="4557064" cy="4588932"/>
          </a:xfrm>
          <a:prstGeom prst="rect">
            <a:avLst/>
          </a:prstGeom>
        </p:spPr>
      </p:pic>
    </p:spTree>
    <p:extLst>
      <p:ext uri="{BB962C8B-B14F-4D97-AF65-F5344CB8AC3E}">
        <p14:creationId xmlns:p14="http://schemas.microsoft.com/office/powerpoint/2010/main" val="63298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63" name="Rectangle 27"/>
          <p:cNvSpPr>
            <a:spLocks noChangeArrowheads="1"/>
          </p:cNvSpPr>
          <p:nvPr/>
        </p:nvSpPr>
        <p:spPr bwMode="auto">
          <a:xfrm>
            <a:off x="5883275" y="1800225"/>
            <a:ext cx="1743075" cy="93345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00738" name="Rectangle 2"/>
          <p:cNvSpPr>
            <a:spLocks noChangeArrowheads="1"/>
          </p:cNvSpPr>
          <p:nvPr/>
        </p:nvSpPr>
        <p:spPr bwMode="auto">
          <a:xfrm>
            <a:off x="1763713" y="1789112"/>
            <a:ext cx="1743075" cy="93345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00739" name="Rectangle 3"/>
          <p:cNvSpPr>
            <a:spLocks noGrp="1" noChangeArrowheads="1"/>
          </p:cNvSpPr>
          <p:nvPr>
            <p:ph type="title"/>
          </p:nvPr>
        </p:nvSpPr>
        <p:spPr>
          <a:xfrm>
            <a:off x="76200" y="838200"/>
            <a:ext cx="9067800" cy="914400"/>
          </a:xfrm>
        </p:spPr>
        <p:txBody>
          <a:bodyPr/>
          <a:lstStyle/>
          <a:p>
            <a:pPr algn="ctr"/>
            <a:r>
              <a:rPr lang="en-US" sz="3200" dirty="0">
                <a:latin typeface="Calibri" pitchFamily="34" charset="0"/>
                <a:cs typeface="Calibri" pitchFamily="34" charset="0"/>
              </a:rPr>
              <a:t>SUPPLY CHAIN: Transportation Problem Amazon</a:t>
            </a:r>
          </a:p>
        </p:txBody>
      </p:sp>
      <p:sp>
        <p:nvSpPr>
          <p:cNvPr id="500740" name="Text Box 4"/>
          <p:cNvSpPr txBox="1">
            <a:spLocks noChangeArrowheads="1"/>
          </p:cNvSpPr>
          <p:nvPr/>
        </p:nvSpPr>
        <p:spPr bwMode="auto">
          <a:xfrm>
            <a:off x="1828800" y="1752600"/>
            <a:ext cx="1781175" cy="915987"/>
          </a:xfrm>
          <a:prstGeom prst="rect">
            <a:avLst/>
          </a:prstGeom>
          <a:noFill/>
          <a:ln w="9525">
            <a:noFill/>
            <a:miter lim="800000"/>
            <a:headEnd/>
            <a:tailEnd/>
          </a:ln>
          <a:effectLst/>
        </p:spPr>
        <p:txBody>
          <a:bodyPr>
            <a:spAutoFit/>
          </a:bodyPr>
          <a:lstStyle/>
          <a:p>
            <a:pPr>
              <a:spcBef>
                <a:spcPct val="0"/>
              </a:spcBef>
              <a:buClrTx/>
              <a:buSzTx/>
              <a:buFontTx/>
              <a:buNone/>
            </a:pPr>
            <a:r>
              <a:rPr lang="en-US" sz="1800" b="1">
                <a:solidFill>
                  <a:schemeClr val="tx1"/>
                </a:solidFill>
                <a:latin typeface="Arial" pitchFamily="34" charset="0"/>
              </a:rPr>
              <a:t>Fulfillment centers (Supply)</a:t>
            </a:r>
          </a:p>
        </p:txBody>
      </p:sp>
      <p:sp>
        <p:nvSpPr>
          <p:cNvPr id="500742" name="Text Box 6"/>
          <p:cNvSpPr txBox="1">
            <a:spLocks noChangeArrowheads="1"/>
          </p:cNvSpPr>
          <p:nvPr/>
        </p:nvSpPr>
        <p:spPr bwMode="auto">
          <a:xfrm>
            <a:off x="6097588" y="1947863"/>
            <a:ext cx="1377950" cy="6413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b="1">
                <a:solidFill>
                  <a:schemeClr val="tx1"/>
                </a:solidFill>
                <a:latin typeface="Arial" pitchFamily="34" charset="0"/>
              </a:rPr>
              <a:t>Customers</a:t>
            </a:r>
          </a:p>
          <a:p>
            <a:pPr algn="ctr">
              <a:spcBef>
                <a:spcPct val="0"/>
              </a:spcBef>
              <a:buClrTx/>
              <a:buSzTx/>
              <a:buFontTx/>
              <a:buNone/>
            </a:pPr>
            <a:r>
              <a:rPr lang="en-US" sz="1800" b="1">
                <a:solidFill>
                  <a:schemeClr val="tx1"/>
                </a:solidFill>
                <a:latin typeface="Arial" pitchFamily="34" charset="0"/>
              </a:rPr>
              <a:t>(Demand)</a:t>
            </a:r>
          </a:p>
        </p:txBody>
      </p:sp>
      <p:sp>
        <p:nvSpPr>
          <p:cNvPr id="500743" name="Oval 7"/>
          <p:cNvSpPr>
            <a:spLocks noChangeArrowheads="1"/>
          </p:cNvSpPr>
          <p:nvPr/>
        </p:nvSpPr>
        <p:spPr bwMode="auto">
          <a:xfrm>
            <a:off x="1600200" y="3124200"/>
            <a:ext cx="1981200" cy="762000"/>
          </a:xfrm>
          <a:prstGeom prst="ellipse">
            <a:avLst/>
          </a:prstGeom>
          <a:solidFill>
            <a:srgbClr val="FFFF99"/>
          </a:solidFill>
          <a:ln w="9525">
            <a:solidFill>
              <a:schemeClr val="tx1"/>
            </a:solidFill>
            <a:round/>
            <a:headEnd/>
            <a:tailEnd/>
          </a:ln>
          <a:effectLst/>
        </p:spPr>
        <p:txBody>
          <a:bodyPr wrap="none" anchor="ctr"/>
          <a:lstStyle/>
          <a:p>
            <a:pPr algn="ctr">
              <a:spcBef>
                <a:spcPct val="0"/>
              </a:spcBef>
              <a:buClrTx/>
              <a:buSzTx/>
              <a:buFontTx/>
              <a:buNone/>
            </a:pPr>
            <a:r>
              <a:rPr lang="en-US" sz="1800" b="1" dirty="0">
                <a:solidFill>
                  <a:schemeClr val="tx1"/>
                </a:solidFill>
                <a:latin typeface="Times New Roman" pitchFamily="18" charset="0"/>
              </a:rPr>
              <a:t>S. Korea</a:t>
            </a:r>
          </a:p>
          <a:p>
            <a:pPr algn="ctr">
              <a:spcBef>
                <a:spcPct val="0"/>
              </a:spcBef>
              <a:buClrTx/>
              <a:buSzTx/>
              <a:buFontTx/>
              <a:buNone/>
            </a:pPr>
            <a:r>
              <a:rPr lang="en-US" sz="1800" b="1" dirty="0">
                <a:solidFill>
                  <a:schemeClr val="tx1"/>
                </a:solidFill>
                <a:latin typeface="Times New Roman" pitchFamily="18" charset="0"/>
              </a:rPr>
              <a:t>(600)</a:t>
            </a:r>
          </a:p>
        </p:txBody>
      </p:sp>
      <p:sp>
        <p:nvSpPr>
          <p:cNvPr id="500744" name="Oval 8"/>
          <p:cNvSpPr>
            <a:spLocks noChangeArrowheads="1"/>
          </p:cNvSpPr>
          <p:nvPr/>
        </p:nvSpPr>
        <p:spPr bwMode="auto">
          <a:xfrm>
            <a:off x="1676400" y="4343400"/>
            <a:ext cx="1981200" cy="762000"/>
          </a:xfrm>
          <a:prstGeom prst="ellipse">
            <a:avLst/>
          </a:prstGeom>
          <a:solidFill>
            <a:srgbClr val="FFFF99"/>
          </a:solidFill>
          <a:ln w="9525">
            <a:solidFill>
              <a:schemeClr val="tx1"/>
            </a:solidFill>
            <a:round/>
            <a:headEnd/>
            <a:tailEnd/>
          </a:ln>
          <a:effectLst/>
        </p:spPr>
        <p:txBody>
          <a:bodyPr wrap="none" anchor="ctr"/>
          <a:lstStyle/>
          <a:p>
            <a:pPr algn="ctr">
              <a:spcBef>
                <a:spcPct val="0"/>
              </a:spcBef>
              <a:buClrTx/>
              <a:buSzTx/>
              <a:buFontTx/>
              <a:buNone/>
            </a:pPr>
            <a:r>
              <a:rPr lang="en-US" sz="1800" b="1" dirty="0">
                <a:latin typeface="Times New Roman" pitchFamily="18" charset="0"/>
              </a:rPr>
              <a:t>Germany</a:t>
            </a:r>
            <a:endParaRPr lang="en-US" sz="1800" b="1" dirty="0">
              <a:solidFill>
                <a:schemeClr val="tx1"/>
              </a:solidFill>
              <a:latin typeface="Times New Roman" pitchFamily="18" charset="0"/>
            </a:endParaRPr>
          </a:p>
          <a:p>
            <a:pPr algn="ctr">
              <a:spcBef>
                <a:spcPct val="0"/>
              </a:spcBef>
              <a:buClrTx/>
              <a:buSzTx/>
              <a:buFontTx/>
              <a:buNone/>
            </a:pPr>
            <a:r>
              <a:rPr lang="en-US" sz="1800" b="1" dirty="0">
                <a:solidFill>
                  <a:schemeClr val="tx1"/>
                </a:solidFill>
                <a:latin typeface="Times New Roman" pitchFamily="18" charset="0"/>
              </a:rPr>
              <a:t>(600)</a:t>
            </a:r>
          </a:p>
        </p:txBody>
      </p:sp>
      <p:sp>
        <p:nvSpPr>
          <p:cNvPr id="500746" name="Oval 10"/>
          <p:cNvSpPr>
            <a:spLocks noChangeArrowheads="1"/>
          </p:cNvSpPr>
          <p:nvPr/>
        </p:nvSpPr>
        <p:spPr bwMode="auto">
          <a:xfrm>
            <a:off x="5905500" y="2895600"/>
            <a:ext cx="1981200" cy="762000"/>
          </a:xfrm>
          <a:prstGeom prst="ellipse">
            <a:avLst/>
          </a:prstGeom>
          <a:solidFill>
            <a:srgbClr val="FFFF99"/>
          </a:solidFill>
          <a:ln w="9525">
            <a:solidFill>
              <a:schemeClr val="tx1"/>
            </a:solidFill>
            <a:round/>
            <a:headEnd/>
            <a:tailEnd/>
          </a:ln>
          <a:effectLst/>
        </p:spPr>
        <p:txBody>
          <a:bodyPr wrap="none" anchor="ctr"/>
          <a:lstStyle/>
          <a:p>
            <a:pPr algn="ctr">
              <a:spcBef>
                <a:spcPct val="0"/>
              </a:spcBef>
              <a:buClrTx/>
              <a:buSzTx/>
              <a:buFontTx/>
              <a:buNone/>
            </a:pPr>
            <a:r>
              <a:rPr lang="en-US" sz="1800" b="1" dirty="0">
                <a:solidFill>
                  <a:schemeClr val="tx1"/>
                </a:solidFill>
                <a:latin typeface="Times New Roman" pitchFamily="18" charset="0"/>
              </a:rPr>
              <a:t>UK</a:t>
            </a:r>
          </a:p>
          <a:p>
            <a:pPr algn="ctr">
              <a:spcBef>
                <a:spcPct val="0"/>
              </a:spcBef>
              <a:buClrTx/>
              <a:buSzTx/>
              <a:buFontTx/>
              <a:buNone/>
            </a:pPr>
            <a:r>
              <a:rPr lang="en-US" sz="1800" b="1" dirty="0">
                <a:solidFill>
                  <a:schemeClr val="tx1"/>
                </a:solidFill>
                <a:latin typeface="Times New Roman" pitchFamily="18" charset="0"/>
              </a:rPr>
              <a:t>(300)</a:t>
            </a:r>
          </a:p>
        </p:txBody>
      </p:sp>
      <p:sp>
        <p:nvSpPr>
          <p:cNvPr id="500747" name="Oval 11"/>
          <p:cNvSpPr>
            <a:spLocks noChangeArrowheads="1"/>
          </p:cNvSpPr>
          <p:nvPr/>
        </p:nvSpPr>
        <p:spPr bwMode="auto">
          <a:xfrm>
            <a:off x="5905500" y="3810000"/>
            <a:ext cx="1981200" cy="762000"/>
          </a:xfrm>
          <a:prstGeom prst="ellipse">
            <a:avLst/>
          </a:prstGeom>
          <a:solidFill>
            <a:srgbClr val="FFFF99"/>
          </a:solidFill>
          <a:ln w="9525">
            <a:solidFill>
              <a:schemeClr val="tx1"/>
            </a:solidFill>
            <a:round/>
            <a:headEnd/>
            <a:tailEnd/>
          </a:ln>
          <a:effectLst/>
        </p:spPr>
        <p:txBody>
          <a:bodyPr wrap="none" anchor="ctr"/>
          <a:lstStyle/>
          <a:p>
            <a:pPr algn="ctr">
              <a:spcBef>
                <a:spcPct val="0"/>
              </a:spcBef>
              <a:buClrTx/>
              <a:buSzTx/>
              <a:buFontTx/>
              <a:buNone/>
            </a:pPr>
            <a:r>
              <a:rPr lang="en-US" sz="1800" b="1" dirty="0">
                <a:solidFill>
                  <a:schemeClr val="tx1"/>
                </a:solidFill>
                <a:latin typeface="Times New Roman" pitchFamily="18" charset="0"/>
              </a:rPr>
              <a:t>Japan</a:t>
            </a:r>
          </a:p>
          <a:p>
            <a:pPr algn="ctr">
              <a:spcBef>
                <a:spcPct val="0"/>
              </a:spcBef>
              <a:buClrTx/>
              <a:buSzTx/>
              <a:buFontTx/>
              <a:buNone/>
            </a:pPr>
            <a:r>
              <a:rPr lang="en-US" sz="1800" b="1" dirty="0">
                <a:solidFill>
                  <a:schemeClr val="tx1"/>
                </a:solidFill>
                <a:latin typeface="Times New Roman" pitchFamily="18" charset="0"/>
              </a:rPr>
              <a:t>(350)</a:t>
            </a:r>
          </a:p>
        </p:txBody>
      </p:sp>
      <p:sp>
        <p:nvSpPr>
          <p:cNvPr id="500749" name="Oval 13"/>
          <p:cNvSpPr>
            <a:spLocks noChangeArrowheads="1"/>
          </p:cNvSpPr>
          <p:nvPr/>
        </p:nvSpPr>
        <p:spPr bwMode="auto">
          <a:xfrm>
            <a:off x="5905500" y="4724400"/>
            <a:ext cx="1981200" cy="762000"/>
          </a:xfrm>
          <a:prstGeom prst="ellipse">
            <a:avLst/>
          </a:prstGeom>
          <a:solidFill>
            <a:srgbClr val="FFFF99"/>
          </a:solidFill>
          <a:ln w="9525">
            <a:solidFill>
              <a:schemeClr val="tx1"/>
            </a:solidFill>
            <a:round/>
            <a:headEnd/>
            <a:tailEnd/>
          </a:ln>
          <a:effectLst/>
        </p:spPr>
        <p:txBody>
          <a:bodyPr wrap="none" anchor="ctr"/>
          <a:lstStyle/>
          <a:p>
            <a:pPr algn="ctr">
              <a:spcBef>
                <a:spcPct val="0"/>
              </a:spcBef>
              <a:buClrTx/>
              <a:buSzTx/>
              <a:buFontTx/>
              <a:buNone/>
            </a:pPr>
            <a:r>
              <a:rPr lang="en-US" sz="1800" b="1" dirty="0">
                <a:solidFill>
                  <a:schemeClr val="tx1"/>
                </a:solidFill>
                <a:latin typeface="Times New Roman" pitchFamily="18" charset="0"/>
              </a:rPr>
              <a:t>US (west coast)</a:t>
            </a:r>
          </a:p>
          <a:p>
            <a:pPr algn="ctr">
              <a:spcBef>
                <a:spcPct val="0"/>
              </a:spcBef>
              <a:buClrTx/>
              <a:buSzTx/>
              <a:buFontTx/>
              <a:buNone/>
            </a:pPr>
            <a:r>
              <a:rPr lang="en-US" sz="1800" b="1" dirty="0">
                <a:solidFill>
                  <a:schemeClr val="tx1"/>
                </a:solidFill>
                <a:latin typeface="Times New Roman" pitchFamily="18" charset="0"/>
              </a:rPr>
              <a:t>(350)</a:t>
            </a:r>
          </a:p>
        </p:txBody>
      </p:sp>
      <p:sp>
        <p:nvSpPr>
          <p:cNvPr id="500750" name="Line 14"/>
          <p:cNvSpPr>
            <a:spLocks noChangeShapeType="1"/>
          </p:cNvSpPr>
          <p:nvPr/>
        </p:nvSpPr>
        <p:spPr bwMode="auto">
          <a:xfrm flipV="1">
            <a:off x="3579813" y="3224213"/>
            <a:ext cx="2303462" cy="204787"/>
          </a:xfrm>
          <a:prstGeom prst="line">
            <a:avLst/>
          </a:prstGeom>
          <a:noFill/>
          <a:ln w="38100">
            <a:solidFill>
              <a:srgbClr val="FF0000"/>
            </a:solidFill>
            <a:round/>
            <a:headEnd type="none" w="sm" len="sm"/>
            <a:tailEnd type="triangle" w="med" len="med"/>
          </a:ln>
          <a:effectLst/>
        </p:spPr>
        <p:txBody>
          <a:bodyPr/>
          <a:lstStyle/>
          <a:p>
            <a:endParaRPr lang="en-US">
              <a:ln>
                <a:solidFill>
                  <a:schemeClr val="tx1"/>
                </a:solidFill>
              </a:ln>
            </a:endParaRPr>
          </a:p>
        </p:txBody>
      </p:sp>
      <p:sp>
        <p:nvSpPr>
          <p:cNvPr id="500751" name="Line 15"/>
          <p:cNvSpPr>
            <a:spLocks noChangeShapeType="1"/>
          </p:cNvSpPr>
          <p:nvPr/>
        </p:nvSpPr>
        <p:spPr bwMode="auto">
          <a:xfrm>
            <a:off x="3590925" y="3429000"/>
            <a:ext cx="2227263" cy="752475"/>
          </a:xfrm>
          <a:prstGeom prst="line">
            <a:avLst/>
          </a:prstGeom>
          <a:noFill/>
          <a:ln w="38100">
            <a:solidFill>
              <a:srgbClr val="FF0000"/>
            </a:solidFill>
            <a:round/>
            <a:headEnd type="none" w="sm" len="sm"/>
            <a:tailEnd type="triangle" w="med" len="med"/>
          </a:ln>
          <a:effectLst/>
        </p:spPr>
        <p:txBody>
          <a:bodyPr/>
          <a:lstStyle/>
          <a:p>
            <a:endParaRPr lang="en-US">
              <a:ln>
                <a:solidFill>
                  <a:schemeClr val="tx1"/>
                </a:solidFill>
              </a:ln>
            </a:endParaRPr>
          </a:p>
        </p:txBody>
      </p:sp>
      <p:sp>
        <p:nvSpPr>
          <p:cNvPr id="500752" name="Line 16"/>
          <p:cNvSpPr>
            <a:spLocks noChangeShapeType="1"/>
          </p:cNvSpPr>
          <p:nvPr/>
        </p:nvSpPr>
        <p:spPr bwMode="auto">
          <a:xfrm>
            <a:off x="3543300" y="3429000"/>
            <a:ext cx="2335213" cy="1619250"/>
          </a:xfrm>
          <a:prstGeom prst="line">
            <a:avLst/>
          </a:prstGeom>
          <a:noFill/>
          <a:ln w="38100">
            <a:solidFill>
              <a:srgbClr val="FF0000"/>
            </a:solidFill>
            <a:round/>
            <a:headEnd type="none" w="sm" len="sm"/>
            <a:tailEnd type="triangle" w="med" len="med"/>
          </a:ln>
          <a:effectLst/>
        </p:spPr>
        <p:txBody>
          <a:bodyPr/>
          <a:lstStyle/>
          <a:p>
            <a:endParaRPr lang="en-US">
              <a:ln>
                <a:solidFill>
                  <a:schemeClr val="tx1"/>
                </a:solidFill>
              </a:ln>
            </a:endParaRPr>
          </a:p>
        </p:txBody>
      </p:sp>
      <p:sp>
        <p:nvSpPr>
          <p:cNvPr id="500753" name="Line 17"/>
          <p:cNvSpPr>
            <a:spLocks noChangeShapeType="1"/>
          </p:cNvSpPr>
          <p:nvPr/>
        </p:nvSpPr>
        <p:spPr bwMode="auto">
          <a:xfrm flipV="1">
            <a:off x="3711575" y="3429000"/>
            <a:ext cx="2178050" cy="1262063"/>
          </a:xfrm>
          <a:prstGeom prst="line">
            <a:avLst/>
          </a:prstGeom>
          <a:noFill/>
          <a:ln w="38100">
            <a:solidFill>
              <a:srgbClr val="FF0000"/>
            </a:solidFill>
            <a:round/>
            <a:headEnd type="none" w="sm" len="sm"/>
            <a:tailEnd type="triangle" w="med" len="med"/>
          </a:ln>
          <a:effectLst/>
        </p:spPr>
        <p:txBody>
          <a:bodyPr/>
          <a:lstStyle/>
          <a:p>
            <a:endParaRPr lang="en-US">
              <a:ln>
                <a:solidFill>
                  <a:schemeClr val="tx1"/>
                </a:solidFill>
              </a:ln>
            </a:endParaRPr>
          </a:p>
        </p:txBody>
      </p:sp>
      <p:sp>
        <p:nvSpPr>
          <p:cNvPr id="500754" name="Line 18"/>
          <p:cNvSpPr>
            <a:spLocks noChangeShapeType="1"/>
          </p:cNvSpPr>
          <p:nvPr/>
        </p:nvSpPr>
        <p:spPr bwMode="auto">
          <a:xfrm flipV="1">
            <a:off x="3694113" y="4237038"/>
            <a:ext cx="2133600" cy="468312"/>
          </a:xfrm>
          <a:prstGeom prst="line">
            <a:avLst/>
          </a:prstGeom>
          <a:noFill/>
          <a:ln w="38100">
            <a:solidFill>
              <a:srgbClr val="FF0000"/>
            </a:solidFill>
            <a:round/>
            <a:headEnd type="none" w="sm" len="sm"/>
            <a:tailEnd type="triangle" w="med" len="med"/>
          </a:ln>
          <a:effectLst/>
        </p:spPr>
        <p:txBody>
          <a:bodyPr/>
          <a:lstStyle/>
          <a:p>
            <a:endParaRPr lang="en-US">
              <a:ln>
                <a:solidFill>
                  <a:schemeClr val="tx1"/>
                </a:solidFill>
              </a:ln>
            </a:endParaRPr>
          </a:p>
        </p:txBody>
      </p:sp>
      <p:sp>
        <p:nvSpPr>
          <p:cNvPr id="500755" name="Line 19"/>
          <p:cNvSpPr>
            <a:spLocks noChangeShapeType="1"/>
          </p:cNvSpPr>
          <p:nvPr/>
        </p:nvSpPr>
        <p:spPr bwMode="auto">
          <a:xfrm>
            <a:off x="3690938" y="4718050"/>
            <a:ext cx="2211387" cy="384175"/>
          </a:xfrm>
          <a:prstGeom prst="line">
            <a:avLst/>
          </a:prstGeom>
          <a:noFill/>
          <a:ln w="38100">
            <a:solidFill>
              <a:srgbClr val="FF0000"/>
            </a:solidFill>
            <a:round/>
            <a:headEnd type="none" w="sm" len="sm"/>
            <a:tailEnd type="triangle" w="med" len="med"/>
          </a:ln>
          <a:effectLst/>
        </p:spPr>
        <p:txBody>
          <a:bodyPr/>
          <a:lstStyle/>
          <a:p>
            <a:endParaRPr lang="en-US">
              <a:ln>
                <a:solidFill>
                  <a:schemeClr val="tx1"/>
                </a:solidFill>
              </a:ln>
            </a:endParaRPr>
          </a:p>
        </p:txBody>
      </p:sp>
      <p:sp>
        <p:nvSpPr>
          <p:cNvPr id="500756" name="Text Box 20"/>
          <p:cNvSpPr txBox="1">
            <a:spLocks noChangeArrowheads="1"/>
          </p:cNvSpPr>
          <p:nvPr/>
        </p:nvSpPr>
        <p:spPr bwMode="auto">
          <a:xfrm>
            <a:off x="4586288" y="3014663"/>
            <a:ext cx="355600" cy="366712"/>
          </a:xfrm>
          <a:prstGeom prst="rect">
            <a:avLst/>
          </a:prstGeom>
          <a:noFill/>
          <a:ln w="12700">
            <a:noFill/>
            <a:miter lim="800000"/>
            <a:headEnd type="none" w="sm" len="sm"/>
            <a:tailEnd type="none" w="sm" len="sm"/>
          </a:ln>
          <a:effectLst/>
        </p:spPr>
        <p:txBody>
          <a:bodyPr>
            <a:spAutoFit/>
          </a:bodyPr>
          <a:lstStyle/>
          <a:p>
            <a:pPr>
              <a:spcBef>
                <a:spcPct val="50000"/>
              </a:spcBef>
              <a:buFont typeface="Monotype Sorts" pitchFamily="2" charset="2"/>
              <a:buNone/>
            </a:pPr>
            <a:r>
              <a:rPr lang="en-US" sz="1800" b="1">
                <a:latin typeface="Arial" pitchFamily="34" charset="0"/>
              </a:rPr>
              <a:t>4</a:t>
            </a:r>
          </a:p>
        </p:txBody>
      </p:sp>
      <p:sp>
        <p:nvSpPr>
          <p:cNvPr id="500757" name="Text Box 21"/>
          <p:cNvSpPr txBox="1">
            <a:spLocks noChangeArrowheads="1"/>
          </p:cNvSpPr>
          <p:nvPr/>
        </p:nvSpPr>
        <p:spPr bwMode="auto">
          <a:xfrm>
            <a:off x="4422775" y="3429000"/>
            <a:ext cx="355600" cy="366713"/>
          </a:xfrm>
          <a:prstGeom prst="rect">
            <a:avLst/>
          </a:prstGeom>
          <a:noFill/>
          <a:ln w="12700">
            <a:noFill/>
            <a:miter lim="800000"/>
            <a:headEnd type="none" w="sm" len="sm"/>
            <a:tailEnd type="none" w="sm" len="sm"/>
          </a:ln>
          <a:effectLst/>
        </p:spPr>
        <p:txBody>
          <a:bodyPr>
            <a:spAutoFit/>
          </a:bodyPr>
          <a:lstStyle/>
          <a:p>
            <a:pPr>
              <a:spcBef>
                <a:spcPct val="50000"/>
              </a:spcBef>
              <a:buFont typeface="Monotype Sorts" pitchFamily="2" charset="2"/>
              <a:buNone/>
            </a:pPr>
            <a:r>
              <a:rPr lang="en-US" sz="1800" b="1">
                <a:latin typeface="Arial" pitchFamily="34" charset="0"/>
              </a:rPr>
              <a:t>2</a:t>
            </a:r>
          </a:p>
        </p:txBody>
      </p:sp>
      <p:sp>
        <p:nvSpPr>
          <p:cNvPr id="500758" name="Text Box 22"/>
          <p:cNvSpPr txBox="1">
            <a:spLocks noChangeArrowheads="1"/>
          </p:cNvSpPr>
          <p:nvPr/>
        </p:nvSpPr>
        <p:spPr bwMode="auto">
          <a:xfrm>
            <a:off x="4311650" y="3713163"/>
            <a:ext cx="355600" cy="366712"/>
          </a:xfrm>
          <a:prstGeom prst="rect">
            <a:avLst/>
          </a:prstGeom>
          <a:noFill/>
          <a:ln w="12700">
            <a:noFill/>
            <a:miter lim="800000"/>
            <a:headEnd type="none" w="sm" len="sm"/>
            <a:tailEnd type="none" w="sm" len="sm"/>
          </a:ln>
          <a:effectLst/>
        </p:spPr>
        <p:txBody>
          <a:bodyPr>
            <a:spAutoFit/>
          </a:bodyPr>
          <a:lstStyle/>
          <a:p>
            <a:pPr>
              <a:spcBef>
                <a:spcPct val="50000"/>
              </a:spcBef>
              <a:buFont typeface="Monotype Sorts" pitchFamily="2" charset="2"/>
              <a:buNone/>
            </a:pPr>
            <a:r>
              <a:rPr lang="en-US" sz="1800" b="1">
                <a:latin typeface="Arial" pitchFamily="34" charset="0"/>
              </a:rPr>
              <a:t>4</a:t>
            </a:r>
          </a:p>
        </p:txBody>
      </p:sp>
      <p:sp>
        <p:nvSpPr>
          <p:cNvPr id="500759" name="Text Box 23"/>
          <p:cNvSpPr txBox="1">
            <a:spLocks noChangeArrowheads="1"/>
          </p:cNvSpPr>
          <p:nvPr/>
        </p:nvSpPr>
        <p:spPr bwMode="auto">
          <a:xfrm>
            <a:off x="3987800" y="4111625"/>
            <a:ext cx="355600" cy="366713"/>
          </a:xfrm>
          <a:prstGeom prst="rect">
            <a:avLst/>
          </a:prstGeom>
          <a:noFill/>
          <a:ln w="12700">
            <a:noFill/>
            <a:miter lim="800000"/>
            <a:headEnd type="none" w="sm" len="sm"/>
            <a:tailEnd type="none" w="sm" len="sm"/>
          </a:ln>
          <a:effectLst/>
        </p:spPr>
        <p:txBody>
          <a:bodyPr>
            <a:spAutoFit/>
          </a:bodyPr>
          <a:lstStyle/>
          <a:p>
            <a:pPr>
              <a:spcBef>
                <a:spcPct val="50000"/>
              </a:spcBef>
              <a:buFont typeface="Monotype Sorts" pitchFamily="2" charset="2"/>
              <a:buNone/>
            </a:pPr>
            <a:r>
              <a:rPr lang="en-US" sz="1800" b="1">
                <a:latin typeface="Arial" pitchFamily="34" charset="0"/>
              </a:rPr>
              <a:t>2</a:t>
            </a:r>
          </a:p>
        </p:txBody>
      </p:sp>
      <p:sp>
        <p:nvSpPr>
          <p:cNvPr id="500760" name="Text Box 24"/>
          <p:cNvSpPr txBox="1">
            <a:spLocks noChangeArrowheads="1"/>
          </p:cNvSpPr>
          <p:nvPr/>
        </p:nvSpPr>
        <p:spPr bwMode="auto">
          <a:xfrm>
            <a:off x="4343400" y="4219575"/>
            <a:ext cx="355600" cy="784830"/>
          </a:xfrm>
          <a:prstGeom prst="rect">
            <a:avLst/>
          </a:prstGeom>
          <a:noFill/>
          <a:ln w="12700">
            <a:noFill/>
            <a:miter lim="800000"/>
            <a:headEnd type="none" w="sm" len="sm"/>
            <a:tailEnd type="none" w="sm" len="sm"/>
          </a:ln>
          <a:effectLst/>
        </p:spPr>
        <p:txBody>
          <a:bodyPr>
            <a:spAutoFit/>
          </a:bodyPr>
          <a:lstStyle/>
          <a:p>
            <a:pPr>
              <a:spcBef>
                <a:spcPct val="50000"/>
              </a:spcBef>
              <a:buFont typeface="Monotype Sorts" pitchFamily="2" charset="2"/>
              <a:buNone/>
            </a:pPr>
            <a:r>
              <a:rPr lang="en-US" sz="1800" b="1" dirty="0">
                <a:latin typeface="Arial" pitchFamily="34" charset="0"/>
              </a:rPr>
              <a:t>6</a:t>
            </a:r>
          </a:p>
          <a:p>
            <a:pPr>
              <a:spcBef>
                <a:spcPct val="50000"/>
              </a:spcBef>
              <a:buFont typeface="Monotype Sorts" pitchFamily="2" charset="2"/>
              <a:buNone/>
            </a:pPr>
            <a:endParaRPr lang="en-US" sz="1800" b="1" dirty="0">
              <a:latin typeface="Arial" pitchFamily="34" charset="0"/>
            </a:endParaRPr>
          </a:p>
        </p:txBody>
      </p:sp>
      <p:sp>
        <p:nvSpPr>
          <p:cNvPr id="500761" name="Text Box 25"/>
          <p:cNvSpPr txBox="1">
            <a:spLocks noChangeArrowheads="1"/>
          </p:cNvSpPr>
          <p:nvPr/>
        </p:nvSpPr>
        <p:spPr bwMode="auto">
          <a:xfrm>
            <a:off x="4486275" y="4556125"/>
            <a:ext cx="355600" cy="366713"/>
          </a:xfrm>
          <a:prstGeom prst="rect">
            <a:avLst/>
          </a:prstGeom>
          <a:noFill/>
          <a:ln w="12700">
            <a:noFill/>
            <a:miter lim="800000"/>
            <a:headEnd type="none" w="sm" len="sm"/>
            <a:tailEnd type="none" w="sm" len="sm"/>
          </a:ln>
          <a:effectLst/>
        </p:spPr>
        <p:txBody>
          <a:bodyPr>
            <a:spAutoFit/>
          </a:bodyPr>
          <a:lstStyle/>
          <a:p>
            <a:pPr>
              <a:spcBef>
                <a:spcPct val="50000"/>
              </a:spcBef>
              <a:buFont typeface="Monotype Sorts" pitchFamily="2" charset="2"/>
              <a:buNone/>
            </a:pPr>
            <a:r>
              <a:rPr lang="en-US" sz="1800" b="1" dirty="0">
                <a:latin typeface="Arial" pitchFamily="34" charset="0"/>
              </a:rPr>
              <a:t>3</a:t>
            </a:r>
          </a:p>
        </p:txBody>
      </p:sp>
      <p:sp>
        <p:nvSpPr>
          <p:cNvPr id="500762" name="Text Box 26"/>
          <p:cNvSpPr txBox="1">
            <a:spLocks noChangeArrowheads="1"/>
          </p:cNvSpPr>
          <p:nvPr/>
        </p:nvSpPr>
        <p:spPr bwMode="auto">
          <a:xfrm>
            <a:off x="4025900" y="2605088"/>
            <a:ext cx="1346200" cy="366712"/>
          </a:xfrm>
          <a:prstGeom prst="rect">
            <a:avLst/>
          </a:prstGeom>
          <a:noFill/>
          <a:ln w="12700">
            <a:noFill/>
            <a:miter lim="800000"/>
            <a:headEnd type="none" w="sm" len="sm"/>
            <a:tailEnd type="none" w="sm" len="sm"/>
          </a:ln>
          <a:effectLst/>
        </p:spPr>
        <p:txBody>
          <a:bodyPr>
            <a:spAutoFit/>
          </a:bodyPr>
          <a:lstStyle/>
          <a:p>
            <a:pPr>
              <a:spcBef>
                <a:spcPct val="50000"/>
              </a:spcBef>
              <a:buFont typeface="Monotype Sorts" pitchFamily="2" charset="2"/>
              <a:buNone/>
            </a:pPr>
            <a:r>
              <a:rPr lang="en-US" sz="1800" b="1" dirty="0">
                <a:latin typeface="Arial" pitchFamily="34" charset="0"/>
              </a:rPr>
              <a:t>Ship Cost</a:t>
            </a:r>
          </a:p>
        </p:txBody>
      </p:sp>
      <p:sp>
        <p:nvSpPr>
          <p:cNvPr id="27" name="TextBox 26"/>
          <p:cNvSpPr txBox="1"/>
          <p:nvPr/>
        </p:nvSpPr>
        <p:spPr>
          <a:xfrm>
            <a:off x="742156" y="6336268"/>
            <a:ext cx="8229600" cy="369332"/>
          </a:xfrm>
          <a:prstGeom prst="rect">
            <a:avLst/>
          </a:prstGeom>
          <a:noFill/>
        </p:spPr>
        <p:txBody>
          <a:bodyPr wrap="square" rtlCol="0">
            <a:spAutoFit/>
          </a:bodyPr>
          <a:lstStyle/>
          <a:p>
            <a:r>
              <a:rPr lang="en-US" sz="1800" dirty="0"/>
              <a:t>If you want to follow along, this is in the file: 0503 supply chain…</a:t>
            </a:r>
            <a:r>
              <a:rPr lang="en-US" sz="1800" dirty="0" err="1"/>
              <a:t>xls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38200"/>
            <a:ext cx="7948613" cy="762000"/>
          </a:xfrm>
        </p:spPr>
        <p:txBody>
          <a:bodyPr/>
          <a:lstStyle/>
          <a:p>
            <a:r>
              <a:rPr lang="en-US" dirty="0"/>
              <a:t>Try it out:	</a:t>
            </a:r>
          </a:p>
        </p:txBody>
      </p:sp>
      <p:sp>
        <p:nvSpPr>
          <p:cNvPr id="3" name="Content Placeholder 2"/>
          <p:cNvSpPr>
            <a:spLocks noGrp="1"/>
          </p:cNvSpPr>
          <p:nvPr>
            <p:ph idx="1"/>
          </p:nvPr>
        </p:nvSpPr>
        <p:spPr>
          <a:xfrm>
            <a:off x="76200" y="1600200"/>
            <a:ext cx="5715000" cy="4419600"/>
          </a:xfrm>
        </p:spPr>
        <p:txBody>
          <a:bodyPr/>
          <a:lstStyle/>
          <a:p>
            <a:r>
              <a:rPr lang="en-US" sz="2000" dirty="0"/>
              <a:t>Open the Excel file: “0503…”</a:t>
            </a:r>
          </a:p>
          <a:p>
            <a:r>
              <a:rPr lang="en-US" sz="2000" dirty="0"/>
              <a:t>Click on the “Data” ribbon, then “Solver”</a:t>
            </a:r>
          </a:p>
          <a:p>
            <a:r>
              <a:rPr lang="en-US" sz="2000" dirty="0"/>
              <a:t>Set Objective: Total Costs (in green)  cell c19</a:t>
            </a:r>
          </a:p>
          <a:p>
            <a:r>
              <a:rPr lang="en-US" sz="2000" dirty="0"/>
              <a:t>Changing cells: (in blue) cells c6:e7</a:t>
            </a:r>
          </a:p>
          <a:p>
            <a:r>
              <a:rPr lang="en-US" sz="2000" dirty="0"/>
              <a:t>Add constraints: (in red)</a:t>
            </a:r>
          </a:p>
          <a:p>
            <a:pPr lvl="1"/>
            <a:r>
              <a:rPr lang="en-US" sz="2000" dirty="0"/>
              <a:t>Don’t ship more than is available:</a:t>
            </a:r>
          </a:p>
          <a:p>
            <a:pPr lvl="2"/>
            <a:r>
              <a:rPr lang="en-US" sz="1800" dirty="0"/>
              <a:t>tot shipped&lt;=avail   cells f6:f7&lt;=g6:g7</a:t>
            </a:r>
          </a:p>
          <a:p>
            <a:pPr lvl="1"/>
            <a:r>
              <a:rPr lang="en-US" sz="2000" dirty="0"/>
              <a:t>Be sure to meet all demand:</a:t>
            </a:r>
          </a:p>
          <a:p>
            <a:pPr lvl="2"/>
            <a:r>
              <a:rPr lang="en-US" sz="1800" dirty="0"/>
              <a:t>Ship &gt;= demand   cells c8:e8&gt;=c9:e9</a:t>
            </a:r>
          </a:p>
          <a:p>
            <a:pPr lvl="1"/>
            <a:endParaRPr lang="en-US" sz="2000" dirty="0"/>
          </a:p>
          <a:p>
            <a:endParaRPr lang="en-US" sz="2000" dirty="0"/>
          </a:p>
          <a:p>
            <a:endParaRPr lang="en-US" sz="2000" dirty="0"/>
          </a:p>
          <a:p>
            <a:endParaRPr lang="en-US" sz="2000" dirty="0"/>
          </a:p>
        </p:txBody>
      </p:sp>
      <p:pic>
        <p:nvPicPr>
          <p:cNvPr id="4" name="Picture 3"/>
          <p:cNvPicPr>
            <a:picLocks noChangeAspect="1"/>
          </p:cNvPicPr>
          <p:nvPr/>
        </p:nvPicPr>
        <p:blipFill>
          <a:blip r:embed="rId2"/>
          <a:stretch>
            <a:fillRect/>
          </a:stretch>
        </p:blipFill>
        <p:spPr>
          <a:xfrm>
            <a:off x="5334000" y="2971800"/>
            <a:ext cx="3707871" cy="3733800"/>
          </a:xfrm>
          <a:prstGeom prst="rect">
            <a:avLst/>
          </a:prstGeom>
        </p:spPr>
      </p:pic>
    </p:spTree>
    <p:extLst>
      <p:ext uri="{BB962C8B-B14F-4D97-AF65-F5344CB8AC3E}">
        <p14:creationId xmlns:p14="http://schemas.microsoft.com/office/powerpoint/2010/main" val="2763574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39800"/>
            <a:ext cx="7110413" cy="1143000"/>
          </a:xfrm>
        </p:spPr>
        <p:txBody>
          <a:bodyPr/>
          <a:lstStyle/>
          <a:p>
            <a:r>
              <a:rPr lang="en-US" dirty="0"/>
              <a:t>Shadow Prices</a:t>
            </a:r>
          </a:p>
        </p:txBody>
      </p:sp>
      <p:sp>
        <p:nvSpPr>
          <p:cNvPr id="3" name="Content Placeholder 2"/>
          <p:cNvSpPr>
            <a:spLocks noGrp="1"/>
          </p:cNvSpPr>
          <p:nvPr>
            <p:ph idx="1"/>
          </p:nvPr>
        </p:nvSpPr>
        <p:spPr>
          <a:xfrm>
            <a:off x="306388" y="1981200"/>
            <a:ext cx="8532812" cy="4038600"/>
          </a:xfrm>
        </p:spPr>
        <p:txBody>
          <a:bodyPr/>
          <a:lstStyle/>
          <a:p>
            <a:r>
              <a:rPr lang="en-US" dirty="0"/>
              <a:t>If you increase a constraint by 1 unit, by how much will the objective (total shipping costs) change?</a:t>
            </a:r>
          </a:p>
          <a:p>
            <a:pPr lvl="1"/>
            <a:r>
              <a:rPr lang="en-US" dirty="0"/>
              <a:t>Increase supply?</a:t>
            </a:r>
          </a:p>
          <a:p>
            <a:pPr lvl="2"/>
            <a:r>
              <a:rPr lang="en-US" dirty="0"/>
              <a:t>One unit in Germany?</a:t>
            </a:r>
          </a:p>
          <a:p>
            <a:pPr lvl="1"/>
            <a:r>
              <a:rPr lang="en-US" dirty="0"/>
              <a:t>Increase demand?</a:t>
            </a:r>
          </a:p>
          <a:p>
            <a:pPr lvl="2"/>
            <a:r>
              <a:rPr lang="en-US" dirty="0"/>
              <a:t>One unit in UK?</a:t>
            </a:r>
          </a:p>
          <a:p>
            <a:pPr lvl="1"/>
            <a:endParaRPr lang="en-US" dirty="0"/>
          </a:p>
        </p:txBody>
      </p:sp>
      <p:pic>
        <p:nvPicPr>
          <p:cNvPr id="4" name="Picture 3"/>
          <p:cNvPicPr>
            <a:picLocks noChangeAspect="1"/>
          </p:cNvPicPr>
          <p:nvPr/>
        </p:nvPicPr>
        <p:blipFill>
          <a:blip r:embed="rId2"/>
          <a:stretch>
            <a:fillRect/>
          </a:stretch>
        </p:blipFill>
        <p:spPr>
          <a:xfrm>
            <a:off x="4798763" y="3048000"/>
            <a:ext cx="4065837" cy="1905000"/>
          </a:xfrm>
          <a:prstGeom prst="rect">
            <a:avLst/>
          </a:prstGeom>
        </p:spPr>
      </p:pic>
    </p:spTree>
    <p:extLst>
      <p:ext uri="{BB962C8B-B14F-4D97-AF65-F5344CB8AC3E}">
        <p14:creationId xmlns:p14="http://schemas.microsoft.com/office/powerpoint/2010/main" val="624343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38200"/>
            <a:ext cx="7948613" cy="762000"/>
          </a:xfrm>
        </p:spPr>
        <p:txBody>
          <a:bodyPr/>
          <a:lstStyle/>
          <a:p>
            <a:r>
              <a:rPr lang="en-US" dirty="0"/>
              <a:t>Try it out:	</a:t>
            </a:r>
          </a:p>
        </p:txBody>
      </p:sp>
      <p:sp>
        <p:nvSpPr>
          <p:cNvPr id="3" name="Content Placeholder 2"/>
          <p:cNvSpPr>
            <a:spLocks noGrp="1"/>
          </p:cNvSpPr>
          <p:nvPr>
            <p:ph idx="1"/>
          </p:nvPr>
        </p:nvSpPr>
        <p:spPr>
          <a:xfrm>
            <a:off x="76200" y="1600200"/>
            <a:ext cx="5257800" cy="4419600"/>
          </a:xfrm>
        </p:spPr>
        <p:txBody>
          <a:bodyPr/>
          <a:lstStyle/>
          <a:p>
            <a:r>
              <a:rPr lang="en-US" sz="2000" dirty="0"/>
              <a:t>Open the Excel file: “0503…”</a:t>
            </a:r>
          </a:p>
          <a:p>
            <a:r>
              <a:rPr lang="en-US" sz="2000" dirty="0"/>
              <a:t>Click on “Data Tab”, then “Solver”</a:t>
            </a:r>
          </a:p>
          <a:p>
            <a:r>
              <a:rPr lang="en-US" sz="2000" dirty="0"/>
              <a:t>Click on “Solve”</a:t>
            </a:r>
          </a:p>
          <a:p>
            <a:r>
              <a:rPr lang="en-US" sz="2000" dirty="0"/>
              <a:t>When Solver Results appear, highlight “Sensitivity” report and click “OK”</a:t>
            </a:r>
          </a:p>
          <a:p>
            <a:pPr marL="0" indent="0">
              <a:buNone/>
            </a:pPr>
            <a:endParaRPr lang="en-US" sz="2000" dirty="0"/>
          </a:p>
          <a:p>
            <a:endParaRPr lang="en-US" sz="2000" dirty="0"/>
          </a:p>
          <a:p>
            <a:endParaRPr lang="en-US" sz="2000" dirty="0"/>
          </a:p>
        </p:txBody>
      </p:sp>
      <p:pic>
        <p:nvPicPr>
          <p:cNvPr id="5" name="Picture 4"/>
          <p:cNvPicPr>
            <a:picLocks noChangeAspect="1"/>
          </p:cNvPicPr>
          <p:nvPr/>
        </p:nvPicPr>
        <p:blipFill>
          <a:blip r:embed="rId2"/>
          <a:stretch>
            <a:fillRect/>
          </a:stretch>
        </p:blipFill>
        <p:spPr>
          <a:xfrm>
            <a:off x="4416690" y="3200400"/>
            <a:ext cx="4457700" cy="3333750"/>
          </a:xfrm>
          <a:prstGeom prst="rect">
            <a:avLst/>
          </a:prstGeom>
        </p:spPr>
      </p:pic>
    </p:spTree>
    <p:extLst>
      <p:ext uri="{BB962C8B-B14F-4D97-AF65-F5344CB8AC3E}">
        <p14:creationId xmlns:p14="http://schemas.microsoft.com/office/powerpoint/2010/main" val="3120357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305800" cy="1143000"/>
          </a:xfrm>
        </p:spPr>
        <p:txBody>
          <a:bodyPr/>
          <a:lstStyle/>
          <a:p>
            <a:r>
              <a:rPr lang="en-US" sz="2800" dirty="0"/>
              <a:t>Shadow Prices tell us the answer</a:t>
            </a:r>
          </a:p>
        </p:txBody>
      </p:sp>
      <p:sp>
        <p:nvSpPr>
          <p:cNvPr id="3" name="Content Placeholder 2"/>
          <p:cNvSpPr>
            <a:spLocks noGrp="1"/>
          </p:cNvSpPr>
          <p:nvPr>
            <p:ph idx="1"/>
          </p:nvPr>
        </p:nvSpPr>
        <p:spPr>
          <a:xfrm>
            <a:off x="191294" y="1600200"/>
            <a:ext cx="8532812" cy="4038600"/>
          </a:xfrm>
        </p:spPr>
        <p:txBody>
          <a:bodyPr/>
          <a:lstStyle/>
          <a:p>
            <a:r>
              <a:rPr lang="en-US" sz="2000" dirty="0"/>
              <a:t>If you increase a constraint by 1 unit, by how much will the objective (total shipping costs) change?</a:t>
            </a:r>
          </a:p>
          <a:p>
            <a:pPr lvl="1"/>
            <a:r>
              <a:rPr lang="en-US" sz="2000" dirty="0"/>
              <a:t>Increase supply?</a:t>
            </a:r>
          </a:p>
          <a:p>
            <a:pPr lvl="2"/>
            <a:r>
              <a:rPr lang="en-US" sz="1800" dirty="0"/>
              <a:t>One unit in Germany?</a:t>
            </a:r>
          </a:p>
          <a:p>
            <a:pPr lvl="3"/>
            <a:r>
              <a:rPr lang="en-US" sz="1600" dirty="0">
                <a:solidFill>
                  <a:srgbClr val="FF0000"/>
                </a:solidFill>
              </a:rPr>
              <a:t>Lowers cost by $1</a:t>
            </a:r>
          </a:p>
          <a:p>
            <a:pPr lvl="1"/>
            <a:r>
              <a:rPr lang="en-US" sz="2000" dirty="0"/>
              <a:t>Increase demand?</a:t>
            </a:r>
          </a:p>
          <a:p>
            <a:pPr lvl="2"/>
            <a:r>
              <a:rPr lang="en-US" sz="1800" dirty="0"/>
              <a:t>One unit in UK?</a:t>
            </a:r>
          </a:p>
          <a:p>
            <a:pPr lvl="3"/>
            <a:r>
              <a:rPr lang="en-US" sz="1600" dirty="0">
                <a:solidFill>
                  <a:srgbClr val="FF0000"/>
                </a:solidFill>
              </a:rPr>
              <a:t>Raises cost by $3</a:t>
            </a:r>
          </a:p>
          <a:p>
            <a:pPr lvl="1"/>
            <a:endParaRPr lang="en-US" sz="2000" dirty="0"/>
          </a:p>
        </p:txBody>
      </p:sp>
      <p:pic>
        <p:nvPicPr>
          <p:cNvPr id="5" name="Picture 4"/>
          <p:cNvPicPr>
            <a:picLocks noChangeAspect="1"/>
          </p:cNvPicPr>
          <p:nvPr/>
        </p:nvPicPr>
        <p:blipFill>
          <a:blip r:embed="rId2"/>
          <a:stretch>
            <a:fillRect/>
          </a:stretch>
        </p:blipFill>
        <p:spPr>
          <a:xfrm>
            <a:off x="4800600" y="2362200"/>
            <a:ext cx="4100776" cy="3735203"/>
          </a:xfrm>
          <a:prstGeom prst="rect">
            <a:avLst/>
          </a:prstGeom>
        </p:spPr>
      </p:pic>
      <p:pic>
        <p:nvPicPr>
          <p:cNvPr id="6" name="Picture 5"/>
          <p:cNvPicPr>
            <a:picLocks noChangeAspect="1"/>
          </p:cNvPicPr>
          <p:nvPr/>
        </p:nvPicPr>
        <p:blipFill>
          <a:blip r:embed="rId3"/>
          <a:stretch>
            <a:fillRect/>
          </a:stretch>
        </p:blipFill>
        <p:spPr>
          <a:xfrm>
            <a:off x="462755" y="4572000"/>
            <a:ext cx="4066384" cy="1908213"/>
          </a:xfrm>
          <a:prstGeom prst="rect">
            <a:avLst/>
          </a:prstGeom>
        </p:spPr>
      </p:pic>
      <p:sp>
        <p:nvSpPr>
          <p:cNvPr id="4" name="Rectangle 3"/>
          <p:cNvSpPr/>
          <p:nvPr/>
        </p:nvSpPr>
        <p:spPr bwMode="auto">
          <a:xfrm>
            <a:off x="6934200" y="5431536"/>
            <a:ext cx="304800" cy="320040"/>
          </a:xfrm>
          <a:prstGeom prst="rect">
            <a:avLst/>
          </a:prstGeom>
          <a:solidFill>
            <a:srgbClr val="FFFF00">
              <a:alpha val="31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687122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90" name="Rectangle 86"/>
          <p:cNvSpPr>
            <a:spLocks noChangeArrowheads="1"/>
          </p:cNvSpPr>
          <p:nvPr/>
        </p:nvSpPr>
        <p:spPr bwMode="auto">
          <a:xfrm>
            <a:off x="324644" y="4239981"/>
            <a:ext cx="8647112" cy="1541463"/>
          </a:xfrm>
          <a:prstGeom prst="rect">
            <a:avLst/>
          </a:prstGeom>
          <a:solidFill>
            <a:srgbClr val="FFFFCC"/>
          </a:solidFill>
          <a:ln w="12700">
            <a:solidFill>
              <a:schemeClr val="tx1"/>
            </a:solidFill>
            <a:miter lim="800000"/>
            <a:headEnd type="none" w="sm" len="sm"/>
            <a:tailEnd type="none" w="sm" len="sm"/>
          </a:ln>
          <a:effectLst/>
        </p:spPr>
        <p:txBody>
          <a:bodyPr wrap="none" anchor="ctr"/>
          <a:lstStyle/>
          <a:p>
            <a:endParaRPr lang="en-US"/>
          </a:p>
        </p:txBody>
      </p:sp>
      <p:sp>
        <p:nvSpPr>
          <p:cNvPr id="507906" name="Rectangle 2"/>
          <p:cNvSpPr>
            <a:spLocks noGrp="1" noChangeArrowheads="1"/>
          </p:cNvSpPr>
          <p:nvPr>
            <p:ph type="title"/>
          </p:nvPr>
        </p:nvSpPr>
        <p:spPr>
          <a:xfrm>
            <a:off x="838200" y="533400"/>
            <a:ext cx="7467600" cy="1143000"/>
          </a:xfrm>
        </p:spPr>
        <p:txBody>
          <a:bodyPr/>
          <a:lstStyle/>
          <a:p>
            <a:pPr algn="ctr"/>
            <a:r>
              <a:rPr lang="en-US" sz="3200" dirty="0">
                <a:latin typeface="Calibri" pitchFamily="34" charset="0"/>
                <a:cs typeface="Calibri" pitchFamily="34" charset="0"/>
              </a:rPr>
              <a:t>FINANCE: Capital Budget</a:t>
            </a:r>
          </a:p>
        </p:txBody>
      </p:sp>
      <p:sp>
        <p:nvSpPr>
          <p:cNvPr id="507907" name="Rectangle 3"/>
          <p:cNvSpPr>
            <a:spLocks noGrp="1" noChangeArrowheads="1"/>
          </p:cNvSpPr>
          <p:nvPr>
            <p:ph type="body" sz="half" idx="1"/>
          </p:nvPr>
        </p:nvSpPr>
        <p:spPr>
          <a:xfrm>
            <a:off x="533400" y="1600200"/>
            <a:ext cx="8610600" cy="5105400"/>
          </a:xfrm>
        </p:spPr>
        <p:txBody>
          <a:bodyPr/>
          <a:lstStyle/>
          <a:p>
            <a:pPr>
              <a:buFontTx/>
              <a:buNone/>
            </a:pPr>
            <a:r>
              <a:rPr lang="en-US" sz="2400" b="1" dirty="0">
                <a:latin typeface="Calibri" pitchFamily="34" charset="0"/>
                <a:cs typeface="Calibri" pitchFamily="34" charset="0"/>
              </a:rPr>
              <a:t>Star Oil Company is considering five different investment opportunities. The cash outflows and net present values ($M) are shown below.  Star Oil  has $40M available for investment now (time 0); it estimates that one year from now (time 1) $20M will be available for investment.  Star Oil may purchase any fraction of each investment (between 0 and 1).</a:t>
            </a:r>
          </a:p>
        </p:txBody>
      </p:sp>
      <p:pic>
        <p:nvPicPr>
          <p:cNvPr id="19763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934513"/>
            <a:ext cx="8534400" cy="116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42156" y="6216134"/>
            <a:ext cx="8229600" cy="369332"/>
          </a:xfrm>
          <a:prstGeom prst="rect">
            <a:avLst/>
          </a:prstGeom>
          <a:noFill/>
        </p:spPr>
        <p:txBody>
          <a:bodyPr wrap="square" rtlCol="0">
            <a:spAutoFit/>
          </a:bodyPr>
          <a:lstStyle/>
          <a:p>
            <a:r>
              <a:rPr lang="en-US" sz="1800" dirty="0"/>
              <a:t>If you want to follow along, this is in the file: 0504 LP…</a:t>
            </a:r>
            <a:r>
              <a:rPr lang="en-US" sz="1800" dirty="0" err="1"/>
              <a:t>xls</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39800"/>
            <a:ext cx="8253413" cy="1143000"/>
          </a:xfrm>
        </p:spPr>
        <p:txBody>
          <a:bodyPr/>
          <a:lstStyle/>
          <a:p>
            <a:r>
              <a:rPr lang="en-US" dirty="0"/>
              <a:t>Optimization</a:t>
            </a:r>
            <a:br>
              <a:rPr lang="en-US" dirty="0"/>
            </a:br>
            <a:endParaRPr lang="en-US" dirty="0"/>
          </a:p>
        </p:txBody>
      </p:sp>
      <p:sp>
        <p:nvSpPr>
          <p:cNvPr id="3" name="Content Placeholder 2"/>
          <p:cNvSpPr>
            <a:spLocks noGrp="1"/>
          </p:cNvSpPr>
          <p:nvPr>
            <p:ph idx="1"/>
          </p:nvPr>
        </p:nvSpPr>
        <p:spPr>
          <a:xfrm>
            <a:off x="304800" y="1676400"/>
            <a:ext cx="8763000" cy="4953000"/>
          </a:xfrm>
        </p:spPr>
        <p:txBody>
          <a:bodyPr/>
          <a:lstStyle/>
          <a:p>
            <a:r>
              <a:rPr lang="en-US" sz="2200" dirty="0"/>
              <a:t>Modeling decisions in a way that you can find the decisions that will either maximize or minimize an objective, subject to constraints</a:t>
            </a:r>
          </a:p>
          <a:p>
            <a:r>
              <a:rPr lang="en-US" sz="2200" dirty="0"/>
              <a:t>For the next two weeks, the types of optimization that we will consider in K507 include the following DETERMINISTIC models:</a:t>
            </a:r>
          </a:p>
          <a:p>
            <a:pPr lvl="1"/>
            <a:r>
              <a:rPr lang="en-US" sz="2200" dirty="0"/>
              <a:t>Linear Programming (In Excel language: Solver—Simplex LP)</a:t>
            </a:r>
          </a:p>
          <a:p>
            <a:pPr lvl="1"/>
            <a:r>
              <a:rPr lang="en-US" sz="2200" dirty="0"/>
              <a:t>Nonlinear Programming (Solver—GRG nonlinear)</a:t>
            </a:r>
          </a:p>
          <a:p>
            <a:pPr lvl="1"/>
            <a:r>
              <a:rPr lang="en-US" sz="2200" dirty="0"/>
              <a:t>Genetic Algorithms (Evolutionary Solver)  </a:t>
            </a:r>
          </a:p>
          <a:p>
            <a:pPr lvl="1"/>
            <a:r>
              <a:rPr lang="en-US" sz="2200" dirty="0"/>
              <a:t>Integer Programming (Solver—any of the above with additional integer constraints)</a:t>
            </a:r>
          </a:p>
        </p:txBody>
      </p:sp>
    </p:spTree>
    <p:extLst>
      <p:ext uri="{BB962C8B-B14F-4D97-AF65-F5344CB8AC3E}">
        <p14:creationId xmlns:p14="http://schemas.microsoft.com/office/powerpoint/2010/main" val="2222411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228600" y="838200"/>
            <a:ext cx="8686800" cy="609600"/>
          </a:xfrm>
        </p:spPr>
        <p:txBody>
          <a:bodyPr/>
          <a:lstStyle/>
          <a:p>
            <a:pPr algn="ctr"/>
            <a:r>
              <a:rPr lang="en-US" sz="3200" dirty="0">
                <a:latin typeface="Calibri" pitchFamily="34" charset="0"/>
                <a:cs typeface="Calibri" pitchFamily="34" charset="0"/>
              </a:rPr>
              <a:t>Notes about Linear Programming</a:t>
            </a:r>
          </a:p>
        </p:txBody>
      </p:sp>
      <p:sp>
        <p:nvSpPr>
          <p:cNvPr id="498691" name="Rectangle 3"/>
          <p:cNvSpPr>
            <a:spLocks noGrp="1" noChangeArrowheads="1"/>
          </p:cNvSpPr>
          <p:nvPr>
            <p:ph type="body" idx="1"/>
          </p:nvPr>
        </p:nvSpPr>
        <p:spPr>
          <a:xfrm>
            <a:off x="319087" y="1447800"/>
            <a:ext cx="8505825" cy="5029200"/>
          </a:xfrm>
        </p:spPr>
        <p:txBody>
          <a:bodyPr/>
          <a:lstStyle/>
          <a:p>
            <a:r>
              <a:rPr lang="en-US" sz="2400" dirty="0">
                <a:latin typeface="Calibri" pitchFamily="34" charset="0"/>
                <a:cs typeface="Calibri" pitchFamily="34" charset="0"/>
              </a:rPr>
              <a:t>The optimal solution, if it exists, will quickly be found (or the LP will let you know that no solution is possible)</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Even complicated linear programming problems can be solved relatively quickly</a:t>
            </a:r>
          </a:p>
          <a:p>
            <a:pPr lvl="1"/>
            <a:r>
              <a:rPr lang="en-US" sz="2400" dirty="0">
                <a:latin typeface="Calibri" pitchFamily="34" charset="0"/>
                <a:cs typeface="Calibri" pitchFamily="34" charset="0"/>
              </a:rPr>
              <a:t>Research problem with 816 decision variables and 1.3 million parameters in the constraints solved in a few seconds</a:t>
            </a:r>
          </a:p>
          <a:p>
            <a:pPr lvl="1"/>
            <a:endParaRPr lang="en-US" sz="2400" dirty="0">
              <a:latin typeface="Calibri" pitchFamily="34" charset="0"/>
              <a:cs typeface="Calibri" pitchFamily="34" charset="0"/>
            </a:endParaRPr>
          </a:p>
          <a:p>
            <a:r>
              <a:rPr lang="en-US" sz="2400" dirty="0">
                <a:latin typeface="Calibri" pitchFamily="34" charset="0"/>
                <a:cs typeface="Calibri" pitchFamily="34" charset="0"/>
              </a:rPr>
              <a:t>May have to be creative to keep from multiplying variables (which would be a non-linear relationship)</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Don’t forget the non-negativity constraints!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050"/>
          <p:cNvSpPr>
            <a:spLocks noGrp="1" noChangeArrowheads="1"/>
          </p:cNvSpPr>
          <p:nvPr>
            <p:ph type="title"/>
          </p:nvPr>
        </p:nvSpPr>
        <p:spPr>
          <a:xfrm>
            <a:off x="0" y="787400"/>
            <a:ext cx="8991600" cy="1143000"/>
          </a:xfrm>
        </p:spPr>
        <p:txBody>
          <a:bodyPr/>
          <a:lstStyle/>
          <a:p>
            <a:r>
              <a:rPr lang="en-US" sz="3200" dirty="0"/>
              <a:t>Deterministic Models (LP, NLP, Evolutionary)</a:t>
            </a:r>
          </a:p>
        </p:txBody>
      </p:sp>
      <p:sp>
        <p:nvSpPr>
          <p:cNvPr id="252931" name="Rectangle 2051"/>
          <p:cNvSpPr>
            <a:spLocks noGrp="1" noChangeArrowheads="1"/>
          </p:cNvSpPr>
          <p:nvPr>
            <p:ph type="body" idx="1"/>
          </p:nvPr>
        </p:nvSpPr>
        <p:spPr>
          <a:xfrm>
            <a:off x="382588" y="1828800"/>
            <a:ext cx="8253412" cy="4038600"/>
          </a:xfrm>
        </p:spPr>
        <p:txBody>
          <a:bodyPr/>
          <a:lstStyle/>
          <a:p>
            <a:r>
              <a:rPr lang="en-US" sz="2400" dirty="0"/>
              <a:t>Every model has:</a:t>
            </a:r>
          </a:p>
          <a:p>
            <a:pPr lvl="1"/>
            <a:r>
              <a:rPr lang="en-US" sz="2400" b="1" dirty="0"/>
              <a:t>Objective Function (maximize or minimize)</a:t>
            </a:r>
          </a:p>
          <a:p>
            <a:pPr lvl="1"/>
            <a:r>
              <a:rPr lang="en-US" sz="2400" b="1" dirty="0"/>
              <a:t>Decision Variables</a:t>
            </a:r>
          </a:p>
          <a:p>
            <a:pPr lvl="1"/>
            <a:r>
              <a:rPr lang="en-US" sz="2400" b="1" dirty="0"/>
              <a:t>Constraints</a:t>
            </a:r>
          </a:p>
          <a:p>
            <a:endParaRPr lang="en-US" sz="2400" dirty="0"/>
          </a:p>
          <a:p>
            <a:r>
              <a:rPr lang="en-US" sz="2400" b="1" dirty="0"/>
              <a:t>Deterministic models have no random elements. </a:t>
            </a:r>
            <a:r>
              <a:rPr lang="en-US" sz="2400" dirty="0"/>
              <a:t>(Monte Carlo Simulations are useful when there are random elements to your models.)</a:t>
            </a:r>
          </a:p>
        </p:txBody>
      </p:sp>
    </p:spTree>
    <p:extLst>
      <p:ext uri="{BB962C8B-B14F-4D97-AF65-F5344CB8AC3E}">
        <p14:creationId xmlns:p14="http://schemas.microsoft.com/office/powerpoint/2010/main" val="111764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ChangeArrowheads="1"/>
          </p:cNvSpPr>
          <p:nvPr/>
        </p:nvSpPr>
        <p:spPr bwMode="auto">
          <a:xfrm>
            <a:off x="533400" y="2286000"/>
            <a:ext cx="1676400" cy="685800"/>
          </a:xfrm>
          <a:prstGeom prst="rect">
            <a:avLst/>
          </a:prstGeom>
          <a:solidFill>
            <a:schemeClr val="accent6">
              <a:lumMod val="20000"/>
              <a:lumOff val="80000"/>
            </a:schemeClr>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94595" name="Rectangle 3"/>
          <p:cNvSpPr>
            <a:spLocks noGrp="1" noChangeArrowheads="1"/>
          </p:cNvSpPr>
          <p:nvPr>
            <p:ph type="title"/>
          </p:nvPr>
        </p:nvSpPr>
        <p:spPr>
          <a:xfrm>
            <a:off x="0" y="838200"/>
            <a:ext cx="9144000" cy="1143000"/>
          </a:xfrm>
        </p:spPr>
        <p:txBody>
          <a:bodyPr/>
          <a:lstStyle/>
          <a:p>
            <a:pPr algn="ctr"/>
            <a:r>
              <a:rPr lang="en-US" sz="3200" dirty="0">
                <a:latin typeface="Calibri" pitchFamily="34" charset="0"/>
                <a:cs typeface="Calibri" pitchFamily="34" charset="0"/>
              </a:rPr>
              <a:t>Optimization Models Have Three Primary Components</a:t>
            </a:r>
          </a:p>
        </p:txBody>
      </p:sp>
      <p:sp>
        <p:nvSpPr>
          <p:cNvPr id="494596" name="Text Box 4"/>
          <p:cNvSpPr txBox="1">
            <a:spLocks noChangeArrowheads="1"/>
          </p:cNvSpPr>
          <p:nvPr/>
        </p:nvSpPr>
        <p:spPr bwMode="auto">
          <a:xfrm>
            <a:off x="654050" y="2400300"/>
            <a:ext cx="1435100" cy="457200"/>
          </a:xfrm>
          <a:prstGeom prst="rect">
            <a:avLst/>
          </a:prstGeom>
          <a:noFill/>
          <a:ln w="9525">
            <a:noFill/>
            <a:miter lim="800000"/>
            <a:headEnd/>
            <a:tailEnd/>
          </a:ln>
          <a:effectLst/>
        </p:spPr>
        <p:txBody>
          <a:bodyPr wrap="none">
            <a:spAutoFit/>
          </a:bodyPr>
          <a:lstStyle/>
          <a:p>
            <a:pPr>
              <a:spcBef>
                <a:spcPct val="0"/>
              </a:spcBef>
              <a:buClrTx/>
              <a:buSzTx/>
              <a:buFontTx/>
              <a:buNone/>
            </a:pPr>
            <a:r>
              <a:rPr lang="en-US" sz="2400" b="1">
                <a:solidFill>
                  <a:schemeClr val="tx1"/>
                </a:solidFill>
                <a:latin typeface="Calibri" pitchFamily="34" charset="0"/>
                <a:cs typeface="Calibri" pitchFamily="34" charset="0"/>
              </a:rPr>
              <a:t>Objective</a:t>
            </a:r>
            <a:endParaRPr lang="en-US" sz="1800" b="1">
              <a:solidFill>
                <a:schemeClr val="tx1"/>
              </a:solidFill>
              <a:latin typeface="Calibri" pitchFamily="34" charset="0"/>
              <a:cs typeface="Calibri" pitchFamily="34" charset="0"/>
            </a:endParaRPr>
          </a:p>
        </p:txBody>
      </p:sp>
      <p:sp>
        <p:nvSpPr>
          <p:cNvPr id="494597" name="Rectangle 5"/>
          <p:cNvSpPr>
            <a:spLocks noChangeArrowheads="1"/>
          </p:cNvSpPr>
          <p:nvPr/>
        </p:nvSpPr>
        <p:spPr bwMode="auto">
          <a:xfrm>
            <a:off x="565150" y="3695700"/>
            <a:ext cx="1676400" cy="1028700"/>
          </a:xfrm>
          <a:prstGeom prst="rect">
            <a:avLst/>
          </a:prstGeom>
          <a:solidFill>
            <a:srgbClr val="FF7E79">
              <a:alpha val="76078"/>
            </a:srgbClr>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solidFill>
                <a:schemeClr val="accent1">
                  <a:lumMod val="90000"/>
                </a:schemeClr>
              </a:solidFill>
            </a:endParaRPr>
          </a:p>
        </p:txBody>
      </p:sp>
      <p:sp>
        <p:nvSpPr>
          <p:cNvPr id="494598" name="Text Box 6"/>
          <p:cNvSpPr txBox="1">
            <a:spLocks noChangeArrowheads="1"/>
          </p:cNvSpPr>
          <p:nvPr/>
        </p:nvSpPr>
        <p:spPr bwMode="auto">
          <a:xfrm>
            <a:off x="718988" y="3810000"/>
            <a:ext cx="1370311" cy="830997"/>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2400" b="1" dirty="0">
                <a:solidFill>
                  <a:schemeClr val="tx1"/>
                </a:solidFill>
                <a:latin typeface="Calibri" pitchFamily="34" charset="0"/>
                <a:cs typeface="Calibri" pitchFamily="34" charset="0"/>
              </a:rPr>
              <a:t>Decision</a:t>
            </a:r>
          </a:p>
          <a:p>
            <a:pPr algn="ctr">
              <a:spcBef>
                <a:spcPct val="0"/>
              </a:spcBef>
              <a:buClrTx/>
              <a:buSzTx/>
              <a:buFontTx/>
              <a:buNone/>
            </a:pPr>
            <a:r>
              <a:rPr lang="en-US" sz="2400" b="1" dirty="0">
                <a:solidFill>
                  <a:schemeClr val="tx1"/>
                </a:solidFill>
                <a:latin typeface="Calibri" pitchFamily="34" charset="0"/>
                <a:cs typeface="Calibri" pitchFamily="34" charset="0"/>
              </a:rPr>
              <a:t>Variables</a:t>
            </a:r>
            <a:endParaRPr lang="en-US" sz="1800" b="1" dirty="0">
              <a:solidFill>
                <a:schemeClr val="tx1"/>
              </a:solidFill>
              <a:latin typeface="Calibri" pitchFamily="34" charset="0"/>
              <a:cs typeface="Calibri" pitchFamily="34" charset="0"/>
            </a:endParaRPr>
          </a:p>
        </p:txBody>
      </p:sp>
      <p:sp>
        <p:nvSpPr>
          <p:cNvPr id="494599" name="Rectangle 7"/>
          <p:cNvSpPr>
            <a:spLocks noChangeArrowheads="1"/>
          </p:cNvSpPr>
          <p:nvPr/>
        </p:nvSpPr>
        <p:spPr bwMode="auto">
          <a:xfrm>
            <a:off x="565150" y="5295900"/>
            <a:ext cx="16764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94600" name="Text Box 8"/>
          <p:cNvSpPr txBox="1">
            <a:spLocks noChangeArrowheads="1"/>
          </p:cNvSpPr>
          <p:nvPr/>
        </p:nvSpPr>
        <p:spPr bwMode="auto">
          <a:xfrm>
            <a:off x="533400" y="5410200"/>
            <a:ext cx="1628907" cy="461665"/>
          </a:xfrm>
          <a:prstGeom prst="rect">
            <a:avLst/>
          </a:prstGeom>
          <a:noFill/>
          <a:ln w="9525">
            <a:noFill/>
            <a:miter lim="800000"/>
            <a:headEnd/>
            <a:tailEnd/>
          </a:ln>
          <a:effectLst/>
        </p:spPr>
        <p:txBody>
          <a:bodyPr wrap="none">
            <a:spAutoFit/>
          </a:bodyPr>
          <a:lstStyle/>
          <a:p>
            <a:pPr>
              <a:spcBef>
                <a:spcPct val="0"/>
              </a:spcBef>
              <a:buClrTx/>
              <a:buSzTx/>
              <a:buFontTx/>
              <a:buNone/>
            </a:pPr>
            <a:r>
              <a:rPr lang="en-US" sz="2400" b="1">
                <a:solidFill>
                  <a:schemeClr val="tx1"/>
                </a:solidFill>
                <a:latin typeface="Calibri" pitchFamily="34" charset="0"/>
                <a:cs typeface="Calibri" pitchFamily="34" charset="0"/>
              </a:rPr>
              <a:t>Constraints</a:t>
            </a:r>
            <a:endParaRPr lang="en-US" sz="1800" b="1">
              <a:solidFill>
                <a:schemeClr val="tx1"/>
              </a:solidFill>
              <a:latin typeface="Calibri" pitchFamily="34" charset="0"/>
              <a:cs typeface="Calibri" pitchFamily="34" charset="0"/>
            </a:endParaRPr>
          </a:p>
        </p:txBody>
      </p:sp>
      <p:sp>
        <p:nvSpPr>
          <p:cNvPr id="494601" name="Text Box 9"/>
          <p:cNvSpPr txBox="1">
            <a:spLocks noChangeArrowheads="1"/>
          </p:cNvSpPr>
          <p:nvPr/>
        </p:nvSpPr>
        <p:spPr bwMode="auto">
          <a:xfrm>
            <a:off x="2514600" y="2324100"/>
            <a:ext cx="5943600" cy="1200329"/>
          </a:xfrm>
          <a:prstGeom prst="rect">
            <a:avLst/>
          </a:prstGeom>
          <a:noFill/>
          <a:ln w="9525">
            <a:noFill/>
            <a:miter lim="800000"/>
            <a:headEnd/>
            <a:tailEnd/>
          </a:ln>
          <a:effectLst/>
        </p:spPr>
        <p:txBody>
          <a:bodyPr wrap="square">
            <a:spAutoFit/>
          </a:bodyPr>
          <a:lstStyle/>
          <a:p>
            <a:pPr>
              <a:spcBef>
                <a:spcPct val="0"/>
              </a:spcBef>
              <a:buClrTx/>
              <a:buSzTx/>
              <a:buFontTx/>
              <a:buNone/>
            </a:pPr>
            <a:r>
              <a:rPr lang="en-US" sz="1800" b="1" dirty="0">
                <a:solidFill>
                  <a:schemeClr val="tx1"/>
                </a:solidFill>
                <a:latin typeface="Calibri" pitchFamily="34" charset="0"/>
                <a:cs typeface="Calibri" pitchFamily="34" charset="0"/>
              </a:rPr>
              <a:t>What is it that we are trying to optimize?</a:t>
            </a:r>
          </a:p>
          <a:p>
            <a:pPr>
              <a:spcBef>
                <a:spcPct val="0"/>
              </a:spcBef>
              <a:buClrTx/>
              <a:buSzTx/>
              <a:buFontTx/>
              <a:buNone/>
            </a:pPr>
            <a:r>
              <a:rPr lang="en-US" sz="1800" b="1" dirty="0">
                <a:solidFill>
                  <a:schemeClr val="tx1"/>
                </a:solidFill>
                <a:latin typeface="Calibri" pitchFamily="34" charset="0"/>
                <a:cs typeface="Calibri" pitchFamily="34" charset="0"/>
              </a:rPr>
              <a:t>         Examples:  Minimize Cost, Maximize Profit</a:t>
            </a:r>
          </a:p>
          <a:p>
            <a:pPr>
              <a:spcBef>
                <a:spcPct val="0"/>
              </a:spcBef>
              <a:buClrTx/>
              <a:buSzTx/>
              <a:buFontTx/>
              <a:buNone/>
            </a:pPr>
            <a:r>
              <a:rPr lang="en-US" sz="1800" b="1" dirty="0">
                <a:latin typeface="Calibri" pitchFamily="34" charset="0"/>
                <a:cs typeface="Calibri" pitchFamily="34" charset="0"/>
              </a:rPr>
              <a:t>In Excel, this will be a single cell, and must be a formula (or less commonly a decision variable that affects constraints)</a:t>
            </a:r>
            <a:endParaRPr lang="en-US" sz="1800" b="1" dirty="0">
              <a:solidFill>
                <a:schemeClr val="tx1"/>
              </a:solidFill>
              <a:latin typeface="Calibri" pitchFamily="34" charset="0"/>
              <a:cs typeface="Calibri" pitchFamily="34" charset="0"/>
            </a:endParaRPr>
          </a:p>
        </p:txBody>
      </p:sp>
      <p:sp>
        <p:nvSpPr>
          <p:cNvPr id="494602" name="Text Box 10"/>
          <p:cNvSpPr txBox="1">
            <a:spLocks noChangeArrowheads="1"/>
          </p:cNvSpPr>
          <p:nvPr/>
        </p:nvSpPr>
        <p:spPr bwMode="auto">
          <a:xfrm>
            <a:off x="2606674" y="3810000"/>
            <a:ext cx="6403975" cy="1200329"/>
          </a:xfrm>
          <a:prstGeom prst="rect">
            <a:avLst/>
          </a:prstGeom>
          <a:noFill/>
          <a:ln w="9525">
            <a:noFill/>
            <a:miter lim="800000"/>
            <a:headEnd/>
            <a:tailEnd/>
          </a:ln>
          <a:effectLst/>
        </p:spPr>
        <p:txBody>
          <a:bodyPr wrap="square">
            <a:spAutoFit/>
          </a:bodyPr>
          <a:lstStyle/>
          <a:p>
            <a:pPr>
              <a:spcBef>
                <a:spcPct val="0"/>
              </a:spcBef>
              <a:buClrTx/>
              <a:buSzTx/>
              <a:buFontTx/>
              <a:buNone/>
            </a:pPr>
            <a:r>
              <a:rPr lang="en-US" sz="1800" b="1" dirty="0">
                <a:solidFill>
                  <a:schemeClr val="tx1"/>
                </a:solidFill>
                <a:latin typeface="Calibri" pitchFamily="34" charset="0"/>
                <a:cs typeface="Calibri" pitchFamily="34" charset="0"/>
              </a:rPr>
              <a:t>What variables can we change? (Excel calls these “changing variable cells”)</a:t>
            </a:r>
          </a:p>
          <a:p>
            <a:pPr>
              <a:spcBef>
                <a:spcPct val="0"/>
              </a:spcBef>
              <a:buClrTx/>
              <a:buSzTx/>
              <a:buFontTx/>
              <a:buNone/>
            </a:pPr>
            <a:r>
              <a:rPr lang="en-US" sz="1800" b="1" dirty="0">
                <a:solidFill>
                  <a:schemeClr val="tx1"/>
                </a:solidFill>
                <a:latin typeface="Calibri" pitchFamily="34" charset="0"/>
                <a:cs typeface="Calibri" pitchFamily="34" charset="0"/>
              </a:rPr>
              <a:t>         Examples: Units to produce, Quantity from each source</a:t>
            </a:r>
          </a:p>
          <a:p>
            <a:pPr>
              <a:spcBef>
                <a:spcPct val="0"/>
              </a:spcBef>
              <a:buClrTx/>
              <a:buSzTx/>
              <a:buFontTx/>
              <a:buNone/>
            </a:pPr>
            <a:r>
              <a:rPr lang="en-US" sz="1800" b="1" dirty="0">
                <a:latin typeface="Calibri" pitchFamily="34" charset="0"/>
                <a:cs typeface="Calibri" pitchFamily="34" charset="0"/>
              </a:rPr>
              <a:t>In Excel, this will be one or more cells, none of which are formulas</a:t>
            </a:r>
            <a:r>
              <a:rPr lang="en-US" sz="1800" b="1" dirty="0">
                <a:solidFill>
                  <a:schemeClr val="tx1"/>
                </a:solidFill>
                <a:latin typeface="Calibri" pitchFamily="34" charset="0"/>
                <a:cs typeface="Calibri" pitchFamily="34" charset="0"/>
              </a:rPr>
              <a:t> </a:t>
            </a:r>
          </a:p>
        </p:txBody>
      </p:sp>
      <p:sp>
        <p:nvSpPr>
          <p:cNvPr id="494603" name="Text Box 11"/>
          <p:cNvSpPr txBox="1">
            <a:spLocks noChangeArrowheads="1"/>
          </p:cNvSpPr>
          <p:nvPr/>
        </p:nvSpPr>
        <p:spPr bwMode="auto">
          <a:xfrm>
            <a:off x="2530475" y="5334000"/>
            <a:ext cx="6480174" cy="1200329"/>
          </a:xfrm>
          <a:prstGeom prst="rect">
            <a:avLst/>
          </a:prstGeom>
          <a:noFill/>
          <a:ln w="9525">
            <a:noFill/>
            <a:miter lim="800000"/>
            <a:headEnd/>
            <a:tailEnd/>
          </a:ln>
          <a:effectLst/>
        </p:spPr>
        <p:txBody>
          <a:bodyPr wrap="square">
            <a:spAutoFit/>
          </a:bodyPr>
          <a:lstStyle/>
          <a:p>
            <a:pPr>
              <a:spcBef>
                <a:spcPct val="0"/>
              </a:spcBef>
              <a:buClrTx/>
              <a:buSzTx/>
              <a:buFontTx/>
              <a:buNone/>
            </a:pPr>
            <a:r>
              <a:rPr lang="en-US" sz="1800" b="1" dirty="0">
                <a:solidFill>
                  <a:schemeClr val="tx1"/>
                </a:solidFill>
                <a:latin typeface="Calibri" pitchFamily="34" charset="0"/>
                <a:cs typeface="Calibri" pitchFamily="34" charset="0"/>
              </a:rPr>
              <a:t>What limits our choices?</a:t>
            </a:r>
          </a:p>
          <a:p>
            <a:r>
              <a:rPr lang="en-US" sz="1800" b="1" dirty="0">
                <a:solidFill>
                  <a:schemeClr val="tx1"/>
                </a:solidFill>
                <a:latin typeface="Calibri" pitchFamily="34" charset="0"/>
                <a:cs typeface="Calibri" pitchFamily="34" charset="0"/>
              </a:rPr>
              <a:t>         Examples:  </a:t>
            </a:r>
            <a:r>
              <a:rPr lang="en-US" sz="1800" b="1" dirty="0">
                <a:latin typeface="Calibri" pitchFamily="34" charset="0"/>
                <a:cs typeface="Calibri" pitchFamily="34" charset="0"/>
              </a:rPr>
              <a:t>Non-negativity, </a:t>
            </a:r>
            <a:r>
              <a:rPr lang="en-US" sz="1800" b="1" dirty="0">
                <a:solidFill>
                  <a:schemeClr val="tx1"/>
                </a:solidFill>
                <a:latin typeface="Calibri" pitchFamily="34" charset="0"/>
                <a:cs typeface="Calibri" pitchFamily="34" charset="0"/>
              </a:rPr>
              <a:t>Market size, Material balance, </a:t>
            </a:r>
          </a:p>
          <a:p>
            <a:pPr>
              <a:spcBef>
                <a:spcPct val="0"/>
              </a:spcBef>
              <a:buClrTx/>
              <a:buSzTx/>
              <a:buFontTx/>
              <a:buNone/>
            </a:pPr>
            <a:r>
              <a:rPr lang="en-US" sz="1800" b="1" dirty="0">
                <a:latin typeface="Calibri" pitchFamily="34" charset="0"/>
                <a:cs typeface="Calibri" pitchFamily="34" charset="0"/>
              </a:rPr>
              <a:t>In Excel, this will be one or more cells, compared to constants or other cells</a:t>
            </a:r>
            <a:endParaRPr lang="en-US" sz="1800" b="1" dirty="0">
              <a:solidFill>
                <a:schemeClr val="tx1"/>
              </a:solidFill>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838200" y="838200"/>
            <a:ext cx="7467600" cy="914400"/>
          </a:xfrm>
        </p:spPr>
        <p:txBody>
          <a:bodyPr/>
          <a:lstStyle/>
          <a:p>
            <a:r>
              <a:rPr lang="en-US" sz="3200" dirty="0">
                <a:latin typeface="Calibri" pitchFamily="34" charset="0"/>
                <a:cs typeface="Calibri" pitchFamily="34" charset="0"/>
              </a:rPr>
              <a:t>Introduction to Linear Programming </a:t>
            </a:r>
          </a:p>
        </p:txBody>
      </p:sp>
      <p:sp>
        <p:nvSpPr>
          <p:cNvPr id="274435" name="Rectangle 3"/>
          <p:cNvSpPr>
            <a:spLocks noGrp="1" noChangeArrowheads="1"/>
          </p:cNvSpPr>
          <p:nvPr>
            <p:ph type="body" idx="1"/>
          </p:nvPr>
        </p:nvSpPr>
        <p:spPr>
          <a:xfrm>
            <a:off x="356191" y="1752600"/>
            <a:ext cx="8763000" cy="4171950"/>
          </a:xfrm>
        </p:spPr>
        <p:txBody>
          <a:bodyPr/>
          <a:lstStyle/>
          <a:p>
            <a:pPr>
              <a:spcBef>
                <a:spcPct val="135000"/>
              </a:spcBef>
            </a:pPr>
            <a:r>
              <a:rPr lang="en-US" sz="2400" dirty="0">
                <a:latin typeface="Calibri" pitchFamily="34" charset="0"/>
                <a:cs typeface="Calibri" pitchFamily="34" charset="0"/>
              </a:rPr>
              <a:t>Linear Programming is a deterministic optimization technique, a subset of Mathematical Programming in general</a:t>
            </a:r>
          </a:p>
          <a:p>
            <a:pPr>
              <a:spcBef>
                <a:spcPct val="135000"/>
              </a:spcBef>
            </a:pPr>
            <a:r>
              <a:rPr lang="en-US" sz="2400" dirty="0">
                <a:latin typeface="Calibri" pitchFamily="34" charset="0"/>
                <a:cs typeface="Calibri" pitchFamily="34" charset="0"/>
              </a:rPr>
              <a:t>The Mathematical Technique for Linear Programming is called the “Simplex Method”. It was originally developed in the 1930s and 1940s. With the advent of computing, the technique has been increasingly used across myriad applications. Excel has made its use possible and attractive in even more kinds of settings.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381000" y="762000"/>
            <a:ext cx="8320088" cy="990600"/>
          </a:xfrm>
        </p:spPr>
        <p:txBody>
          <a:bodyPr/>
          <a:lstStyle/>
          <a:p>
            <a:r>
              <a:rPr lang="en-US" sz="3200" dirty="0">
                <a:latin typeface="Calibri" pitchFamily="34" charset="0"/>
                <a:cs typeface="Calibri" pitchFamily="34" charset="0"/>
              </a:rPr>
              <a:t>What makes a problem a Linear Program (LP)?</a:t>
            </a:r>
          </a:p>
        </p:txBody>
      </p:sp>
      <p:sp>
        <p:nvSpPr>
          <p:cNvPr id="279560" name="Rectangle 8"/>
          <p:cNvSpPr>
            <a:spLocks noChangeArrowheads="1"/>
          </p:cNvSpPr>
          <p:nvPr/>
        </p:nvSpPr>
        <p:spPr bwMode="auto">
          <a:xfrm>
            <a:off x="152400" y="1752600"/>
            <a:ext cx="8839200" cy="4401205"/>
          </a:xfrm>
          <a:prstGeom prst="rect">
            <a:avLst/>
          </a:prstGeom>
          <a:noFill/>
          <a:ln w="12700">
            <a:noFill/>
            <a:miter lim="800000"/>
            <a:headEnd type="none" w="sm" len="sm"/>
            <a:tailEnd type="none" w="sm" len="sm"/>
          </a:ln>
          <a:effectLst/>
        </p:spPr>
        <p:txBody>
          <a:bodyPr wrap="square">
            <a:spAutoFit/>
          </a:bodyPr>
          <a:lstStyle/>
          <a:p>
            <a:r>
              <a:rPr kumimoji="1" lang="en-US" sz="2000" dirty="0"/>
              <a:t>Decision variables (in the objective or constraints) are multiplied only by constants and never to a power (other than one) nor to each other.</a:t>
            </a:r>
          </a:p>
          <a:p>
            <a:endParaRPr kumimoji="1" lang="en-US" sz="2000" dirty="0"/>
          </a:p>
          <a:p>
            <a:r>
              <a:rPr kumimoji="1" lang="en-US" sz="2000" dirty="0"/>
              <a:t>Examples: if x and y are decision variables, then the following are linear:</a:t>
            </a:r>
          </a:p>
          <a:p>
            <a:r>
              <a:rPr kumimoji="1" lang="en-US" sz="2000" dirty="0"/>
              <a:t>x + 2y &lt; 3</a:t>
            </a:r>
          </a:p>
          <a:p>
            <a:r>
              <a:rPr kumimoji="1" lang="en-US" sz="2000" dirty="0"/>
              <a:t>1.5x &gt;= 25y</a:t>
            </a:r>
          </a:p>
          <a:p>
            <a:r>
              <a:rPr kumimoji="1" lang="en-US" sz="2000" dirty="0"/>
              <a:t>x – y + 13 = 0</a:t>
            </a:r>
          </a:p>
          <a:p>
            <a:endParaRPr kumimoji="1" lang="en-US" sz="2000" dirty="0"/>
          </a:p>
          <a:p>
            <a:r>
              <a:rPr kumimoji="1" lang="en-US" sz="2000" dirty="0"/>
              <a:t>On the other hand, the following are non-linear:</a:t>
            </a:r>
          </a:p>
          <a:p>
            <a:endParaRPr kumimoji="1" lang="en-US" sz="2000" dirty="0"/>
          </a:p>
          <a:p>
            <a:r>
              <a:rPr kumimoji="1" lang="en-US" sz="2000" dirty="0"/>
              <a:t>x</a:t>
            </a:r>
            <a:r>
              <a:rPr kumimoji="1" lang="en-US" sz="2000" baseline="30000" dirty="0"/>
              <a:t>1/2</a:t>
            </a:r>
            <a:r>
              <a:rPr kumimoji="1" lang="en-US" sz="2000" dirty="0"/>
              <a:t> + y </a:t>
            </a:r>
            <a:r>
              <a:rPr kumimoji="1" lang="en-US" sz="2000" baseline="30000" dirty="0"/>
              <a:t>2</a:t>
            </a:r>
          </a:p>
          <a:p>
            <a:r>
              <a:rPr kumimoji="1" lang="en-US" sz="2000" dirty="0"/>
              <a:t>3x + </a:t>
            </a:r>
            <a:r>
              <a:rPr kumimoji="1" lang="en-US" sz="2000" dirty="0" err="1"/>
              <a:t>xy</a:t>
            </a:r>
            <a:endParaRPr kumimoji="1" lang="en-US" sz="2000" dirty="0"/>
          </a:p>
          <a:p>
            <a:endParaRPr kumimoji="1" lang="en-US" sz="2000" dirty="0"/>
          </a:p>
          <a:p>
            <a:r>
              <a:rPr kumimoji="1" lang="en-US" sz="2000" dirty="0"/>
              <a:t>If you graph a linear program (with two variables), all equations are lines.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1026"/>
          <p:cNvSpPr>
            <a:spLocks noGrp="1" noChangeArrowheads="1"/>
          </p:cNvSpPr>
          <p:nvPr>
            <p:ph type="title"/>
          </p:nvPr>
        </p:nvSpPr>
        <p:spPr>
          <a:xfrm>
            <a:off x="381000" y="1066800"/>
            <a:ext cx="8229600" cy="723900"/>
          </a:xfrm>
          <a:noFill/>
          <a:ln/>
        </p:spPr>
        <p:txBody>
          <a:bodyPr lIns="90488" tIns="44450" rIns="90488" bIns="44450" anchor="b"/>
          <a:lstStyle/>
          <a:p>
            <a:r>
              <a:rPr lang="en-US" sz="3600" dirty="0">
                <a:latin typeface="Calibri" pitchFamily="34" charset="0"/>
                <a:cs typeface="Calibri" pitchFamily="34" charset="0"/>
              </a:rPr>
              <a:t>What are advantages of LPs?</a:t>
            </a:r>
            <a:endParaRPr lang="en-US" dirty="0">
              <a:latin typeface="Calibri" pitchFamily="34" charset="0"/>
              <a:cs typeface="Calibri" pitchFamily="34" charset="0"/>
            </a:endParaRPr>
          </a:p>
        </p:txBody>
      </p:sp>
      <p:sp>
        <p:nvSpPr>
          <p:cNvPr id="230403" name="Rectangle 1027"/>
          <p:cNvSpPr>
            <a:spLocks noGrp="1" noChangeArrowheads="1"/>
          </p:cNvSpPr>
          <p:nvPr>
            <p:ph type="body" idx="1"/>
          </p:nvPr>
        </p:nvSpPr>
        <p:spPr>
          <a:xfrm>
            <a:off x="609600" y="1790700"/>
            <a:ext cx="8229600" cy="2628900"/>
          </a:xfrm>
          <a:ln/>
        </p:spPr>
        <p:txBody>
          <a:bodyPr lIns="90488" tIns="44450" rIns="90488" bIns="44450"/>
          <a:lstStyle/>
          <a:p>
            <a:r>
              <a:rPr lang="en-US" sz="2400" dirty="0"/>
              <a:t>Simplex Method</a:t>
            </a:r>
          </a:p>
          <a:p>
            <a:pPr lvl="1"/>
            <a:r>
              <a:rPr lang="en-US" sz="2400" dirty="0"/>
              <a:t>Optimal solution, if it exists, can be found quickly </a:t>
            </a:r>
          </a:p>
          <a:p>
            <a:pPr lvl="1"/>
            <a:r>
              <a:rPr lang="en-US" sz="2400" dirty="0"/>
              <a:t>Solution will be the global (max or min) solution—however, it may be possible to have multiple solutions (e.g., decisions) that give the same optimal objective value.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783828" y="2233424"/>
            <a:ext cx="3721100" cy="25019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253956" name="Rectangle 4"/>
          <p:cNvSpPr>
            <a:spLocks noGrp="1" noChangeArrowheads="1"/>
          </p:cNvSpPr>
          <p:nvPr>
            <p:ph type="title"/>
          </p:nvPr>
        </p:nvSpPr>
        <p:spPr>
          <a:xfrm>
            <a:off x="1042987" y="762000"/>
            <a:ext cx="7110413" cy="660400"/>
          </a:xfrm>
          <a:noFill/>
          <a:ln/>
        </p:spPr>
        <p:txBody>
          <a:bodyPr lIns="90488" tIns="44450" rIns="90488" bIns="44450" anchor="b"/>
          <a:lstStyle/>
          <a:p>
            <a:pPr algn="ctr"/>
            <a:r>
              <a:rPr lang="en-US" dirty="0">
                <a:latin typeface="Calibri" pitchFamily="34" charset="0"/>
                <a:cs typeface="Calibri" pitchFamily="34" charset="0"/>
              </a:rPr>
              <a:t>Linear Programs</a:t>
            </a:r>
          </a:p>
        </p:txBody>
      </p:sp>
      <p:sp>
        <p:nvSpPr>
          <p:cNvPr id="253958" name="Rectangle 6"/>
          <p:cNvSpPr>
            <a:spLocks noChangeArrowheads="1"/>
          </p:cNvSpPr>
          <p:nvPr/>
        </p:nvSpPr>
        <p:spPr bwMode="auto">
          <a:xfrm>
            <a:off x="457200" y="1524000"/>
            <a:ext cx="3810000" cy="601663"/>
          </a:xfrm>
          <a:prstGeom prst="rect">
            <a:avLst/>
          </a:prstGeom>
          <a:noFill/>
          <a:ln w="12700">
            <a:noFill/>
            <a:miter lim="800000"/>
            <a:headEnd/>
            <a:tailEnd/>
          </a:ln>
          <a:effectLst/>
        </p:spPr>
        <p:txBody>
          <a:bodyPr lIns="90488" tIns="44450" rIns="90488" bIns="44450"/>
          <a:lstStyle/>
          <a:p>
            <a:pPr marL="342900" indent="-342900">
              <a:spcBef>
                <a:spcPct val="20000"/>
              </a:spcBef>
              <a:buClr>
                <a:schemeClr val="accent1"/>
              </a:buClr>
              <a:buSzPct val="75000"/>
              <a:buFont typeface="Monotype Sorts" pitchFamily="2" charset="2"/>
              <a:buNone/>
            </a:pPr>
            <a:r>
              <a:rPr lang="en-US" sz="2800" dirty="0">
                <a:latin typeface="Calibri" pitchFamily="34" charset="0"/>
                <a:cs typeface="Calibri" pitchFamily="34" charset="0"/>
              </a:rPr>
              <a:t>example:</a:t>
            </a:r>
          </a:p>
          <a:p>
            <a:pPr marL="742950" lvl="1" indent="-285750">
              <a:spcBef>
                <a:spcPct val="20000"/>
              </a:spcBef>
            </a:pPr>
            <a:endParaRPr lang="en-US" dirty="0">
              <a:latin typeface="Arial" pitchFamily="34" charset="0"/>
            </a:endParaRPr>
          </a:p>
          <a:p>
            <a:pPr marL="742950" lvl="1" indent="-285750">
              <a:spcBef>
                <a:spcPct val="20000"/>
              </a:spcBef>
            </a:pPr>
            <a:endParaRPr lang="en-US" dirty="0">
              <a:latin typeface="Arial" pitchFamily="34" charset="0"/>
            </a:endParaRPr>
          </a:p>
          <a:p>
            <a:pPr marL="742950" lvl="1" indent="-285750">
              <a:spcBef>
                <a:spcPct val="20000"/>
              </a:spcBef>
            </a:pPr>
            <a:endParaRPr lang="en-US" dirty="0">
              <a:latin typeface="Arial" pitchFamily="34" charset="0"/>
            </a:endParaRPr>
          </a:p>
          <a:p>
            <a:pPr marL="742950" lvl="1" indent="-285750">
              <a:spcBef>
                <a:spcPct val="20000"/>
              </a:spcBef>
            </a:pPr>
            <a:endParaRPr lang="en-US" dirty="0">
              <a:latin typeface="Arial" pitchFamily="34" charset="0"/>
            </a:endParaRPr>
          </a:p>
          <a:p>
            <a:pPr marL="742950" lvl="1" indent="-285750" latinLnBrk="1">
              <a:spcBef>
                <a:spcPct val="20000"/>
              </a:spcBef>
            </a:pPr>
            <a:endParaRPr lang="en-US" dirty="0">
              <a:latin typeface="Arial" pitchFamily="34" charset="0"/>
            </a:endParaRPr>
          </a:p>
        </p:txBody>
      </p:sp>
      <p:graphicFrame>
        <p:nvGraphicFramePr>
          <p:cNvPr id="260096" name="Object 0">
            <a:hlinkClick r:id="" action="ppaction://ole?verb=0"/>
          </p:cNvPr>
          <p:cNvGraphicFramePr>
            <a:graphicFrameLocks/>
          </p:cNvGraphicFramePr>
          <p:nvPr>
            <p:extLst>
              <p:ext uri="{D42A27DB-BD31-4B8C-83A1-F6EECF244321}">
                <p14:modId xmlns:p14="http://schemas.microsoft.com/office/powerpoint/2010/main" val="4228138204"/>
              </p:ext>
            </p:extLst>
          </p:nvPr>
        </p:nvGraphicFramePr>
        <p:xfrm>
          <a:off x="1024198" y="2278668"/>
          <a:ext cx="3360737" cy="2411412"/>
        </p:xfrm>
        <a:graphic>
          <a:graphicData uri="http://schemas.openxmlformats.org/presentationml/2006/ole">
            <mc:AlternateContent xmlns:mc="http://schemas.openxmlformats.org/markup-compatibility/2006">
              <mc:Choice xmlns:v="urn:schemas-microsoft-com:vml" Requires="v">
                <p:oleObj spid="_x0000_s189515" name="Equation" r:id="rId4" imgW="1549080" imgH="1117440" progId="Equation.DSMT4">
                  <p:embed/>
                </p:oleObj>
              </mc:Choice>
              <mc:Fallback>
                <p:oleObj name="Equation" r:id="rId4" imgW="1549080" imgH="1117440" progId="Equation.DSMT4">
                  <p:embed/>
                  <p:pic>
                    <p:nvPicPr>
                      <p:cNvPr id="0" name="Picture 2"/>
                      <p:cNvPicPr>
                        <a:picLocks noChangeArrowheads="1"/>
                      </p:cNvPicPr>
                      <p:nvPr/>
                    </p:nvPicPr>
                    <p:blipFill>
                      <a:blip r:embed="rId5"/>
                      <a:srcRect/>
                      <a:stretch>
                        <a:fillRect/>
                      </a:stretch>
                    </p:blipFill>
                    <p:spPr bwMode="auto">
                      <a:xfrm>
                        <a:off x="1024198" y="2278668"/>
                        <a:ext cx="3360737" cy="241141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685800" y="6084332"/>
            <a:ext cx="8229600" cy="369332"/>
          </a:xfrm>
          <a:prstGeom prst="rect">
            <a:avLst/>
          </a:prstGeom>
          <a:noFill/>
        </p:spPr>
        <p:txBody>
          <a:bodyPr wrap="square" rtlCol="0">
            <a:spAutoFit/>
          </a:bodyPr>
          <a:lstStyle/>
          <a:p>
            <a:r>
              <a:rPr lang="en-US" sz="1800" dirty="0"/>
              <a:t>If you want to follow along, this is in the file: LP Classroom example.xlsx</a:t>
            </a:r>
          </a:p>
        </p:txBody>
      </p:sp>
      <p:pic>
        <p:nvPicPr>
          <p:cNvPr id="3" name="Picture 2">
            <a:extLst>
              <a:ext uri="{FF2B5EF4-FFF2-40B4-BE49-F238E27FC236}">
                <a16:creationId xmlns:a16="http://schemas.microsoft.com/office/drawing/2014/main" id="{2A0AB12F-E42C-4DD7-AD86-BF333DC9DBEA}"/>
              </a:ext>
            </a:extLst>
          </p:cNvPr>
          <p:cNvPicPr>
            <a:picLocks noChangeAspect="1"/>
          </p:cNvPicPr>
          <p:nvPr/>
        </p:nvPicPr>
        <p:blipFill>
          <a:blip r:embed="rId6"/>
          <a:stretch>
            <a:fillRect/>
          </a:stretch>
        </p:blipFill>
        <p:spPr>
          <a:xfrm>
            <a:off x="4745298" y="1557609"/>
            <a:ext cx="4170102" cy="4006722"/>
          </a:xfrm>
          <a:prstGeom prst="rect">
            <a:avLst/>
          </a:prstGeom>
        </p:spPr>
      </p:pic>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ChangeArrowheads="1"/>
          </p:cNvSpPr>
          <p:nvPr/>
        </p:nvSpPr>
        <p:spPr bwMode="auto">
          <a:xfrm>
            <a:off x="533400" y="1906588"/>
            <a:ext cx="4933950" cy="36290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228355" name="Rectangle 3"/>
          <p:cNvSpPr>
            <a:spLocks noChangeArrowheads="1"/>
          </p:cNvSpPr>
          <p:nvPr/>
        </p:nvSpPr>
        <p:spPr bwMode="auto">
          <a:xfrm>
            <a:off x="5791200" y="2243138"/>
            <a:ext cx="3028950" cy="16732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228356" name="Rectangle 4"/>
          <p:cNvSpPr>
            <a:spLocks noGrp="1" noChangeArrowheads="1"/>
          </p:cNvSpPr>
          <p:nvPr>
            <p:ph type="title"/>
          </p:nvPr>
        </p:nvSpPr>
        <p:spPr>
          <a:xfrm>
            <a:off x="990600" y="914400"/>
            <a:ext cx="7110413" cy="508000"/>
          </a:xfrm>
          <a:noFill/>
          <a:ln/>
        </p:spPr>
        <p:txBody>
          <a:bodyPr lIns="90488" tIns="44450" rIns="90488" bIns="44450" anchor="b"/>
          <a:lstStyle/>
          <a:p>
            <a:pPr algn="ctr"/>
            <a:r>
              <a:rPr lang="en-US" sz="3200" dirty="0">
                <a:latin typeface="Calibri" pitchFamily="34" charset="0"/>
                <a:cs typeface="Calibri" pitchFamily="34" charset="0"/>
              </a:rPr>
              <a:t>Linear Programs</a:t>
            </a:r>
          </a:p>
        </p:txBody>
      </p:sp>
      <p:sp>
        <p:nvSpPr>
          <p:cNvPr id="228357" name="Rectangle 5"/>
          <p:cNvSpPr>
            <a:spLocks noGrp="1" noChangeArrowheads="1"/>
          </p:cNvSpPr>
          <p:nvPr>
            <p:ph type="body" idx="1"/>
          </p:nvPr>
        </p:nvSpPr>
        <p:spPr>
          <a:xfrm>
            <a:off x="457200" y="1366838"/>
            <a:ext cx="2662237" cy="606425"/>
          </a:xfrm>
          <a:noFill/>
          <a:ln/>
        </p:spPr>
        <p:txBody>
          <a:bodyPr lIns="90488" tIns="44450" rIns="90488" bIns="44450"/>
          <a:lstStyle/>
          <a:p>
            <a:pPr>
              <a:buFont typeface="Monotype Sorts" pitchFamily="2" charset="2"/>
              <a:buNone/>
            </a:pPr>
            <a:r>
              <a:rPr lang="en-US" sz="2800" dirty="0">
                <a:latin typeface="Calibri" pitchFamily="34" charset="0"/>
                <a:cs typeface="Calibri" pitchFamily="34" charset="0"/>
              </a:rPr>
              <a:t>general format:</a:t>
            </a:r>
          </a:p>
          <a:p>
            <a:pPr>
              <a:buFont typeface="Monotype Sorts" pitchFamily="2" charset="2"/>
              <a:buNone/>
            </a:pPr>
            <a:endParaRPr lang="en-US" sz="2800" dirty="0">
              <a:latin typeface="Calibri" pitchFamily="34" charset="0"/>
              <a:cs typeface="Calibri" pitchFamily="34" charset="0"/>
            </a:endParaRPr>
          </a:p>
          <a:p>
            <a:pPr>
              <a:buFont typeface="Monotype Sorts" pitchFamily="2" charset="2"/>
              <a:buNone/>
            </a:pPr>
            <a:endParaRPr lang="en-US" sz="2800" dirty="0">
              <a:latin typeface="Calibri" pitchFamily="34" charset="0"/>
              <a:cs typeface="Calibri" pitchFamily="34" charset="0"/>
            </a:endParaRPr>
          </a:p>
        </p:txBody>
      </p:sp>
      <p:sp>
        <p:nvSpPr>
          <p:cNvPr id="228358" name="Rectangle 6"/>
          <p:cNvSpPr>
            <a:spLocks noChangeArrowheads="1"/>
          </p:cNvSpPr>
          <p:nvPr/>
        </p:nvSpPr>
        <p:spPr bwMode="auto">
          <a:xfrm>
            <a:off x="4648200" y="1600200"/>
            <a:ext cx="3810000" cy="41148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accent1"/>
              </a:buClr>
              <a:buSzPct val="75000"/>
              <a:buFont typeface="Monotype Sorts" pitchFamily="2" charset="2"/>
              <a:buChar char="l"/>
            </a:pPr>
            <a:endParaRPr lang="en-US" sz="2800">
              <a:solidFill>
                <a:srgbClr val="FFFFCC"/>
              </a:solidFill>
              <a:latin typeface="Arial" pitchFamily="34" charset="0"/>
            </a:endParaRPr>
          </a:p>
          <a:p>
            <a:pPr marL="742950" lvl="1" indent="-285750">
              <a:spcBef>
                <a:spcPct val="20000"/>
              </a:spcBef>
            </a:pPr>
            <a:endParaRPr lang="en-US">
              <a:solidFill>
                <a:srgbClr val="FFFFCC"/>
              </a:solidFill>
              <a:latin typeface="Arial" pitchFamily="34" charset="0"/>
            </a:endParaRPr>
          </a:p>
          <a:p>
            <a:pPr marL="742950" lvl="1" indent="-285750">
              <a:spcBef>
                <a:spcPct val="20000"/>
              </a:spcBef>
            </a:pPr>
            <a:endParaRPr lang="en-US">
              <a:solidFill>
                <a:srgbClr val="FFFFCC"/>
              </a:solidFill>
              <a:latin typeface="Arial" pitchFamily="34" charset="0"/>
            </a:endParaRPr>
          </a:p>
          <a:p>
            <a:pPr marL="742950" lvl="1" indent="-285750">
              <a:spcBef>
                <a:spcPct val="20000"/>
              </a:spcBef>
            </a:pPr>
            <a:endParaRPr lang="en-US">
              <a:solidFill>
                <a:srgbClr val="FFFFCC"/>
              </a:solidFill>
              <a:latin typeface="Arial" pitchFamily="34" charset="0"/>
            </a:endParaRPr>
          </a:p>
          <a:p>
            <a:pPr marL="742950" lvl="1" indent="-285750">
              <a:spcBef>
                <a:spcPct val="20000"/>
              </a:spcBef>
            </a:pPr>
            <a:endParaRPr lang="en-US">
              <a:solidFill>
                <a:srgbClr val="FFFFCC"/>
              </a:solidFill>
              <a:latin typeface="Arial" pitchFamily="34" charset="0"/>
            </a:endParaRPr>
          </a:p>
          <a:p>
            <a:pPr marL="742950" lvl="1" indent="-285750" latinLnBrk="1">
              <a:spcBef>
                <a:spcPct val="20000"/>
              </a:spcBef>
            </a:pPr>
            <a:endParaRPr lang="en-US">
              <a:solidFill>
                <a:srgbClr val="FFFFCC"/>
              </a:solidFill>
              <a:latin typeface="Arial" pitchFamily="34" charset="0"/>
            </a:endParaRPr>
          </a:p>
        </p:txBody>
      </p:sp>
      <p:graphicFrame>
        <p:nvGraphicFramePr>
          <p:cNvPr id="259072" name="Object 1024">
            <a:hlinkClick r:id="" action="ppaction://ole?verb=0"/>
          </p:cNvPr>
          <p:cNvGraphicFramePr>
            <a:graphicFrameLocks/>
          </p:cNvGraphicFramePr>
          <p:nvPr/>
        </p:nvGraphicFramePr>
        <p:xfrm>
          <a:off x="5895975" y="2312988"/>
          <a:ext cx="2476500" cy="1390650"/>
        </p:xfrm>
        <a:graphic>
          <a:graphicData uri="http://schemas.openxmlformats.org/presentationml/2006/ole">
            <mc:AlternateContent xmlns:mc="http://schemas.openxmlformats.org/markup-compatibility/2006">
              <mc:Choice xmlns:v="urn:schemas-microsoft-com:vml" Requires="v">
                <p:oleObj spid="_x0000_s188558" name="Equation" r:id="rId4" imgW="1143000" imgH="645840" progId="Equation.3">
                  <p:embed/>
                </p:oleObj>
              </mc:Choice>
              <mc:Fallback>
                <p:oleObj name="Equation" r:id="rId4" imgW="1143000" imgH="645840" progId="Equation.3">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5975" y="2312988"/>
                        <a:ext cx="2476500" cy="1390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9073" name="Object 1025">
            <a:hlinkClick r:id="" action="ppaction://ole?verb=0"/>
          </p:cNvPr>
          <p:cNvGraphicFramePr>
            <a:graphicFrameLocks/>
          </p:cNvGraphicFramePr>
          <p:nvPr/>
        </p:nvGraphicFramePr>
        <p:xfrm>
          <a:off x="906463" y="2019300"/>
          <a:ext cx="4427537" cy="3454400"/>
        </p:xfrm>
        <a:graphic>
          <a:graphicData uri="http://schemas.openxmlformats.org/presentationml/2006/ole">
            <mc:AlternateContent xmlns:mc="http://schemas.openxmlformats.org/markup-compatibility/2006">
              <mc:Choice xmlns:v="urn:schemas-microsoft-com:vml" Requires="v">
                <p:oleObj spid="_x0000_s188559" name="Equation" r:id="rId6" imgW="2234880" imgH="1600200" progId="">
                  <p:embed/>
                </p:oleObj>
              </mc:Choice>
              <mc:Fallback>
                <p:oleObj name="Equation" r:id="rId6" imgW="2234880" imgH="1600200" progId="">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6463" y="2019300"/>
                        <a:ext cx="4427537" cy="34544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8361" name="Text Box 9"/>
          <p:cNvSpPr txBox="1">
            <a:spLocks noChangeArrowheads="1"/>
          </p:cNvSpPr>
          <p:nvPr/>
        </p:nvSpPr>
        <p:spPr bwMode="auto">
          <a:xfrm>
            <a:off x="5684837" y="4106863"/>
            <a:ext cx="3535363" cy="1569660"/>
          </a:xfrm>
          <a:prstGeom prst="rect">
            <a:avLst/>
          </a:prstGeom>
          <a:noFill/>
          <a:ln w="12700">
            <a:noFill/>
            <a:miter lim="800000"/>
            <a:headEnd type="none" w="sm" len="sm"/>
            <a:tailEnd type="none" w="sm" len="sm"/>
          </a:ln>
          <a:effectLst/>
        </p:spPr>
        <p:txBody>
          <a:bodyPr wrap="square">
            <a:spAutoFit/>
          </a:bodyPr>
          <a:lstStyle/>
          <a:p>
            <a:pPr>
              <a:spcBef>
                <a:spcPct val="50000"/>
              </a:spcBef>
            </a:pPr>
            <a:r>
              <a:rPr lang="en-US" dirty="0">
                <a:latin typeface="Calibri" pitchFamily="34" charset="0"/>
                <a:cs typeface="Calibri" pitchFamily="34" charset="0"/>
              </a:rPr>
              <a:t>What makes this linear?</a:t>
            </a:r>
          </a:p>
          <a:p>
            <a:r>
              <a:rPr lang="en-US" dirty="0">
                <a:latin typeface="Calibri" pitchFamily="34" charset="0"/>
                <a:cs typeface="Calibri" pitchFamily="34" charset="0"/>
              </a:rPr>
              <a:t>What are the…</a:t>
            </a:r>
          </a:p>
          <a:p>
            <a:r>
              <a:rPr lang="en-US" dirty="0">
                <a:latin typeface="Calibri" pitchFamily="34" charset="0"/>
                <a:cs typeface="Calibri" pitchFamily="34" charset="0"/>
              </a:rPr>
              <a:t>Decision variables?</a:t>
            </a:r>
          </a:p>
          <a:p>
            <a:r>
              <a:rPr lang="en-US" dirty="0">
                <a:latin typeface="Calibri" pitchFamily="34" charset="0"/>
                <a:cs typeface="Calibri" pitchFamily="34" charset="0"/>
              </a:rPr>
              <a:t>Objective?  Constraints?</a:t>
            </a:r>
          </a:p>
        </p:txBody>
      </p:sp>
      <p:sp>
        <p:nvSpPr>
          <p:cNvPr id="228362" name="Text Box 10"/>
          <p:cNvSpPr txBox="1">
            <a:spLocks noChangeArrowheads="1"/>
          </p:cNvSpPr>
          <p:nvPr/>
        </p:nvSpPr>
        <p:spPr bwMode="auto">
          <a:xfrm>
            <a:off x="5467350" y="1895475"/>
            <a:ext cx="3243262"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a:latin typeface="Calibri" pitchFamily="34" charset="0"/>
                <a:cs typeface="Calibri" pitchFamily="34" charset="0"/>
              </a:rPr>
              <a:t>Linear algebra notation:</a:t>
            </a:r>
          </a:p>
        </p:txBody>
      </p:sp>
    </p:spTree>
  </p:cSld>
  <p:clrMapOvr>
    <a:masterClrMapping/>
  </p:clrMapOvr>
  <p:transition>
    <p:dissolve/>
  </p:transition>
</p:sld>
</file>

<file path=ppt/theme/theme1.xml><?xml version="1.0" encoding="utf-8"?>
<a:theme xmlns:a="http://schemas.openxmlformats.org/drawingml/2006/main" name="Blank Presentation">
  <a:themeElements>
    <a:clrScheme name="Blank Presentation 3">
      <a:dk1>
        <a:srgbClr val="000000"/>
      </a:dk1>
      <a:lt1>
        <a:srgbClr val="FFFFFF"/>
      </a:lt1>
      <a:dk2>
        <a:srgbClr val="000000"/>
      </a:dk2>
      <a:lt2>
        <a:srgbClr val="B0B2B4"/>
      </a:lt2>
      <a:accent1>
        <a:srgbClr val="F9F3D3"/>
      </a:accent1>
      <a:accent2>
        <a:srgbClr val="6D6E70"/>
      </a:accent2>
      <a:accent3>
        <a:srgbClr val="FFFFFF"/>
      </a:accent3>
      <a:accent4>
        <a:srgbClr val="000000"/>
      </a:accent4>
      <a:accent5>
        <a:srgbClr val="FBF8E6"/>
      </a:accent5>
      <a:accent6>
        <a:srgbClr val="626365"/>
      </a:accent6>
      <a:hlink>
        <a:srgbClr val="7D110C"/>
      </a:hlink>
      <a:folHlink>
        <a:srgbClr val="6D6E7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9F3D3"/>
        </a:lt1>
        <a:dk2>
          <a:srgbClr val="F8F3D2"/>
        </a:dk2>
        <a:lt2>
          <a:srgbClr val="B0B2B4"/>
        </a:lt2>
        <a:accent1>
          <a:srgbClr val="7D110C"/>
        </a:accent1>
        <a:accent2>
          <a:srgbClr val="6D6E70"/>
        </a:accent2>
        <a:accent3>
          <a:srgbClr val="FBF8E6"/>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B0B2B4"/>
        </a:lt2>
        <a:accent1>
          <a:srgbClr val="F9F3D3"/>
        </a:accent1>
        <a:accent2>
          <a:srgbClr val="6D6E70"/>
        </a:accent2>
        <a:accent3>
          <a:srgbClr val="FFFFFF"/>
        </a:accent3>
        <a:accent4>
          <a:srgbClr val="000000"/>
        </a:accent4>
        <a:accent5>
          <a:srgbClr val="FBF8E6"/>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10760</TotalTime>
  <Words>1325</Words>
  <Application>Microsoft Macintosh PowerPoint</Application>
  <PresentationFormat>On-screen Show (4:3)</PresentationFormat>
  <Paragraphs>212</Paragraphs>
  <Slides>20</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Calibri</vt:lpstr>
      <vt:lpstr>Monotype Sorts</vt:lpstr>
      <vt:lpstr>Times New Roman</vt:lpstr>
      <vt:lpstr>Blank Presentation</vt:lpstr>
      <vt:lpstr>Equation</vt:lpstr>
      <vt:lpstr>Staff Scheduling Problem Lifeguard Services. How many to start each day, given they must work 5 days in a row?</vt:lpstr>
      <vt:lpstr>Optimization </vt:lpstr>
      <vt:lpstr>Deterministic Models (LP, NLP, Evolutionary)</vt:lpstr>
      <vt:lpstr>Optimization Models Have Three Primary Components</vt:lpstr>
      <vt:lpstr>Introduction to Linear Programming </vt:lpstr>
      <vt:lpstr>What makes a problem a Linear Program (LP)?</vt:lpstr>
      <vt:lpstr>What are advantages of LPs?</vt:lpstr>
      <vt:lpstr>Linear Programs</vt:lpstr>
      <vt:lpstr>Linear Programs</vt:lpstr>
      <vt:lpstr>After Running an LP Model, we Learn:</vt:lpstr>
      <vt:lpstr>Linear Programming Sensitivity Analysis</vt:lpstr>
      <vt:lpstr>Lifeguard Services at Myrtle Beach</vt:lpstr>
      <vt:lpstr>Use (Data: Solver) to find the best solution:</vt:lpstr>
      <vt:lpstr>SUPPLY CHAIN: Transportation Problem Amazon</vt:lpstr>
      <vt:lpstr>Try it out: </vt:lpstr>
      <vt:lpstr>Shadow Prices</vt:lpstr>
      <vt:lpstr>Try it out: </vt:lpstr>
      <vt:lpstr>Shadow Prices tell us the answer</vt:lpstr>
      <vt:lpstr>FINANCE: Capital Budget</vt:lpstr>
      <vt:lpstr>Notes about Linear Programming</vt:lpstr>
    </vt:vector>
  </TitlesOfParts>
  <Company>Office of Creative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Office of Creative Services</dc:creator>
  <cp:lastModifiedBy>Palley, Asa</cp:lastModifiedBy>
  <cp:revision>395</cp:revision>
  <cp:lastPrinted>2013-04-20T17:26:50Z</cp:lastPrinted>
  <dcterms:created xsi:type="dcterms:W3CDTF">2006-11-07T21:52:34Z</dcterms:created>
  <dcterms:modified xsi:type="dcterms:W3CDTF">2023-01-17T18:48:23Z</dcterms:modified>
</cp:coreProperties>
</file>