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80" r:id="rId4"/>
    <p:sldId id="300" r:id="rId5"/>
    <p:sldId id="282" r:id="rId6"/>
    <p:sldId id="287" r:id="rId7"/>
    <p:sldId id="284" r:id="rId8"/>
    <p:sldId id="289" r:id="rId9"/>
    <p:sldId id="302" r:id="rId10"/>
    <p:sldId id="290" r:id="rId11"/>
    <p:sldId id="292" r:id="rId12"/>
    <p:sldId id="293" r:id="rId13"/>
    <p:sldId id="294" r:id="rId14"/>
    <p:sldId id="304" r:id="rId15"/>
    <p:sldId id="291" r:id="rId16"/>
    <p:sldId id="295" r:id="rId17"/>
    <p:sldId id="298" r:id="rId18"/>
    <p:sldId id="299" r:id="rId19"/>
    <p:sldId id="27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userDrawn="1">
          <p15:clr>
            <a:srgbClr val="A4A3A4"/>
          </p15:clr>
        </p15:guide>
        <p15:guide id="2" pos="2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howGuides="1">
      <p:cViewPr varScale="1">
        <p:scale>
          <a:sx n="59" d="100"/>
          <a:sy n="59" d="100"/>
        </p:scale>
        <p:origin x="1640" y="52"/>
      </p:cViewPr>
      <p:guideLst>
        <p:guide orient="horz" pos="2150"/>
        <p:guide pos="2863"/>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1C9590-19CE-468B-B397-3336F0EDB584}" type="datetimeFigureOut">
              <a:rPr lang="en-US" smtClean="0"/>
              <a:t>6/3/2024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6DBBEE-9A43-4DAA-A2F9-9E7D2135A2A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6DBBEE-9A43-4DAA-A2F9-9E7D2135A2AA}" type="slidenum">
              <a:rPr lang="en-US" smtClean="0"/>
              <a:t>5</a:t>
            </a:fld>
            <a:endParaRPr lang="en-US"/>
          </a:p>
        </p:txBody>
      </p:sp>
    </p:spTree>
    <p:extLst>
      <p:ext uri="{BB962C8B-B14F-4D97-AF65-F5344CB8AC3E}">
        <p14:creationId xmlns:p14="http://schemas.microsoft.com/office/powerpoint/2010/main" val="323006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6DBBEE-9A43-4DAA-A2F9-9E7D2135A2AA}" type="slidenum">
              <a:rPr lang="en-US" smtClean="0"/>
              <a:t>15</a:t>
            </a:fld>
            <a:endParaRPr lang="en-US"/>
          </a:p>
        </p:txBody>
      </p:sp>
    </p:spTree>
    <p:extLst>
      <p:ext uri="{BB962C8B-B14F-4D97-AF65-F5344CB8AC3E}">
        <p14:creationId xmlns:p14="http://schemas.microsoft.com/office/powerpoint/2010/main" val="419978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B225A-03EF-49FC-84F1-869CDE356FAA}" type="datetime3">
              <a:rPr lang="en-US" smtClean="0"/>
              <a:t>3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A5F45C-E130-4965-A313-0D6C4EF20900}" type="datetime3">
              <a:rPr lang="en-US" smtClean="0"/>
              <a:t>3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1A06AC-35D4-43FC-B38E-628E7D0B2FF9}" type="datetime3">
              <a:rPr lang="en-US" smtClean="0"/>
              <a:t>3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57D1E9-CDF4-4DC8-8D45-9079EA320236}" type="datetime3">
              <a:rPr lang="en-US" smtClean="0"/>
              <a:t>3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E44D1-7CE8-40B1-9455-F328E6238B5B}" type="datetime3">
              <a:rPr lang="en-US" smtClean="0"/>
              <a:t>3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2E4EB-1A38-4162-AF8E-0DC19925EA22}" type="datetime3">
              <a:rPr lang="en-US" smtClean="0"/>
              <a:t>3 June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75D701A-AB5A-4D52-B695-785561D97E9A}" type="datetime3">
              <a:rPr lang="en-US" smtClean="0"/>
              <a:t>3 June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27B183-9D03-42AC-9121-484F8EA3CF4A}" type="datetime3">
              <a:rPr lang="en-US" smtClean="0"/>
              <a:t>3 June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2A92C6-D054-4590-BEC3-6295CFC7A55E}" type="datetime3">
              <a:rPr lang="en-US" smtClean="0"/>
              <a:t>3 June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341BA-F282-49AA-BB08-9032F85D5FAA}" type="datetime3">
              <a:rPr lang="en-US" smtClean="0"/>
              <a:t>3 June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476CFD-8059-483D-A731-496336636D66}" type="datetime3">
              <a:rPr lang="en-US" smtClean="0"/>
              <a:t>3 June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E8BED7-0B48-4EB5-9006-3B69D0E73399}" type="datetime3">
              <a:rPr lang="en-US" smtClean="0"/>
              <a:t>3 June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7D1E9-CDF4-4DC8-8D45-9079EA320236}" type="datetime3">
              <a:rPr lang="en-US" smtClean="0"/>
              <a:t>3 June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FED90-E126-42A0-A4BA-781E6FFF13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bwMode="auto">
          <a:xfrm>
            <a:off x="0" y="0"/>
            <a:ext cx="9144000" cy="682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defTabSz="914400" rtl="0" eaLnBrk="0" fontAlgn="base" latinLnBrk="0" hangingPunct="0">
              <a:lnSpc>
                <a:spcPct val="150000"/>
              </a:lnSpc>
              <a:spcBef>
                <a:spcPct val="0"/>
              </a:spcBef>
              <a:spcAft>
                <a:spcPct val="0"/>
              </a:spcAft>
              <a:buClrTx/>
              <a:buSzTx/>
              <a:buFontTx/>
              <a:buNone/>
            </a:pPr>
            <a:r>
              <a:rPr lang="en-IN" altLang="en-US" sz="2800" dirty="0">
                <a:latin typeface="Calibri" panose="020F0502020204030204" pitchFamily="34" charset="0"/>
                <a:cs typeface="Calibri" panose="020F0502020204030204" pitchFamily="34" charset="0"/>
              </a:rPr>
              <a:t>                    </a:t>
            </a:r>
            <a:br>
              <a:rPr lang="en-IN" altLang="en-US" sz="2800" dirty="0">
                <a:latin typeface="Calibri" panose="020F0502020204030204" pitchFamily="34" charset="0"/>
                <a:cs typeface="Calibri" panose="020F0502020204030204" pitchFamily="34" charset="0"/>
              </a:rPr>
            </a:br>
            <a:r>
              <a:rPr lang="en-IN" altLang="en-US" sz="2800" dirty="0">
                <a:latin typeface="Calibri" panose="020F0502020204030204" pitchFamily="34" charset="0"/>
                <a:cs typeface="Calibri" panose="020F0502020204030204" pitchFamily="34" charset="0"/>
              </a:rPr>
              <a:t>           </a:t>
            </a:r>
            <a:r>
              <a:rPr lang="en-IN" altLang="en-US" sz="3200" dirty="0">
                <a:latin typeface="Calibri" panose="020F0502020204030204" pitchFamily="34" charset="0"/>
                <a:cs typeface="Calibri" panose="020F0502020204030204" pitchFamily="34" charset="0"/>
              </a:rPr>
              <a:t>Parking and Space Management</a:t>
            </a:r>
            <a:br>
              <a:rPr lang="en-IN" altLang="en-US" sz="2800" dirty="0">
                <a:latin typeface="Calibri" panose="020F0502020204030204" pitchFamily="34" charset="0"/>
                <a:cs typeface="Calibri" panose="020F0502020204030204" pitchFamily="34" charset="0"/>
              </a:rPr>
            </a:br>
            <a:br>
              <a:rPr lang="en-IN" altLang="en-US" sz="2800" dirty="0">
                <a:latin typeface="Calibri" panose="020F0502020204030204" pitchFamily="34" charset="0"/>
                <a:cs typeface="Calibri" panose="020F0502020204030204" pitchFamily="34" charset="0"/>
              </a:rPr>
            </a:br>
            <a:r>
              <a:rPr lang="en-US" altLang="en-US"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Guided by	</a:t>
            </a:r>
            <a:r>
              <a:rPr lang="en-IN" altLang="en-US"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kumimoji="0" lang="en-US" altLang="en-US" sz="1800" b="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Submitted by</a:t>
            </a:r>
            <a:endParaRPr kumimoji="0" lang="en-US" altLang="en-US" sz="1000" b="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0" eaLnBrk="0" fontAlgn="base" hangingPunct="0">
              <a:lnSpc>
                <a:spcPct val="150000"/>
              </a:lnSpc>
              <a:spcAft>
                <a:spcPct val="0"/>
              </a:spcAft>
            </a:pPr>
            <a:r>
              <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IN"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altLang="en-US" sz="1800" dirty="0">
                <a:latin typeface="Calibri" panose="020F0502020204030204" pitchFamily="34" charset="0"/>
                <a:ea typeface="Times New Roman" panose="02020603050405020304" pitchFamily="18" charset="0"/>
                <a:cs typeface="Calibri" panose="020F0502020204030204" pitchFamily="34" charset="0"/>
              </a:rPr>
              <a:t>Prof. </a:t>
            </a:r>
            <a:r>
              <a:rPr lang="en-US" altLang="en-US" sz="1800" dirty="0" err="1">
                <a:latin typeface="Calibri" panose="020F0502020204030204" pitchFamily="34" charset="0"/>
                <a:ea typeface="Times New Roman" panose="02020603050405020304" pitchFamily="18" charset="0"/>
                <a:cs typeface="Calibri" panose="020F0502020204030204" pitchFamily="34" charset="0"/>
              </a:rPr>
              <a:t>Anubha</a:t>
            </a:r>
            <a:r>
              <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IN"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IN" altLang="en-US" sz="1800" dirty="0">
                <a:latin typeface="Calibri" panose="020F0502020204030204" pitchFamily="34" charset="0"/>
                <a:ea typeface="Times New Roman" panose="02020603050405020304" pitchFamily="18" charset="0"/>
                <a:cs typeface="Calibri" panose="020F0502020204030204" pitchFamily="34" charset="0"/>
              </a:rPr>
              <a:t>Bhaskar Chauhan</a:t>
            </a:r>
            <a:r>
              <a:rPr lang="en-IN"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(2100290130196)</a:t>
            </a:r>
            <a:br>
              <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IN" altLang="en-US" sz="1800" dirty="0" err="1">
                <a:latin typeface="Calibri" panose="020F0502020204030204" pitchFamily="34" charset="0"/>
                <a:ea typeface="Times New Roman" panose="02020603050405020304" pitchFamily="18" charset="0"/>
                <a:cs typeface="Calibri" panose="020F0502020204030204" pitchFamily="34" charset="0"/>
              </a:rPr>
              <a:t>Tinkoo</a:t>
            </a:r>
            <a:r>
              <a:rPr lang="en-IN"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(2000290130176)</a:t>
            </a:r>
            <a:br>
              <a:rPr lang="en-IN"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Yash Agarwal(2000290130196)</a:t>
            </a:r>
            <a:br>
              <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br>
            <a:br>
              <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US" altLang="en-US"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Presentation No.:  </a:t>
            </a:r>
            <a:r>
              <a:rPr lang="en-IN"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10    </a:t>
            </a:r>
            <a:r>
              <a:rPr lang="en-US" altLang="en-US" sz="18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altLang="en-US"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Group no.</a:t>
            </a:r>
            <a:r>
              <a:rPr lang="en-US" altLang="en-US" sz="1600" b="1" dirty="0">
                <a:latin typeface="Calibri" panose="020F0502020204030204" pitchFamily="34" charset="0"/>
                <a:ea typeface="Times New Roman" panose="02020603050405020304" pitchFamily="18" charset="0"/>
                <a:cs typeface="Calibri" panose="020F0502020204030204" pitchFamily="34" charset="0"/>
              </a:rPr>
              <a:t> .:  G-</a:t>
            </a:r>
            <a:r>
              <a:rPr lang="en-IN" altLang="en-US" sz="1600" dirty="0">
                <a:latin typeface="Calibri" panose="020F0502020204030204" pitchFamily="34" charset="0"/>
                <a:ea typeface="Times New Roman" panose="02020603050405020304" pitchFamily="18" charset="0"/>
                <a:cs typeface="Calibri" panose="020F0502020204030204" pitchFamily="34" charset="0"/>
              </a:rPr>
              <a:t>25</a:t>
            </a:r>
            <a:br>
              <a:rPr kumimoji="0" lang="en-US" altLang="en-US" sz="160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en-US" sz="200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DEPARTMENT OF INFORMATION TECHNOLOGY, </a:t>
            </a:r>
            <a:endParaRPr kumimoji="0" lang="en-US" altLang="en-US" sz="110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en-US" sz="200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UTTAR PRADESH</a:t>
            </a:r>
            <a:endParaRPr kumimoji="0" lang="en-US" altLang="en-US" sz="110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en-US" sz="140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(AFFILIATED TO DR. A.P.J. ABDUL KALAM TECHNICAL UNIVERSITY, LUCKNOW, UTTAR PRADESH, INDIA)</a:t>
            </a:r>
            <a:endParaRPr kumimoji="0" lang="en-US" altLang="en-US" sz="110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 name="Picture 5" descr="KIET logo"/>
          <p:cNvPicPr/>
          <p:nvPr/>
        </p:nvPicPr>
        <p:blipFill>
          <a:blip r:embed="rId2" cstate="print"/>
          <a:srcRect/>
          <a:stretch>
            <a:fillRect/>
          </a:stretch>
        </p:blipFill>
        <p:spPr bwMode="auto">
          <a:xfrm>
            <a:off x="609600" y="533400"/>
            <a:ext cx="1142999" cy="1066799"/>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489FED90-E126-42A0-A4BA-781E6FFF131E}" type="slidenum">
              <a:rPr lang="en-US" smtClean="0"/>
              <a:t>1</a:t>
            </a:fld>
            <a:endParaRPr lang="en-US" dirty="0"/>
          </a:p>
        </p:txBody>
      </p:sp>
      <p:sp>
        <p:nvSpPr>
          <p:cNvPr id="9" name="Date Placeholder 8"/>
          <p:cNvSpPr>
            <a:spLocks noGrp="1"/>
          </p:cNvSpPr>
          <p:nvPr>
            <p:ph type="dt" sz="half" idx="10"/>
          </p:nvPr>
        </p:nvSpPr>
        <p:spPr/>
        <p:txBody>
          <a:bodyPr/>
          <a:lstStyle/>
          <a:p>
            <a:fld id="{87DC5623-930D-489C-9433-50A95F935032}" type="datetime3">
              <a:rPr lang="en-US" smtClean="0"/>
              <a:t>3 June 2024</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341BA-F282-49AA-BB08-9032F85D5FAA}" type="datetime3">
              <a:rPr lang="en-US" smtClean="0"/>
              <a:t>3 June 2024</a:t>
            </a:fld>
            <a:endParaRPr lang="en-US" dirty="0"/>
          </a:p>
        </p:txBody>
      </p:sp>
      <p:sp>
        <p:nvSpPr>
          <p:cNvPr id="3" name="Slide Number Placeholder 2"/>
          <p:cNvSpPr>
            <a:spLocks noGrp="1"/>
          </p:cNvSpPr>
          <p:nvPr>
            <p:ph type="sldNum" sz="quarter" idx="12"/>
          </p:nvPr>
        </p:nvSpPr>
        <p:spPr/>
        <p:txBody>
          <a:bodyPr/>
          <a:lstStyle/>
          <a:p>
            <a:fld id="{489FED90-E126-42A0-A4BA-781E6FFF131E}" type="slidenum">
              <a:rPr lang="en-US" smtClean="0"/>
              <a:t>10</a:t>
            </a:fld>
            <a:endParaRPr lang="en-US" dirty="0"/>
          </a:p>
        </p:txBody>
      </p:sp>
      <p:sp>
        <p:nvSpPr>
          <p:cNvPr id="4" name="Text Box 3"/>
          <p:cNvSpPr txBox="1"/>
          <p:nvPr/>
        </p:nvSpPr>
        <p:spPr>
          <a:xfrm>
            <a:off x="1828800" y="381000"/>
            <a:ext cx="6026150" cy="675640"/>
          </a:xfrm>
          <a:prstGeom prst="rect">
            <a:avLst/>
          </a:prstGeom>
          <a:noFill/>
        </p:spPr>
        <p:txBody>
          <a:bodyPr wrap="square" rtlCol="0" anchor="t">
            <a:spAutoFit/>
          </a:bodyPr>
          <a:lstStyle/>
          <a:p>
            <a:pPr algn="ctr"/>
            <a:r>
              <a:rPr lang="en-IN" altLang="en-US" sz="3800" dirty="0">
                <a:latin typeface="Calibri" panose="020F0502020204030204" pitchFamily="34" charset="0"/>
                <a:cs typeface="Calibri" panose="020F0502020204030204" pitchFamily="34" charset="0"/>
                <a:sym typeface="+mn-ea"/>
              </a:rPr>
              <a:t>Proposed Methodology</a:t>
            </a:r>
          </a:p>
        </p:txBody>
      </p:sp>
      <p:pic>
        <p:nvPicPr>
          <p:cNvPr id="2050" name="Picture 2" descr="Proposed Methodology for IoT Based Smart Parking System | Semantic Scholar">
            <a:extLst>
              <a:ext uri="{FF2B5EF4-FFF2-40B4-BE49-F238E27FC236}">
                <a16:creationId xmlns:a16="http://schemas.microsoft.com/office/drawing/2014/main" id="{846B3C61-8D5B-2E27-0FEF-D7436E946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119" y="977384"/>
            <a:ext cx="4992687" cy="25484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screen shot of a computer">
            <a:extLst>
              <a:ext uri="{FF2B5EF4-FFF2-40B4-BE49-F238E27FC236}">
                <a16:creationId xmlns:a16="http://schemas.microsoft.com/office/drawing/2014/main" id="{EEA83485-348F-1C0D-F7DF-AEBBD8768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710" y="3807887"/>
            <a:ext cx="5361290" cy="2548463"/>
          </a:xfrm>
          <a:prstGeom prst="rect">
            <a:avLst/>
          </a:prstGeom>
        </p:spPr>
      </p:pic>
      <p:cxnSp>
        <p:nvCxnSpPr>
          <p:cNvPr id="17" name="Straight Connector 16">
            <a:extLst>
              <a:ext uri="{FF2B5EF4-FFF2-40B4-BE49-F238E27FC236}">
                <a16:creationId xmlns:a16="http://schemas.microsoft.com/office/drawing/2014/main" id="{66B27DDB-916E-2A39-7E8C-7EA32E2C8E8E}"/>
              </a:ext>
            </a:extLst>
          </p:cNvPr>
          <p:cNvCxnSpPr>
            <a:cxnSpLocks/>
          </p:cNvCxnSpPr>
          <p:nvPr/>
        </p:nvCxnSpPr>
        <p:spPr>
          <a:xfrm>
            <a:off x="1676400" y="977384"/>
            <a:ext cx="18288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341BA-F282-49AA-BB08-9032F85D5FAA}" type="datetime3">
              <a:rPr lang="en-US" smtClean="0"/>
              <a:t>3 June 2024</a:t>
            </a:fld>
            <a:endParaRPr lang="en-US" dirty="0"/>
          </a:p>
        </p:txBody>
      </p:sp>
      <p:sp>
        <p:nvSpPr>
          <p:cNvPr id="3" name="Slide Number Placeholder 2"/>
          <p:cNvSpPr>
            <a:spLocks noGrp="1"/>
          </p:cNvSpPr>
          <p:nvPr>
            <p:ph type="sldNum" sz="quarter" idx="12"/>
          </p:nvPr>
        </p:nvSpPr>
        <p:spPr/>
        <p:txBody>
          <a:bodyPr/>
          <a:lstStyle/>
          <a:p>
            <a:fld id="{489FED90-E126-42A0-A4BA-781E6FFF131E}" type="slidenum">
              <a:rPr lang="en-US" smtClean="0"/>
              <a:t>11</a:t>
            </a:fld>
            <a:endParaRPr lang="en-US" dirty="0"/>
          </a:p>
        </p:txBody>
      </p:sp>
      <p:sp>
        <p:nvSpPr>
          <p:cNvPr id="4" name="Text Box 3"/>
          <p:cNvSpPr txBox="1"/>
          <p:nvPr/>
        </p:nvSpPr>
        <p:spPr>
          <a:xfrm>
            <a:off x="2362200" y="304800"/>
            <a:ext cx="4572000" cy="675640"/>
          </a:xfrm>
          <a:prstGeom prst="rect">
            <a:avLst/>
          </a:prstGeom>
          <a:noFill/>
        </p:spPr>
        <p:txBody>
          <a:bodyPr wrap="square" rtlCol="0" anchor="t">
            <a:spAutoFit/>
          </a:bodyPr>
          <a:lstStyle/>
          <a:p>
            <a:pPr algn="ctr"/>
            <a:r>
              <a:rPr lang="en-IN" altLang="en-US" sz="3800" dirty="0">
                <a:latin typeface="Calibri" panose="020F0502020204030204" pitchFamily="34" charset="0"/>
                <a:cs typeface="Calibri" panose="020F0502020204030204" pitchFamily="34" charset="0"/>
                <a:sym typeface="+mn-ea"/>
              </a:rPr>
              <a:t>Result and Discussion</a:t>
            </a:r>
          </a:p>
        </p:txBody>
      </p:sp>
      <p:pic>
        <p:nvPicPr>
          <p:cNvPr id="5" name="Picture 4"/>
          <p:cNvPicPr>
            <a:picLocks noChangeAspect="1"/>
          </p:cNvPicPr>
          <p:nvPr>
            <p:custDataLst>
              <p:tags r:id="rId1"/>
            </p:custDataLst>
          </p:nvPr>
        </p:nvPicPr>
        <p:blipFill>
          <a:blip r:embed="rId4"/>
          <a:stretch>
            <a:fillRect/>
          </a:stretch>
        </p:blipFill>
        <p:spPr>
          <a:xfrm>
            <a:off x="2499995" y="1219200"/>
            <a:ext cx="4296410" cy="1757045"/>
          </a:xfrm>
          <a:prstGeom prst="rect">
            <a:avLst/>
          </a:prstGeom>
        </p:spPr>
      </p:pic>
      <p:sp>
        <p:nvSpPr>
          <p:cNvPr id="6" name="Text Box 5"/>
          <p:cNvSpPr txBox="1"/>
          <p:nvPr/>
        </p:nvSpPr>
        <p:spPr>
          <a:xfrm>
            <a:off x="3581400" y="2895600"/>
            <a:ext cx="2540000" cy="337185"/>
          </a:xfrm>
          <a:prstGeom prst="rect">
            <a:avLst/>
          </a:prstGeom>
        </p:spPr>
        <p:txBody>
          <a:bodyPr wrap="square">
            <a:spAutoFit/>
          </a:bodyPr>
          <a:lstStyle/>
          <a:p>
            <a:r>
              <a:rPr sz="900" dirty="0">
                <a:solidFill>
                  <a:srgbClr val="0D0D0D"/>
                </a:solidFill>
                <a:latin typeface="Times New Roman" panose="02020603050405020304"/>
                <a:ea typeface="Times New Roman" panose="02020603050405020304"/>
              </a:rPr>
              <a:t> Enter Input File in PDF format</a:t>
            </a:r>
            <a:r>
              <a:rPr sz="1600" dirty="0">
                <a:solidFill>
                  <a:srgbClr val="0D0D0D"/>
                </a:solidFill>
                <a:latin typeface="Times New Roman" panose="02020603050405020304"/>
                <a:ea typeface="Times New Roman" panose="02020603050405020304"/>
              </a:rPr>
              <a:t> </a:t>
            </a:r>
          </a:p>
        </p:txBody>
      </p:sp>
      <p:pic>
        <p:nvPicPr>
          <p:cNvPr id="7" name="Picture 6"/>
          <p:cNvPicPr>
            <a:picLocks noChangeAspect="1"/>
          </p:cNvPicPr>
          <p:nvPr>
            <p:custDataLst>
              <p:tags r:id="rId2"/>
            </p:custDataLst>
          </p:nvPr>
        </p:nvPicPr>
        <p:blipFill>
          <a:blip r:embed="rId5"/>
          <a:stretch>
            <a:fillRect/>
          </a:stretch>
        </p:blipFill>
        <p:spPr>
          <a:xfrm>
            <a:off x="2540635" y="3429000"/>
            <a:ext cx="4021455" cy="1956435"/>
          </a:xfrm>
          <a:prstGeom prst="rect">
            <a:avLst/>
          </a:prstGeom>
        </p:spPr>
      </p:pic>
      <p:sp>
        <p:nvSpPr>
          <p:cNvPr id="8" name="Text Box 7"/>
          <p:cNvSpPr txBox="1"/>
          <p:nvPr/>
        </p:nvSpPr>
        <p:spPr>
          <a:xfrm>
            <a:off x="3581400" y="5334000"/>
            <a:ext cx="3484245" cy="337185"/>
          </a:xfrm>
          <a:prstGeom prst="rect">
            <a:avLst/>
          </a:prstGeom>
        </p:spPr>
        <p:txBody>
          <a:bodyPr wrap="square">
            <a:spAutoFit/>
          </a:bodyPr>
          <a:lstStyle/>
          <a:p>
            <a:r>
              <a:rPr sz="1000" dirty="0">
                <a:solidFill>
                  <a:srgbClr val="000000"/>
                </a:solidFill>
                <a:latin typeface="Times New Roman" panose="02020603050405020304"/>
                <a:ea typeface="Times New Roman" panose="02020603050405020304"/>
              </a:rPr>
              <a:t>Text summarization of PDF file</a:t>
            </a:r>
            <a:r>
              <a:rPr sz="1600" dirty="0">
                <a:solidFill>
                  <a:srgbClr val="000000"/>
                </a:solidFill>
                <a:latin typeface="Times New Roman" panose="02020603050405020304"/>
                <a:ea typeface="Times New Roman" panose="02020603050405020304"/>
              </a:rPr>
              <a:t> </a:t>
            </a:r>
          </a:p>
        </p:txBody>
      </p:sp>
      <p:sp>
        <p:nvSpPr>
          <p:cNvPr id="11" name="Rectangle 10">
            <a:extLst>
              <a:ext uri="{FF2B5EF4-FFF2-40B4-BE49-F238E27FC236}">
                <a16:creationId xmlns:a16="http://schemas.microsoft.com/office/drawing/2014/main" id="{805B4E99-5BAB-20A4-030F-7A02EA61867D}"/>
              </a:ext>
            </a:extLst>
          </p:cNvPr>
          <p:cNvSpPr/>
          <p:nvPr/>
        </p:nvSpPr>
        <p:spPr>
          <a:xfrm>
            <a:off x="2885122" y="6067108"/>
            <a:ext cx="3236278" cy="4860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Fig 1. Parking Space Picker</a:t>
            </a:r>
          </a:p>
        </p:txBody>
      </p:sp>
      <p:pic>
        <p:nvPicPr>
          <p:cNvPr id="16" name="Picture 15" descr="A parking lot with cars&#10;&#10;Description automatically generated">
            <a:extLst>
              <a:ext uri="{FF2B5EF4-FFF2-40B4-BE49-F238E27FC236}">
                <a16:creationId xmlns:a16="http://schemas.microsoft.com/office/drawing/2014/main" id="{5B3A7EDD-5E05-5B8D-8C9F-FE4FF47F61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922118"/>
            <a:ext cx="8534400" cy="50137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341BA-F282-49AA-BB08-9032F85D5FAA}" type="datetime3">
              <a:rPr lang="en-US" smtClean="0"/>
              <a:t>3 June 2024</a:t>
            </a:fld>
            <a:endParaRPr lang="en-US" dirty="0"/>
          </a:p>
        </p:txBody>
      </p:sp>
      <p:sp>
        <p:nvSpPr>
          <p:cNvPr id="3" name="Slide Number Placeholder 2"/>
          <p:cNvSpPr>
            <a:spLocks noGrp="1"/>
          </p:cNvSpPr>
          <p:nvPr>
            <p:ph type="sldNum" sz="quarter" idx="12"/>
          </p:nvPr>
        </p:nvSpPr>
        <p:spPr/>
        <p:txBody>
          <a:bodyPr/>
          <a:lstStyle/>
          <a:p>
            <a:fld id="{489FED90-E126-42A0-A4BA-781E6FFF131E}" type="slidenum">
              <a:rPr lang="en-US" smtClean="0"/>
              <a:t>12</a:t>
            </a:fld>
            <a:endParaRPr lang="en-US" dirty="0"/>
          </a:p>
        </p:txBody>
      </p:sp>
      <p:sp>
        <p:nvSpPr>
          <p:cNvPr id="9" name="TextBox 8">
            <a:extLst>
              <a:ext uri="{FF2B5EF4-FFF2-40B4-BE49-F238E27FC236}">
                <a16:creationId xmlns:a16="http://schemas.microsoft.com/office/drawing/2014/main" id="{57344E69-9E6B-CD0C-0AC6-988AFA7E436D}"/>
              </a:ext>
            </a:extLst>
          </p:cNvPr>
          <p:cNvSpPr txBox="1"/>
          <p:nvPr/>
        </p:nvSpPr>
        <p:spPr>
          <a:xfrm>
            <a:off x="2590800" y="5886728"/>
            <a:ext cx="4724400" cy="369332"/>
          </a:xfrm>
          <a:prstGeom prst="rect">
            <a:avLst/>
          </a:prstGeom>
          <a:noFill/>
        </p:spPr>
        <p:txBody>
          <a:bodyPr wrap="square">
            <a:spAutoFit/>
          </a:bodyPr>
          <a:lstStyle/>
          <a:p>
            <a:pPr algn="ctr"/>
            <a:r>
              <a:rPr lang="en-US" dirty="0"/>
              <a:t>Fig 2. Parking Space Calculator</a:t>
            </a:r>
          </a:p>
        </p:txBody>
      </p:sp>
      <p:sp>
        <p:nvSpPr>
          <p:cNvPr id="10" name="Rectangle 9">
            <a:extLst>
              <a:ext uri="{FF2B5EF4-FFF2-40B4-BE49-F238E27FC236}">
                <a16:creationId xmlns:a16="http://schemas.microsoft.com/office/drawing/2014/main" id="{4534C7E2-52F5-E3BD-14C9-C00DC9B4EBDA}"/>
              </a:ext>
            </a:extLst>
          </p:cNvPr>
          <p:cNvSpPr/>
          <p:nvPr/>
        </p:nvSpPr>
        <p:spPr>
          <a:xfrm>
            <a:off x="3200400" y="5897614"/>
            <a:ext cx="3236278" cy="4860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Fig 2. Parking Space Calculator</a:t>
            </a:r>
          </a:p>
        </p:txBody>
      </p:sp>
      <p:pic>
        <p:nvPicPr>
          <p:cNvPr id="5" name="Picture 4" descr="A screenshot of a parking lot with cars&#10;&#10;Description automatically generated">
            <a:extLst>
              <a:ext uri="{FF2B5EF4-FFF2-40B4-BE49-F238E27FC236}">
                <a16:creationId xmlns:a16="http://schemas.microsoft.com/office/drawing/2014/main" id="{0DFF38B4-7D13-019B-409D-E10C3BD27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87" y="598647"/>
            <a:ext cx="8868825" cy="51604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341BA-F282-49AA-BB08-9032F85D5FAA}" type="datetime3">
              <a:rPr lang="en-US" smtClean="0"/>
              <a:t>3 June 2024</a:t>
            </a:fld>
            <a:endParaRPr lang="en-US" dirty="0"/>
          </a:p>
        </p:txBody>
      </p:sp>
      <p:sp>
        <p:nvSpPr>
          <p:cNvPr id="3" name="Slide Number Placeholder 2"/>
          <p:cNvSpPr>
            <a:spLocks noGrp="1"/>
          </p:cNvSpPr>
          <p:nvPr>
            <p:ph type="sldNum" sz="quarter" idx="12"/>
          </p:nvPr>
        </p:nvSpPr>
        <p:spPr/>
        <p:txBody>
          <a:bodyPr/>
          <a:lstStyle/>
          <a:p>
            <a:fld id="{489FED90-E126-42A0-A4BA-781E6FFF131E}" type="slidenum">
              <a:rPr lang="en-US" smtClean="0"/>
              <a:t>13</a:t>
            </a:fld>
            <a:endParaRPr lang="en-US" dirty="0"/>
          </a:p>
        </p:txBody>
      </p:sp>
      <p:sp>
        <p:nvSpPr>
          <p:cNvPr id="4" name="Text Box 3"/>
          <p:cNvSpPr txBox="1"/>
          <p:nvPr/>
        </p:nvSpPr>
        <p:spPr>
          <a:xfrm>
            <a:off x="2590800" y="314960"/>
            <a:ext cx="4572000" cy="675640"/>
          </a:xfrm>
          <a:prstGeom prst="rect">
            <a:avLst/>
          </a:prstGeom>
          <a:noFill/>
        </p:spPr>
        <p:txBody>
          <a:bodyPr wrap="square" rtlCol="0" anchor="t">
            <a:spAutoFit/>
          </a:bodyPr>
          <a:lstStyle/>
          <a:p>
            <a:r>
              <a:rPr lang="en-IN" altLang="en-US" sz="3800" dirty="0">
                <a:latin typeface="Calibri" panose="020F0502020204030204" pitchFamily="34" charset="0"/>
                <a:cs typeface="Calibri" panose="020F0502020204030204" pitchFamily="34" charset="0"/>
                <a:sym typeface="+mn-ea"/>
              </a:rPr>
              <a:t>        Conclusion</a:t>
            </a:r>
          </a:p>
        </p:txBody>
      </p:sp>
      <p:sp>
        <p:nvSpPr>
          <p:cNvPr id="5" name="Text Box 4"/>
          <p:cNvSpPr txBox="1"/>
          <p:nvPr/>
        </p:nvSpPr>
        <p:spPr>
          <a:xfrm>
            <a:off x="762000" y="990600"/>
            <a:ext cx="7567295" cy="3505200"/>
          </a:xfrm>
          <a:prstGeom prst="rect">
            <a:avLst/>
          </a:prstGeom>
        </p:spPr>
        <p:txBody>
          <a:bodyPr wrap="square">
            <a:noAutofit/>
          </a:bodyPr>
          <a:lstStyle/>
          <a:p>
            <a:pPr algn="just"/>
            <a:endParaRPr lang="en-US" dirty="0"/>
          </a:p>
          <a:p>
            <a:pPr algn="just"/>
            <a:r>
              <a:rPr dirty="0"/>
              <a:t>I</a:t>
            </a:r>
            <a:r>
              <a:rPr lang="en-US" dirty="0"/>
              <a:t>n conclusion, effective parking and space management play a pivotal role in optimizing resource utilization, enhancing user experience, and improving overall efficiency. By implementing a systematic approach that includes thorough assessment, strategic planning, technology integration, and continuous monitoring, organizations can alleviate congestion, maximize space utilization, and ensure smooth traffic flow. The benefits extend beyond mere convenience, positively impacting cost-effectiveness, safety, and environmental sustainability. Thus, investing in robust parking and space management solutions is essential for fostering sustainable urban development and improving the quality of life for all stakeholders.</a:t>
            </a:r>
          </a:p>
          <a:p>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341BA-F282-49AA-BB08-9032F85D5FAA}" type="datetime3">
              <a:rPr lang="en-US" smtClean="0"/>
              <a:t>3 June 2024</a:t>
            </a:fld>
            <a:endParaRPr lang="en-US" dirty="0"/>
          </a:p>
        </p:txBody>
      </p:sp>
      <p:sp>
        <p:nvSpPr>
          <p:cNvPr id="3" name="Slide Number Placeholder 2"/>
          <p:cNvSpPr>
            <a:spLocks noGrp="1"/>
          </p:cNvSpPr>
          <p:nvPr>
            <p:ph type="sldNum" sz="quarter" idx="12"/>
          </p:nvPr>
        </p:nvSpPr>
        <p:spPr/>
        <p:txBody>
          <a:bodyPr/>
          <a:lstStyle/>
          <a:p>
            <a:fld id="{489FED90-E126-42A0-A4BA-781E6FFF131E}" type="slidenum">
              <a:rPr lang="en-US" smtClean="0"/>
              <a:t>14</a:t>
            </a:fld>
            <a:endParaRPr lang="en-US" dirty="0"/>
          </a:p>
        </p:txBody>
      </p:sp>
      <p:sp>
        <p:nvSpPr>
          <p:cNvPr id="4" name="Text Box 3"/>
          <p:cNvSpPr txBox="1"/>
          <p:nvPr/>
        </p:nvSpPr>
        <p:spPr>
          <a:xfrm>
            <a:off x="2590800" y="314960"/>
            <a:ext cx="4572000" cy="675640"/>
          </a:xfrm>
          <a:prstGeom prst="rect">
            <a:avLst/>
          </a:prstGeom>
          <a:noFill/>
        </p:spPr>
        <p:txBody>
          <a:bodyPr wrap="square" rtlCol="0" anchor="t">
            <a:spAutoFit/>
          </a:bodyPr>
          <a:lstStyle/>
          <a:p>
            <a:r>
              <a:rPr lang="en-IN" altLang="en-US" sz="3800" dirty="0">
                <a:latin typeface="Calibri" panose="020F0502020204030204" pitchFamily="34" charset="0"/>
                <a:cs typeface="Calibri" panose="020F0502020204030204" pitchFamily="34" charset="0"/>
                <a:sym typeface="+mn-ea"/>
              </a:rPr>
              <a:t>        Future Scope</a:t>
            </a:r>
          </a:p>
        </p:txBody>
      </p:sp>
      <p:sp>
        <p:nvSpPr>
          <p:cNvPr id="5" name="Text Box 4"/>
          <p:cNvSpPr txBox="1"/>
          <p:nvPr/>
        </p:nvSpPr>
        <p:spPr>
          <a:xfrm>
            <a:off x="762000" y="990600"/>
            <a:ext cx="7567295" cy="3505200"/>
          </a:xfrm>
          <a:prstGeom prst="rect">
            <a:avLst/>
          </a:prstGeom>
        </p:spPr>
        <p:txBody>
          <a:bodyPr wrap="square">
            <a:noAutofit/>
          </a:bodyPr>
          <a:lstStyle/>
          <a:p>
            <a:endParaRPr lang="en-US" dirty="0"/>
          </a:p>
          <a:p>
            <a:pPr marL="342900" indent="-342900" algn="just">
              <a:buFont typeface="+mj-lt"/>
              <a:buAutoNum type="arabicPeriod"/>
            </a:pPr>
            <a:r>
              <a:rPr lang="en-US" b="1" dirty="0"/>
              <a:t>Smart Parking Systems: </a:t>
            </a:r>
            <a:r>
              <a:rPr lang="en-US" dirty="0"/>
              <a:t>Implementation of IoT sensors and real-time data analytics to provide with information about available parking spaces, reducing congestion and emissions.</a:t>
            </a:r>
          </a:p>
          <a:p>
            <a:pPr marL="342900" indent="-342900" algn="just">
              <a:buFont typeface="+mj-lt"/>
              <a:buAutoNum type="arabicPeriod"/>
            </a:pPr>
            <a:endParaRPr lang="en-US" dirty="0"/>
          </a:p>
          <a:p>
            <a:pPr marL="342900" indent="-342900" algn="just">
              <a:buFont typeface="+mj-lt"/>
              <a:buAutoNum type="arabicPeriod"/>
            </a:pPr>
            <a:r>
              <a:rPr lang="en-US" b="1" dirty="0"/>
              <a:t>Automated Parking facilities: </a:t>
            </a:r>
            <a:r>
              <a:rPr lang="en-US" dirty="0"/>
              <a:t>Development of automated parking garages and robotic valet systems to maximize space utilization and improve efficiency in urban areas where land is scare.</a:t>
            </a:r>
          </a:p>
          <a:p>
            <a:pPr marL="342900" indent="-342900" algn="just">
              <a:buFont typeface="+mj-lt"/>
              <a:buAutoNum type="arabicPeriod"/>
            </a:pPr>
            <a:endParaRPr lang="en-US" dirty="0"/>
          </a:p>
          <a:p>
            <a:pPr marL="342900" indent="-342900" algn="just">
              <a:buFont typeface="+mj-lt"/>
              <a:buAutoNum type="arabicPeriod"/>
            </a:pPr>
            <a:r>
              <a:rPr lang="en-US" b="1" dirty="0"/>
              <a:t>Dynamic Pricing: </a:t>
            </a:r>
            <a:r>
              <a:rPr lang="en-US" dirty="0"/>
              <a:t>Utilization of predictive analytics algorithms to forecast future parking demand, enabling cities to better plan infrastructure investments and optimize resource allocation.</a:t>
            </a:r>
          </a:p>
          <a:p>
            <a:pPr marL="342900" indent="-342900" algn="just">
              <a:buFont typeface="+mj-lt"/>
              <a:buAutoNum type="arabicPeriod"/>
            </a:pPr>
            <a:endParaRPr lang="en-US" dirty="0"/>
          </a:p>
          <a:p>
            <a:pPr marL="342900" indent="-342900" algn="just">
              <a:buFont typeface="+mj-lt"/>
              <a:buAutoNum type="arabicPeriod"/>
            </a:pPr>
            <a:r>
              <a:rPr lang="en-US" b="1" dirty="0"/>
              <a:t>Predictive Analytics: </a:t>
            </a:r>
            <a:r>
              <a:rPr lang="en-US" dirty="0"/>
              <a:t>Utilization of predictive analytics algorithms to forecast future parking demand, enabling cities to better plan and infrastructure investment and optimize resource allocation.</a:t>
            </a:r>
            <a:endParaRPr lang="en-US" b="1"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b="1" dirty="0"/>
          </a:p>
          <a:p>
            <a:endParaRPr lang="en-US" b="1" dirty="0"/>
          </a:p>
          <a:p>
            <a:endParaRPr lang="en-IN" sz="1600" dirty="0"/>
          </a:p>
        </p:txBody>
      </p:sp>
    </p:spTree>
    <p:extLst>
      <p:ext uri="{BB962C8B-B14F-4D97-AF65-F5344CB8AC3E}">
        <p14:creationId xmlns:p14="http://schemas.microsoft.com/office/powerpoint/2010/main" val="355306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510292"/>
            <a:ext cx="2362200" cy="467360"/>
          </a:xfrm>
        </p:spPr>
        <p:txBody>
          <a:bodyPr/>
          <a:lstStyle/>
          <a:p>
            <a:fld id="{62E341BA-F282-49AA-BB08-9032F85D5FAA}" type="datetime3">
              <a:rPr lang="en-US" smtClean="0"/>
              <a:t>3 June 2024</a:t>
            </a:fld>
            <a:endParaRPr lang="en-US" dirty="0"/>
          </a:p>
        </p:txBody>
      </p:sp>
      <p:sp>
        <p:nvSpPr>
          <p:cNvPr id="3" name="Slide Number Placeholder 2"/>
          <p:cNvSpPr>
            <a:spLocks noGrp="1"/>
          </p:cNvSpPr>
          <p:nvPr>
            <p:ph type="sldNum" sz="quarter" idx="12"/>
          </p:nvPr>
        </p:nvSpPr>
        <p:spPr/>
        <p:txBody>
          <a:bodyPr/>
          <a:lstStyle/>
          <a:p>
            <a:fld id="{489FED90-E126-42A0-A4BA-781E6FFF131E}" type="slidenum">
              <a:rPr lang="en-US" smtClean="0"/>
              <a:t>15</a:t>
            </a:fld>
            <a:endParaRPr lang="en-US" dirty="0"/>
          </a:p>
        </p:txBody>
      </p:sp>
      <p:sp>
        <p:nvSpPr>
          <p:cNvPr id="4" name="Text Box 3"/>
          <p:cNvSpPr txBox="1"/>
          <p:nvPr/>
        </p:nvSpPr>
        <p:spPr>
          <a:xfrm>
            <a:off x="3429000" y="228600"/>
            <a:ext cx="4572000" cy="675640"/>
          </a:xfrm>
          <a:prstGeom prst="rect">
            <a:avLst/>
          </a:prstGeom>
          <a:noFill/>
        </p:spPr>
        <p:txBody>
          <a:bodyPr wrap="square" rtlCol="0" anchor="t">
            <a:spAutoFit/>
          </a:bodyPr>
          <a:lstStyle/>
          <a:p>
            <a:r>
              <a:rPr lang="en-IN" altLang="en-US" sz="3800" dirty="0">
                <a:latin typeface="Calibri" panose="020F0502020204030204" pitchFamily="34" charset="0"/>
                <a:cs typeface="Calibri" panose="020F0502020204030204" pitchFamily="34" charset="0"/>
                <a:sym typeface="+mn-ea"/>
              </a:rPr>
              <a:t>References</a:t>
            </a:r>
          </a:p>
        </p:txBody>
      </p:sp>
      <p:sp>
        <p:nvSpPr>
          <p:cNvPr id="5" name="Text Box 4"/>
          <p:cNvSpPr txBox="1"/>
          <p:nvPr/>
        </p:nvSpPr>
        <p:spPr>
          <a:xfrm>
            <a:off x="573677" y="834662"/>
            <a:ext cx="7459980" cy="5909310"/>
          </a:xfrm>
          <a:prstGeom prst="rect">
            <a:avLst/>
          </a:prstGeom>
        </p:spPr>
        <p:txBody>
          <a:bodyPr wrap="square">
            <a:spAutoFit/>
          </a:bodyPr>
          <a:lstStyle/>
          <a:p>
            <a:pPr algn="just"/>
            <a:endParaRPr lang="en-US" dirty="0">
              <a:solidFill>
                <a:srgbClr val="000000"/>
              </a:solidFill>
              <a:ea typeface="Times New Roman" panose="02020603050405020304"/>
              <a:cs typeface="Times New Roman" panose="02020603050405020304" pitchFamily="18" charset="0"/>
            </a:endParaRPr>
          </a:p>
          <a:p>
            <a:pPr algn="just"/>
            <a:r>
              <a:rPr lang="en-US" dirty="0">
                <a:solidFill>
                  <a:srgbClr val="000000"/>
                </a:solidFill>
                <a:ea typeface="Times New Roman" panose="02020603050405020304"/>
                <a:cs typeface="Times New Roman" panose="02020603050405020304" pitchFamily="18" charset="0"/>
              </a:rPr>
              <a:t>[1] Faiz Ibrahim Shaikh, Pratik </a:t>
            </a:r>
            <a:r>
              <a:rPr lang="en-US" dirty="0" err="1">
                <a:solidFill>
                  <a:srgbClr val="000000"/>
                </a:solidFill>
                <a:ea typeface="Times New Roman" panose="02020603050405020304"/>
                <a:cs typeface="Times New Roman" panose="02020603050405020304" pitchFamily="18" charset="0"/>
              </a:rPr>
              <a:t>Nirnay</a:t>
            </a:r>
            <a:r>
              <a:rPr lang="en-US" dirty="0">
                <a:solidFill>
                  <a:srgbClr val="000000"/>
                </a:solidFill>
                <a:ea typeface="Times New Roman" panose="02020603050405020304"/>
                <a:cs typeface="Times New Roman" panose="02020603050405020304" pitchFamily="18" charset="0"/>
              </a:rPr>
              <a:t> Jadhav, </a:t>
            </a:r>
            <a:r>
              <a:rPr lang="en-US" dirty="0" err="1">
                <a:solidFill>
                  <a:srgbClr val="000000"/>
                </a:solidFill>
                <a:ea typeface="Times New Roman" panose="02020603050405020304"/>
                <a:cs typeface="Times New Roman" panose="02020603050405020304" pitchFamily="18" charset="0"/>
              </a:rPr>
              <a:t>Saideep</a:t>
            </a:r>
            <a:r>
              <a:rPr lang="en-US" dirty="0">
                <a:solidFill>
                  <a:srgbClr val="000000"/>
                </a:solidFill>
                <a:ea typeface="Times New Roman" panose="02020603050405020304"/>
                <a:cs typeface="Times New Roman" panose="02020603050405020304" pitchFamily="18" charset="0"/>
              </a:rPr>
              <a:t> Pradeep Bhandarkar, Omkar Pradip Kulkarni, Nikhil </a:t>
            </a:r>
            <a:r>
              <a:rPr lang="en-US" dirty="0" err="1">
                <a:solidFill>
                  <a:srgbClr val="000000"/>
                </a:solidFill>
                <a:ea typeface="Times New Roman" panose="02020603050405020304"/>
                <a:cs typeface="Times New Roman" panose="02020603050405020304" pitchFamily="18" charset="0"/>
              </a:rPr>
              <a:t>kumar</a:t>
            </a:r>
            <a:r>
              <a:rPr lang="en-US" dirty="0">
                <a:solidFill>
                  <a:srgbClr val="000000"/>
                </a:solidFill>
                <a:ea typeface="Times New Roman" panose="02020603050405020304"/>
                <a:cs typeface="Times New Roman" panose="02020603050405020304" pitchFamily="18" charset="0"/>
              </a:rPr>
              <a:t> B. </a:t>
            </a:r>
            <a:r>
              <a:rPr lang="en-US" dirty="0" err="1">
                <a:solidFill>
                  <a:srgbClr val="000000"/>
                </a:solidFill>
                <a:ea typeface="Times New Roman" panose="02020603050405020304"/>
                <a:cs typeface="Times New Roman" panose="02020603050405020304" pitchFamily="18" charset="0"/>
              </a:rPr>
              <a:t>Shardoor</a:t>
            </a:r>
            <a:r>
              <a:rPr lang="en-US" dirty="0">
                <a:solidFill>
                  <a:srgbClr val="000000"/>
                </a:solidFill>
                <a:ea typeface="Times New Roman" panose="02020603050405020304"/>
                <a:cs typeface="Times New Roman" panose="02020603050405020304" pitchFamily="18" charset="0"/>
              </a:rPr>
              <a:t> “Smart Parking System Based on Embedded System and Sensor Network”, International Journal of Computer Applications (0975 –8887) Volume140– No.12, April 2016 International Journal of Pure and Applied Mathematics Special Issue171.</a:t>
            </a:r>
          </a:p>
          <a:p>
            <a:pPr algn="just"/>
            <a:endParaRPr lang="en-US" dirty="0">
              <a:solidFill>
                <a:srgbClr val="000000"/>
              </a:solidFill>
              <a:ea typeface="Times New Roman" panose="02020603050405020304"/>
              <a:cs typeface="Times New Roman" panose="02020603050405020304" pitchFamily="18" charset="0"/>
            </a:endParaRPr>
          </a:p>
          <a:p>
            <a:pPr algn="just"/>
            <a:r>
              <a:rPr lang="en-US" dirty="0">
                <a:solidFill>
                  <a:srgbClr val="000000"/>
                </a:solidFill>
                <a:ea typeface="Times New Roman" panose="02020603050405020304"/>
                <a:cs typeface="Times New Roman" panose="02020603050405020304" pitchFamily="18" charset="0"/>
              </a:rPr>
              <a:t> [2] Thanh Nam Pham1, Ming-Fong Tsai1, Duc Binh Nguyen1, </a:t>
            </a:r>
            <a:r>
              <a:rPr lang="en-US" dirty="0" err="1">
                <a:solidFill>
                  <a:srgbClr val="000000"/>
                </a:solidFill>
                <a:ea typeface="Times New Roman" panose="02020603050405020304"/>
                <a:cs typeface="Times New Roman" panose="02020603050405020304" pitchFamily="18" charset="0"/>
              </a:rPr>
              <a:t>ChyiRen</a:t>
            </a:r>
            <a:r>
              <a:rPr lang="en-US" dirty="0">
                <a:solidFill>
                  <a:srgbClr val="000000"/>
                </a:solidFill>
                <a:ea typeface="Times New Roman" panose="02020603050405020304"/>
                <a:cs typeface="Times New Roman" panose="02020603050405020304" pitchFamily="18" charset="0"/>
              </a:rPr>
              <a:t> Dow1, And Der- </a:t>
            </a:r>
            <a:r>
              <a:rPr lang="en-US" dirty="0" err="1">
                <a:solidFill>
                  <a:srgbClr val="000000"/>
                </a:solidFill>
                <a:ea typeface="Times New Roman" panose="02020603050405020304"/>
                <a:cs typeface="Times New Roman" panose="02020603050405020304" pitchFamily="18" charset="0"/>
              </a:rPr>
              <a:t>Jiunn</a:t>
            </a:r>
            <a:r>
              <a:rPr lang="en-US" dirty="0">
                <a:solidFill>
                  <a:srgbClr val="000000"/>
                </a:solidFill>
                <a:ea typeface="Times New Roman" panose="02020603050405020304"/>
                <a:cs typeface="Times New Roman" panose="02020603050405020304" pitchFamily="18" charset="0"/>
              </a:rPr>
              <a:t> Deng2 “A Cloud-Based Smart-Parking System Based on Internet-of-Things Technologies”, IEEE Access, Received July 24, 2015, accepted August 16, 2015, date of publication September 9, 2015, date of current version September 23, 2015.</a:t>
            </a:r>
          </a:p>
          <a:p>
            <a:pPr algn="just"/>
            <a:endParaRPr lang="en-US" dirty="0">
              <a:solidFill>
                <a:srgbClr val="000000"/>
              </a:solidFill>
              <a:ea typeface="Times New Roman" panose="02020603050405020304"/>
              <a:cs typeface="Times New Roman" panose="02020603050405020304" pitchFamily="18" charset="0"/>
            </a:endParaRPr>
          </a:p>
          <a:p>
            <a:pPr algn="just"/>
            <a:r>
              <a:rPr lang="en-US" dirty="0">
                <a:solidFill>
                  <a:srgbClr val="000000"/>
                </a:solidFill>
                <a:ea typeface="Times New Roman" panose="02020603050405020304"/>
                <a:cs typeface="Times New Roman" panose="02020603050405020304" pitchFamily="18" charset="0"/>
              </a:rPr>
              <a:t>[3] El </a:t>
            </a:r>
            <a:r>
              <a:rPr lang="en-US" dirty="0" err="1">
                <a:solidFill>
                  <a:srgbClr val="000000"/>
                </a:solidFill>
                <a:ea typeface="Times New Roman" panose="02020603050405020304"/>
                <a:cs typeface="Times New Roman" panose="02020603050405020304" pitchFamily="18" charset="0"/>
              </a:rPr>
              <a:t>Mouatezbillah</a:t>
            </a:r>
            <a:r>
              <a:rPr lang="en-US" dirty="0">
                <a:solidFill>
                  <a:srgbClr val="000000"/>
                </a:solidFill>
                <a:ea typeface="Times New Roman" panose="02020603050405020304"/>
                <a:cs typeface="Times New Roman" panose="02020603050405020304" pitchFamily="18" charset="0"/>
              </a:rPr>
              <a:t> </a:t>
            </a:r>
            <a:r>
              <a:rPr lang="en-US" dirty="0" err="1">
                <a:solidFill>
                  <a:srgbClr val="000000"/>
                </a:solidFill>
                <a:ea typeface="Times New Roman" panose="02020603050405020304"/>
                <a:cs typeface="Times New Roman" panose="02020603050405020304" pitchFamily="18" charset="0"/>
              </a:rPr>
              <a:t>Karbab</a:t>
            </a:r>
            <a:r>
              <a:rPr lang="en-US" dirty="0">
                <a:solidFill>
                  <a:srgbClr val="000000"/>
                </a:solidFill>
                <a:ea typeface="Times New Roman" panose="02020603050405020304"/>
                <a:cs typeface="Times New Roman" panose="02020603050405020304" pitchFamily="18" charset="0"/>
              </a:rPr>
              <a:t>, Djamel </a:t>
            </a:r>
            <a:r>
              <a:rPr lang="en-US" dirty="0" err="1">
                <a:solidFill>
                  <a:srgbClr val="000000"/>
                </a:solidFill>
                <a:ea typeface="Times New Roman" panose="02020603050405020304"/>
                <a:cs typeface="Times New Roman" panose="02020603050405020304" pitchFamily="18" charset="0"/>
              </a:rPr>
              <a:t>Djenouri</a:t>
            </a:r>
            <a:r>
              <a:rPr lang="en-US" dirty="0">
                <a:solidFill>
                  <a:srgbClr val="000000"/>
                </a:solidFill>
                <a:ea typeface="Times New Roman" panose="02020603050405020304"/>
                <a:cs typeface="Times New Roman" panose="02020603050405020304" pitchFamily="18" charset="0"/>
              </a:rPr>
              <a:t>, Sahar </a:t>
            </a:r>
            <a:r>
              <a:rPr lang="en-US" dirty="0" err="1">
                <a:solidFill>
                  <a:srgbClr val="000000"/>
                </a:solidFill>
                <a:ea typeface="Times New Roman" panose="02020603050405020304"/>
                <a:cs typeface="Times New Roman" panose="02020603050405020304" pitchFamily="18" charset="0"/>
              </a:rPr>
              <a:t>Boulkaboul</a:t>
            </a:r>
            <a:r>
              <a:rPr lang="en-US" dirty="0">
                <a:solidFill>
                  <a:srgbClr val="000000"/>
                </a:solidFill>
                <a:ea typeface="Times New Roman" panose="02020603050405020304"/>
                <a:cs typeface="Times New Roman" panose="02020603050405020304" pitchFamily="18" charset="0"/>
              </a:rPr>
              <a:t>, Antoine </a:t>
            </a:r>
            <a:r>
              <a:rPr lang="en-US" dirty="0" err="1">
                <a:solidFill>
                  <a:srgbClr val="000000"/>
                </a:solidFill>
                <a:ea typeface="Times New Roman" panose="02020603050405020304"/>
                <a:cs typeface="Times New Roman" panose="02020603050405020304" pitchFamily="18" charset="0"/>
              </a:rPr>
              <a:t>Bagula</a:t>
            </a:r>
            <a:r>
              <a:rPr lang="en-US" dirty="0">
                <a:solidFill>
                  <a:srgbClr val="000000"/>
                </a:solidFill>
                <a:ea typeface="Times New Roman" panose="02020603050405020304"/>
                <a:cs typeface="Times New Roman" panose="02020603050405020304" pitchFamily="18" charset="0"/>
              </a:rPr>
              <a:t>, CERIST Research Center, Algiers, Algeria University of the Western Cape, Cape town, South Africa,” Car Park Management with Networked Wireless Sensors and Active RFID”„,978-1- 4799-8802-0/15 ©2015 IEEE.</a:t>
            </a:r>
          </a:p>
          <a:p>
            <a:pPr algn="just"/>
            <a:endParaRPr lang="en-US" dirty="0">
              <a:solidFill>
                <a:srgbClr val="000000"/>
              </a:solidFill>
              <a:ea typeface="Times New Roman" panose="02020603050405020304"/>
              <a:cs typeface="Times New Roman" panose="02020603050405020304" pitchFamily="18" charset="0"/>
            </a:endParaRPr>
          </a:p>
          <a:p>
            <a:pPr algn="just"/>
            <a:r>
              <a:rPr lang="en-US" dirty="0">
                <a:solidFill>
                  <a:srgbClr val="000000"/>
                </a:solidFill>
                <a:ea typeface="Times New Roman" panose="02020603050405020304"/>
                <a:cs typeface="Times New Roman" panose="02020603050405020304" pitchFamily="18" charset="0"/>
              </a:rPr>
              <a:t>[4] Mr. </a:t>
            </a:r>
            <a:r>
              <a:rPr lang="en-US" dirty="0" err="1">
                <a:solidFill>
                  <a:srgbClr val="000000"/>
                </a:solidFill>
                <a:ea typeface="Times New Roman" panose="02020603050405020304"/>
                <a:cs typeface="Times New Roman" panose="02020603050405020304" pitchFamily="18" charset="0"/>
              </a:rPr>
              <a:t>Basavaraju</a:t>
            </a:r>
            <a:r>
              <a:rPr lang="en-US" dirty="0">
                <a:solidFill>
                  <a:srgbClr val="000000"/>
                </a:solidFill>
                <a:ea typeface="Times New Roman" panose="02020603050405020304"/>
                <a:cs typeface="Times New Roman" panose="02020603050405020304" pitchFamily="18" charset="0"/>
              </a:rPr>
              <a:t> S R “Automatic Smart Parking System using Internet of Things (IOT)”,  (International Journal of Scientific and Research Publications, Volume 5, Issue 12, December 2015)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57D1E9-CDF4-4DC8-8D45-9079EA320236}" type="datetime3">
              <a:rPr lang="en-US" smtClean="0"/>
              <a:t>3 June 2024</a:t>
            </a:fld>
            <a:endParaRPr lang="en-US"/>
          </a:p>
        </p:txBody>
      </p:sp>
      <p:sp>
        <p:nvSpPr>
          <p:cNvPr id="5" name="Slide Number Placeholder 4"/>
          <p:cNvSpPr>
            <a:spLocks noGrp="1"/>
          </p:cNvSpPr>
          <p:nvPr>
            <p:ph type="sldNum" sz="quarter" idx="12"/>
          </p:nvPr>
        </p:nvSpPr>
        <p:spPr/>
        <p:txBody>
          <a:bodyPr/>
          <a:lstStyle/>
          <a:p>
            <a:fld id="{489FED90-E126-42A0-A4BA-781E6FFF131E}" type="slidenum">
              <a:rPr lang="en-US" smtClean="0"/>
              <a:t>16</a:t>
            </a:fld>
            <a:endParaRPr lang="en-US"/>
          </a:p>
        </p:txBody>
      </p:sp>
      <p:sp>
        <p:nvSpPr>
          <p:cNvPr id="6" name="Text Box 5"/>
          <p:cNvSpPr txBox="1"/>
          <p:nvPr/>
        </p:nvSpPr>
        <p:spPr>
          <a:xfrm>
            <a:off x="228600" y="499110"/>
            <a:ext cx="8458200" cy="6222365"/>
          </a:xfrm>
          <a:prstGeom prst="rect">
            <a:avLst/>
          </a:prstGeom>
        </p:spPr>
        <p:txBody>
          <a:bodyPr wrap="square">
            <a:noAutofit/>
          </a:bodyPr>
          <a:lstStyle/>
          <a:p>
            <a:pPr algn="just"/>
            <a:r>
              <a:rPr lang="en-US" dirty="0">
                <a:solidFill>
                  <a:srgbClr val="000000"/>
                </a:solidFill>
                <a:ea typeface="Times New Roman" panose="02020603050405020304"/>
                <a:cs typeface="Times New Roman" panose="02020603050405020304" pitchFamily="18" charset="0"/>
              </a:rPr>
              <a:t>[5] M. M. Rashid, A. Musa, M. Ataur Rahman, and N. </a:t>
            </a:r>
            <a:r>
              <a:rPr lang="en-US" dirty="0" err="1">
                <a:solidFill>
                  <a:srgbClr val="000000"/>
                </a:solidFill>
                <a:ea typeface="Times New Roman" panose="02020603050405020304"/>
                <a:cs typeface="Times New Roman" panose="02020603050405020304" pitchFamily="18" charset="0"/>
              </a:rPr>
              <a:t>Farahana</a:t>
            </a:r>
            <a:r>
              <a:rPr lang="en-US" dirty="0">
                <a:solidFill>
                  <a:srgbClr val="000000"/>
                </a:solidFill>
                <a:ea typeface="Times New Roman" panose="02020603050405020304"/>
                <a:cs typeface="Times New Roman" panose="02020603050405020304" pitchFamily="18" charset="0"/>
              </a:rPr>
              <a:t>, A. Farhana, “Automatic Parking Management System and Parking Fee Collection Based on Number Plate Recognition.”, International Journal of Machine Learning and Computing, Vol. 2, No. 2, April 2012,Published 2014. </a:t>
            </a:r>
          </a:p>
          <a:p>
            <a:pPr algn="just"/>
            <a:endParaRPr lang="en-US" dirty="0">
              <a:solidFill>
                <a:srgbClr val="000000"/>
              </a:solidFill>
              <a:ea typeface="Times New Roman" panose="02020603050405020304"/>
              <a:cs typeface="Times New Roman" panose="02020603050405020304" pitchFamily="18" charset="0"/>
            </a:endParaRPr>
          </a:p>
          <a:p>
            <a:pPr algn="just"/>
            <a:r>
              <a:rPr lang="en-US" dirty="0">
                <a:solidFill>
                  <a:srgbClr val="000000"/>
                </a:solidFill>
                <a:ea typeface="Times New Roman" panose="02020603050405020304"/>
                <a:cs typeface="Times New Roman" panose="02020603050405020304" pitchFamily="18" charset="0"/>
              </a:rPr>
              <a:t>[6] Hilal Al-Kharusi, Ibrahim Al-</a:t>
            </a:r>
            <a:r>
              <a:rPr lang="en-US" dirty="0" err="1">
                <a:solidFill>
                  <a:srgbClr val="000000"/>
                </a:solidFill>
                <a:ea typeface="Times New Roman" panose="02020603050405020304"/>
                <a:cs typeface="Times New Roman" panose="02020603050405020304" pitchFamily="18" charset="0"/>
              </a:rPr>
              <a:t>Bahadly</a:t>
            </a:r>
            <a:r>
              <a:rPr lang="en-US" dirty="0">
                <a:solidFill>
                  <a:srgbClr val="000000"/>
                </a:solidFill>
                <a:ea typeface="Times New Roman" panose="02020603050405020304"/>
                <a:cs typeface="Times New Roman" panose="02020603050405020304" pitchFamily="18" charset="0"/>
              </a:rPr>
              <a:t>, “Intelligent Parking Management System Based  on Image Processing”, World Journal of Engineering and Technology, 2014, 2,55-67. </a:t>
            </a:r>
          </a:p>
          <a:p>
            <a:pPr algn="just"/>
            <a:endParaRPr lang="en-US" dirty="0">
              <a:solidFill>
                <a:srgbClr val="000000"/>
              </a:solidFill>
              <a:ea typeface="Times New Roman" panose="02020603050405020304"/>
              <a:cs typeface="Times New Roman" panose="02020603050405020304" pitchFamily="18" charset="0"/>
            </a:endParaRPr>
          </a:p>
          <a:p>
            <a:pPr algn="just"/>
            <a:r>
              <a:rPr lang="en-US" dirty="0">
                <a:solidFill>
                  <a:srgbClr val="000000"/>
                </a:solidFill>
                <a:ea typeface="Times New Roman" panose="02020603050405020304"/>
                <a:cs typeface="Times New Roman" panose="02020603050405020304" pitchFamily="18" charset="0"/>
              </a:rPr>
              <a:t>[7] </a:t>
            </a:r>
            <a:r>
              <a:rPr lang="en-US" dirty="0" err="1">
                <a:solidFill>
                  <a:srgbClr val="000000"/>
                </a:solidFill>
                <a:ea typeface="Times New Roman" panose="02020603050405020304"/>
                <a:cs typeface="Times New Roman" panose="02020603050405020304" pitchFamily="18" charset="0"/>
              </a:rPr>
              <a:t>Balmiki</a:t>
            </a:r>
            <a:r>
              <a:rPr lang="en-US" dirty="0">
                <a:solidFill>
                  <a:srgbClr val="000000"/>
                </a:solidFill>
                <a:ea typeface="Times New Roman" panose="02020603050405020304"/>
                <a:cs typeface="Times New Roman" panose="02020603050405020304" pitchFamily="18" charset="0"/>
              </a:rPr>
              <a:t>, D., Singhal, M., Singh, A., &amp; Tyagi, D. (2020). A Research on Smart Vehicle Parking System. International Journal of Scientific Research and Management Studies, 4(7) , 124–127.</a:t>
            </a:r>
          </a:p>
          <a:p>
            <a:pPr algn="just"/>
            <a:endParaRPr lang="en-US" dirty="0">
              <a:solidFill>
                <a:srgbClr val="000000"/>
              </a:solidFill>
              <a:ea typeface="Times New Roman" panose="02020603050405020304"/>
              <a:cs typeface="Times New Roman" panose="02020603050405020304" pitchFamily="18" charset="0"/>
            </a:endParaRPr>
          </a:p>
          <a:p>
            <a:pPr algn="just"/>
            <a:r>
              <a:rPr lang="en-US" dirty="0">
                <a:solidFill>
                  <a:srgbClr val="000000"/>
                </a:solidFill>
                <a:ea typeface="Times New Roman" panose="02020603050405020304"/>
                <a:cs typeface="Times New Roman" panose="02020603050405020304" pitchFamily="18" charset="0"/>
              </a:rPr>
              <a:t>[8] </a:t>
            </a:r>
            <a:r>
              <a:rPr lang="en-US" dirty="0" err="1">
                <a:solidFill>
                  <a:srgbClr val="000000"/>
                </a:solidFill>
                <a:ea typeface="Times New Roman" panose="02020603050405020304"/>
                <a:cs typeface="Times New Roman" panose="02020603050405020304" pitchFamily="18" charset="0"/>
              </a:rPr>
              <a:t>Bhorkar</a:t>
            </a:r>
            <a:r>
              <a:rPr lang="en-US" dirty="0">
                <a:solidFill>
                  <a:srgbClr val="000000"/>
                </a:solidFill>
                <a:ea typeface="Times New Roman" panose="02020603050405020304"/>
                <a:cs typeface="Times New Roman" panose="02020603050405020304" pitchFamily="18" charset="0"/>
              </a:rPr>
              <a:t>, </a:t>
            </a:r>
            <a:r>
              <a:rPr lang="en-US" dirty="0" err="1">
                <a:solidFill>
                  <a:srgbClr val="000000"/>
                </a:solidFill>
                <a:ea typeface="Times New Roman" panose="02020603050405020304"/>
                <a:cs typeface="Times New Roman" panose="02020603050405020304" pitchFamily="18" charset="0"/>
              </a:rPr>
              <a:t>Marve</a:t>
            </a:r>
            <a:r>
              <a:rPr lang="en-US" dirty="0">
                <a:solidFill>
                  <a:srgbClr val="000000"/>
                </a:solidFill>
                <a:ea typeface="Times New Roman" panose="02020603050405020304"/>
                <a:cs typeface="Times New Roman" panose="02020603050405020304" pitchFamily="18" charset="0"/>
              </a:rPr>
              <a:t>, S. R., &amp; Payal, B. (2016). A Survey on Environmental Impacts Due to Traffic Congestion in Peak Hours. IJSTE-International Journal of Science Technology &amp; Engineering |,2(08), 2009–2012.</a:t>
            </a:r>
          </a:p>
          <a:p>
            <a:pPr algn="just"/>
            <a:endParaRPr lang="en-US" dirty="0">
              <a:solidFill>
                <a:srgbClr val="000000"/>
              </a:solidFill>
              <a:ea typeface="Times New Roman" panose="02020603050405020304"/>
              <a:cs typeface="Times New Roman" panose="02020603050405020304" pitchFamily="18" charset="0"/>
            </a:endParaRPr>
          </a:p>
          <a:p>
            <a:pPr algn="just"/>
            <a:r>
              <a:rPr lang="en-US" dirty="0">
                <a:solidFill>
                  <a:srgbClr val="000000"/>
                </a:solidFill>
                <a:ea typeface="Times New Roman" panose="02020603050405020304"/>
                <a:cs typeface="Times New Roman" panose="02020603050405020304" pitchFamily="18" charset="0"/>
              </a:rPr>
              <a:t>[9] Boob, R., &amp; Biswas, A. P. (2018). Analysis and proposal for construction of parking facility at </a:t>
            </a:r>
            <a:r>
              <a:rPr lang="en-US" dirty="0" err="1">
                <a:solidFill>
                  <a:srgbClr val="000000"/>
                </a:solidFill>
                <a:ea typeface="Times New Roman" panose="02020603050405020304"/>
                <a:cs typeface="Times New Roman" panose="02020603050405020304" pitchFamily="18" charset="0"/>
              </a:rPr>
              <a:t>mit</a:t>
            </a:r>
            <a:r>
              <a:rPr lang="en-US" dirty="0">
                <a:solidFill>
                  <a:srgbClr val="000000"/>
                </a:solidFill>
                <a:ea typeface="Times New Roman" panose="02020603050405020304"/>
                <a:cs typeface="Times New Roman" panose="02020603050405020304" pitchFamily="18" charset="0"/>
              </a:rPr>
              <a:t> college campus. International Journal of Civil Engineering and Technology, 9(7), 20–30.</a:t>
            </a:r>
          </a:p>
          <a:p>
            <a:pPr algn="just"/>
            <a:endParaRPr dirty="0">
              <a:solidFill>
                <a:srgbClr val="000000"/>
              </a:solidFill>
              <a:latin typeface="Times New Roman" panose="02020603050405020304"/>
              <a:ea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57D1E9-CDF4-4DC8-8D45-9079EA320236}" type="datetime3">
              <a:rPr lang="en-US" smtClean="0"/>
              <a:t>3 June 2024</a:t>
            </a:fld>
            <a:endParaRPr lang="en-US"/>
          </a:p>
        </p:txBody>
      </p:sp>
      <p:sp>
        <p:nvSpPr>
          <p:cNvPr id="5" name="Slide Number Placeholder 4"/>
          <p:cNvSpPr>
            <a:spLocks noGrp="1"/>
          </p:cNvSpPr>
          <p:nvPr>
            <p:ph type="sldNum" sz="quarter" idx="12"/>
          </p:nvPr>
        </p:nvSpPr>
        <p:spPr/>
        <p:txBody>
          <a:bodyPr/>
          <a:lstStyle/>
          <a:p>
            <a:fld id="{489FED90-E126-42A0-A4BA-781E6FFF131E}" type="slidenum">
              <a:rPr lang="en-US" smtClean="0"/>
              <a:t>17</a:t>
            </a:fld>
            <a:endParaRPr lang="en-US"/>
          </a:p>
        </p:txBody>
      </p:sp>
      <p:sp>
        <p:nvSpPr>
          <p:cNvPr id="6" name="Text Box 5"/>
          <p:cNvSpPr txBox="1"/>
          <p:nvPr/>
        </p:nvSpPr>
        <p:spPr>
          <a:xfrm>
            <a:off x="1828800" y="457200"/>
            <a:ext cx="5836920" cy="645160"/>
          </a:xfrm>
          <a:prstGeom prst="rect">
            <a:avLst/>
          </a:prstGeom>
          <a:noFill/>
        </p:spPr>
        <p:txBody>
          <a:bodyPr wrap="square" rtlCol="0">
            <a:spAutoFit/>
          </a:bodyPr>
          <a:lstStyle/>
          <a:p>
            <a:r>
              <a:rPr lang="en-IN" altLang="en-US" sz="3600"/>
              <a:t>           Research Outcome</a:t>
            </a:r>
          </a:p>
        </p:txBody>
      </p:sp>
      <p:pic>
        <p:nvPicPr>
          <p:cNvPr id="3" name="Picture 2" descr="A close-up of a document&#10;&#10;Description automatically generated">
            <a:extLst>
              <a:ext uri="{FF2B5EF4-FFF2-40B4-BE49-F238E27FC236}">
                <a16:creationId xmlns:a16="http://schemas.microsoft.com/office/drawing/2014/main" id="{27322861-2D4C-F590-F312-400416054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688" y="989102"/>
            <a:ext cx="4929143" cy="57323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57D1E9-CDF4-4DC8-8D45-9079EA320236}" type="datetime3">
              <a:rPr lang="en-US" smtClean="0"/>
              <a:t>3 June 2024</a:t>
            </a:fld>
            <a:endParaRPr lang="en-US"/>
          </a:p>
        </p:txBody>
      </p:sp>
      <p:sp>
        <p:nvSpPr>
          <p:cNvPr id="5" name="Slide Number Placeholder 4"/>
          <p:cNvSpPr>
            <a:spLocks noGrp="1"/>
          </p:cNvSpPr>
          <p:nvPr>
            <p:ph type="sldNum" sz="quarter" idx="12"/>
          </p:nvPr>
        </p:nvSpPr>
        <p:spPr/>
        <p:txBody>
          <a:bodyPr/>
          <a:lstStyle/>
          <a:p>
            <a:fld id="{489FED90-E126-42A0-A4BA-781E6FFF131E}" type="slidenum">
              <a:rPr lang="en-US" smtClean="0"/>
              <a:t>18</a:t>
            </a:fld>
            <a:endParaRPr lang="en-US"/>
          </a:p>
        </p:txBody>
      </p:sp>
      <p:pic>
        <p:nvPicPr>
          <p:cNvPr id="3" name="Picture 2" descr="A screenshot of a computer&#10;&#10;Description automatically generated">
            <a:extLst>
              <a:ext uri="{FF2B5EF4-FFF2-40B4-BE49-F238E27FC236}">
                <a16:creationId xmlns:a16="http://schemas.microsoft.com/office/drawing/2014/main" id="{DF83782A-CA0B-E185-209B-F74530FFC5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990600"/>
            <a:ext cx="7889201" cy="41865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7040" y="2286000"/>
            <a:ext cx="8229600" cy="1143000"/>
          </a:xfrm>
        </p:spPr>
        <p:txBody>
          <a:bodyPr/>
          <a:lstStyle/>
          <a:p>
            <a:pPr algn="ctr"/>
            <a:r>
              <a:rPr lang="en-US" dirty="0">
                <a:latin typeface="Calibri" panose="020F0502020204030204" pitchFamily="34" charset="0"/>
                <a:cs typeface="Calibri" panose="020F0502020204030204" pitchFamily="34" charset="0"/>
              </a:rPr>
              <a:t>THANK YOU</a:t>
            </a:r>
          </a:p>
        </p:txBody>
      </p:sp>
      <p:sp>
        <p:nvSpPr>
          <p:cNvPr id="3" name="Slide Number Placeholder 2"/>
          <p:cNvSpPr>
            <a:spLocks noGrp="1"/>
          </p:cNvSpPr>
          <p:nvPr>
            <p:ph type="sldNum" sz="quarter" idx="12"/>
          </p:nvPr>
        </p:nvSpPr>
        <p:spPr/>
        <p:txBody>
          <a:bodyPr/>
          <a:lstStyle/>
          <a:p>
            <a:fld id="{489FED90-E126-42A0-A4BA-781E6FFF131E}" type="slidenum">
              <a:rPr lang="en-US" smtClean="0"/>
              <a:t>19</a:t>
            </a:fld>
            <a:endParaRPr lang="en-US"/>
          </a:p>
        </p:txBody>
      </p:sp>
      <p:sp>
        <p:nvSpPr>
          <p:cNvPr id="5" name="Date Placeholder 4"/>
          <p:cNvSpPr>
            <a:spLocks noGrp="1"/>
          </p:cNvSpPr>
          <p:nvPr>
            <p:ph type="dt" sz="half" idx="10"/>
          </p:nvPr>
        </p:nvSpPr>
        <p:spPr/>
        <p:txBody>
          <a:bodyPr/>
          <a:lstStyle/>
          <a:p>
            <a:fld id="{3AEAD110-0228-465E-99DE-B070175A0073}" type="datetime3">
              <a:rPr lang="en-US" smtClean="0"/>
              <a:t>3 June 2024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457200"/>
            <a:ext cx="8001000" cy="1143000"/>
          </a:xfrm>
        </p:spPr>
        <p:txBody>
          <a:bodyPr>
            <a:normAutofit/>
          </a:bodyPr>
          <a:lstStyle/>
          <a:p>
            <a:r>
              <a:rPr lang="en-US" sz="3800" dirty="0">
                <a:latin typeface="Calibri" panose="020F0502020204030204" pitchFamily="34" charset="0"/>
                <a:cs typeface="Calibri" panose="020F0502020204030204" pitchFamily="34" charset="0"/>
              </a:rPr>
              <a:t>Content (for Research Project)</a:t>
            </a:r>
          </a:p>
        </p:txBody>
      </p:sp>
      <p:sp>
        <p:nvSpPr>
          <p:cNvPr id="2" name="Content Placeholder 1"/>
          <p:cNvSpPr>
            <a:spLocks noGrp="1"/>
          </p:cNvSpPr>
          <p:nvPr>
            <p:ph idx="1"/>
          </p:nvPr>
        </p:nvSpPr>
        <p:spPr/>
        <p:txBody>
          <a:bodyPr>
            <a:normAutofit/>
          </a:bodyPr>
          <a:lstStyle/>
          <a:p>
            <a:pPr lvl="0"/>
            <a:r>
              <a:rPr lang="en-US" sz="2400" dirty="0"/>
              <a:t>Abstract</a:t>
            </a:r>
            <a:endParaRPr lang="en-IN" sz="2400" dirty="0"/>
          </a:p>
          <a:p>
            <a:pPr lvl="0"/>
            <a:r>
              <a:rPr lang="en-US" sz="2400" dirty="0"/>
              <a:t>Introduction</a:t>
            </a:r>
            <a:endParaRPr lang="en-IN" sz="2400" dirty="0"/>
          </a:p>
          <a:p>
            <a:pPr lvl="0"/>
            <a:r>
              <a:rPr lang="en-US" sz="2400" dirty="0"/>
              <a:t>Research Methodology</a:t>
            </a:r>
          </a:p>
          <a:p>
            <a:r>
              <a:rPr lang="en-IN" sz="2400" dirty="0"/>
              <a:t>Result and Discussion</a:t>
            </a:r>
          </a:p>
          <a:p>
            <a:pPr lvl="0"/>
            <a:r>
              <a:rPr lang="en-US" sz="2400" dirty="0">
                <a:latin typeface="Calibri" panose="020F0502020204030204" pitchFamily="34" charset="0"/>
                <a:cs typeface="Calibri" panose="020F0502020204030204" pitchFamily="34" charset="0"/>
              </a:rPr>
              <a:t>Conclusion</a:t>
            </a:r>
          </a:p>
          <a:p>
            <a:pPr lvl="0"/>
            <a:r>
              <a:rPr lang="en-US" sz="2400" dirty="0">
                <a:latin typeface="Calibri" panose="020F0502020204030204" pitchFamily="34" charset="0"/>
                <a:cs typeface="Calibri" panose="020F0502020204030204" pitchFamily="34" charset="0"/>
              </a:rPr>
              <a:t>Future Scope</a:t>
            </a:r>
          </a:p>
          <a:p>
            <a:pPr lvl="0"/>
            <a:r>
              <a:rPr lang="en-US" sz="2400" dirty="0">
                <a:latin typeface="Calibri" panose="020F0502020204030204" pitchFamily="34" charset="0"/>
                <a:cs typeface="Calibri" panose="020F0502020204030204" pitchFamily="34" charset="0"/>
              </a:rPr>
              <a:t>References</a:t>
            </a:r>
          </a:p>
          <a:p>
            <a:pPr lvl="0"/>
            <a:r>
              <a:rPr lang="en-US" sz="2400" dirty="0">
                <a:latin typeface="Calibri" panose="020F0502020204030204" pitchFamily="34" charset="0"/>
                <a:cs typeface="Calibri" panose="020F0502020204030204" pitchFamily="34" charset="0"/>
              </a:rPr>
              <a:t>Outcome</a:t>
            </a:r>
          </a:p>
          <a:p>
            <a:pPr marL="0" lvl="0" indent="0">
              <a:buNone/>
            </a:pPr>
            <a:endParaRPr lang="en-US" sz="2400" dirty="0">
              <a:latin typeface="Calibri" panose="020F0502020204030204" pitchFamily="34" charset="0"/>
              <a:cs typeface="Calibri" panose="020F0502020204030204" pitchFamily="34" charset="0"/>
            </a:endParaRPr>
          </a:p>
          <a:p>
            <a:pPr marL="0" lvl="0" indent="0">
              <a:buNone/>
            </a:pPr>
            <a:endParaRPr lang="en-US" sz="2400" dirty="0">
              <a:latin typeface="Calibri" panose="020F0502020204030204" pitchFamily="34" charset="0"/>
              <a:cs typeface="Calibri" panose="020F0502020204030204" pitchFamily="34" charset="0"/>
            </a:endParaRPr>
          </a:p>
          <a:p>
            <a:pPr marL="0" lvl="0" indent="0">
              <a:buNone/>
            </a:pP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89FED90-E126-42A0-A4BA-781E6FFF131E}" type="slidenum">
              <a:rPr lang="en-US" smtClean="0"/>
              <a:t>2</a:t>
            </a:fld>
            <a:endParaRPr lang="en-US"/>
          </a:p>
        </p:txBody>
      </p:sp>
      <p:sp>
        <p:nvSpPr>
          <p:cNvPr id="5" name="Date Placeholder 4"/>
          <p:cNvSpPr>
            <a:spLocks noGrp="1"/>
          </p:cNvSpPr>
          <p:nvPr>
            <p:ph type="dt" sz="half" idx="10"/>
          </p:nvPr>
        </p:nvSpPr>
        <p:spPr/>
        <p:txBody>
          <a:bodyPr/>
          <a:lstStyle/>
          <a:p>
            <a:fld id="{F9446555-18EF-4FB1-AF68-991441E9C66C}" type="datetime3">
              <a:rPr lang="en-US" smtClean="0"/>
              <a:t>3 June 2024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005" y="76200"/>
            <a:ext cx="8494395" cy="1143000"/>
          </a:xfrm>
        </p:spPr>
        <p:txBody>
          <a:bodyPr>
            <a:normAutofit/>
          </a:bodyPr>
          <a:lstStyle/>
          <a:p>
            <a:pPr algn="ctr"/>
            <a:r>
              <a:rPr lang="en-IN" altLang="en-US" sz="3800" dirty="0">
                <a:latin typeface="Calibri" panose="020F0502020204030204" pitchFamily="34" charset="0"/>
                <a:cs typeface="Calibri" panose="020F0502020204030204" pitchFamily="34" charset="0"/>
              </a:rPr>
              <a:t>Abstract</a:t>
            </a:r>
          </a:p>
        </p:txBody>
      </p:sp>
      <p:sp>
        <p:nvSpPr>
          <p:cNvPr id="2" name="Content Placeholder 1"/>
          <p:cNvSpPr>
            <a:spLocks noGrp="1"/>
          </p:cNvSpPr>
          <p:nvPr>
            <p:ph idx="1"/>
          </p:nvPr>
        </p:nvSpPr>
        <p:spPr/>
        <p:txBody>
          <a:bodyPr>
            <a:normAutofit/>
          </a:bodyPr>
          <a:lstStyle/>
          <a:p>
            <a:pPr marL="0" lvl="0" indent="0">
              <a:buNone/>
            </a:pPr>
            <a:endParaRPr lang="en-IN" sz="2400" dirty="0"/>
          </a:p>
          <a:p>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89FED90-E126-42A0-A4BA-781E6FFF131E}" type="slidenum">
              <a:rPr lang="en-US" smtClean="0"/>
              <a:t>3</a:t>
            </a:fld>
            <a:endParaRPr lang="en-US" dirty="0"/>
          </a:p>
        </p:txBody>
      </p:sp>
      <p:sp>
        <p:nvSpPr>
          <p:cNvPr id="5" name="Date Placeholder 4"/>
          <p:cNvSpPr>
            <a:spLocks noGrp="1"/>
          </p:cNvSpPr>
          <p:nvPr>
            <p:ph type="dt" sz="half" idx="10"/>
          </p:nvPr>
        </p:nvSpPr>
        <p:spPr/>
        <p:txBody>
          <a:bodyPr/>
          <a:lstStyle/>
          <a:p>
            <a:fld id="{F9446555-18EF-4FB1-AF68-991441E9C66C}" type="datetime3">
              <a:rPr lang="en-US" smtClean="0"/>
              <a:t>3 June 2024</a:t>
            </a:fld>
            <a:endParaRPr lang="en-US" dirty="0"/>
          </a:p>
        </p:txBody>
      </p:sp>
      <p:sp>
        <p:nvSpPr>
          <p:cNvPr id="6" name="Text Box 5"/>
          <p:cNvSpPr txBox="1"/>
          <p:nvPr/>
        </p:nvSpPr>
        <p:spPr>
          <a:xfrm>
            <a:off x="480695" y="1219200"/>
            <a:ext cx="8129905" cy="4823460"/>
          </a:xfrm>
          <a:prstGeom prst="rect">
            <a:avLst/>
          </a:prstGeom>
          <a:noFill/>
        </p:spPr>
        <p:txBody>
          <a:bodyPr wrap="square" rtlCol="0">
            <a:noAutofit/>
          </a:bodyPr>
          <a:lstStyle/>
          <a:p>
            <a:pPr algn="just"/>
            <a:r>
              <a:rPr lang="en-US" b="1" dirty="0"/>
              <a:t>Project Overview:</a:t>
            </a:r>
            <a:r>
              <a:rPr lang="en-US" dirty="0"/>
              <a:t>  The project focuses on designing an efficient parking and space management system for a commercial complex, optimizing space utilization to accommodate maximum vehicles while ensuring smooth traffic flow and user convenience.</a:t>
            </a:r>
          </a:p>
          <a:p>
            <a:pPr algn="just"/>
            <a:endParaRPr lang="en-US" dirty="0"/>
          </a:p>
          <a:p>
            <a:pPr algn="just"/>
            <a:r>
              <a:rPr lang="en-US" b="1" dirty="0"/>
              <a:t>Methodology:</a:t>
            </a:r>
            <a:endParaRPr lang="en-US" dirty="0"/>
          </a:p>
          <a:p>
            <a:pPr algn="just"/>
            <a:r>
              <a:rPr lang="en-US" dirty="0"/>
              <a:t>1. Initial Assessment: Conduct a site survey to understand current space utilization and parking requirements.</a:t>
            </a:r>
          </a:p>
          <a:p>
            <a:pPr algn="just"/>
            <a:r>
              <a:rPr lang="en-US" dirty="0"/>
              <a:t>2. Design Planning: Develop a parking layout using CAD software, incorporating optimal space allocation and traffic flow patterns.</a:t>
            </a:r>
          </a:p>
          <a:p>
            <a:pPr algn="just"/>
            <a:r>
              <a:rPr lang="en-US" dirty="0"/>
              <a:t>3. Implementation: Oversee the construction and marking of parking spaces, ensuring compliance with design plans.</a:t>
            </a:r>
          </a:p>
          <a:p>
            <a:pPr algn="just"/>
            <a:r>
              <a:rPr lang="en-US" dirty="0"/>
              <a:t>4. Technology Integration: Install parking management systems such as automated ticketing and space monitoring sensors.</a:t>
            </a:r>
          </a:p>
          <a:p>
            <a:pPr algn="just"/>
            <a:r>
              <a:rPr lang="en-US" dirty="0"/>
              <a:t>5. Monitoring and Adjustment: Regularly assess the system's performance, making adjustments to improve efficiency and address any issues.</a:t>
            </a:r>
          </a:p>
          <a:p>
            <a:endParaRPr lang="en-US" dirty="0"/>
          </a:p>
          <a:p>
            <a:endParaRPr lang="en-US" dirty="0"/>
          </a:p>
          <a:p>
            <a:pPr algn="just"/>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buNone/>
            </a:pPr>
            <a:endParaRPr lang="en-IN" sz="2400" dirty="0"/>
          </a:p>
          <a:p>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89FED90-E126-42A0-A4BA-781E6FFF131E}" type="slidenum">
              <a:rPr lang="en-US" smtClean="0"/>
              <a:t>4</a:t>
            </a:fld>
            <a:endParaRPr lang="en-US" dirty="0"/>
          </a:p>
        </p:txBody>
      </p:sp>
      <p:sp>
        <p:nvSpPr>
          <p:cNvPr id="5" name="Date Placeholder 4"/>
          <p:cNvSpPr>
            <a:spLocks noGrp="1"/>
          </p:cNvSpPr>
          <p:nvPr>
            <p:ph type="dt" sz="half" idx="10"/>
          </p:nvPr>
        </p:nvSpPr>
        <p:spPr/>
        <p:txBody>
          <a:bodyPr/>
          <a:lstStyle/>
          <a:p>
            <a:fld id="{F9446555-18EF-4FB1-AF68-991441E9C66C}" type="datetime3">
              <a:rPr lang="en-US" smtClean="0"/>
              <a:t>3 June 2024</a:t>
            </a:fld>
            <a:endParaRPr lang="en-US" dirty="0"/>
          </a:p>
        </p:txBody>
      </p:sp>
      <p:sp>
        <p:nvSpPr>
          <p:cNvPr id="6" name="Text Box 5"/>
          <p:cNvSpPr txBox="1"/>
          <p:nvPr/>
        </p:nvSpPr>
        <p:spPr>
          <a:xfrm>
            <a:off x="457200" y="1017270"/>
            <a:ext cx="8129905" cy="4823460"/>
          </a:xfrm>
          <a:prstGeom prst="rect">
            <a:avLst/>
          </a:prstGeom>
          <a:noFill/>
        </p:spPr>
        <p:txBody>
          <a:bodyPr wrap="square" rtlCol="0">
            <a:noAutofit/>
          </a:bodyPr>
          <a:lstStyle/>
          <a:p>
            <a:pPr algn="just"/>
            <a:endParaRPr lang="en-US" dirty="0"/>
          </a:p>
          <a:p>
            <a:pPr algn="just"/>
            <a:r>
              <a:rPr lang="en-US" b="1" dirty="0"/>
              <a:t>Scoring and Ranking</a:t>
            </a:r>
            <a:r>
              <a:rPr lang="en-US" dirty="0"/>
              <a:t>: Projects are evaluated based on criteria such as space utilization efficiency, user convenience, cost-effectiveness, and implementation time. Each criterion is scored on a scale of 1-10. The total score determines the project's ranking, with higher scores indicating better performance and optimization in parking and space management. Regular assessments ensure continuous improvement and benchmarking against best practices.</a:t>
            </a:r>
          </a:p>
          <a:p>
            <a:pPr algn="just"/>
            <a:endParaRPr lang="en-US" dirty="0"/>
          </a:p>
          <a:p>
            <a:pPr algn="just"/>
            <a:endParaRPr lang="en-US" dirty="0"/>
          </a:p>
          <a:p>
            <a:pPr algn="just"/>
            <a:r>
              <a:rPr lang="en-US" b="1" dirty="0"/>
              <a:t>Results</a:t>
            </a:r>
            <a:r>
              <a:rPr lang="en-US" dirty="0"/>
              <a:t>: The implemented system successfully maximized parking space utilization, increasing capacity by 30%. User convenience was enhanced through streamlined traffic flow and automated systems, reducing average parking time by 20%. The project was completed within budget and on schedule, demonstrating effective resource management and planning. Regular monitoring and adjustments have maintained high efficiency and user satisfaction.</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39820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005" y="76200"/>
            <a:ext cx="8494395" cy="1143000"/>
          </a:xfrm>
        </p:spPr>
        <p:txBody>
          <a:bodyPr>
            <a:normAutofit/>
          </a:bodyPr>
          <a:lstStyle/>
          <a:p>
            <a:pPr algn="ctr"/>
            <a:r>
              <a:rPr lang="en-IN" altLang="en-US" sz="3800" dirty="0">
                <a:latin typeface="Calibri" panose="020F0502020204030204" pitchFamily="34" charset="0"/>
                <a:cs typeface="Calibri" panose="020F0502020204030204" pitchFamily="34" charset="0"/>
              </a:rPr>
              <a:t>Introduction</a:t>
            </a:r>
          </a:p>
        </p:txBody>
      </p:sp>
      <p:sp>
        <p:nvSpPr>
          <p:cNvPr id="2" name="Content Placeholder 1"/>
          <p:cNvSpPr>
            <a:spLocks noGrp="1"/>
          </p:cNvSpPr>
          <p:nvPr>
            <p:ph idx="1"/>
          </p:nvPr>
        </p:nvSpPr>
        <p:spPr/>
        <p:txBody>
          <a:bodyPr>
            <a:normAutofit/>
          </a:bodyPr>
          <a:lstStyle/>
          <a:p>
            <a:pPr marL="0" lvl="0" indent="0">
              <a:buNone/>
            </a:pPr>
            <a:endParaRPr lang="en-IN" sz="2400" dirty="0"/>
          </a:p>
          <a:p>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89FED90-E126-42A0-A4BA-781E6FFF131E}" type="slidenum">
              <a:rPr lang="en-US" smtClean="0"/>
              <a:t>5</a:t>
            </a:fld>
            <a:endParaRPr lang="en-US" dirty="0"/>
          </a:p>
        </p:txBody>
      </p:sp>
      <p:sp>
        <p:nvSpPr>
          <p:cNvPr id="5" name="Date Placeholder 4"/>
          <p:cNvSpPr>
            <a:spLocks noGrp="1"/>
          </p:cNvSpPr>
          <p:nvPr>
            <p:ph type="dt" sz="half" idx="10"/>
          </p:nvPr>
        </p:nvSpPr>
        <p:spPr/>
        <p:txBody>
          <a:bodyPr/>
          <a:lstStyle/>
          <a:p>
            <a:fld id="{F9446555-18EF-4FB1-AF68-991441E9C66C}" type="datetime3">
              <a:rPr lang="en-US" smtClean="0"/>
              <a:t>3 June 2024</a:t>
            </a:fld>
            <a:endParaRPr lang="en-US" dirty="0"/>
          </a:p>
        </p:txBody>
      </p:sp>
      <p:sp>
        <p:nvSpPr>
          <p:cNvPr id="6" name="Text Box 5"/>
          <p:cNvSpPr txBox="1"/>
          <p:nvPr/>
        </p:nvSpPr>
        <p:spPr>
          <a:xfrm>
            <a:off x="480695" y="1219200"/>
            <a:ext cx="8129905" cy="4823460"/>
          </a:xfrm>
          <a:prstGeom prst="rect">
            <a:avLst/>
          </a:prstGeom>
          <a:noFill/>
        </p:spPr>
        <p:txBody>
          <a:bodyPr wrap="square" rtlCol="0">
            <a:noAutofit/>
          </a:bodyPr>
          <a:lstStyle/>
          <a:p>
            <a:pPr algn="just"/>
            <a:r>
              <a:rPr lang="en-US" b="1" dirty="0"/>
              <a:t>Problem and Solution: </a:t>
            </a:r>
            <a:r>
              <a:rPr lang="en-US" dirty="0"/>
              <a:t>The main problem was inadequate parking space leading to congestion and user frustration. To solve this, a comprehensive space assessment was conducted to redesign the parking layout, optimizing the use of available space. Advanced technologies like automated ticketing and space monitoring systems were implemented to manage parking flow efficiently. This solution increased parking capacity, reduced  improved the overall user experience.</a:t>
            </a:r>
          </a:p>
          <a:p>
            <a:pPr algn="just"/>
            <a:endParaRPr lang="en-US" dirty="0"/>
          </a:p>
          <a:p>
            <a:pPr algn="just"/>
            <a:r>
              <a:rPr lang="en-US" b="1" dirty="0"/>
              <a:t>Process Overview:</a:t>
            </a:r>
            <a:endParaRPr lang="en-US" altLang="en-US" dirty="0"/>
          </a:p>
          <a:p>
            <a:pPr indent="457200" algn="just"/>
            <a:r>
              <a:rPr lang="en-US" altLang="en-US" dirty="0"/>
              <a:t>1. Assessment: Evaluate current parking situation and space availability.</a:t>
            </a:r>
          </a:p>
          <a:p>
            <a:pPr indent="457200" algn="just"/>
            <a:r>
              <a:rPr lang="en-US" altLang="en-US" dirty="0"/>
              <a:t>2. Planning: Develop a strategy for optimizing parking space and traffic flow.</a:t>
            </a:r>
          </a:p>
          <a:p>
            <a:pPr indent="457200" algn="just"/>
            <a:r>
              <a:rPr lang="en-US" altLang="en-US" dirty="0"/>
              <a:t>3. Design: Create a layout plan using CAD software for efficient space utilization.</a:t>
            </a:r>
          </a:p>
          <a:p>
            <a:pPr indent="457200" algn="just"/>
            <a:r>
              <a:rPr lang="en-US" altLang="en-US" dirty="0"/>
              <a:t>4. Implementation: Execute the construction and marking of designated parking 	    areas.</a:t>
            </a:r>
          </a:p>
          <a:p>
            <a:pPr indent="457200" algn="just"/>
            <a:r>
              <a:rPr lang="en-US" altLang="en-US" dirty="0"/>
              <a:t>5. Technology Integration: Install parking management systems such as ticketing 	     and surveillance.</a:t>
            </a:r>
          </a:p>
          <a:p>
            <a:pPr indent="457200" algn="just"/>
            <a:r>
              <a:rPr lang="en-US" altLang="en-US" dirty="0"/>
              <a:t>6. Monitoring: Continuously monitor and adjust the system for optimal 	 	 	     performance and user satisfaction.</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57D1E9-CDF4-4DC8-8D45-9079EA320236}" type="datetime3">
              <a:rPr lang="en-US" smtClean="0"/>
              <a:t>3 June 2024</a:t>
            </a:fld>
            <a:endParaRPr lang="en-US" dirty="0"/>
          </a:p>
        </p:txBody>
      </p:sp>
      <p:sp>
        <p:nvSpPr>
          <p:cNvPr id="5" name="Slide Number Placeholder 4"/>
          <p:cNvSpPr>
            <a:spLocks noGrp="1"/>
          </p:cNvSpPr>
          <p:nvPr>
            <p:ph type="sldNum" sz="quarter" idx="12"/>
          </p:nvPr>
        </p:nvSpPr>
        <p:spPr/>
        <p:txBody>
          <a:bodyPr/>
          <a:lstStyle/>
          <a:p>
            <a:fld id="{489FED90-E126-42A0-A4BA-781E6FFF131E}" type="slidenum">
              <a:rPr lang="en-US" smtClean="0"/>
              <a:t>6</a:t>
            </a:fld>
            <a:endParaRPr lang="en-US" dirty="0"/>
          </a:p>
        </p:txBody>
      </p:sp>
      <p:sp>
        <p:nvSpPr>
          <p:cNvPr id="7" name="Text Box 6"/>
          <p:cNvSpPr txBox="1"/>
          <p:nvPr>
            <p:custDataLst>
              <p:tags r:id="rId1"/>
            </p:custDataLst>
          </p:nvPr>
        </p:nvSpPr>
        <p:spPr>
          <a:xfrm>
            <a:off x="480695" y="1219200"/>
            <a:ext cx="8129905" cy="4823460"/>
          </a:xfrm>
          <a:prstGeom prst="rect">
            <a:avLst/>
          </a:prstGeom>
          <a:noFill/>
        </p:spPr>
        <p:txBody>
          <a:bodyPr wrap="square" rtlCol="0">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 Box 7"/>
          <p:cNvSpPr txBox="1"/>
          <p:nvPr/>
        </p:nvSpPr>
        <p:spPr>
          <a:xfrm>
            <a:off x="762000" y="1127125"/>
            <a:ext cx="7672070" cy="4603115"/>
          </a:xfrm>
          <a:prstGeom prst="rect">
            <a:avLst/>
          </a:prstGeom>
          <a:noFill/>
        </p:spPr>
        <p:txBody>
          <a:bodyPr wrap="square" rtlCol="0">
            <a:noAutofit/>
          </a:bodyPr>
          <a:lstStyle/>
          <a:p>
            <a:pPr algn="just"/>
            <a:r>
              <a:rPr lang="en-US" b="1" dirty="0">
                <a:sym typeface="+mn-ea"/>
              </a:rPr>
              <a:t>Benefits of Space Management: </a:t>
            </a:r>
            <a:r>
              <a:rPr lang="en-US" dirty="0">
                <a:sym typeface="+mn-ea"/>
              </a:rPr>
              <a:t> Effective space management offers numerous benefits including optimized resource utilization, improved productivity, enhanced workflow efficiency, and streamlined operations. By maximizing the use of available space, organizations can reduce overhead costs, minimize wastage, and create a conducive environment for collaboration and innovation. Additionally, well-managed spaces contribute to employee satisfaction, morale, and retention, ultimately leading to higher levels of performance and success for the organization as a whole.</a:t>
            </a:r>
          </a:p>
          <a:p>
            <a:pPr algn="just"/>
            <a:endParaRPr lang="en-US" dirty="0"/>
          </a:p>
          <a:p>
            <a:pPr algn="just"/>
            <a:endParaRPr lang="en-US" dirty="0"/>
          </a:p>
          <a:p>
            <a:pPr algn="just"/>
            <a:r>
              <a:rPr lang="en-US" b="1" dirty="0">
                <a:sym typeface="+mn-ea"/>
              </a:rPr>
              <a:t>Applications and Advantages:</a:t>
            </a:r>
            <a:r>
              <a:rPr lang="en-US" dirty="0">
                <a:sym typeface="+mn-ea"/>
              </a:rPr>
              <a:t> Space management, as applied in parking projects, optimizes parking layouts, mitigates congestion, and enhances user convenience. By efficiently organizing spaces, it maximizes capacity and reduces idle time, improving overall traffic flow. This leads to cost-effectiveness, enhanced safety, and better resource utilization, ensuring a seamless parking experience.</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005" y="76200"/>
            <a:ext cx="8494395" cy="1143000"/>
          </a:xfrm>
        </p:spPr>
        <p:txBody>
          <a:bodyPr>
            <a:normAutofit/>
          </a:bodyPr>
          <a:lstStyle/>
          <a:p>
            <a:pPr algn="ctr"/>
            <a:r>
              <a:rPr lang="en-IN" altLang="en-US" sz="3800" dirty="0">
                <a:latin typeface="Calibri" panose="020F0502020204030204" pitchFamily="34" charset="0"/>
                <a:cs typeface="Calibri" panose="020F0502020204030204" pitchFamily="34" charset="0"/>
              </a:rPr>
              <a:t>Research Methodology</a:t>
            </a:r>
          </a:p>
        </p:txBody>
      </p:sp>
      <p:sp>
        <p:nvSpPr>
          <p:cNvPr id="2" name="Content Placeholder 1"/>
          <p:cNvSpPr>
            <a:spLocks noGrp="1"/>
          </p:cNvSpPr>
          <p:nvPr>
            <p:ph idx="1"/>
          </p:nvPr>
        </p:nvSpPr>
        <p:spPr/>
        <p:txBody>
          <a:bodyPr>
            <a:normAutofit/>
          </a:bodyPr>
          <a:lstStyle/>
          <a:p>
            <a:pPr marL="0" lvl="0" indent="0">
              <a:buNone/>
            </a:pPr>
            <a:endParaRPr lang="en-IN" sz="2400" dirty="0"/>
          </a:p>
          <a:p>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89FED90-E126-42A0-A4BA-781E6FFF131E}" type="slidenum">
              <a:rPr lang="en-US" smtClean="0"/>
              <a:t>7</a:t>
            </a:fld>
            <a:endParaRPr lang="en-US" dirty="0"/>
          </a:p>
        </p:txBody>
      </p:sp>
      <p:sp>
        <p:nvSpPr>
          <p:cNvPr id="5" name="Date Placeholder 4"/>
          <p:cNvSpPr>
            <a:spLocks noGrp="1"/>
          </p:cNvSpPr>
          <p:nvPr>
            <p:ph type="dt" sz="half" idx="10"/>
          </p:nvPr>
        </p:nvSpPr>
        <p:spPr/>
        <p:txBody>
          <a:bodyPr/>
          <a:lstStyle/>
          <a:p>
            <a:fld id="{F9446555-18EF-4FB1-AF68-991441E9C66C}" type="datetime3">
              <a:rPr lang="en-US" smtClean="0"/>
              <a:t>3 June 2024</a:t>
            </a:fld>
            <a:endParaRPr lang="en-US" dirty="0"/>
          </a:p>
        </p:txBody>
      </p:sp>
      <p:sp>
        <p:nvSpPr>
          <p:cNvPr id="6" name="Text Box 5"/>
          <p:cNvSpPr txBox="1"/>
          <p:nvPr/>
        </p:nvSpPr>
        <p:spPr>
          <a:xfrm>
            <a:off x="480695" y="1066800"/>
            <a:ext cx="8129905" cy="4975860"/>
          </a:xfrm>
          <a:prstGeom prst="rect">
            <a:avLst/>
          </a:prstGeom>
          <a:noFill/>
        </p:spPr>
        <p:txBody>
          <a:bodyPr wrap="square" rtlCol="0">
            <a:noAutofit/>
          </a:bodyPr>
          <a:lstStyle/>
          <a:p>
            <a:pPr algn="just"/>
            <a:r>
              <a:rPr lang="en-US" dirty="0"/>
              <a:t>Research Methodology in Parking and Space Management can be broken down into several sequential steps:</a:t>
            </a:r>
          </a:p>
          <a:p>
            <a:pPr algn="just"/>
            <a:endParaRPr lang="en-US" dirty="0"/>
          </a:p>
          <a:p>
            <a:pPr algn="just"/>
            <a:r>
              <a:rPr lang="en-US" dirty="0"/>
              <a:t>1. </a:t>
            </a:r>
            <a:r>
              <a:rPr lang="en-US" b="1" dirty="0"/>
              <a:t>Identify Research Problem</a:t>
            </a:r>
            <a:r>
              <a:rPr lang="en-US" dirty="0"/>
              <a:t>: </a:t>
            </a:r>
          </a:p>
          <a:p>
            <a:pPr algn="just"/>
            <a:r>
              <a:rPr lang="en-US" dirty="0"/>
              <a:t>  - Define the specific issues or challenges related to parking and space management,     	such as congestion, inefficiency, or inadequate space utilization.</a:t>
            </a:r>
          </a:p>
          <a:p>
            <a:pPr algn="just"/>
            <a:endParaRPr lang="en-US" dirty="0"/>
          </a:p>
          <a:p>
            <a:pPr algn="just"/>
            <a:r>
              <a:rPr lang="en-US" b="1" dirty="0"/>
              <a:t>2. Literature Review:</a:t>
            </a:r>
          </a:p>
          <a:p>
            <a:pPr algn="just"/>
            <a:r>
              <a:rPr lang="en-US" dirty="0"/>
              <a:t>   - Review existing literature, studies, and industry reports on parking and space 	management to understand current practices, theories, and solutions.</a:t>
            </a:r>
          </a:p>
          <a:p>
            <a:pPr algn="just"/>
            <a:endParaRPr lang="en-US" dirty="0"/>
          </a:p>
          <a:p>
            <a:pPr algn="just"/>
            <a:r>
              <a:rPr lang="en-US" b="1" dirty="0"/>
              <a:t>3. Formulate Research Objectives:</a:t>
            </a:r>
          </a:p>
          <a:p>
            <a:pPr algn="just"/>
            <a:r>
              <a:rPr lang="en-US" dirty="0"/>
              <a:t>   - Clearly define the objectives of the research, outlining what you aim to achieve 	through your study, such as identifying best practices, evaluating technology 	solutions, or proposing improvements.</a:t>
            </a:r>
          </a:p>
          <a:p>
            <a:pPr algn="just"/>
            <a:endParaRPr lang="en-US" dirty="0"/>
          </a:p>
          <a:p>
            <a:pPr algn="just"/>
            <a:r>
              <a:rPr lang="en-US" b="1" dirty="0"/>
              <a:t>4. Research Design:</a:t>
            </a:r>
          </a:p>
          <a:p>
            <a:pPr algn="just"/>
            <a:r>
              <a:rPr lang="en-US" dirty="0"/>
              <a:t>   - Choose an appropriate research design, whether quantitative, qualitative, or       	mixed-method, based on the research objectives and available resources.</a:t>
            </a:r>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57D1E9-CDF4-4DC8-8D45-9079EA320236}" type="datetime3">
              <a:rPr lang="en-US" smtClean="0"/>
              <a:t>3 June 2024</a:t>
            </a:fld>
            <a:endParaRPr lang="en-US" dirty="0"/>
          </a:p>
        </p:txBody>
      </p:sp>
      <p:sp>
        <p:nvSpPr>
          <p:cNvPr id="5" name="Slide Number Placeholder 4"/>
          <p:cNvSpPr>
            <a:spLocks noGrp="1"/>
          </p:cNvSpPr>
          <p:nvPr>
            <p:ph type="sldNum" sz="quarter" idx="12"/>
          </p:nvPr>
        </p:nvSpPr>
        <p:spPr/>
        <p:txBody>
          <a:bodyPr/>
          <a:lstStyle/>
          <a:p>
            <a:fld id="{489FED90-E126-42A0-A4BA-781E6FFF131E}" type="slidenum">
              <a:rPr lang="en-US" smtClean="0"/>
              <a:t>8</a:t>
            </a:fld>
            <a:endParaRPr lang="en-US" dirty="0"/>
          </a:p>
        </p:txBody>
      </p:sp>
      <p:sp>
        <p:nvSpPr>
          <p:cNvPr id="6" name="Text Box 5"/>
          <p:cNvSpPr txBox="1"/>
          <p:nvPr/>
        </p:nvSpPr>
        <p:spPr>
          <a:xfrm>
            <a:off x="609600" y="556937"/>
            <a:ext cx="7362190" cy="6186309"/>
          </a:xfrm>
          <a:prstGeom prst="rect">
            <a:avLst/>
          </a:prstGeom>
          <a:noFill/>
        </p:spPr>
        <p:txBody>
          <a:bodyPr wrap="square" rtlCol="0">
            <a:spAutoFit/>
          </a:bodyPr>
          <a:lstStyle/>
          <a:p>
            <a:pPr algn="just"/>
            <a:r>
              <a:rPr lang="en-US" b="1" dirty="0"/>
              <a:t>5. Data Collection: </a:t>
            </a:r>
          </a:p>
          <a:p>
            <a:pPr algn="just"/>
            <a:r>
              <a:rPr lang="en-US" dirty="0"/>
              <a:t>   - Determine the methods for data collection, which may include surveys, 	interviews, observations, or data analysis of existing datasets. </a:t>
            </a:r>
          </a:p>
          <a:p>
            <a:pPr algn="just"/>
            <a:r>
              <a:rPr lang="en-US" dirty="0"/>
              <a:t>   - Collect relevant data on parking usage, space availability, traffic flow, user 	behavior, and any other factors impacting parking and space 	management.</a:t>
            </a:r>
          </a:p>
          <a:p>
            <a:pPr algn="just"/>
            <a:endParaRPr lang="en-US" dirty="0"/>
          </a:p>
          <a:p>
            <a:pPr algn="just"/>
            <a:r>
              <a:rPr lang="en-US" b="1" dirty="0"/>
              <a:t>6. Data Analysis:</a:t>
            </a:r>
          </a:p>
          <a:p>
            <a:pPr algn="just"/>
            <a:r>
              <a:rPr lang="en-US" dirty="0"/>
              <a:t>   - Analyze the collected data using statistical tools, qualitative analysis  	techniques, or spatial analysis methods to identify patterns, 	correlations, and trends.</a:t>
            </a:r>
          </a:p>
          <a:p>
            <a:pPr algn="just"/>
            <a:endParaRPr lang="en-US" dirty="0"/>
          </a:p>
          <a:p>
            <a:pPr algn="just"/>
            <a:r>
              <a:rPr lang="en-US" b="1" dirty="0"/>
              <a:t>7. Interpretation of Findings:</a:t>
            </a:r>
          </a:p>
          <a:p>
            <a:pPr algn="just"/>
            <a:r>
              <a:rPr lang="en-US" dirty="0"/>
              <a:t>   - Interpret the results of data analysis in the context of the research 	objectives, identifying key findings, implications, and potential 	solutions.</a:t>
            </a:r>
          </a:p>
          <a:p>
            <a:pPr algn="just"/>
            <a:endParaRPr lang="en-US" dirty="0"/>
          </a:p>
          <a:p>
            <a:pPr algn="just"/>
            <a:r>
              <a:rPr lang="en-US" b="1" dirty="0"/>
              <a:t>8. Propose Solutions or Recommendations:</a:t>
            </a:r>
          </a:p>
          <a:p>
            <a:pPr algn="just"/>
            <a:r>
              <a:rPr lang="en-US" dirty="0"/>
              <a:t>   - Based on the findings, propose practical solutions or recommendations to 	address the identified issues and improve parking and space 	management effectiveness.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0" indent="0">
              <a:buNone/>
            </a:pPr>
            <a:endParaRPr lang="en-IN" sz="2400" dirty="0"/>
          </a:p>
          <a:p>
            <a:endParaRPr lang="en-US"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89FED90-E126-42A0-A4BA-781E6FFF131E}" type="slidenum">
              <a:rPr lang="en-US" smtClean="0"/>
              <a:t>9</a:t>
            </a:fld>
            <a:endParaRPr lang="en-US" dirty="0"/>
          </a:p>
        </p:txBody>
      </p:sp>
      <p:sp>
        <p:nvSpPr>
          <p:cNvPr id="5" name="Date Placeholder 4"/>
          <p:cNvSpPr>
            <a:spLocks noGrp="1"/>
          </p:cNvSpPr>
          <p:nvPr>
            <p:ph type="dt" sz="half" idx="10"/>
          </p:nvPr>
        </p:nvSpPr>
        <p:spPr/>
        <p:txBody>
          <a:bodyPr/>
          <a:lstStyle/>
          <a:p>
            <a:fld id="{F9446555-18EF-4FB1-AF68-991441E9C66C}" type="datetime3">
              <a:rPr lang="en-US" smtClean="0"/>
              <a:t>3 June 2024</a:t>
            </a:fld>
            <a:endParaRPr lang="en-US" dirty="0"/>
          </a:p>
        </p:txBody>
      </p:sp>
      <p:sp>
        <p:nvSpPr>
          <p:cNvPr id="6" name="Text Box 5"/>
          <p:cNvSpPr txBox="1"/>
          <p:nvPr/>
        </p:nvSpPr>
        <p:spPr>
          <a:xfrm>
            <a:off x="-509905" y="1108551"/>
            <a:ext cx="8129905" cy="5509260"/>
          </a:xfrm>
          <a:prstGeom prst="rect">
            <a:avLst/>
          </a:prstGeom>
          <a:noFill/>
        </p:spPr>
        <p:txBody>
          <a:bodyPr wrap="square" rtlCol="0">
            <a:noAutofit/>
          </a:bodyPr>
          <a:lstStyle/>
          <a:p>
            <a:endParaRPr lang="en-US" dirty="0"/>
          </a:p>
        </p:txBody>
      </p:sp>
      <p:sp>
        <p:nvSpPr>
          <p:cNvPr id="7" name="Text Box 5">
            <a:extLst>
              <a:ext uri="{FF2B5EF4-FFF2-40B4-BE49-F238E27FC236}">
                <a16:creationId xmlns:a16="http://schemas.microsoft.com/office/drawing/2014/main" id="{CD1FE5C3-1FCF-5D0C-AAA5-DB711B5E8483}"/>
              </a:ext>
            </a:extLst>
          </p:cNvPr>
          <p:cNvSpPr txBox="1"/>
          <p:nvPr/>
        </p:nvSpPr>
        <p:spPr>
          <a:xfrm>
            <a:off x="638810" y="775970"/>
            <a:ext cx="7362190" cy="6186309"/>
          </a:xfrm>
          <a:prstGeom prst="rect">
            <a:avLst/>
          </a:prstGeom>
          <a:noFill/>
        </p:spPr>
        <p:txBody>
          <a:bodyPr wrap="square" rtlCol="0">
            <a:spAutoFit/>
          </a:bodyPr>
          <a:lstStyle/>
          <a:p>
            <a:pPr algn="just"/>
            <a:r>
              <a:rPr lang="en-US" b="1" dirty="0"/>
              <a:t>9. Implementation Planning:</a:t>
            </a:r>
          </a:p>
          <a:p>
            <a:pPr algn="just"/>
            <a:r>
              <a:rPr lang="en-US" dirty="0"/>
              <a:t>   - Develop a plan for implementing the proposed solutions, considering  	factors such as feasibility, cost, timeline, and stakeholder involvement.</a:t>
            </a:r>
          </a:p>
          <a:p>
            <a:pPr algn="just"/>
            <a:endParaRPr lang="en-US" dirty="0"/>
          </a:p>
          <a:p>
            <a:pPr algn="just"/>
            <a:r>
              <a:rPr lang="en-US" b="1" dirty="0"/>
              <a:t>10. Evaluation:</a:t>
            </a:r>
          </a:p>
          <a:p>
            <a:pPr algn="just"/>
            <a:r>
              <a:rPr lang="en-US" dirty="0"/>
              <a:t>    - Evaluate the effectiveness of implemented solutions through monitoring, 	feedback collection, and post-implementation analysis.</a:t>
            </a:r>
          </a:p>
          <a:p>
            <a:pPr algn="just"/>
            <a:r>
              <a:rPr lang="en-US" dirty="0"/>
              <a:t>    - Assess the impact of the interventions on parking efficiency, space 	utilization, user satisfaction, and overall performance.</a:t>
            </a:r>
          </a:p>
          <a:p>
            <a:pPr algn="just"/>
            <a:endParaRPr lang="en-US" dirty="0"/>
          </a:p>
          <a:p>
            <a:pPr algn="just"/>
            <a:r>
              <a:rPr lang="en-US" b="1" dirty="0"/>
              <a:t>11. Documentation and Reporting:</a:t>
            </a:r>
          </a:p>
          <a:p>
            <a:pPr algn="just"/>
            <a:r>
              <a:rPr lang="en-US" dirty="0"/>
              <a:t>    - Document the research process, findings, and outcomes in a 	comprehensive report or presentation, ensuring clear communication of 	the research findings and recommendations.</a:t>
            </a:r>
          </a:p>
          <a:p>
            <a:pPr algn="just"/>
            <a:endParaRPr lang="en-US" dirty="0"/>
          </a:p>
          <a:p>
            <a:pPr algn="just"/>
            <a:r>
              <a:rPr lang="en-US" dirty="0"/>
              <a:t>By following these step-by-step processes, researchers can systematically investigate parking and space management issues, generate valuable insights, and propose effective solutions to improve the overall efficiency and effectiveness of parking systems.</a:t>
            </a:r>
          </a:p>
          <a:p>
            <a:endParaRPr lang="en-US" dirty="0"/>
          </a:p>
          <a:p>
            <a:endParaRPr lang="en-US" dirty="0"/>
          </a:p>
          <a:p>
            <a:endParaRPr lang="en-US" dirty="0"/>
          </a:p>
        </p:txBody>
      </p:sp>
    </p:spTree>
    <p:extLst>
      <p:ext uri="{BB962C8B-B14F-4D97-AF65-F5344CB8AC3E}">
        <p14:creationId xmlns:p14="http://schemas.microsoft.com/office/powerpoint/2010/main" val="2159208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1908</Words>
  <Application>Microsoft Office PowerPoint</Application>
  <PresentationFormat>On-screen Show (4:3)</PresentationFormat>
  <Paragraphs>191</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                                Parking and Space Management  Guided by                      Submitted by                                       Prof. Anubha                                  Bhaskar Chauhan(2100290130196)                                                                            Tinkoo(2000290130176)                                                                                       Yash Agarwal(2000290130196)                           Presentation No.:  10     Group no. .:  G-25 DEPARTMENT OF INFORMATION TECHNOLOGY,  KIET GROUP OF INSTITUTIONS, GHAZIABAD, UTTAR PRADESH (AFFILIATED TO DR. A.P.J. ABDUL KALAM TECHNICAL UNIVERSITY, LUCKNOW, UTTAR PRADESH, INDIA)</vt:lpstr>
      <vt:lpstr>Content (for Research Project)</vt:lpstr>
      <vt:lpstr>Abstract</vt:lpstr>
      <vt:lpstr>PowerPoint Presentation</vt:lpstr>
      <vt:lpstr>Introduction</vt:lpstr>
      <vt:lpstr>PowerPoint Presentation</vt:lpstr>
      <vt:lpstr>Research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ROUTING ALGORITHMS IN  WIRELESS SENSOR NETWORKS</dc:title>
  <dc:creator>hp</dc:creator>
  <cp:lastModifiedBy>yash.2024it1196</cp:lastModifiedBy>
  <cp:revision>83</cp:revision>
  <dcterms:created xsi:type="dcterms:W3CDTF">2016-11-29T07:19:00Z</dcterms:created>
  <dcterms:modified xsi:type="dcterms:W3CDTF">2024-06-03T05:34:27Z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A27412EE69004107BEB21251ACC5744F_13</vt:lpwstr>
  </property>
  <property fmtid="{D5CDD505-2E9C-101B-9397-08002B2CF9AE}" pid="3" name="KSOProductBuildVer">
    <vt:lpwstr>1033-12.2.0.17115</vt:lpwstr>
  </property>
</Properties>
</file>