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6161"/>
    <a:srgbClr val="1F1F1F"/>
    <a:srgbClr val="262A2A"/>
    <a:srgbClr val="D9D9D9"/>
    <a:srgbClr val="E67817"/>
    <a:srgbClr val="EB8C35"/>
    <a:srgbClr val="F2A16A"/>
    <a:srgbClr val="F7C5A2"/>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BEDD772-B1D4-4361-9EC8-3C05BCC3A8C8}" type="datetimeFigureOut">
              <a:rPr lang="en-IN" smtClean="0"/>
              <a:t>03-03-2019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CDD61A-1335-4ADF-B4DE-DF0DE55753B1}" type="slidenum">
              <a:rPr lang="en-IN" smtClean="0"/>
              <a:t>‹#›</a:t>
            </a:fld>
            <a:endParaRPr lang="en-IN"/>
          </a:p>
        </p:txBody>
      </p:sp>
    </p:spTree>
    <p:extLst>
      <p:ext uri="{BB962C8B-B14F-4D97-AF65-F5344CB8AC3E}">
        <p14:creationId xmlns:p14="http://schemas.microsoft.com/office/powerpoint/2010/main" val="1183448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BEDD772-B1D4-4361-9EC8-3C05BCC3A8C8}" type="datetimeFigureOut">
              <a:rPr lang="en-IN" smtClean="0"/>
              <a:t>03-03-2019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CDD61A-1335-4ADF-B4DE-DF0DE55753B1}" type="slidenum">
              <a:rPr lang="en-IN" smtClean="0"/>
              <a:t>‹#›</a:t>
            </a:fld>
            <a:endParaRPr lang="en-IN"/>
          </a:p>
        </p:txBody>
      </p:sp>
    </p:spTree>
    <p:extLst>
      <p:ext uri="{BB962C8B-B14F-4D97-AF65-F5344CB8AC3E}">
        <p14:creationId xmlns:p14="http://schemas.microsoft.com/office/powerpoint/2010/main" val="2178840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BEDD772-B1D4-4361-9EC8-3C05BCC3A8C8}" type="datetimeFigureOut">
              <a:rPr lang="en-IN" smtClean="0"/>
              <a:t>03-03-2019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CDD61A-1335-4ADF-B4DE-DF0DE55753B1}" type="slidenum">
              <a:rPr lang="en-IN" smtClean="0"/>
              <a:t>‹#›</a:t>
            </a:fld>
            <a:endParaRPr lang="en-IN"/>
          </a:p>
        </p:txBody>
      </p:sp>
    </p:spTree>
    <p:extLst>
      <p:ext uri="{BB962C8B-B14F-4D97-AF65-F5344CB8AC3E}">
        <p14:creationId xmlns:p14="http://schemas.microsoft.com/office/powerpoint/2010/main" val="2234739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BEDD772-B1D4-4361-9EC8-3C05BCC3A8C8}" type="datetimeFigureOut">
              <a:rPr lang="en-IN" smtClean="0"/>
              <a:t>03-03-2019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CDD61A-1335-4ADF-B4DE-DF0DE55753B1}" type="slidenum">
              <a:rPr lang="en-IN" smtClean="0"/>
              <a:t>‹#›</a:t>
            </a:fld>
            <a:endParaRPr lang="en-IN"/>
          </a:p>
        </p:txBody>
      </p:sp>
    </p:spTree>
    <p:extLst>
      <p:ext uri="{BB962C8B-B14F-4D97-AF65-F5344CB8AC3E}">
        <p14:creationId xmlns:p14="http://schemas.microsoft.com/office/powerpoint/2010/main" val="1199942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EDD772-B1D4-4361-9EC8-3C05BCC3A8C8}" type="datetimeFigureOut">
              <a:rPr lang="en-IN" smtClean="0"/>
              <a:t>03-03-2019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CDD61A-1335-4ADF-B4DE-DF0DE55753B1}" type="slidenum">
              <a:rPr lang="en-IN" smtClean="0"/>
              <a:t>‹#›</a:t>
            </a:fld>
            <a:endParaRPr lang="en-IN"/>
          </a:p>
        </p:txBody>
      </p:sp>
    </p:spTree>
    <p:extLst>
      <p:ext uri="{BB962C8B-B14F-4D97-AF65-F5344CB8AC3E}">
        <p14:creationId xmlns:p14="http://schemas.microsoft.com/office/powerpoint/2010/main" val="4238431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BEDD772-B1D4-4361-9EC8-3C05BCC3A8C8}" type="datetimeFigureOut">
              <a:rPr lang="en-IN" smtClean="0"/>
              <a:t>03-03-2019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CDD61A-1335-4ADF-B4DE-DF0DE55753B1}" type="slidenum">
              <a:rPr lang="en-IN" smtClean="0"/>
              <a:t>‹#›</a:t>
            </a:fld>
            <a:endParaRPr lang="en-IN"/>
          </a:p>
        </p:txBody>
      </p:sp>
    </p:spTree>
    <p:extLst>
      <p:ext uri="{BB962C8B-B14F-4D97-AF65-F5344CB8AC3E}">
        <p14:creationId xmlns:p14="http://schemas.microsoft.com/office/powerpoint/2010/main" val="2887626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BEDD772-B1D4-4361-9EC8-3C05BCC3A8C8}" type="datetimeFigureOut">
              <a:rPr lang="en-IN" smtClean="0"/>
              <a:t>03-03-2019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0CDD61A-1335-4ADF-B4DE-DF0DE55753B1}" type="slidenum">
              <a:rPr lang="en-IN" smtClean="0"/>
              <a:t>‹#›</a:t>
            </a:fld>
            <a:endParaRPr lang="en-IN"/>
          </a:p>
        </p:txBody>
      </p:sp>
    </p:spTree>
    <p:extLst>
      <p:ext uri="{BB962C8B-B14F-4D97-AF65-F5344CB8AC3E}">
        <p14:creationId xmlns:p14="http://schemas.microsoft.com/office/powerpoint/2010/main" val="2233197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BEDD772-B1D4-4361-9EC8-3C05BCC3A8C8}" type="datetimeFigureOut">
              <a:rPr lang="en-IN" smtClean="0"/>
              <a:t>03-03-2019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0CDD61A-1335-4ADF-B4DE-DF0DE55753B1}" type="slidenum">
              <a:rPr lang="en-IN" smtClean="0"/>
              <a:t>‹#›</a:t>
            </a:fld>
            <a:endParaRPr lang="en-IN"/>
          </a:p>
        </p:txBody>
      </p:sp>
    </p:spTree>
    <p:extLst>
      <p:ext uri="{BB962C8B-B14F-4D97-AF65-F5344CB8AC3E}">
        <p14:creationId xmlns:p14="http://schemas.microsoft.com/office/powerpoint/2010/main" val="2995632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EDD772-B1D4-4361-9EC8-3C05BCC3A8C8}" type="datetimeFigureOut">
              <a:rPr lang="en-IN" smtClean="0"/>
              <a:t>03-03-2019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0CDD61A-1335-4ADF-B4DE-DF0DE55753B1}" type="slidenum">
              <a:rPr lang="en-IN" smtClean="0"/>
              <a:t>‹#›</a:t>
            </a:fld>
            <a:endParaRPr lang="en-IN"/>
          </a:p>
        </p:txBody>
      </p:sp>
    </p:spTree>
    <p:extLst>
      <p:ext uri="{BB962C8B-B14F-4D97-AF65-F5344CB8AC3E}">
        <p14:creationId xmlns:p14="http://schemas.microsoft.com/office/powerpoint/2010/main" val="3781260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EDD772-B1D4-4361-9EC8-3C05BCC3A8C8}" type="datetimeFigureOut">
              <a:rPr lang="en-IN" smtClean="0"/>
              <a:t>03-03-2019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CDD61A-1335-4ADF-B4DE-DF0DE55753B1}" type="slidenum">
              <a:rPr lang="en-IN" smtClean="0"/>
              <a:t>‹#›</a:t>
            </a:fld>
            <a:endParaRPr lang="en-IN"/>
          </a:p>
        </p:txBody>
      </p:sp>
    </p:spTree>
    <p:extLst>
      <p:ext uri="{BB962C8B-B14F-4D97-AF65-F5344CB8AC3E}">
        <p14:creationId xmlns:p14="http://schemas.microsoft.com/office/powerpoint/2010/main" val="315201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EDD772-B1D4-4361-9EC8-3C05BCC3A8C8}" type="datetimeFigureOut">
              <a:rPr lang="en-IN" smtClean="0"/>
              <a:t>03-03-2019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CDD61A-1335-4ADF-B4DE-DF0DE55753B1}" type="slidenum">
              <a:rPr lang="en-IN" smtClean="0"/>
              <a:t>‹#›</a:t>
            </a:fld>
            <a:endParaRPr lang="en-IN"/>
          </a:p>
        </p:txBody>
      </p:sp>
    </p:spTree>
    <p:extLst>
      <p:ext uri="{BB962C8B-B14F-4D97-AF65-F5344CB8AC3E}">
        <p14:creationId xmlns:p14="http://schemas.microsoft.com/office/powerpoint/2010/main" val="1700186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EDD772-B1D4-4361-9EC8-3C05BCC3A8C8}" type="datetimeFigureOut">
              <a:rPr lang="en-IN" smtClean="0"/>
              <a:t>03-03-2019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CDD61A-1335-4ADF-B4DE-DF0DE55753B1}" type="slidenum">
              <a:rPr lang="en-IN" smtClean="0"/>
              <a:t>‹#›</a:t>
            </a:fld>
            <a:endParaRPr lang="en-IN"/>
          </a:p>
        </p:txBody>
      </p:sp>
    </p:spTree>
    <p:extLst>
      <p:ext uri="{BB962C8B-B14F-4D97-AF65-F5344CB8AC3E}">
        <p14:creationId xmlns:p14="http://schemas.microsoft.com/office/powerpoint/2010/main" val="14845208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7.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microsoft.com/office/2007/relationships/hdphoto" Target="../media/hdphoto4.wdp"/><Relationship Id="rId13"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7.png"/><Relationship Id="rId12" Type="http://schemas.microsoft.com/office/2007/relationships/hdphoto" Target="../media/hdphoto6.wdp"/><Relationship Id="rId17" Type="http://schemas.microsoft.com/office/2007/relationships/hdphoto" Target="../media/hdphoto8.wdp"/><Relationship Id="rId2" Type="http://schemas.openxmlformats.org/officeDocument/2006/relationships/image" Target="../media/image3.jpg"/><Relationship Id="rId16" Type="http://schemas.openxmlformats.org/officeDocument/2006/relationships/image" Target="../media/image12.png"/><Relationship Id="rId1" Type="http://schemas.openxmlformats.org/officeDocument/2006/relationships/slideLayout" Target="../slideLayouts/slideLayout7.xml"/><Relationship Id="rId6" Type="http://schemas.microsoft.com/office/2007/relationships/hdphoto" Target="../media/hdphoto3.wdp"/><Relationship Id="rId11" Type="http://schemas.openxmlformats.org/officeDocument/2006/relationships/image" Target="../media/image9.png"/><Relationship Id="rId5" Type="http://schemas.openxmlformats.org/officeDocument/2006/relationships/image" Target="../media/image6.png"/><Relationship Id="rId15" Type="http://schemas.openxmlformats.org/officeDocument/2006/relationships/image" Target="../media/image11.png"/><Relationship Id="rId10" Type="http://schemas.microsoft.com/office/2007/relationships/hdphoto" Target="../media/hdphoto5.wdp"/><Relationship Id="rId4" Type="http://schemas.microsoft.com/office/2007/relationships/hdphoto" Target="../media/hdphoto2.wdp"/><Relationship Id="rId9" Type="http://schemas.openxmlformats.org/officeDocument/2006/relationships/image" Target="../media/image8.png"/><Relationship Id="rId14" Type="http://schemas.microsoft.com/office/2007/relationships/hdphoto" Target="../media/hdphoto7.wdp"/></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3.png"/><Relationship Id="rId7" Type="http://schemas.openxmlformats.org/officeDocument/2006/relationships/image" Target="../media/image11.png"/><Relationship Id="rId2" Type="http://schemas.openxmlformats.org/officeDocument/2006/relationships/image" Target="../media/image3.jp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19.jpeg"/><Relationship Id="rId4" Type="http://schemas.openxmlformats.org/officeDocument/2006/relationships/image" Target="../media/image14.png"/><Relationship Id="rId9" Type="http://schemas.openxmlformats.org/officeDocument/2006/relationships/image" Target="../media/image18.png"/></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jpg"/><Relationship Id="rId1" Type="http://schemas.openxmlformats.org/officeDocument/2006/relationships/slideLayout" Target="../slideLayouts/slideLayout7.xml"/><Relationship Id="rId6" Type="http://schemas.microsoft.com/office/2007/relationships/hdphoto" Target="../media/hdphoto10.wdp"/><Relationship Id="rId5" Type="http://schemas.openxmlformats.org/officeDocument/2006/relationships/image" Target="../media/image21.png"/><Relationship Id="rId4" Type="http://schemas.microsoft.com/office/2007/relationships/hdphoto" Target="../media/hdphoto9.wdp"/></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0"/>
            <a:ext cx="2906038" cy="1215597"/>
          </a:xfrm>
          <a:prstGeom prst="rect">
            <a:avLst/>
          </a:prstGeom>
        </p:spPr>
      </p:pic>
      <p:sp>
        <p:nvSpPr>
          <p:cNvPr id="5" name="TextBox 4"/>
          <p:cNvSpPr txBox="1"/>
          <p:nvPr/>
        </p:nvSpPr>
        <p:spPr>
          <a:xfrm>
            <a:off x="0" y="1215597"/>
            <a:ext cx="11176201" cy="1175706"/>
          </a:xfrm>
          <a:prstGeom prst="rect">
            <a:avLst/>
          </a:prstGeom>
          <a:noFill/>
        </p:spPr>
        <p:txBody>
          <a:bodyPr wrap="none" rtlCol="0" anchor="ctr">
            <a:spAutoFit/>
          </a:bodyPr>
          <a:lstStyle/>
          <a:p>
            <a:pPr algn="ctr">
              <a:lnSpc>
                <a:spcPct val="80000"/>
              </a:lnSpc>
            </a:pPr>
            <a:r>
              <a:rPr lang="en-IN" sz="8800" b="1" dirty="0" smtClean="0">
                <a:solidFill>
                  <a:schemeClr val="bg1"/>
                </a:solidFill>
                <a:effectLst>
                  <a:outerShdw blurRad="38100" dist="38100" dir="2700000" algn="tl">
                    <a:srgbClr val="000000">
                      <a:alpha val="43137"/>
                    </a:srgbClr>
                  </a:outerShdw>
                </a:effectLst>
                <a:latin typeface="Rockwell Condensed" panose="02060603050405020104" pitchFamily="18" charset="0"/>
              </a:rPr>
              <a:t>SUN PHARMACEUTICALS</a:t>
            </a:r>
            <a:endParaRPr lang="en-IN" sz="8800" b="1" dirty="0">
              <a:solidFill>
                <a:schemeClr val="bg1"/>
              </a:solidFill>
              <a:effectLst>
                <a:outerShdw blurRad="38100" dist="38100" dir="2700000" algn="tl">
                  <a:srgbClr val="000000">
                    <a:alpha val="43137"/>
                  </a:srgbClr>
                </a:outerShdw>
              </a:effectLst>
              <a:latin typeface="Rockwell Condensed" panose="02060603050405020104" pitchFamily="18" charset="0"/>
            </a:endParaRPr>
          </a:p>
        </p:txBody>
      </p:sp>
      <p:cxnSp>
        <p:nvCxnSpPr>
          <p:cNvPr id="7" name="Straight Connector 6"/>
          <p:cNvCxnSpPr/>
          <p:nvPr/>
        </p:nvCxnSpPr>
        <p:spPr>
          <a:xfrm>
            <a:off x="3722914" y="2260673"/>
            <a:ext cx="8469086" cy="0"/>
          </a:xfrm>
          <a:prstGeom prst="line">
            <a:avLst/>
          </a:prstGeom>
          <a:ln w="76200">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495006" y="2391303"/>
            <a:ext cx="9696994" cy="9507"/>
          </a:xfrm>
          <a:prstGeom prst="line">
            <a:avLst/>
          </a:prstGeom>
          <a:ln w="76200">
            <a:solidFill>
              <a:srgbClr val="59616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5290457" y="2530639"/>
            <a:ext cx="6901543" cy="3555"/>
          </a:xfrm>
          <a:prstGeom prst="line">
            <a:avLst/>
          </a:prstGeom>
          <a:ln w="76200">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518366" y="2622486"/>
            <a:ext cx="6810103" cy="683264"/>
          </a:xfrm>
          <a:prstGeom prst="rect">
            <a:avLst/>
          </a:prstGeom>
          <a:noFill/>
          <a:ln>
            <a:noFill/>
          </a:ln>
        </p:spPr>
        <p:txBody>
          <a:bodyPr wrap="square" rtlCol="0" anchor="ctr">
            <a:spAutoFit/>
          </a:bodyPr>
          <a:lstStyle/>
          <a:p>
            <a:pPr algn="ctr">
              <a:lnSpc>
                <a:spcPct val="80000"/>
              </a:lnSpc>
            </a:pPr>
            <a:r>
              <a:rPr lang="en-IN" sz="4800" b="1" dirty="0" smtClean="0">
                <a:solidFill>
                  <a:schemeClr val="bg1"/>
                </a:solidFill>
                <a:effectLst>
                  <a:outerShdw blurRad="38100" dist="38100" dir="2700000" algn="tl">
                    <a:srgbClr val="000000">
                      <a:alpha val="43137"/>
                    </a:srgbClr>
                  </a:outerShdw>
                </a:effectLst>
                <a:latin typeface="Rockwell Condensed" panose="02060603050405020104" pitchFamily="18" charset="0"/>
              </a:rPr>
              <a:t>Team – </a:t>
            </a:r>
            <a:r>
              <a:rPr lang="en-IN" sz="4800" b="1" dirty="0" err="1" smtClean="0">
                <a:solidFill>
                  <a:schemeClr val="bg1"/>
                </a:solidFill>
                <a:effectLst>
                  <a:outerShdw blurRad="38100" dist="38100" dir="2700000" algn="tl">
                    <a:srgbClr val="000000">
                      <a:alpha val="43137"/>
                    </a:srgbClr>
                  </a:outerShdw>
                </a:effectLst>
                <a:latin typeface="Rockwell Condensed" panose="02060603050405020104" pitchFamily="18" charset="0"/>
              </a:rPr>
              <a:t>Pika</a:t>
            </a:r>
            <a:r>
              <a:rPr lang="en-IN" sz="4800" b="1" dirty="0" smtClean="0">
                <a:solidFill>
                  <a:schemeClr val="bg1"/>
                </a:solidFill>
                <a:effectLst>
                  <a:outerShdw blurRad="38100" dist="38100" dir="2700000" algn="tl">
                    <a:srgbClr val="000000">
                      <a:alpha val="43137"/>
                    </a:srgbClr>
                  </a:outerShdw>
                </a:effectLst>
                <a:latin typeface="Rockwell Condensed" panose="02060603050405020104" pitchFamily="18" charset="0"/>
              </a:rPr>
              <a:t> </a:t>
            </a:r>
            <a:r>
              <a:rPr lang="en-IN" sz="4800" b="1" dirty="0" err="1" smtClean="0">
                <a:solidFill>
                  <a:schemeClr val="bg1"/>
                </a:solidFill>
                <a:effectLst>
                  <a:outerShdw blurRad="38100" dist="38100" dir="2700000" algn="tl">
                    <a:srgbClr val="000000">
                      <a:alpha val="43137"/>
                    </a:srgbClr>
                  </a:outerShdw>
                </a:effectLst>
                <a:latin typeface="Rockwell Condensed" panose="02060603050405020104" pitchFamily="18" charset="0"/>
              </a:rPr>
              <a:t>Pika</a:t>
            </a:r>
            <a:endParaRPr lang="en-IN" sz="6600" b="1" dirty="0">
              <a:solidFill>
                <a:schemeClr val="bg1"/>
              </a:solidFill>
              <a:effectLst>
                <a:outerShdw blurRad="38100" dist="38100" dir="2700000" algn="tl">
                  <a:srgbClr val="000000">
                    <a:alpha val="43137"/>
                  </a:srgbClr>
                </a:outerShdw>
              </a:effectLst>
              <a:latin typeface="Rockwell Condensed" panose="02060603050405020104" pitchFamily="18" charset="0"/>
            </a:endParaRPr>
          </a:p>
        </p:txBody>
      </p:sp>
      <p:sp>
        <p:nvSpPr>
          <p:cNvPr id="13" name="TextBox 12"/>
          <p:cNvSpPr txBox="1"/>
          <p:nvPr/>
        </p:nvSpPr>
        <p:spPr>
          <a:xfrm>
            <a:off x="2307773" y="2444257"/>
            <a:ext cx="3165566" cy="387798"/>
          </a:xfrm>
          <a:prstGeom prst="rect">
            <a:avLst/>
          </a:prstGeom>
          <a:noFill/>
          <a:ln>
            <a:noFill/>
          </a:ln>
        </p:spPr>
        <p:txBody>
          <a:bodyPr wrap="square" rtlCol="0" anchor="ctr">
            <a:spAutoFit/>
          </a:bodyPr>
          <a:lstStyle/>
          <a:p>
            <a:pPr algn="ctr">
              <a:lnSpc>
                <a:spcPct val="80000"/>
              </a:lnSpc>
            </a:pPr>
            <a:r>
              <a:rPr lang="en-IN" sz="2400" b="1" dirty="0" smtClean="0">
                <a:solidFill>
                  <a:schemeClr val="bg1"/>
                </a:solidFill>
                <a:effectLst>
                  <a:outerShdw blurRad="38100" dist="38100" dir="2700000" algn="tl">
                    <a:srgbClr val="000000">
                      <a:alpha val="43137"/>
                    </a:srgbClr>
                  </a:outerShdw>
                </a:effectLst>
                <a:latin typeface="Rockwell Condensed" panose="02060603050405020104" pitchFamily="18" charset="0"/>
              </a:rPr>
              <a:t>[Problem Code - DD3]</a:t>
            </a:r>
            <a:endParaRPr lang="en-IN" sz="6600" b="1" dirty="0">
              <a:solidFill>
                <a:schemeClr val="bg1"/>
              </a:solidFill>
              <a:effectLst>
                <a:outerShdw blurRad="38100" dist="38100" dir="2700000" algn="tl">
                  <a:srgbClr val="000000">
                    <a:alpha val="43137"/>
                  </a:srgbClr>
                </a:outerShdw>
              </a:effectLst>
              <a:latin typeface="Rockwell Condensed" panose="02060603050405020104" pitchFamily="18" charset="0"/>
            </a:endParaRPr>
          </a:p>
        </p:txBody>
      </p:sp>
      <p:sp>
        <p:nvSpPr>
          <p:cNvPr id="14" name="TextBox 13"/>
          <p:cNvSpPr txBox="1"/>
          <p:nvPr/>
        </p:nvSpPr>
        <p:spPr>
          <a:xfrm>
            <a:off x="4558938" y="3191401"/>
            <a:ext cx="8144065" cy="830997"/>
          </a:xfrm>
          <a:prstGeom prst="rect">
            <a:avLst/>
          </a:prstGeom>
          <a:noFill/>
          <a:ln>
            <a:noFill/>
          </a:ln>
        </p:spPr>
        <p:txBody>
          <a:bodyPr wrap="square" rtlCol="0" anchor="ctr">
            <a:spAutoFit/>
          </a:bodyPr>
          <a:lstStyle/>
          <a:p>
            <a:pPr algn="ctr">
              <a:lnSpc>
                <a:spcPct val="80000"/>
              </a:lnSpc>
            </a:pPr>
            <a:r>
              <a:rPr lang="en-IN" sz="6000" b="1" dirty="0" smtClean="0">
                <a:solidFill>
                  <a:srgbClr val="596161"/>
                </a:solidFill>
                <a:effectLst>
                  <a:outerShdw blurRad="38100" dist="38100" dir="2700000" algn="tl">
                    <a:srgbClr val="000000">
                      <a:alpha val="43137"/>
                    </a:srgbClr>
                  </a:outerShdw>
                </a:effectLst>
                <a:latin typeface="Rockwell Condensed" panose="02060603050405020104" pitchFamily="18" charset="0"/>
              </a:rPr>
              <a:t>ROOT CAUSE ANALYSIS</a:t>
            </a:r>
            <a:endParaRPr lang="en-IN" sz="8000" b="1" dirty="0">
              <a:solidFill>
                <a:srgbClr val="596161"/>
              </a:solidFill>
              <a:effectLst>
                <a:outerShdw blurRad="38100" dist="38100" dir="2700000" algn="tl">
                  <a:srgbClr val="000000">
                    <a:alpha val="43137"/>
                  </a:srgbClr>
                </a:outerShdw>
              </a:effectLst>
              <a:latin typeface="Rockwell Condensed" panose="02060603050405020104" pitchFamily="18" charset="0"/>
            </a:endParaRPr>
          </a:p>
        </p:txBody>
      </p:sp>
    </p:spTree>
    <p:extLst>
      <p:ext uri="{BB962C8B-B14F-4D97-AF65-F5344CB8AC3E}">
        <p14:creationId xmlns:p14="http://schemas.microsoft.com/office/powerpoint/2010/main" val="3904924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1698611" y="1683907"/>
            <a:ext cx="8794779" cy="3490186"/>
          </a:xfrm>
          <a:prstGeom prst="rect">
            <a:avLst/>
          </a:prstGeom>
          <a:noFill/>
        </p:spPr>
        <p:txBody>
          <a:bodyPr wrap="none" rtlCol="0" anchor="ctr">
            <a:spAutoFit/>
          </a:bodyPr>
          <a:lstStyle/>
          <a:p>
            <a:pPr algn="ctr">
              <a:lnSpc>
                <a:spcPct val="80000"/>
              </a:lnSpc>
            </a:pPr>
            <a:r>
              <a:rPr lang="en-IN" sz="13800" b="1" dirty="0" smtClean="0">
                <a:solidFill>
                  <a:schemeClr val="bg1"/>
                </a:solidFill>
                <a:effectLst>
                  <a:outerShdw blurRad="38100" dist="38100" dir="2700000" algn="tl">
                    <a:srgbClr val="000000">
                      <a:alpha val="43137"/>
                    </a:srgbClr>
                  </a:outerShdw>
                </a:effectLst>
                <a:latin typeface="Rockwell Condensed" panose="02060603050405020104" pitchFamily="18" charset="0"/>
              </a:rPr>
              <a:t>PROBLEM</a:t>
            </a:r>
          </a:p>
          <a:p>
            <a:pPr algn="ctr">
              <a:lnSpc>
                <a:spcPct val="80000"/>
              </a:lnSpc>
            </a:pPr>
            <a:r>
              <a:rPr lang="en-IN" sz="13800" b="1" dirty="0" smtClean="0">
                <a:solidFill>
                  <a:srgbClr val="596161"/>
                </a:solidFill>
                <a:effectLst>
                  <a:outerShdw blurRad="38100" dist="38100" dir="2700000" algn="tl">
                    <a:srgbClr val="000000">
                      <a:alpha val="43137"/>
                    </a:srgbClr>
                  </a:outerShdw>
                </a:effectLst>
                <a:latin typeface="Rockwell Condensed" panose="02060603050405020104" pitchFamily="18" charset="0"/>
              </a:rPr>
              <a:t>STATEMENT</a:t>
            </a:r>
            <a:endParaRPr lang="en-IN" sz="13800" b="1" dirty="0">
              <a:solidFill>
                <a:srgbClr val="596161"/>
              </a:solidFill>
              <a:effectLst>
                <a:outerShdw blurRad="38100" dist="38100" dir="2700000" algn="tl">
                  <a:srgbClr val="000000">
                    <a:alpha val="43137"/>
                  </a:srgbClr>
                </a:outerShdw>
              </a:effectLst>
              <a:latin typeface="Rockwell Condensed" panose="02060603050405020104" pitchFamily="18" charset="0"/>
            </a:endParaRPr>
          </a:p>
        </p:txBody>
      </p:sp>
      <p:sp>
        <p:nvSpPr>
          <p:cNvPr id="3" name="Rectangle 2"/>
          <p:cNvSpPr/>
          <p:nvPr/>
        </p:nvSpPr>
        <p:spPr>
          <a:xfrm>
            <a:off x="100208" y="100208"/>
            <a:ext cx="11949830" cy="6626269"/>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p:cNvSpPr/>
          <p:nvPr/>
        </p:nvSpPr>
        <p:spPr>
          <a:xfrm>
            <a:off x="152460" y="152460"/>
            <a:ext cx="11839243" cy="6522661"/>
          </a:xfrm>
          <a:prstGeom prst="rect">
            <a:avLst/>
          </a:prstGeom>
          <a:noFill/>
          <a:ln w="76200">
            <a:solidFill>
              <a:srgbClr val="596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21635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p:nvSpPr>
        <p:spPr>
          <a:xfrm>
            <a:off x="2288178" y="474345"/>
            <a:ext cx="7615645" cy="5909310"/>
          </a:xfrm>
          <a:prstGeom prst="rect">
            <a:avLst/>
          </a:prstGeom>
          <a:noFill/>
        </p:spPr>
        <p:txBody>
          <a:bodyPr wrap="square" rtlCol="0">
            <a:spAutoFit/>
          </a:bodyPr>
          <a:lstStyle/>
          <a:p>
            <a:pPr algn="ctr"/>
            <a:r>
              <a:rPr lang="en-IN" b="1" dirty="0" smtClean="0">
                <a:solidFill>
                  <a:srgbClr val="596161"/>
                </a:solidFill>
                <a:latin typeface="Cambria Math" panose="02040503050406030204" pitchFamily="18" charset="0"/>
                <a:ea typeface="Cambria Math" panose="02040503050406030204" pitchFamily="18" charset="0"/>
              </a:rPr>
              <a:t>We have to create a model that takes in a word document explaining a problem and identifies the root cause of the problem. This will save the factory staff to go through all the documents to find the root causes. We will first need to collect data having problems and root causes associated with it, specific to the factory. Then we will pre-process our doc files which would include cleaning the text using NLTK functions, removing stop-words and shifting all the words to their root words. After the text is cleaned, we will use the word embedding to </a:t>
            </a:r>
            <a:r>
              <a:rPr lang="en-IN" b="1" dirty="0" err="1" smtClean="0">
                <a:solidFill>
                  <a:srgbClr val="596161"/>
                </a:solidFill>
                <a:latin typeface="Cambria Math" panose="02040503050406030204" pitchFamily="18" charset="0"/>
                <a:ea typeface="Cambria Math" panose="02040503050406030204" pitchFamily="18" charset="0"/>
              </a:rPr>
              <a:t>vectorize</a:t>
            </a:r>
            <a:r>
              <a:rPr lang="en-IN" b="1" dirty="0" smtClean="0">
                <a:solidFill>
                  <a:srgbClr val="596161"/>
                </a:solidFill>
                <a:latin typeface="Cambria Math" panose="02040503050406030204" pitchFamily="18" charset="0"/>
                <a:ea typeface="Cambria Math" panose="02040503050406030204" pitchFamily="18" charset="0"/>
              </a:rPr>
              <a:t> the documents and retrieve relevant words out of our corpus. Subsequently, a supervised learning technique will be used to map the documents to the root causes using an Attentive LSTMs model which will take embedded words as input and give the root causes as output. Since there are different types of attention mechanisms, we will experiment with them to see which gives the best results. Some of the examples are Gaussian, Multi-hop and Hierarchical attention. After the root causes of the problems are found, the results will be updated on the website. Description of the website: We will make a dashboard that will have all the root causes listed in decreasing order of their frequencies, with these frequencies mentioned alongside. On clicking the root cause, the list of all the instances of that root cause will be shown. We will develop a portal where the factory staff can upload the word files containing problems. An authentication system will also be devised so that only authorized personnel can access the information</a:t>
            </a:r>
            <a:r>
              <a:rPr lang="en-IN" dirty="0" smtClean="0">
                <a:solidFill>
                  <a:srgbClr val="596161"/>
                </a:solidFill>
                <a:latin typeface="Cambria Math" panose="02040503050406030204" pitchFamily="18" charset="0"/>
                <a:ea typeface="Cambria Math" panose="02040503050406030204" pitchFamily="18" charset="0"/>
              </a:rPr>
              <a:t>.</a:t>
            </a:r>
            <a:endParaRPr lang="en-IN" dirty="0">
              <a:solidFill>
                <a:srgbClr val="596161"/>
              </a:solidFill>
              <a:latin typeface="Cambria Math" panose="02040503050406030204" pitchFamily="18" charset="0"/>
              <a:ea typeface="Cambria Math" panose="02040503050406030204" pitchFamily="18" charset="0"/>
            </a:endParaRPr>
          </a:p>
        </p:txBody>
      </p:sp>
      <p:pic>
        <p:nvPicPr>
          <p:cNvPr id="5" name="Picture 4"/>
          <p:cNvPicPr>
            <a:picLocks noChangeAspect="1"/>
          </p:cNvPicPr>
          <p:nvPr/>
        </p:nvPicPr>
        <p:blipFill>
          <a:blip r:embed="rId3">
            <a:lum bright="70000" contrast="-70000"/>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rot="10800000" flipH="1">
            <a:off x="9088081" y="5198301"/>
            <a:ext cx="1949442" cy="1949442"/>
          </a:xfrm>
          <a:prstGeom prst="rect">
            <a:avLst/>
          </a:prstGeom>
          <a:effectLst>
            <a:outerShdw blurRad="50800" dist="38100" dir="2700000" algn="tl" rotWithShape="0">
              <a:prstClr val="black">
                <a:alpha val="40000"/>
              </a:prstClr>
            </a:outerShdw>
          </a:effectLst>
        </p:spPr>
      </p:pic>
      <p:pic>
        <p:nvPicPr>
          <p:cNvPr id="6" name="Picture 5"/>
          <p:cNvPicPr>
            <a:picLocks noChangeAspect="1"/>
          </p:cNvPicPr>
          <p:nvPr/>
        </p:nvPicPr>
        <p:blipFill>
          <a:blip r:embed="rId3">
            <a:lum bright="70000" contrast="-70000"/>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flipH="1">
            <a:off x="1313457" y="-289744"/>
            <a:ext cx="1949442" cy="1949442"/>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1610603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1534500" y="1683907"/>
            <a:ext cx="9123010" cy="3490186"/>
          </a:xfrm>
          <a:prstGeom prst="rect">
            <a:avLst/>
          </a:prstGeom>
          <a:noFill/>
        </p:spPr>
        <p:txBody>
          <a:bodyPr wrap="none" rtlCol="0" anchor="ctr">
            <a:spAutoFit/>
          </a:bodyPr>
          <a:lstStyle/>
          <a:p>
            <a:pPr algn="ctr">
              <a:lnSpc>
                <a:spcPct val="80000"/>
              </a:lnSpc>
            </a:pPr>
            <a:r>
              <a:rPr lang="en-IN" sz="13800" b="1" dirty="0" smtClean="0">
                <a:solidFill>
                  <a:schemeClr val="bg1"/>
                </a:solidFill>
                <a:effectLst>
                  <a:outerShdw blurRad="38100" dist="38100" dir="2700000" algn="tl">
                    <a:srgbClr val="000000">
                      <a:alpha val="43137"/>
                    </a:srgbClr>
                  </a:outerShdw>
                </a:effectLst>
                <a:latin typeface="Rockwell Condensed" panose="02060603050405020104" pitchFamily="18" charset="0"/>
              </a:rPr>
              <a:t>SOLUTION</a:t>
            </a:r>
            <a:br>
              <a:rPr lang="en-IN" sz="13800" b="1" dirty="0" smtClean="0">
                <a:solidFill>
                  <a:schemeClr val="bg1"/>
                </a:solidFill>
                <a:effectLst>
                  <a:outerShdw blurRad="38100" dist="38100" dir="2700000" algn="tl">
                    <a:srgbClr val="000000">
                      <a:alpha val="43137"/>
                    </a:srgbClr>
                  </a:outerShdw>
                </a:effectLst>
                <a:latin typeface="Rockwell Condensed" panose="02060603050405020104" pitchFamily="18" charset="0"/>
              </a:rPr>
            </a:br>
            <a:r>
              <a:rPr lang="en-IN" sz="13800" b="1" dirty="0" smtClean="0">
                <a:solidFill>
                  <a:srgbClr val="596161"/>
                </a:solidFill>
                <a:effectLst>
                  <a:outerShdw blurRad="38100" dist="38100" dir="2700000" algn="tl">
                    <a:srgbClr val="000000">
                      <a:alpha val="43137"/>
                    </a:srgbClr>
                  </a:outerShdw>
                </a:effectLst>
                <a:latin typeface="Rockwell Condensed" panose="02060603050405020104" pitchFamily="18" charset="0"/>
              </a:rPr>
              <a:t>WIREFRAME</a:t>
            </a:r>
            <a:endParaRPr lang="en-IN" sz="13800" b="1" dirty="0">
              <a:solidFill>
                <a:srgbClr val="596161"/>
              </a:solidFill>
              <a:effectLst>
                <a:outerShdw blurRad="38100" dist="38100" dir="2700000" algn="tl">
                  <a:srgbClr val="000000">
                    <a:alpha val="43137"/>
                  </a:srgbClr>
                </a:outerShdw>
              </a:effectLst>
              <a:latin typeface="Rockwell Condensed" panose="02060603050405020104" pitchFamily="18" charset="0"/>
            </a:endParaRPr>
          </a:p>
        </p:txBody>
      </p:sp>
      <p:sp>
        <p:nvSpPr>
          <p:cNvPr id="3" name="Rectangle 2"/>
          <p:cNvSpPr/>
          <p:nvPr/>
        </p:nvSpPr>
        <p:spPr>
          <a:xfrm>
            <a:off x="100208" y="100208"/>
            <a:ext cx="11949830" cy="6626269"/>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p:cNvSpPr/>
          <p:nvPr/>
        </p:nvSpPr>
        <p:spPr>
          <a:xfrm>
            <a:off x="152460" y="152460"/>
            <a:ext cx="11839243" cy="6522661"/>
          </a:xfrm>
          <a:prstGeom prst="rect">
            <a:avLst/>
          </a:prstGeom>
          <a:noFill/>
          <a:ln w="76200">
            <a:solidFill>
              <a:srgbClr val="596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66170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lum bright="70000" contrast="-70000"/>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3407948" y="355986"/>
            <a:ext cx="2016208" cy="1329902"/>
          </a:xfrm>
          <a:prstGeom prst="rect">
            <a:avLst/>
          </a:prstGeom>
        </p:spPr>
      </p:pic>
      <p:pic>
        <p:nvPicPr>
          <p:cNvPr id="8" name="Picture 7">
            <a:extLst>
              <a:ext uri="{FF2B5EF4-FFF2-40B4-BE49-F238E27FC236}">
                <a16:creationId xmlns:a16="http://schemas.microsoft.com/office/drawing/2014/main" xmlns="" id="{AC082331-A9CB-478F-BA6B-3EC9F5D6B226}"/>
              </a:ext>
            </a:extLst>
          </p:cNvPr>
          <p:cNvPicPr>
            <a:picLocks noChangeAspect="1"/>
          </p:cNvPicPr>
          <p:nvPr/>
        </p:nvPicPr>
        <p:blipFill>
          <a:blip r:embed="rId5">
            <a:biLevel thresh="25000"/>
            <a:extLst>
              <a:ext uri="{BEBA8EAE-BF5A-486C-A8C5-ECC9F3942E4B}">
                <a14:imgProps xmlns:a14="http://schemas.microsoft.com/office/drawing/2010/main">
                  <a14:imgLayer r:embed="rId6">
                    <a14:imgEffect>
                      <a14:backgroundRemoval t="0" b="99630" l="0" r="100000">
                        <a14:foregroundMark x1="67778" y1="16667" x2="72593" y2="32593"/>
                        <a14:foregroundMark x1="34815" y1="47778" x2="38889" y2="59630"/>
                        <a14:foregroundMark x1="21481" y1="47407" x2="20370" y2="47037"/>
                        <a14:backgroundMark x1="32593" y1="30370" x2="45926" y2="34074"/>
                        <a14:backgroundMark x1="31852" y1="42963" x2="46667" y2="37778"/>
                        <a14:backgroundMark x1="51852" y1="66296" x2="61481" y2="47037"/>
                        <a14:backgroundMark x1="22963" y1="53704" x2="35185" y2="67037"/>
                      </a14:backgroundRemoval>
                    </a14:imgEffect>
                  </a14:imgLayer>
                </a14:imgProps>
              </a:ext>
              <a:ext uri="{28A0092B-C50C-407E-A947-70E740481C1C}">
                <a14:useLocalDpi xmlns:a14="http://schemas.microsoft.com/office/drawing/2010/main" val="0"/>
              </a:ext>
            </a:extLst>
          </a:blip>
          <a:stretch>
            <a:fillRect/>
          </a:stretch>
        </p:blipFill>
        <p:spPr>
          <a:xfrm>
            <a:off x="8993687" y="-146138"/>
            <a:ext cx="3298521" cy="3298521"/>
          </a:xfrm>
          <a:prstGeom prst="rect">
            <a:avLst/>
          </a:prstGeom>
        </p:spPr>
      </p:pic>
      <p:grpSp>
        <p:nvGrpSpPr>
          <p:cNvPr id="11" name="Group 10"/>
          <p:cNvGrpSpPr/>
          <p:nvPr/>
        </p:nvGrpSpPr>
        <p:grpSpPr>
          <a:xfrm>
            <a:off x="8126768" y="2970754"/>
            <a:ext cx="2129425" cy="1215025"/>
            <a:chOff x="1903956" y="2693096"/>
            <a:chExt cx="2129425" cy="1215025"/>
          </a:xfrm>
        </p:grpSpPr>
        <p:sp>
          <p:nvSpPr>
            <p:cNvPr id="9" name="Rectangle 8"/>
            <p:cNvSpPr/>
            <p:nvPr/>
          </p:nvSpPr>
          <p:spPr>
            <a:xfrm>
              <a:off x="1903956" y="2693096"/>
              <a:ext cx="2129425" cy="1215025"/>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1903956" y="2693096"/>
              <a:ext cx="2129425" cy="1200329"/>
            </a:xfrm>
            <a:prstGeom prst="rect">
              <a:avLst/>
            </a:prstGeom>
            <a:noFill/>
          </p:spPr>
          <p:txBody>
            <a:bodyPr wrap="square" rtlCol="0">
              <a:spAutoFit/>
            </a:bodyPr>
            <a:lstStyle/>
            <a:p>
              <a:pPr algn="ctr"/>
              <a:r>
                <a:rPr lang="en-IN" sz="3600" dirty="0" smtClean="0">
                  <a:solidFill>
                    <a:srgbClr val="596161"/>
                  </a:solidFill>
                  <a:latin typeface="Rockwell Condensed" panose="02060603050405020104" pitchFamily="18" charset="0"/>
                  <a:ea typeface="Cambria Math" panose="02040503050406030204" pitchFamily="18" charset="0"/>
                </a:rPr>
                <a:t>ROOT CAUSE CLASS</a:t>
              </a:r>
              <a:endParaRPr lang="en-IN" sz="2400" dirty="0">
                <a:solidFill>
                  <a:srgbClr val="596161"/>
                </a:solidFill>
                <a:latin typeface="Rockwell Condensed" panose="02060603050405020104" pitchFamily="18" charset="0"/>
                <a:ea typeface="Cambria Math" panose="02040503050406030204" pitchFamily="18" charset="0"/>
              </a:endParaRPr>
            </a:p>
          </p:txBody>
        </p:sp>
      </p:grpSp>
      <p:pic>
        <p:nvPicPr>
          <p:cNvPr id="12" name="Picture 11"/>
          <p:cNvPicPr>
            <a:picLocks noChangeAspect="1"/>
          </p:cNvPicPr>
          <p:nvPr/>
        </p:nvPicPr>
        <p:blipFill>
          <a:blip r:embed="rId7" cstate="print">
            <a:lum bright="70000" contrast="-70000"/>
            <a:extLst>
              <a:ext uri="{BEBA8EAE-BF5A-486C-A8C5-ECC9F3942E4B}">
                <a14:imgProps xmlns:a14="http://schemas.microsoft.com/office/drawing/2010/main">
                  <a14:imgLayer r:embed="rId8">
                    <a14:imgEffect>
                      <a14:artisticPhotocopy/>
                    </a14:imgEffect>
                  </a14:imgLayer>
                </a14:imgProps>
              </a:ext>
              <a:ext uri="{28A0092B-C50C-407E-A947-70E740481C1C}">
                <a14:useLocalDpi xmlns:a14="http://schemas.microsoft.com/office/drawing/2010/main" val="0"/>
              </a:ext>
            </a:extLst>
          </a:blip>
          <a:stretch>
            <a:fillRect/>
          </a:stretch>
        </p:blipFill>
        <p:spPr>
          <a:xfrm>
            <a:off x="5506804" y="2541266"/>
            <a:ext cx="1396799" cy="1107757"/>
          </a:xfrm>
          <a:prstGeom prst="rect">
            <a:avLst/>
          </a:prstGeom>
        </p:spPr>
      </p:pic>
      <p:grpSp>
        <p:nvGrpSpPr>
          <p:cNvPr id="21" name="Group 20"/>
          <p:cNvGrpSpPr/>
          <p:nvPr/>
        </p:nvGrpSpPr>
        <p:grpSpPr>
          <a:xfrm>
            <a:off x="5506804" y="4136865"/>
            <a:ext cx="1640909" cy="501043"/>
            <a:chOff x="7352778" y="2981193"/>
            <a:chExt cx="1640909" cy="501043"/>
          </a:xfrm>
        </p:grpSpPr>
        <p:sp>
          <p:nvSpPr>
            <p:cNvPr id="13" name="Oval 12"/>
            <p:cNvSpPr/>
            <p:nvPr/>
          </p:nvSpPr>
          <p:spPr>
            <a:xfrm>
              <a:off x="7352778" y="2981195"/>
              <a:ext cx="250521" cy="25052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B050"/>
                </a:solidFill>
              </a:endParaRPr>
            </a:p>
          </p:txBody>
        </p:sp>
        <p:sp>
          <p:nvSpPr>
            <p:cNvPr id="14" name="Oval 13"/>
            <p:cNvSpPr/>
            <p:nvPr/>
          </p:nvSpPr>
          <p:spPr>
            <a:xfrm>
              <a:off x="7656654" y="2981195"/>
              <a:ext cx="250521" cy="25052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p:cNvSpPr/>
            <p:nvPr/>
          </p:nvSpPr>
          <p:spPr>
            <a:xfrm>
              <a:off x="7960530" y="2981194"/>
              <a:ext cx="250521" cy="25052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p:cNvSpPr/>
            <p:nvPr/>
          </p:nvSpPr>
          <p:spPr>
            <a:xfrm>
              <a:off x="8260674" y="2981194"/>
              <a:ext cx="250521" cy="25052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p:cNvSpPr/>
            <p:nvPr/>
          </p:nvSpPr>
          <p:spPr>
            <a:xfrm>
              <a:off x="8554794" y="2981193"/>
              <a:ext cx="250521" cy="25052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ight Arrow 17"/>
            <p:cNvSpPr/>
            <p:nvPr/>
          </p:nvSpPr>
          <p:spPr>
            <a:xfrm>
              <a:off x="7415408" y="3206662"/>
              <a:ext cx="1578279" cy="27557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22" name="Picture 21"/>
          <p:cNvPicPr>
            <a:picLocks noChangeAspect="1"/>
          </p:cNvPicPr>
          <p:nvPr/>
        </p:nvPicPr>
        <p:blipFill>
          <a:blip r:embed="rId9" cstate="print">
            <a:lum bright="70000" contrast="-70000"/>
            <a:extLst>
              <a:ext uri="{BEBA8EAE-BF5A-486C-A8C5-ECC9F3942E4B}">
                <a14:imgProps xmlns:a14="http://schemas.microsoft.com/office/drawing/2010/main">
                  <a14:imgLayer r:embed="rId10">
                    <a14:imgEffect>
                      <a14:artisticPhotocopy/>
                    </a14:imgEffect>
                  </a14:imgLayer>
                </a14:imgProps>
              </a:ext>
              <a:ext uri="{28A0092B-C50C-407E-A947-70E740481C1C}">
                <a14:useLocalDpi xmlns:a14="http://schemas.microsoft.com/office/drawing/2010/main" val="0"/>
              </a:ext>
            </a:extLst>
          </a:blip>
          <a:stretch>
            <a:fillRect/>
          </a:stretch>
        </p:blipFill>
        <p:spPr>
          <a:xfrm>
            <a:off x="7065960" y="4899587"/>
            <a:ext cx="1594722" cy="1594722"/>
          </a:xfrm>
          <a:prstGeom prst="rect">
            <a:avLst/>
          </a:prstGeom>
        </p:spPr>
      </p:pic>
      <p:pic>
        <p:nvPicPr>
          <p:cNvPr id="23" name="Picture 22"/>
          <p:cNvPicPr>
            <a:picLocks noChangeAspect="1"/>
          </p:cNvPicPr>
          <p:nvPr/>
        </p:nvPicPr>
        <p:blipFill>
          <a:blip r:embed="rId11">
            <a:lum bright="70000" contrast="-70000"/>
            <a:extLst>
              <a:ext uri="{BEBA8EAE-BF5A-486C-A8C5-ECC9F3942E4B}">
                <a14:imgProps xmlns:a14="http://schemas.microsoft.com/office/drawing/2010/main">
                  <a14:imgLayer r:embed="rId12">
                    <a14:imgEffect>
                      <a14:artisticPhotocopy/>
                    </a14:imgEffect>
                  </a14:imgLayer>
                </a14:imgProps>
              </a:ext>
              <a:ext uri="{28A0092B-C50C-407E-A947-70E740481C1C}">
                <a14:useLocalDpi xmlns:a14="http://schemas.microsoft.com/office/drawing/2010/main" val="0"/>
              </a:ext>
            </a:extLst>
          </a:blip>
          <a:stretch>
            <a:fillRect/>
          </a:stretch>
        </p:blipFill>
        <p:spPr>
          <a:xfrm>
            <a:off x="10256193" y="5024847"/>
            <a:ext cx="1610862" cy="1610862"/>
          </a:xfrm>
          <a:prstGeom prst="rect">
            <a:avLst/>
          </a:prstGeom>
        </p:spPr>
      </p:pic>
      <p:pic>
        <p:nvPicPr>
          <p:cNvPr id="24" name="Picture 23">
            <a:extLst>
              <a:ext uri="{FF2B5EF4-FFF2-40B4-BE49-F238E27FC236}">
                <a16:creationId xmlns:a16="http://schemas.microsoft.com/office/drawing/2014/main" xmlns="" id="{1D6B0092-C0DE-4C66-920F-CE33566E9C64}"/>
              </a:ext>
            </a:extLst>
          </p:cNvPr>
          <p:cNvPicPr>
            <a:picLocks noChangeAspect="1"/>
          </p:cNvPicPr>
          <p:nvPr/>
        </p:nvPicPr>
        <p:blipFill>
          <a:blip r:embed="rId13" cstate="print">
            <a:biLevel thresh="25000"/>
            <a:extLst>
              <a:ext uri="{BEBA8EAE-BF5A-486C-A8C5-ECC9F3942E4B}">
                <a14:imgProps xmlns:a14="http://schemas.microsoft.com/office/drawing/2010/main">
                  <a14:imgLayer r:embed="rId14">
                    <a14:imgEffect>
                      <a14:artisticPhotocopy/>
                    </a14:imgEffect>
                  </a14:imgLayer>
                </a14:imgProps>
              </a:ext>
              <a:ext uri="{28A0092B-C50C-407E-A947-70E740481C1C}">
                <a14:useLocalDpi xmlns:a14="http://schemas.microsoft.com/office/drawing/2010/main" val="0"/>
              </a:ext>
            </a:extLst>
          </a:blip>
          <a:stretch>
            <a:fillRect/>
          </a:stretch>
        </p:blipFill>
        <p:spPr>
          <a:xfrm>
            <a:off x="293908" y="3032147"/>
            <a:ext cx="2411762" cy="1776828"/>
          </a:xfrm>
          <a:prstGeom prst="rect">
            <a:avLst/>
          </a:prstGeom>
        </p:spPr>
      </p:pic>
      <p:pic>
        <p:nvPicPr>
          <p:cNvPr id="25" name="Picture 24">
            <a:extLst>
              <a:ext uri="{FF2B5EF4-FFF2-40B4-BE49-F238E27FC236}">
                <a16:creationId xmlns="" xmlns:a16="http://schemas.microsoft.com/office/drawing/2014/main" id="{42CB1443-AC0A-4F74-BB03-350558DFB847}"/>
              </a:ext>
            </a:extLst>
          </p:cNvPr>
          <p:cNvPicPr>
            <a:picLocks noChangeAspect="1"/>
          </p:cNvPicPr>
          <p:nvPr/>
        </p:nvPicPr>
        <p:blipFill>
          <a:blip r:embed="rId15" cstate="print">
            <a:biLevel thresh="25000"/>
            <a:extLst>
              <a:ext uri="{28A0092B-C50C-407E-A947-70E740481C1C}">
                <a14:useLocalDpi xmlns:a14="http://schemas.microsoft.com/office/drawing/2010/main" val="0"/>
              </a:ext>
            </a:extLst>
          </a:blip>
          <a:stretch>
            <a:fillRect/>
          </a:stretch>
        </p:blipFill>
        <p:spPr>
          <a:xfrm>
            <a:off x="2710507" y="5530976"/>
            <a:ext cx="1404555" cy="1204941"/>
          </a:xfrm>
          <a:prstGeom prst="rect">
            <a:avLst/>
          </a:prstGeom>
        </p:spPr>
      </p:pic>
      <p:sp>
        <p:nvSpPr>
          <p:cNvPr id="26" name="Right Arrow 25"/>
          <p:cNvSpPr/>
          <p:nvPr/>
        </p:nvSpPr>
        <p:spPr>
          <a:xfrm>
            <a:off x="2253613" y="937403"/>
            <a:ext cx="1052186" cy="344400"/>
          </a:xfrm>
          <a:prstGeom prst="rightArrow">
            <a:avLst/>
          </a:prstGeom>
          <a:solidFill>
            <a:srgbClr val="596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ight Arrow 26"/>
          <p:cNvSpPr/>
          <p:nvPr/>
        </p:nvSpPr>
        <p:spPr>
          <a:xfrm>
            <a:off x="5544188" y="917452"/>
            <a:ext cx="3737598" cy="344400"/>
          </a:xfrm>
          <a:prstGeom prst="rightArrow">
            <a:avLst/>
          </a:prstGeom>
          <a:solidFill>
            <a:srgbClr val="596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ight Arrow 27"/>
          <p:cNvSpPr/>
          <p:nvPr/>
        </p:nvSpPr>
        <p:spPr>
          <a:xfrm rot="7983981">
            <a:off x="8860569" y="2369682"/>
            <a:ext cx="917155" cy="344400"/>
          </a:xfrm>
          <a:prstGeom prst="rightArrow">
            <a:avLst/>
          </a:prstGeom>
          <a:solidFill>
            <a:srgbClr val="596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ight Arrow 28"/>
          <p:cNvSpPr/>
          <p:nvPr/>
        </p:nvSpPr>
        <p:spPr>
          <a:xfrm rot="10800000">
            <a:off x="6981949" y="3095145"/>
            <a:ext cx="1052186" cy="344400"/>
          </a:xfrm>
          <a:prstGeom prst="rightArrow">
            <a:avLst/>
          </a:prstGeom>
          <a:solidFill>
            <a:srgbClr val="596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ight Arrow 29"/>
          <p:cNvSpPr/>
          <p:nvPr/>
        </p:nvSpPr>
        <p:spPr>
          <a:xfrm rot="9887364">
            <a:off x="7107061" y="4001549"/>
            <a:ext cx="960480" cy="344400"/>
          </a:xfrm>
          <a:prstGeom prst="rightArrow">
            <a:avLst/>
          </a:prstGeom>
          <a:solidFill>
            <a:srgbClr val="596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ight Arrow 30"/>
          <p:cNvSpPr/>
          <p:nvPr/>
        </p:nvSpPr>
        <p:spPr>
          <a:xfrm rot="6447378">
            <a:off x="7836077" y="4728321"/>
            <a:ext cx="1337207" cy="344400"/>
          </a:xfrm>
          <a:prstGeom prst="rightArrow">
            <a:avLst/>
          </a:prstGeom>
          <a:solidFill>
            <a:srgbClr val="596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Right Arrow 31"/>
          <p:cNvSpPr/>
          <p:nvPr/>
        </p:nvSpPr>
        <p:spPr>
          <a:xfrm>
            <a:off x="8677912" y="5763703"/>
            <a:ext cx="1493221" cy="344400"/>
          </a:xfrm>
          <a:prstGeom prst="rightArrow">
            <a:avLst/>
          </a:prstGeom>
          <a:solidFill>
            <a:srgbClr val="596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3" name="Group 42"/>
          <p:cNvGrpSpPr/>
          <p:nvPr/>
        </p:nvGrpSpPr>
        <p:grpSpPr>
          <a:xfrm>
            <a:off x="4450806" y="3032145"/>
            <a:ext cx="2508535" cy="2731558"/>
            <a:chOff x="4450806" y="3032145"/>
            <a:chExt cx="2508535" cy="2731558"/>
          </a:xfrm>
        </p:grpSpPr>
        <p:cxnSp>
          <p:nvCxnSpPr>
            <p:cNvPr id="34" name="Straight Connector 33"/>
            <p:cNvCxnSpPr/>
            <p:nvPr/>
          </p:nvCxnSpPr>
          <p:spPr>
            <a:xfrm>
              <a:off x="4471792" y="3032147"/>
              <a:ext cx="0" cy="2731556"/>
            </a:xfrm>
            <a:prstGeom prst="line">
              <a:avLst/>
            </a:prstGeom>
            <a:ln w="76200">
              <a:solidFill>
                <a:srgbClr val="59616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4450806" y="5733645"/>
              <a:ext cx="2508535" cy="0"/>
            </a:xfrm>
            <a:prstGeom prst="line">
              <a:avLst/>
            </a:prstGeom>
            <a:ln w="76200">
              <a:solidFill>
                <a:srgbClr val="59616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4450806" y="4256572"/>
              <a:ext cx="986057" cy="5553"/>
            </a:xfrm>
            <a:prstGeom prst="line">
              <a:avLst/>
            </a:prstGeom>
            <a:ln w="76200">
              <a:solidFill>
                <a:srgbClr val="59616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4450806" y="3032145"/>
              <a:ext cx="986057" cy="5553"/>
            </a:xfrm>
            <a:prstGeom prst="line">
              <a:avLst/>
            </a:prstGeom>
            <a:ln w="76200">
              <a:solidFill>
                <a:srgbClr val="596161"/>
              </a:solidFill>
            </a:ln>
          </p:spPr>
          <p:style>
            <a:lnRef idx="1">
              <a:schemeClr val="accent1"/>
            </a:lnRef>
            <a:fillRef idx="0">
              <a:schemeClr val="accent1"/>
            </a:fillRef>
            <a:effectRef idx="0">
              <a:schemeClr val="accent1"/>
            </a:effectRef>
            <a:fontRef idx="minor">
              <a:schemeClr val="tx1"/>
            </a:fontRef>
          </p:style>
        </p:cxnSp>
      </p:grpSp>
      <p:sp>
        <p:nvSpPr>
          <p:cNvPr id="44" name="Right Arrow 43"/>
          <p:cNvSpPr/>
          <p:nvPr/>
        </p:nvSpPr>
        <p:spPr>
          <a:xfrm rot="10800000">
            <a:off x="2749269" y="4084372"/>
            <a:ext cx="1705659" cy="344400"/>
          </a:xfrm>
          <a:prstGeom prst="rightArrow">
            <a:avLst/>
          </a:prstGeom>
          <a:solidFill>
            <a:srgbClr val="596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6" name="Picture 45"/>
          <p:cNvPicPr>
            <a:picLocks noChangeAspect="1"/>
          </p:cNvPicPr>
          <p:nvPr/>
        </p:nvPicPr>
        <p:blipFill>
          <a:blip r:embed="rId16" cstate="print">
            <a:lum bright="70000" contrast="-70000"/>
            <a:extLst>
              <a:ext uri="{BEBA8EAE-BF5A-486C-A8C5-ECC9F3942E4B}">
                <a14:imgProps xmlns:a14="http://schemas.microsoft.com/office/drawing/2010/main">
                  <a14:imgLayer r:embed="rId17">
                    <a14:imgEffect>
                      <a14:artisticPhotocopy/>
                    </a14:imgEffect>
                  </a14:imgLayer>
                </a14:imgProps>
              </a:ext>
              <a:ext uri="{28A0092B-C50C-407E-A947-70E740481C1C}">
                <a14:useLocalDpi xmlns:a14="http://schemas.microsoft.com/office/drawing/2010/main" val="0"/>
              </a:ext>
            </a:extLst>
          </a:blip>
          <a:stretch>
            <a:fillRect/>
          </a:stretch>
        </p:blipFill>
        <p:spPr>
          <a:xfrm>
            <a:off x="93872" y="39789"/>
            <a:ext cx="2099725" cy="2099725"/>
          </a:xfrm>
          <a:prstGeom prst="rect">
            <a:avLst/>
          </a:prstGeom>
        </p:spPr>
      </p:pic>
      <p:sp>
        <p:nvSpPr>
          <p:cNvPr id="47" name="Right Arrow 46"/>
          <p:cNvSpPr/>
          <p:nvPr/>
        </p:nvSpPr>
        <p:spPr>
          <a:xfrm rot="14222559">
            <a:off x="1346773" y="5417789"/>
            <a:ext cx="1705659" cy="344400"/>
          </a:xfrm>
          <a:prstGeom prst="rightArrow">
            <a:avLst/>
          </a:prstGeom>
          <a:solidFill>
            <a:srgbClr val="596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TextBox 47"/>
          <p:cNvSpPr txBox="1"/>
          <p:nvPr/>
        </p:nvSpPr>
        <p:spPr>
          <a:xfrm>
            <a:off x="424414" y="2153259"/>
            <a:ext cx="1438639" cy="369332"/>
          </a:xfrm>
          <a:prstGeom prst="rect">
            <a:avLst/>
          </a:prstGeom>
          <a:noFill/>
        </p:spPr>
        <p:txBody>
          <a:bodyPr wrap="square" rtlCol="0">
            <a:spAutoFit/>
          </a:bodyPr>
          <a:lstStyle/>
          <a:p>
            <a:r>
              <a:rPr lang="en-IN" b="1" dirty="0" smtClean="0">
                <a:latin typeface="Cambria Math" panose="02040503050406030204" pitchFamily="18" charset="0"/>
                <a:ea typeface="Cambria Math" panose="02040503050406030204" pitchFamily="18" charset="0"/>
              </a:rPr>
              <a:t>User/Admin</a:t>
            </a:r>
            <a:endParaRPr lang="en-IN" b="1" dirty="0">
              <a:latin typeface="Cambria Math" panose="02040503050406030204" pitchFamily="18" charset="0"/>
              <a:ea typeface="Cambria Math" panose="02040503050406030204" pitchFamily="18" charset="0"/>
            </a:endParaRPr>
          </a:p>
        </p:txBody>
      </p:sp>
      <p:sp>
        <p:nvSpPr>
          <p:cNvPr id="49" name="TextBox 48"/>
          <p:cNvSpPr txBox="1"/>
          <p:nvPr/>
        </p:nvSpPr>
        <p:spPr>
          <a:xfrm>
            <a:off x="3485980" y="1704164"/>
            <a:ext cx="2058208" cy="369332"/>
          </a:xfrm>
          <a:prstGeom prst="rect">
            <a:avLst/>
          </a:prstGeom>
          <a:noFill/>
        </p:spPr>
        <p:txBody>
          <a:bodyPr wrap="square" rtlCol="0">
            <a:spAutoFit/>
          </a:bodyPr>
          <a:lstStyle/>
          <a:p>
            <a:r>
              <a:rPr lang="en-IN" b="1" dirty="0" smtClean="0">
                <a:latin typeface="Cambria Math" panose="02040503050406030204" pitchFamily="18" charset="0"/>
                <a:ea typeface="Cambria Math" panose="02040503050406030204" pitchFamily="18" charset="0"/>
              </a:rPr>
              <a:t>Document Upload</a:t>
            </a:r>
            <a:endParaRPr lang="en-IN" b="1" dirty="0">
              <a:latin typeface="Cambria Math" panose="02040503050406030204" pitchFamily="18" charset="0"/>
              <a:ea typeface="Cambria Math" panose="02040503050406030204" pitchFamily="18" charset="0"/>
            </a:endParaRPr>
          </a:p>
        </p:txBody>
      </p:sp>
      <p:sp>
        <p:nvSpPr>
          <p:cNvPr id="50" name="TextBox 49"/>
          <p:cNvSpPr txBox="1"/>
          <p:nvPr/>
        </p:nvSpPr>
        <p:spPr>
          <a:xfrm>
            <a:off x="7508042" y="27313"/>
            <a:ext cx="2561219" cy="923330"/>
          </a:xfrm>
          <a:prstGeom prst="rect">
            <a:avLst/>
          </a:prstGeom>
          <a:noFill/>
        </p:spPr>
        <p:txBody>
          <a:bodyPr wrap="square" rtlCol="0">
            <a:spAutoFit/>
          </a:bodyPr>
          <a:lstStyle/>
          <a:p>
            <a:r>
              <a:rPr lang="en-IN" b="1" dirty="0" smtClean="0">
                <a:latin typeface="Cambria Math" panose="02040503050406030204" pitchFamily="18" charset="0"/>
                <a:ea typeface="Cambria Math" panose="02040503050406030204" pitchFamily="18" charset="0"/>
              </a:rPr>
              <a:t>Analysis using the classification and clustering approach.</a:t>
            </a:r>
            <a:endParaRPr lang="en-IN" b="1" dirty="0">
              <a:latin typeface="Cambria Math" panose="02040503050406030204" pitchFamily="18" charset="0"/>
              <a:ea typeface="Cambria Math" panose="02040503050406030204" pitchFamily="18" charset="0"/>
            </a:endParaRPr>
          </a:p>
        </p:txBody>
      </p:sp>
      <p:sp>
        <p:nvSpPr>
          <p:cNvPr id="51" name="TextBox 50"/>
          <p:cNvSpPr txBox="1"/>
          <p:nvPr/>
        </p:nvSpPr>
        <p:spPr>
          <a:xfrm>
            <a:off x="5736154" y="2132331"/>
            <a:ext cx="2058208" cy="369332"/>
          </a:xfrm>
          <a:prstGeom prst="rect">
            <a:avLst/>
          </a:prstGeom>
          <a:noFill/>
        </p:spPr>
        <p:txBody>
          <a:bodyPr wrap="square" rtlCol="0">
            <a:spAutoFit/>
          </a:bodyPr>
          <a:lstStyle/>
          <a:p>
            <a:r>
              <a:rPr lang="en-IN" b="1" dirty="0" smtClean="0">
                <a:latin typeface="Cambria Math" panose="02040503050406030204" pitchFamily="18" charset="0"/>
                <a:ea typeface="Cambria Math" panose="02040503050406030204" pitchFamily="18" charset="0"/>
              </a:rPr>
              <a:t>Frequency</a:t>
            </a:r>
            <a:endParaRPr lang="en-IN" b="1" dirty="0">
              <a:latin typeface="Cambria Math" panose="02040503050406030204" pitchFamily="18" charset="0"/>
              <a:ea typeface="Cambria Math" panose="02040503050406030204" pitchFamily="18" charset="0"/>
            </a:endParaRPr>
          </a:p>
        </p:txBody>
      </p:sp>
      <p:sp>
        <p:nvSpPr>
          <p:cNvPr id="52" name="TextBox 51"/>
          <p:cNvSpPr txBox="1"/>
          <p:nvPr/>
        </p:nvSpPr>
        <p:spPr>
          <a:xfrm>
            <a:off x="5408099" y="3710034"/>
            <a:ext cx="2058208" cy="369332"/>
          </a:xfrm>
          <a:prstGeom prst="rect">
            <a:avLst/>
          </a:prstGeom>
          <a:noFill/>
        </p:spPr>
        <p:txBody>
          <a:bodyPr wrap="square" rtlCol="0">
            <a:spAutoFit/>
          </a:bodyPr>
          <a:lstStyle/>
          <a:p>
            <a:r>
              <a:rPr lang="en-IN" b="1" dirty="0" smtClean="0">
                <a:latin typeface="Cambria Math" panose="02040503050406030204" pitchFamily="18" charset="0"/>
                <a:ea typeface="Cambria Math" panose="02040503050406030204" pitchFamily="18" charset="0"/>
              </a:rPr>
              <a:t>Severity Coding</a:t>
            </a:r>
            <a:endParaRPr lang="en-IN" b="1" dirty="0">
              <a:latin typeface="Cambria Math" panose="02040503050406030204" pitchFamily="18" charset="0"/>
              <a:ea typeface="Cambria Math" panose="02040503050406030204" pitchFamily="18" charset="0"/>
            </a:endParaRPr>
          </a:p>
        </p:txBody>
      </p:sp>
      <p:sp>
        <p:nvSpPr>
          <p:cNvPr id="53" name="TextBox 52"/>
          <p:cNvSpPr txBox="1"/>
          <p:nvPr/>
        </p:nvSpPr>
        <p:spPr>
          <a:xfrm>
            <a:off x="5700419" y="5220657"/>
            <a:ext cx="2058208" cy="369332"/>
          </a:xfrm>
          <a:prstGeom prst="rect">
            <a:avLst/>
          </a:prstGeom>
          <a:noFill/>
        </p:spPr>
        <p:txBody>
          <a:bodyPr wrap="square" rtlCol="0">
            <a:spAutoFit/>
          </a:bodyPr>
          <a:lstStyle/>
          <a:p>
            <a:r>
              <a:rPr lang="en-IN" b="1" dirty="0" err="1" smtClean="0">
                <a:latin typeface="Cambria Math" panose="02040503050406030204" pitchFamily="18" charset="0"/>
                <a:ea typeface="Cambria Math" panose="02040503050406030204" pitchFamily="18" charset="0"/>
              </a:rPr>
              <a:t>Cohesivity</a:t>
            </a:r>
            <a:r>
              <a:rPr lang="en-IN" b="1" dirty="0" smtClean="0">
                <a:latin typeface="Cambria Math" panose="02040503050406030204" pitchFamily="18" charset="0"/>
                <a:ea typeface="Cambria Math" panose="02040503050406030204" pitchFamily="18" charset="0"/>
              </a:rPr>
              <a:t> Index</a:t>
            </a:r>
            <a:endParaRPr lang="en-IN" b="1" dirty="0">
              <a:latin typeface="Cambria Math" panose="02040503050406030204" pitchFamily="18" charset="0"/>
              <a:ea typeface="Cambria Math" panose="02040503050406030204" pitchFamily="18" charset="0"/>
            </a:endParaRPr>
          </a:p>
        </p:txBody>
      </p:sp>
      <p:sp>
        <p:nvSpPr>
          <p:cNvPr id="54" name="TextBox 53"/>
          <p:cNvSpPr txBox="1"/>
          <p:nvPr/>
        </p:nvSpPr>
        <p:spPr>
          <a:xfrm>
            <a:off x="10277217" y="4376286"/>
            <a:ext cx="2058208" cy="646331"/>
          </a:xfrm>
          <a:prstGeom prst="rect">
            <a:avLst/>
          </a:prstGeom>
          <a:noFill/>
        </p:spPr>
        <p:txBody>
          <a:bodyPr wrap="square" rtlCol="0">
            <a:spAutoFit/>
          </a:bodyPr>
          <a:lstStyle/>
          <a:p>
            <a:pPr algn="ctr"/>
            <a:r>
              <a:rPr lang="en-IN" b="1" dirty="0" smtClean="0">
                <a:latin typeface="Cambria Math" panose="02040503050406030204" pitchFamily="18" charset="0"/>
                <a:ea typeface="Cambria Math" panose="02040503050406030204" pitchFamily="18" charset="0"/>
              </a:rPr>
              <a:t>Future probable causes</a:t>
            </a:r>
            <a:endParaRPr lang="en-IN" b="1" dirty="0">
              <a:latin typeface="Cambria Math" panose="02040503050406030204" pitchFamily="18" charset="0"/>
              <a:ea typeface="Cambria Math" panose="02040503050406030204" pitchFamily="18" charset="0"/>
            </a:endParaRPr>
          </a:p>
        </p:txBody>
      </p:sp>
      <p:sp>
        <p:nvSpPr>
          <p:cNvPr id="55" name="TextBox 54"/>
          <p:cNvSpPr txBox="1"/>
          <p:nvPr/>
        </p:nvSpPr>
        <p:spPr>
          <a:xfrm>
            <a:off x="81669" y="3190439"/>
            <a:ext cx="2058208" cy="369332"/>
          </a:xfrm>
          <a:prstGeom prst="rect">
            <a:avLst/>
          </a:prstGeom>
          <a:noFill/>
        </p:spPr>
        <p:txBody>
          <a:bodyPr wrap="square" rtlCol="0">
            <a:spAutoFit/>
          </a:bodyPr>
          <a:lstStyle/>
          <a:p>
            <a:r>
              <a:rPr lang="en-IN" b="1" dirty="0" smtClean="0">
                <a:latin typeface="Cambria Math" panose="02040503050406030204" pitchFamily="18" charset="0"/>
                <a:ea typeface="Cambria Math" panose="02040503050406030204" pitchFamily="18" charset="0"/>
              </a:rPr>
              <a:t>Graphical Analysis</a:t>
            </a:r>
            <a:endParaRPr lang="en-IN" b="1" dirty="0">
              <a:latin typeface="Cambria Math" panose="02040503050406030204" pitchFamily="18" charset="0"/>
              <a:ea typeface="Cambria Math" panose="02040503050406030204" pitchFamily="18" charset="0"/>
            </a:endParaRPr>
          </a:p>
        </p:txBody>
      </p:sp>
      <p:sp>
        <p:nvSpPr>
          <p:cNvPr id="56" name="TextBox 55"/>
          <p:cNvSpPr txBox="1"/>
          <p:nvPr/>
        </p:nvSpPr>
        <p:spPr>
          <a:xfrm>
            <a:off x="1512293" y="6362340"/>
            <a:ext cx="2058208" cy="369332"/>
          </a:xfrm>
          <a:prstGeom prst="rect">
            <a:avLst/>
          </a:prstGeom>
          <a:noFill/>
        </p:spPr>
        <p:txBody>
          <a:bodyPr wrap="square" rtlCol="0">
            <a:spAutoFit/>
          </a:bodyPr>
          <a:lstStyle/>
          <a:p>
            <a:r>
              <a:rPr lang="en-IN" b="1" dirty="0" smtClean="0">
                <a:latin typeface="Cambria Math" panose="02040503050406030204" pitchFamily="18" charset="0"/>
                <a:ea typeface="Cambria Math" panose="02040503050406030204" pitchFamily="18" charset="0"/>
              </a:rPr>
              <a:t>Data Points</a:t>
            </a:r>
            <a:endParaRPr lang="en-IN" b="1"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2485017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1534500" y="1683907"/>
            <a:ext cx="9123010" cy="3490186"/>
          </a:xfrm>
          <a:prstGeom prst="rect">
            <a:avLst/>
          </a:prstGeom>
          <a:noFill/>
        </p:spPr>
        <p:txBody>
          <a:bodyPr wrap="none" rtlCol="0" anchor="ctr">
            <a:spAutoFit/>
          </a:bodyPr>
          <a:lstStyle/>
          <a:p>
            <a:pPr algn="ctr">
              <a:lnSpc>
                <a:spcPct val="80000"/>
              </a:lnSpc>
            </a:pPr>
            <a:r>
              <a:rPr lang="en-IN" sz="13800" b="1" dirty="0" smtClean="0">
                <a:solidFill>
                  <a:schemeClr val="bg1"/>
                </a:solidFill>
                <a:effectLst>
                  <a:outerShdw blurRad="38100" dist="38100" dir="2700000" algn="tl">
                    <a:srgbClr val="000000">
                      <a:alpha val="43137"/>
                    </a:srgbClr>
                  </a:outerShdw>
                </a:effectLst>
                <a:latin typeface="Rockwell Condensed" panose="02060603050405020104" pitchFamily="18" charset="0"/>
              </a:rPr>
              <a:t>TECHNICAL</a:t>
            </a:r>
          </a:p>
          <a:p>
            <a:pPr algn="ctr">
              <a:lnSpc>
                <a:spcPct val="80000"/>
              </a:lnSpc>
            </a:pPr>
            <a:r>
              <a:rPr lang="en-IN" sz="13800" b="1" dirty="0" smtClean="0">
                <a:solidFill>
                  <a:srgbClr val="596161"/>
                </a:solidFill>
                <a:effectLst>
                  <a:outerShdw blurRad="38100" dist="38100" dir="2700000" algn="tl">
                    <a:srgbClr val="000000">
                      <a:alpha val="43137"/>
                    </a:srgbClr>
                  </a:outerShdw>
                </a:effectLst>
                <a:latin typeface="Rockwell Condensed" panose="02060603050405020104" pitchFamily="18" charset="0"/>
              </a:rPr>
              <a:t>WIREFRAME</a:t>
            </a:r>
            <a:endParaRPr lang="en-IN" sz="13800" b="1" dirty="0">
              <a:solidFill>
                <a:srgbClr val="596161"/>
              </a:solidFill>
              <a:effectLst>
                <a:outerShdw blurRad="38100" dist="38100" dir="2700000" algn="tl">
                  <a:srgbClr val="000000">
                    <a:alpha val="43137"/>
                  </a:srgbClr>
                </a:outerShdw>
              </a:effectLst>
              <a:latin typeface="Rockwell Condensed" panose="02060603050405020104" pitchFamily="18" charset="0"/>
            </a:endParaRPr>
          </a:p>
        </p:txBody>
      </p:sp>
      <p:sp>
        <p:nvSpPr>
          <p:cNvPr id="3" name="Rectangle 2"/>
          <p:cNvSpPr/>
          <p:nvPr/>
        </p:nvSpPr>
        <p:spPr>
          <a:xfrm>
            <a:off x="100208" y="100208"/>
            <a:ext cx="11949830" cy="6626269"/>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p:cNvSpPr/>
          <p:nvPr/>
        </p:nvSpPr>
        <p:spPr>
          <a:xfrm>
            <a:off x="152460" y="152460"/>
            <a:ext cx="11839243" cy="6522661"/>
          </a:xfrm>
          <a:prstGeom prst="rect">
            <a:avLst/>
          </a:prstGeom>
          <a:noFill/>
          <a:ln w="76200">
            <a:solidFill>
              <a:srgbClr val="596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290648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45" name="Group 44"/>
          <p:cNvGrpSpPr/>
          <p:nvPr/>
        </p:nvGrpSpPr>
        <p:grpSpPr>
          <a:xfrm>
            <a:off x="1212400" y="2821488"/>
            <a:ext cx="2129425" cy="1215025"/>
            <a:chOff x="1903956" y="2693096"/>
            <a:chExt cx="2129425" cy="1215025"/>
          </a:xfrm>
        </p:grpSpPr>
        <p:sp>
          <p:nvSpPr>
            <p:cNvPr id="57" name="Rectangle 56"/>
            <p:cNvSpPr/>
            <p:nvPr/>
          </p:nvSpPr>
          <p:spPr>
            <a:xfrm>
              <a:off x="1903956" y="2693096"/>
              <a:ext cx="2129425" cy="1215025"/>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TextBox 57"/>
            <p:cNvSpPr txBox="1"/>
            <p:nvPr/>
          </p:nvSpPr>
          <p:spPr>
            <a:xfrm>
              <a:off x="1903956" y="2693096"/>
              <a:ext cx="2129425" cy="1200329"/>
            </a:xfrm>
            <a:prstGeom prst="rect">
              <a:avLst/>
            </a:prstGeom>
            <a:noFill/>
          </p:spPr>
          <p:txBody>
            <a:bodyPr wrap="square" rtlCol="0">
              <a:spAutoFit/>
            </a:bodyPr>
            <a:lstStyle/>
            <a:p>
              <a:pPr algn="ctr"/>
              <a:r>
                <a:rPr lang="en-IN" sz="3600" dirty="0" smtClean="0">
                  <a:solidFill>
                    <a:srgbClr val="596161"/>
                  </a:solidFill>
                  <a:latin typeface="Rockwell Condensed" panose="02060603050405020104" pitchFamily="18" charset="0"/>
                  <a:ea typeface="Cambria Math" panose="02040503050406030204" pitchFamily="18" charset="0"/>
                </a:rPr>
                <a:t>Web Application</a:t>
              </a:r>
              <a:endParaRPr lang="en-IN" sz="2400" dirty="0">
                <a:solidFill>
                  <a:srgbClr val="596161"/>
                </a:solidFill>
                <a:latin typeface="Rockwell Condensed" panose="02060603050405020104" pitchFamily="18" charset="0"/>
                <a:ea typeface="Cambria Math" panose="02040503050406030204" pitchFamily="18" charset="0"/>
              </a:endParaRPr>
            </a:p>
          </p:txBody>
        </p:sp>
      </p:grpSp>
      <p:sp>
        <p:nvSpPr>
          <p:cNvPr id="2" name="Rectangle 1"/>
          <p:cNvSpPr/>
          <p:nvPr/>
        </p:nvSpPr>
        <p:spPr>
          <a:xfrm>
            <a:off x="5987441" y="150312"/>
            <a:ext cx="5486400" cy="6526061"/>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9" name="Picture 58">
            <a:extLst>
              <a:ext uri="{FF2B5EF4-FFF2-40B4-BE49-F238E27FC236}">
                <a16:creationId xmlns:a16="http://schemas.microsoft.com/office/drawing/2014/main" xmlns="" id="{B37F08AE-4746-40CA-902F-02FAD8E6814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4718" y="2080849"/>
            <a:ext cx="725943" cy="725943"/>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95665" y="2130953"/>
            <a:ext cx="646495" cy="543584"/>
          </a:xfrm>
          <a:prstGeom prst="rect">
            <a:avLst/>
          </a:prstGeom>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42160" y="2165552"/>
            <a:ext cx="508985" cy="508985"/>
          </a:xfrm>
          <a:prstGeom prst="rect">
            <a:avLst/>
          </a:prstGeom>
        </p:spPr>
      </p:pic>
      <p:pic>
        <p:nvPicPr>
          <p:cNvPr id="5" name="Pictur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23197" y="2170376"/>
            <a:ext cx="518628" cy="518628"/>
          </a:xfrm>
          <a:prstGeom prst="rect">
            <a:avLst/>
          </a:prstGeom>
        </p:spPr>
      </p:pic>
      <p:sp>
        <p:nvSpPr>
          <p:cNvPr id="60" name="TextBox 59"/>
          <p:cNvSpPr txBox="1"/>
          <p:nvPr/>
        </p:nvSpPr>
        <p:spPr>
          <a:xfrm>
            <a:off x="5022402" y="150312"/>
            <a:ext cx="3119518" cy="646331"/>
          </a:xfrm>
          <a:prstGeom prst="rect">
            <a:avLst/>
          </a:prstGeom>
          <a:noFill/>
        </p:spPr>
        <p:txBody>
          <a:bodyPr wrap="square" rtlCol="0">
            <a:spAutoFit/>
          </a:bodyPr>
          <a:lstStyle/>
          <a:p>
            <a:pPr algn="ctr"/>
            <a:r>
              <a:rPr lang="en-IN" sz="3600" dirty="0" smtClean="0">
                <a:solidFill>
                  <a:srgbClr val="596161"/>
                </a:solidFill>
                <a:latin typeface="Rockwell Condensed" panose="02060603050405020104" pitchFamily="18" charset="0"/>
                <a:ea typeface="Cambria Math" panose="02040503050406030204" pitchFamily="18" charset="0"/>
              </a:rPr>
              <a:t>Model</a:t>
            </a:r>
            <a:endParaRPr lang="en-IN" sz="2400" dirty="0">
              <a:solidFill>
                <a:srgbClr val="596161"/>
              </a:solidFill>
              <a:latin typeface="Rockwell Condensed" panose="02060603050405020104" pitchFamily="18" charset="0"/>
              <a:ea typeface="Cambria Math" panose="02040503050406030204" pitchFamily="18" charset="0"/>
            </a:endParaRPr>
          </a:p>
        </p:txBody>
      </p:sp>
      <p:pic>
        <p:nvPicPr>
          <p:cNvPr id="61" name="Picture 60">
            <a:extLst>
              <a:ext uri="{FF2B5EF4-FFF2-40B4-BE49-F238E27FC236}">
                <a16:creationId xmlns="" xmlns:a16="http://schemas.microsoft.com/office/drawing/2014/main" id="{42CB1443-AC0A-4F74-BB03-350558DFB847}"/>
              </a:ext>
            </a:extLst>
          </p:cNvPr>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6022395" y="997059"/>
            <a:ext cx="1404555" cy="1204941"/>
          </a:xfrm>
          <a:prstGeom prst="rect">
            <a:avLst/>
          </a:prstGeom>
        </p:spPr>
      </p:pic>
      <p:grpSp>
        <p:nvGrpSpPr>
          <p:cNvPr id="62" name="Group 61"/>
          <p:cNvGrpSpPr/>
          <p:nvPr/>
        </p:nvGrpSpPr>
        <p:grpSpPr>
          <a:xfrm>
            <a:off x="8035940" y="1104751"/>
            <a:ext cx="2129425" cy="1215025"/>
            <a:chOff x="1903956" y="2693096"/>
            <a:chExt cx="2129425" cy="1215025"/>
          </a:xfrm>
        </p:grpSpPr>
        <p:sp>
          <p:nvSpPr>
            <p:cNvPr id="63" name="Rectangle 62"/>
            <p:cNvSpPr/>
            <p:nvPr/>
          </p:nvSpPr>
          <p:spPr>
            <a:xfrm>
              <a:off x="1903956" y="2693096"/>
              <a:ext cx="2129425" cy="1215025"/>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TextBox 63"/>
            <p:cNvSpPr txBox="1"/>
            <p:nvPr/>
          </p:nvSpPr>
          <p:spPr>
            <a:xfrm>
              <a:off x="1903956" y="2818356"/>
              <a:ext cx="2129425" cy="923330"/>
            </a:xfrm>
            <a:prstGeom prst="rect">
              <a:avLst/>
            </a:prstGeom>
            <a:noFill/>
          </p:spPr>
          <p:txBody>
            <a:bodyPr wrap="square" rtlCol="0">
              <a:spAutoFit/>
            </a:bodyPr>
            <a:lstStyle/>
            <a:p>
              <a:pPr algn="ctr"/>
              <a:r>
                <a:rPr lang="en-IN" dirty="0" smtClean="0">
                  <a:solidFill>
                    <a:srgbClr val="596161"/>
                  </a:solidFill>
                  <a:latin typeface="Rockwell Condensed" panose="02060603050405020104" pitchFamily="18" charset="0"/>
                  <a:ea typeface="Cambria Math" panose="02040503050406030204" pitchFamily="18" charset="0"/>
                </a:rPr>
                <a:t>Attentive LSTM and Latent </a:t>
              </a:r>
              <a:r>
                <a:rPr lang="en-IN" dirty="0" err="1" smtClean="0">
                  <a:solidFill>
                    <a:srgbClr val="596161"/>
                  </a:solidFill>
                  <a:latin typeface="Rockwell Condensed" panose="02060603050405020104" pitchFamily="18" charset="0"/>
                  <a:ea typeface="Cambria Math" panose="02040503050406030204" pitchFamily="18" charset="0"/>
                </a:rPr>
                <a:t>Dirichlet</a:t>
              </a:r>
              <a:r>
                <a:rPr lang="en-IN" dirty="0" smtClean="0">
                  <a:solidFill>
                    <a:srgbClr val="596161"/>
                  </a:solidFill>
                  <a:latin typeface="Rockwell Condensed" panose="02060603050405020104" pitchFamily="18" charset="0"/>
                  <a:ea typeface="Cambria Math" panose="02040503050406030204" pitchFamily="18" charset="0"/>
                </a:rPr>
                <a:t> Allocation based model.</a:t>
              </a:r>
              <a:endParaRPr lang="en-IN" sz="1200" dirty="0">
                <a:solidFill>
                  <a:srgbClr val="596161"/>
                </a:solidFill>
                <a:latin typeface="Rockwell Condensed" panose="02060603050405020104" pitchFamily="18" charset="0"/>
                <a:ea typeface="Cambria Math" panose="02040503050406030204" pitchFamily="18" charset="0"/>
              </a:endParaRPr>
            </a:p>
          </p:txBody>
        </p:sp>
      </p:grpSp>
      <p:pic>
        <p:nvPicPr>
          <p:cNvPr id="65" name="Picture 64">
            <a:extLst>
              <a:ext uri="{FF2B5EF4-FFF2-40B4-BE49-F238E27FC236}">
                <a16:creationId xmlns:a16="http://schemas.microsoft.com/office/drawing/2014/main" xmlns="" id="{65F08557-7E2D-46D5-BC5A-F5D1D7AC1DE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186252" y="262728"/>
            <a:ext cx="534751" cy="533915"/>
          </a:xfrm>
          <a:prstGeom prst="rect">
            <a:avLst/>
          </a:prstGeom>
        </p:spPr>
      </p:pic>
      <p:pic>
        <p:nvPicPr>
          <p:cNvPr id="6" name="Picture 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800497" y="212943"/>
            <a:ext cx="529496" cy="566566"/>
          </a:xfrm>
          <a:prstGeom prst="rect">
            <a:avLst/>
          </a:prstGeom>
        </p:spPr>
      </p:pic>
      <p:pic>
        <p:nvPicPr>
          <p:cNvPr id="19" name="Picture 1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409487" y="262728"/>
            <a:ext cx="493473" cy="493473"/>
          </a:xfrm>
          <a:prstGeom prst="rect">
            <a:avLst/>
          </a:prstGeom>
        </p:spPr>
      </p:pic>
      <p:grpSp>
        <p:nvGrpSpPr>
          <p:cNvPr id="67" name="Group 66"/>
          <p:cNvGrpSpPr/>
          <p:nvPr/>
        </p:nvGrpSpPr>
        <p:grpSpPr>
          <a:xfrm>
            <a:off x="8889881" y="3199059"/>
            <a:ext cx="2129425" cy="1215025"/>
            <a:chOff x="1903956" y="2693096"/>
            <a:chExt cx="2129425" cy="1215025"/>
          </a:xfrm>
        </p:grpSpPr>
        <p:sp>
          <p:nvSpPr>
            <p:cNvPr id="68" name="Rectangle 67"/>
            <p:cNvSpPr/>
            <p:nvPr/>
          </p:nvSpPr>
          <p:spPr>
            <a:xfrm>
              <a:off x="1903956" y="2693096"/>
              <a:ext cx="2129425" cy="1215025"/>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TextBox 68"/>
            <p:cNvSpPr txBox="1"/>
            <p:nvPr/>
          </p:nvSpPr>
          <p:spPr>
            <a:xfrm>
              <a:off x="1903956" y="2818356"/>
              <a:ext cx="2129425" cy="830997"/>
            </a:xfrm>
            <a:prstGeom prst="rect">
              <a:avLst/>
            </a:prstGeom>
            <a:noFill/>
          </p:spPr>
          <p:txBody>
            <a:bodyPr wrap="square" rtlCol="0">
              <a:spAutoFit/>
            </a:bodyPr>
            <a:lstStyle/>
            <a:p>
              <a:pPr algn="ctr"/>
              <a:r>
                <a:rPr lang="en-IN" sz="2400" dirty="0" smtClean="0">
                  <a:solidFill>
                    <a:srgbClr val="596161"/>
                  </a:solidFill>
                  <a:latin typeface="Rockwell Condensed" panose="02060603050405020104" pitchFamily="18" charset="0"/>
                  <a:ea typeface="Cambria Math" panose="02040503050406030204" pitchFamily="18" charset="0"/>
                </a:rPr>
                <a:t>CLASS PROBABILITIES</a:t>
              </a:r>
              <a:endParaRPr lang="en-IN" sz="1600" dirty="0">
                <a:solidFill>
                  <a:srgbClr val="596161"/>
                </a:solidFill>
                <a:latin typeface="Rockwell Condensed" panose="02060603050405020104" pitchFamily="18" charset="0"/>
                <a:ea typeface="Cambria Math" panose="02040503050406030204" pitchFamily="18" charset="0"/>
              </a:endParaRPr>
            </a:p>
          </p:txBody>
        </p:sp>
      </p:grpSp>
      <p:grpSp>
        <p:nvGrpSpPr>
          <p:cNvPr id="70" name="Group 69"/>
          <p:cNvGrpSpPr/>
          <p:nvPr/>
        </p:nvGrpSpPr>
        <p:grpSpPr>
          <a:xfrm>
            <a:off x="6362237" y="5020416"/>
            <a:ext cx="2129425" cy="1215025"/>
            <a:chOff x="1903956" y="2693096"/>
            <a:chExt cx="2129425" cy="1215025"/>
          </a:xfrm>
        </p:grpSpPr>
        <p:sp>
          <p:nvSpPr>
            <p:cNvPr id="71" name="Rectangle 70"/>
            <p:cNvSpPr/>
            <p:nvPr/>
          </p:nvSpPr>
          <p:spPr>
            <a:xfrm>
              <a:off x="1903956" y="2693096"/>
              <a:ext cx="2129425" cy="1215025"/>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TextBox 71"/>
            <p:cNvSpPr txBox="1"/>
            <p:nvPr/>
          </p:nvSpPr>
          <p:spPr>
            <a:xfrm>
              <a:off x="1903956" y="2818356"/>
              <a:ext cx="2129425" cy="923330"/>
            </a:xfrm>
            <a:prstGeom prst="rect">
              <a:avLst/>
            </a:prstGeom>
            <a:noFill/>
          </p:spPr>
          <p:txBody>
            <a:bodyPr wrap="square" rtlCol="0">
              <a:spAutoFit/>
            </a:bodyPr>
            <a:lstStyle/>
            <a:p>
              <a:pPr algn="ctr"/>
              <a:r>
                <a:rPr lang="en-IN" dirty="0" smtClean="0">
                  <a:solidFill>
                    <a:srgbClr val="596161"/>
                  </a:solidFill>
                  <a:latin typeface="Rockwell Condensed" panose="02060603050405020104" pitchFamily="18" charset="0"/>
                  <a:ea typeface="Cambria Math" panose="02040503050406030204" pitchFamily="18" charset="0"/>
                </a:rPr>
                <a:t>Selection of root cause and updating the cohesive indices.</a:t>
              </a:r>
              <a:endParaRPr lang="en-IN" sz="1200" dirty="0">
                <a:solidFill>
                  <a:srgbClr val="596161"/>
                </a:solidFill>
                <a:latin typeface="Rockwell Condensed" panose="02060603050405020104" pitchFamily="18" charset="0"/>
                <a:ea typeface="Cambria Math" panose="02040503050406030204" pitchFamily="18" charset="0"/>
              </a:endParaRPr>
            </a:p>
          </p:txBody>
        </p:sp>
      </p:grpSp>
      <p:sp>
        <p:nvSpPr>
          <p:cNvPr id="73" name="TextBox 72"/>
          <p:cNvSpPr txBox="1"/>
          <p:nvPr/>
        </p:nvSpPr>
        <p:spPr>
          <a:xfrm>
            <a:off x="6258365" y="2211946"/>
            <a:ext cx="753325" cy="369332"/>
          </a:xfrm>
          <a:prstGeom prst="rect">
            <a:avLst/>
          </a:prstGeom>
          <a:noFill/>
        </p:spPr>
        <p:txBody>
          <a:bodyPr wrap="square" rtlCol="0">
            <a:spAutoFit/>
          </a:bodyPr>
          <a:lstStyle/>
          <a:p>
            <a:r>
              <a:rPr lang="en-IN" b="1" dirty="0" smtClean="0">
                <a:latin typeface="Cambria Math" panose="02040503050406030204" pitchFamily="18" charset="0"/>
                <a:ea typeface="Cambria Math" panose="02040503050406030204" pitchFamily="18" charset="0"/>
              </a:rPr>
              <a:t>Data</a:t>
            </a:r>
            <a:endParaRPr lang="en-IN" b="1" dirty="0">
              <a:latin typeface="Cambria Math" panose="02040503050406030204" pitchFamily="18" charset="0"/>
              <a:ea typeface="Cambria Math" panose="02040503050406030204" pitchFamily="18" charset="0"/>
            </a:endParaRPr>
          </a:p>
        </p:txBody>
      </p:sp>
      <p:sp>
        <p:nvSpPr>
          <p:cNvPr id="74" name="TextBox 73"/>
          <p:cNvSpPr txBox="1"/>
          <p:nvPr/>
        </p:nvSpPr>
        <p:spPr>
          <a:xfrm>
            <a:off x="7387813" y="193422"/>
            <a:ext cx="1065814" cy="369332"/>
          </a:xfrm>
          <a:prstGeom prst="rect">
            <a:avLst/>
          </a:prstGeom>
          <a:noFill/>
        </p:spPr>
        <p:txBody>
          <a:bodyPr wrap="square" rtlCol="0">
            <a:spAutoFit/>
          </a:bodyPr>
          <a:lstStyle/>
          <a:p>
            <a:r>
              <a:rPr lang="en-IN" b="1" dirty="0" smtClean="0">
                <a:latin typeface="Cambria Math" panose="02040503050406030204" pitchFamily="18" charset="0"/>
                <a:ea typeface="Cambria Math" panose="02040503050406030204" pitchFamily="18" charset="0"/>
              </a:rPr>
              <a:t>Python</a:t>
            </a:r>
            <a:endParaRPr lang="en-IN" b="1" dirty="0">
              <a:latin typeface="Cambria Math" panose="02040503050406030204" pitchFamily="18" charset="0"/>
              <a:ea typeface="Cambria Math" panose="02040503050406030204" pitchFamily="18" charset="0"/>
            </a:endParaRPr>
          </a:p>
        </p:txBody>
      </p:sp>
      <p:sp>
        <p:nvSpPr>
          <p:cNvPr id="75" name="TextBox 74"/>
          <p:cNvSpPr txBox="1"/>
          <p:nvPr/>
        </p:nvSpPr>
        <p:spPr>
          <a:xfrm>
            <a:off x="9853999" y="198893"/>
            <a:ext cx="753325" cy="369332"/>
          </a:xfrm>
          <a:prstGeom prst="rect">
            <a:avLst/>
          </a:prstGeom>
          <a:noFill/>
        </p:spPr>
        <p:txBody>
          <a:bodyPr wrap="square" rtlCol="0">
            <a:spAutoFit/>
          </a:bodyPr>
          <a:lstStyle/>
          <a:p>
            <a:r>
              <a:rPr lang="en-IN" b="1" dirty="0" err="1" smtClean="0">
                <a:latin typeface="Cambria Math" panose="02040503050406030204" pitchFamily="18" charset="0"/>
                <a:ea typeface="Cambria Math" panose="02040503050406030204" pitchFamily="18" charset="0"/>
              </a:rPr>
              <a:t>Keras</a:t>
            </a:r>
            <a:endParaRPr lang="en-IN" b="1" dirty="0">
              <a:latin typeface="Cambria Math" panose="02040503050406030204" pitchFamily="18" charset="0"/>
              <a:ea typeface="Cambria Math" panose="02040503050406030204" pitchFamily="18" charset="0"/>
            </a:endParaRPr>
          </a:p>
        </p:txBody>
      </p:sp>
      <p:sp>
        <p:nvSpPr>
          <p:cNvPr id="76" name="TextBox 75"/>
          <p:cNvSpPr txBox="1"/>
          <p:nvPr/>
        </p:nvSpPr>
        <p:spPr>
          <a:xfrm>
            <a:off x="8451200" y="707371"/>
            <a:ext cx="1505666" cy="369332"/>
          </a:xfrm>
          <a:prstGeom prst="rect">
            <a:avLst/>
          </a:prstGeom>
          <a:noFill/>
        </p:spPr>
        <p:txBody>
          <a:bodyPr wrap="square" rtlCol="0">
            <a:spAutoFit/>
          </a:bodyPr>
          <a:lstStyle/>
          <a:p>
            <a:r>
              <a:rPr lang="en-IN" b="1" dirty="0" err="1" smtClean="0">
                <a:latin typeface="Cambria Math" panose="02040503050406030204" pitchFamily="18" charset="0"/>
                <a:ea typeface="Cambria Math" panose="02040503050406030204" pitchFamily="18" charset="0"/>
              </a:rPr>
              <a:t>Tensorflow</a:t>
            </a:r>
            <a:endParaRPr lang="en-IN" b="1" dirty="0">
              <a:latin typeface="Cambria Math" panose="02040503050406030204" pitchFamily="18" charset="0"/>
              <a:ea typeface="Cambria Math" panose="02040503050406030204" pitchFamily="18" charset="0"/>
            </a:endParaRPr>
          </a:p>
        </p:txBody>
      </p:sp>
      <p:sp>
        <p:nvSpPr>
          <p:cNvPr id="77" name="TextBox 76"/>
          <p:cNvSpPr txBox="1"/>
          <p:nvPr/>
        </p:nvSpPr>
        <p:spPr>
          <a:xfrm>
            <a:off x="571415" y="2378681"/>
            <a:ext cx="753325" cy="369332"/>
          </a:xfrm>
          <a:prstGeom prst="rect">
            <a:avLst/>
          </a:prstGeom>
          <a:noFill/>
        </p:spPr>
        <p:txBody>
          <a:bodyPr wrap="square" rtlCol="0">
            <a:spAutoFit/>
          </a:bodyPr>
          <a:lstStyle/>
          <a:p>
            <a:r>
              <a:rPr lang="en-IN" b="1" dirty="0" smtClean="0">
                <a:latin typeface="Cambria Math" panose="02040503050406030204" pitchFamily="18" charset="0"/>
                <a:ea typeface="Cambria Math" panose="02040503050406030204" pitchFamily="18" charset="0"/>
              </a:rPr>
              <a:t>Flask</a:t>
            </a:r>
            <a:endParaRPr lang="en-IN" b="1" dirty="0">
              <a:latin typeface="Cambria Math" panose="02040503050406030204" pitchFamily="18" charset="0"/>
              <a:ea typeface="Cambria Math" panose="02040503050406030204" pitchFamily="18" charset="0"/>
            </a:endParaRPr>
          </a:p>
        </p:txBody>
      </p:sp>
      <p:sp>
        <p:nvSpPr>
          <p:cNvPr id="78" name="TextBox 77"/>
          <p:cNvSpPr txBox="1"/>
          <p:nvPr/>
        </p:nvSpPr>
        <p:spPr>
          <a:xfrm>
            <a:off x="1027960" y="1744322"/>
            <a:ext cx="1249152" cy="369332"/>
          </a:xfrm>
          <a:prstGeom prst="rect">
            <a:avLst/>
          </a:prstGeom>
          <a:noFill/>
        </p:spPr>
        <p:txBody>
          <a:bodyPr wrap="square" rtlCol="0">
            <a:spAutoFit/>
          </a:bodyPr>
          <a:lstStyle/>
          <a:p>
            <a:r>
              <a:rPr lang="en-IN" b="1" dirty="0" smtClean="0">
                <a:latin typeface="Cambria Math" panose="02040503050406030204" pitchFamily="18" charset="0"/>
                <a:ea typeface="Cambria Math" panose="02040503050406030204" pitchFamily="18" charset="0"/>
              </a:rPr>
              <a:t>Bootstrap</a:t>
            </a:r>
            <a:endParaRPr lang="en-IN" b="1" dirty="0">
              <a:latin typeface="Cambria Math" panose="02040503050406030204" pitchFamily="18" charset="0"/>
              <a:ea typeface="Cambria Math" panose="02040503050406030204" pitchFamily="18" charset="0"/>
            </a:endParaRPr>
          </a:p>
        </p:txBody>
      </p:sp>
      <p:sp>
        <p:nvSpPr>
          <p:cNvPr id="79" name="TextBox 78"/>
          <p:cNvSpPr txBox="1"/>
          <p:nvPr/>
        </p:nvSpPr>
        <p:spPr>
          <a:xfrm>
            <a:off x="3279291" y="2396612"/>
            <a:ext cx="1441644" cy="369332"/>
          </a:xfrm>
          <a:prstGeom prst="rect">
            <a:avLst/>
          </a:prstGeom>
          <a:noFill/>
        </p:spPr>
        <p:txBody>
          <a:bodyPr wrap="square" rtlCol="0">
            <a:spAutoFit/>
          </a:bodyPr>
          <a:lstStyle/>
          <a:p>
            <a:r>
              <a:rPr lang="en-IN" b="1" dirty="0" smtClean="0">
                <a:latin typeface="Cambria Math" panose="02040503050406030204" pitchFamily="18" charset="0"/>
                <a:ea typeface="Cambria Math" panose="02040503050406030204" pitchFamily="18" charset="0"/>
              </a:rPr>
              <a:t>Semantic UI</a:t>
            </a:r>
            <a:endParaRPr lang="en-IN" b="1" dirty="0">
              <a:latin typeface="Cambria Math" panose="02040503050406030204" pitchFamily="18" charset="0"/>
              <a:ea typeface="Cambria Math" panose="02040503050406030204" pitchFamily="18" charset="0"/>
            </a:endParaRPr>
          </a:p>
        </p:txBody>
      </p:sp>
      <p:sp>
        <p:nvSpPr>
          <p:cNvPr id="80" name="TextBox 79"/>
          <p:cNvSpPr txBox="1"/>
          <p:nvPr/>
        </p:nvSpPr>
        <p:spPr>
          <a:xfrm>
            <a:off x="2246730" y="1747536"/>
            <a:ext cx="1278743" cy="369332"/>
          </a:xfrm>
          <a:prstGeom prst="rect">
            <a:avLst/>
          </a:prstGeom>
          <a:noFill/>
        </p:spPr>
        <p:txBody>
          <a:bodyPr wrap="square" rtlCol="0">
            <a:spAutoFit/>
          </a:bodyPr>
          <a:lstStyle/>
          <a:p>
            <a:r>
              <a:rPr lang="en-IN" b="1" dirty="0" smtClean="0">
                <a:latin typeface="Cambria Math" panose="02040503050406030204" pitchFamily="18" charset="0"/>
                <a:ea typeface="Cambria Math" panose="02040503050406030204" pitchFamily="18" charset="0"/>
              </a:rPr>
              <a:t>Vanilla JS</a:t>
            </a:r>
            <a:endParaRPr lang="en-IN" b="1" dirty="0">
              <a:latin typeface="Cambria Math" panose="02040503050406030204" pitchFamily="18" charset="0"/>
              <a:ea typeface="Cambria Math" panose="02040503050406030204" pitchFamily="18" charset="0"/>
            </a:endParaRPr>
          </a:p>
        </p:txBody>
      </p:sp>
      <p:sp>
        <p:nvSpPr>
          <p:cNvPr id="81" name="Right Arrow 80"/>
          <p:cNvSpPr/>
          <p:nvPr/>
        </p:nvSpPr>
        <p:spPr>
          <a:xfrm>
            <a:off x="7217878" y="1333169"/>
            <a:ext cx="736149" cy="344400"/>
          </a:xfrm>
          <a:prstGeom prst="rightArrow">
            <a:avLst/>
          </a:prstGeom>
          <a:solidFill>
            <a:srgbClr val="596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Right Arrow 81"/>
          <p:cNvSpPr/>
          <p:nvPr/>
        </p:nvSpPr>
        <p:spPr>
          <a:xfrm rot="5400000">
            <a:off x="9485924" y="2586413"/>
            <a:ext cx="736149" cy="344400"/>
          </a:xfrm>
          <a:prstGeom prst="rightArrow">
            <a:avLst/>
          </a:prstGeom>
          <a:solidFill>
            <a:srgbClr val="596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6" name="Group 35"/>
          <p:cNvGrpSpPr/>
          <p:nvPr/>
        </p:nvGrpSpPr>
        <p:grpSpPr>
          <a:xfrm>
            <a:off x="8580329" y="4489240"/>
            <a:ext cx="1419010" cy="1302439"/>
            <a:chOff x="8580329" y="4439136"/>
            <a:chExt cx="1419010" cy="1302439"/>
          </a:xfrm>
        </p:grpSpPr>
        <p:sp>
          <p:nvSpPr>
            <p:cNvPr id="84" name="Right Arrow 83"/>
            <p:cNvSpPr/>
            <p:nvPr/>
          </p:nvSpPr>
          <p:spPr>
            <a:xfrm rot="10800000">
              <a:off x="8580329" y="5397175"/>
              <a:ext cx="1419010" cy="344400"/>
            </a:xfrm>
            <a:prstGeom prst="rightArrow">
              <a:avLst/>
            </a:prstGeom>
            <a:solidFill>
              <a:srgbClr val="596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32"/>
            <p:cNvSpPr/>
            <p:nvPr/>
          </p:nvSpPr>
          <p:spPr>
            <a:xfrm>
              <a:off x="9819584" y="4439136"/>
              <a:ext cx="172200" cy="1201318"/>
            </a:xfrm>
            <a:prstGeom prst="rect">
              <a:avLst/>
            </a:prstGeom>
            <a:solidFill>
              <a:srgbClr val="596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85" name="Group 84"/>
          <p:cNvGrpSpPr/>
          <p:nvPr/>
        </p:nvGrpSpPr>
        <p:grpSpPr>
          <a:xfrm rot="5400000">
            <a:off x="3226121" y="3484132"/>
            <a:ext cx="2001468" cy="3343836"/>
            <a:chOff x="7997871" y="2397739"/>
            <a:chExt cx="2001468" cy="3343836"/>
          </a:xfrm>
        </p:grpSpPr>
        <p:sp>
          <p:nvSpPr>
            <p:cNvPr id="86" name="Right Arrow 85"/>
            <p:cNvSpPr/>
            <p:nvPr/>
          </p:nvSpPr>
          <p:spPr>
            <a:xfrm rot="10800000">
              <a:off x="7997871" y="5397175"/>
              <a:ext cx="2001468" cy="344400"/>
            </a:xfrm>
            <a:prstGeom prst="rightArrow">
              <a:avLst/>
            </a:prstGeom>
            <a:solidFill>
              <a:srgbClr val="596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Rectangle 86"/>
            <p:cNvSpPr/>
            <p:nvPr/>
          </p:nvSpPr>
          <p:spPr>
            <a:xfrm>
              <a:off x="9832111" y="2397739"/>
              <a:ext cx="167228" cy="3242715"/>
            </a:xfrm>
            <a:prstGeom prst="rect">
              <a:avLst/>
            </a:prstGeom>
            <a:solidFill>
              <a:srgbClr val="596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88" name="Group 87"/>
          <p:cNvGrpSpPr/>
          <p:nvPr/>
        </p:nvGrpSpPr>
        <p:grpSpPr>
          <a:xfrm rot="5400000" flipH="1">
            <a:off x="3410869" y="-772446"/>
            <a:ext cx="1403395" cy="3524845"/>
            <a:chOff x="8565870" y="4439135"/>
            <a:chExt cx="1438441" cy="3524845"/>
          </a:xfrm>
        </p:grpSpPr>
        <p:sp>
          <p:nvSpPr>
            <p:cNvPr id="89" name="Right Arrow 88"/>
            <p:cNvSpPr/>
            <p:nvPr/>
          </p:nvSpPr>
          <p:spPr>
            <a:xfrm rot="10800000">
              <a:off x="8565870" y="7619580"/>
              <a:ext cx="1419010" cy="344400"/>
            </a:xfrm>
            <a:prstGeom prst="rightArrow">
              <a:avLst/>
            </a:prstGeom>
            <a:solidFill>
              <a:srgbClr val="596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0" name="Rectangle 89"/>
            <p:cNvSpPr/>
            <p:nvPr/>
          </p:nvSpPr>
          <p:spPr>
            <a:xfrm>
              <a:off x="9845145" y="4439135"/>
              <a:ext cx="159166" cy="3432413"/>
            </a:xfrm>
            <a:prstGeom prst="rect">
              <a:avLst/>
            </a:prstGeom>
            <a:solidFill>
              <a:srgbClr val="596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91" name="TextBox 90"/>
          <p:cNvSpPr txBox="1"/>
          <p:nvPr/>
        </p:nvSpPr>
        <p:spPr>
          <a:xfrm>
            <a:off x="3683448" y="443568"/>
            <a:ext cx="1278743" cy="369332"/>
          </a:xfrm>
          <a:prstGeom prst="rect">
            <a:avLst/>
          </a:prstGeom>
          <a:noFill/>
        </p:spPr>
        <p:txBody>
          <a:bodyPr wrap="square" rtlCol="0">
            <a:spAutoFit/>
          </a:bodyPr>
          <a:lstStyle/>
          <a:p>
            <a:r>
              <a:rPr lang="en-IN" b="1" dirty="0" smtClean="0">
                <a:latin typeface="Cambria Math" panose="02040503050406030204" pitchFamily="18" charset="0"/>
                <a:ea typeface="Cambria Math" panose="02040503050406030204" pitchFamily="18" charset="0"/>
              </a:rPr>
              <a:t>DATA IN </a:t>
            </a:r>
            <a:r>
              <a:rPr lang="en-IN" b="1" dirty="0" smtClean="0">
                <a:latin typeface="Cambria Math" panose="02040503050406030204" pitchFamily="18" charset="0"/>
                <a:ea typeface="Cambria Math" panose="02040503050406030204" pitchFamily="18" charset="0"/>
                <a:sym typeface="Wingdings" panose="05000000000000000000" pitchFamily="2" charset="2"/>
              </a:rPr>
              <a:t></a:t>
            </a:r>
            <a:endParaRPr lang="en-IN" b="1" dirty="0">
              <a:latin typeface="Cambria Math" panose="02040503050406030204" pitchFamily="18" charset="0"/>
              <a:ea typeface="Cambria Math" panose="02040503050406030204" pitchFamily="18" charset="0"/>
            </a:endParaRPr>
          </a:p>
        </p:txBody>
      </p:sp>
      <p:sp>
        <p:nvSpPr>
          <p:cNvPr id="92" name="TextBox 91"/>
          <p:cNvSpPr txBox="1"/>
          <p:nvPr/>
        </p:nvSpPr>
        <p:spPr>
          <a:xfrm>
            <a:off x="3722208" y="5607014"/>
            <a:ext cx="1476093" cy="369332"/>
          </a:xfrm>
          <a:prstGeom prst="rect">
            <a:avLst/>
          </a:prstGeom>
          <a:noFill/>
        </p:spPr>
        <p:txBody>
          <a:bodyPr wrap="square" rtlCol="0">
            <a:spAutoFit/>
          </a:bodyPr>
          <a:lstStyle/>
          <a:p>
            <a:r>
              <a:rPr lang="en-IN" b="1" dirty="0" smtClean="0">
                <a:latin typeface="Cambria Math" panose="02040503050406030204" pitchFamily="18" charset="0"/>
                <a:ea typeface="Cambria Math" panose="02040503050406030204" pitchFamily="18" charset="0"/>
                <a:sym typeface="Wingdings" panose="05000000000000000000" pitchFamily="2" charset="2"/>
              </a:rPr>
              <a:t> DATA OUT</a:t>
            </a:r>
            <a:endParaRPr lang="en-IN" b="1"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9437895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4352576" y="2533370"/>
            <a:ext cx="3486853" cy="1791260"/>
          </a:xfrm>
          <a:prstGeom prst="rect">
            <a:avLst/>
          </a:prstGeom>
          <a:noFill/>
        </p:spPr>
        <p:txBody>
          <a:bodyPr wrap="none" rtlCol="0" anchor="ctr">
            <a:spAutoFit/>
          </a:bodyPr>
          <a:lstStyle/>
          <a:p>
            <a:pPr algn="ctr">
              <a:lnSpc>
                <a:spcPct val="80000"/>
              </a:lnSpc>
            </a:pPr>
            <a:r>
              <a:rPr lang="en-IN" sz="13800" b="1" dirty="0" smtClean="0">
                <a:solidFill>
                  <a:schemeClr val="bg1"/>
                </a:solidFill>
                <a:effectLst>
                  <a:outerShdw blurRad="38100" dist="38100" dir="2700000" algn="tl">
                    <a:srgbClr val="000000">
                      <a:alpha val="43137"/>
                    </a:srgbClr>
                  </a:outerShdw>
                </a:effectLst>
                <a:latin typeface="Rockwell Condensed" panose="02060603050405020104" pitchFamily="18" charset="0"/>
              </a:rPr>
              <a:t>USPs</a:t>
            </a:r>
          </a:p>
        </p:txBody>
      </p:sp>
      <p:sp>
        <p:nvSpPr>
          <p:cNvPr id="3" name="Rectangle 2"/>
          <p:cNvSpPr/>
          <p:nvPr/>
        </p:nvSpPr>
        <p:spPr>
          <a:xfrm>
            <a:off x="100208" y="100208"/>
            <a:ext cx="11949830" cy="6626269"/>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p:cNvSpPr/>
          <p:nvPr/>
        </p:nvSpPr>
        <p:spPr>
          <a:xfrm>
            <a:off x="152460" y="152460"/>
            <a:ext cx="11839243" cy="6522661"/>
          </a:xfrm>
          <a:prstGeom prst="rect">
            <a:avLst/>
          </a:prstGeom>
          <a:noFill/>
          <a:ln w="76200">
            <a:solidFill>
              <a:srgbClr val="596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418488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xmlns="" id="{119E39AF-A10C-4D86-949E-A685A05CD6AE}"/>
              </a:ext>
            </a:extLst>
          </p:cNvPr>
          <p:cNvGrpSpPr/>
          <p:nvPr/>
        </p:nvGrpSpPr>
        <p:grpSpPr>
          <a:xfrm>
            <a:off x="265430" y="562168"/>
            <a:ext cx="4650740" cy="1171205"/>
            <a:chOff x="0" y="2163"/>
            <a:chExt cx="4650740" cy="1171205"/>
          </a:xfrm>
          <a:gradFill>
            <a:gsLst>
              <a:gs pos="0">
                <a:srgbClr val="EB8C35"/>
              </a:gs>
              <a:gs pos="0">
                <a:srgbClr val="F2A16A"/>
              </a:gs>
              <a:gs pos="100000">
                <a:schemeClr val="bg1">
                  <a:lumMod val="95000"/>
                </a:schemeClr>
              </a:gs>
            </a:gsLst>
            <a:path path="circle">
              <a:fillToRect l="50000" t="50000" r="50000" b="50000"/>
            </a:path>
          </a:gradFill>
        </p:grpSpPr>
        <p:sp>
          <p:nvSpPr>
            <p:cNvPr id="8" name="Rectangle: Rounded Corners 38">
              <a:extLst>
                <a:ext uri="{FF2B5EF4-FFF2-40B4-BE49-F238E27FC236}">
                  <a16:creationId xmlns:a16="http://schemas.microsoft.com/office/drawing/2014/main" xmlns="" id="{00BAEC65-0E1B-4408-ABAD-37C70B0D4B03}"/>
                </a:ext>
              </a:extLst>
            </p:cNvPr>
            <p:cNvSpPr/>
            <p:nvPr/>
          </p:nvSpPr>
          <p:spPr>
            <a:xfrm>
              <a:off x="0" y="2163"/>
              <a:ext cx="4650740" cy="1171205"/>
            </a:xfrm>
            <a:prstGeom prst="roundRect">
              <a:avLst/>
            </a:prstGeom>
            <a:gr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9" name="Rectangle: Rounded Corners 4">
              <a:extLst>
                <a:ext uri="{FF2B5EF4-FFF2-40B4-BE49-F238E27FC236}">
                  <a16:creationId xmlns:a16="http://schemas.microsoft.com/office/drawing/2014/main" xmlns="" id="{90489E5B-F0F2-4B60-B987-25F361D70215}"/>
                </a:ext>
              </a:extLst>
            </p:cNvPr>
            <p:cNvSpPr txBox="1"/>
            <p:nvPr/>
          </p:nvSpPr>
          <p:spPr>
            <a:xfrm>
              <a:off x="57174" y="59337"/>
              <a:ext cx="4536392" cy="1056857"/>
            </a:xfrm>
            <a:prstGeom prst="rect">
              <a:avLst/>
            </a:prstGeom>
            <a:gradFill>
              <a:gsLst>
                <a:gs pos="0">
                  <a:schemeClr val="bg1"/>
                </a:gs>
                <a:gs pos="0">
                  <a:srgbClr val="F2A16A"/>
                </a:gs>
                <a:gs pos="100000">
                  <a:schemeClr val="bg1">
                    <a:lumMod val="95000"/>
                  </a:schemeClr>
                </a:gs>
              </a:gsLst>
              <a:path path="circle">
                <a:fillToRect l="50000" t="50000" r="50000" b="50000"/>
              </a:path>
            </a:gradFill>
          </p:spPr>
          <p:style>
            <a:lnRef idx="0">
              <a:scrgbClr r="0" g="0" b="0"/>
            </a:lnRef>
            <a:fillRef idx="0">
              <a:scrgbClr r="0" g="0" b="0"/>
            </a:fillRef>
            <a:effectRef idx="0">
              <a:scrgbClr r="0" g="0" b="0"/>
            </a:effectRef>
            <a:fontRef idx="minor">
              <a:schemeClr val="lt1"/>
            </a:fontRef>
          </p:style>
          <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IN" sz="2700" b="1" kern="1200" dirty="0" smtClean="0">
                  <a:solidFill>
                    <a:srgbClr val="596161"/>
                  </a:solidFill>
                  <a:effectLst>
                    <a:outerShdw blurRad="50800" dist="38100" algn="l" rotWithShape="0">
                      <a:prstClr val="black">
                        <a:alpha val="40000"/>
                      </a:prstClr>
                    </a:outerShdw>
                  </a:effectLst>
                  <a:latin typeface="Arial Black" panose="020B0A04020102020204" pitchFamily="34" charset="0"/>
                </a:rPr>
                <a:t>Severity Analysis</a:t>
              </a:r>
              <a:endParaRPr lang="en-IN" sz="2700" b="1" kern="1200" dirty="0">
                <a:solidFill>
                  <a:srgbClr val="596161"/>
                </a:solidFill>
                <a:effectLst>
                  <a:outerShdw blurRad="50800" dist="38100" algn="l" rotWithShape="0">
                    <a:prstClr val="black">
                      <a:alpha val="40000"/>
                    </a:prstClr>
                  </a:outerShdw>
                </a:effectLst>
                <a:latin typeface="Arial Black" panose="020B0A04020102020204" pitchFamily="34" charset="0"/>
              </a:endParaRPr>
            </a:p>
          </p:txBody>
        </p:sp>
      </p:grpSp>
      <p:grpSp>
        <p:nvGrpSpPr>
          <p:cNvPr id="11" name="Group 10">
            <a:extLst>
              <a:ext uri="{FF2B5EF4-FFF2-40B4-BE49-F238E27FC236}">
                <a16:creationId xmlns:a16="http://schemas.microsoft.com/office/drawing/2014/main" xmlns="" id="{25176500-6AEC-409B-B61C-051D7B523880}"/>
              </a:ext>
            </a:extLst>
          </p:cNvPr>
          <p:cNvGrpSpPr/>
          <p:nvPr/>
        </p:nvGrpSpPr>
        <p:grpSpPr>
          <a:xfrm>
            <a:off x="265430" y="2497607"/>
            <a:ext cx="4650740" cy="1171205"/>
            <a:chOff x="0" y="1290488"/>
            <a:chExt cx="4650740" cy="1171205"/>
          </a:xfrm>
          <a:gradFill>
            <a:gsLst>
              <a:gs pos="0">
                <a:schemeClr val="bg1"/>
              </a:gs>
              <a:gs pos="0">
                <a:srgbClr val="F2A16A"/>
              </a:gs>
              <a:gs pos="100000">
                <a:schemeClr val="bg1">
                  <a:lumMod val="95000"/>
                </a:schemeClr>
              </a:gs>
            </a:gsLst>
            <a:path path="circle">
              <a:fillToRect l="50000" t="50000" r="50000" b="50000"/>
            </a:path>
          </a:gradFill>
        </p:grpSpPr>
        <p:sp>
          <p:nvSpPr>
            <p:cNvPr id="12" name="Rectangle: Rounded Corners 36">
              <a:extLst>
                <a:ext uri="{FF2B5EF4-FFF2-40B4-BE49-F238E27FC236}">
                  <a16:creationId xmlns:a16="http://schemas.microsoft.com/office/drawing/2014/main" xmlns="" id="{169C2D42-17E0-4E75-875D-13E3D36056E8}"/>
                </a:ext>
              </a:extLst>
            </p:cNvPr>
            <p:cNvSpPr/>
            <p:nvPr/>
          </p:nvSpPr>
          <p:spPr>
            <a:xfrm>
              <a:off x="0" y="1290488"/>
              <a:ext cx="4650740" cy="1171205"/>
            </a:xfrm>
            <a:prstGeom prst="roundRect">
              <a:avLst/>
            </a:prstGeom>
            <a:gr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13" name="Rectangle: Rounded Corners 6">
              <a:extLst>
                <a:ext uri="{FF2B5EF4-FFF2-40B4-BE49-F238E27FC236}">
                  <a16:creationId xmlns:a16="http://schemas.microsoft.com/office/drawing/2014/main" xmlns="" id="{69D1957F-D14C-4512-8511-6039A944BF0C}"/>
                </a:ext>
              </a:extLst>
            </p:cNvPr>
            <p:cNvSpPr txBox="1"/>
            <p:nvPr/>
          </p:nvSpPr>
          <p:spPr>
            <a:xfrm>
              <a:off x="57174" y="1347661"/>
              <a:ext cx="4536392" cy="105685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IN" sz="2700" b="1" kern="1200" dirty="0" err="1" smtClean="0">
                  <a:solidFill>
                    <a:srgbClr val="596161"/>
                  </a:solidFill>
                  <a:effectLst>
                    <a:outerShdw blurRad="50800" dist="38100" algn="l" rotWithShape="0">
                      <a:prstClr val="black">
                        <a:alpha val="40000"/>
                      </a:prstClr>
                    </a:outerShdw>
                  </a:effectLst>
                  <a:latin typeface="Arial Black" panose="020B0A04020102020204" pitchFamily="34" charset="0"/>
                </a:rPr>
                <a:t>Cohesivity</a:t>
              </a:r>
              <a:endParaRPr lang="en-IN" sz="2700" b="1" kern="1200" dirty="0">
                <a:solidFill>
                  <a:srgbClr val="596161"/>
                </a:solidFill>
                <a:effectLst>
                  <a:outerShdw blurRad="50800" dist="38100" algn="l" rotWithShape="0">
                    <a:prstClr val="black">
                      <a:alpha val="40000"/>
                    </a:prstClr>
                  </a:outerShdw>
                </a:effectLst>
                <a:latin typeface="Arial Black" panose="020B0A04020102020204" pitchFamily="34" charset="0"/>
              </a:endParaRPr>
            </a:p>
          </p:txBody>
        </p:sp>
      </p:grpSp>
      <p:grpSp>
        <p:nvGrpSpPr>
          <p:cNvPr id="15" name="Group 14">
            <a:extLst>
              <a:ext uri="{FF2B5EF4-FFF2-40B4-BE49-F238E27FC236}">
                <a16:creationId xmlns:a16="http://schemas.microsoft.com/office/drawing/2014/main" xmlns="" id="{2B0AFBD8-FAC0-4916-A15A-F93787600EB7}"/>
              </a:ext>
            </a:extLst>
          </p:cNvPr>
          <p:cNvGrpSpPr/>
          <p:nvPr/>
        </p:nvGrpSpPr>
        <p:grpSpPr>
          <a:xfrm>
            <a:off x="265430" y="4587791"/>
            <a:ext cx="4650740" cy="1171205"/>
            <a:chOff x="0" y="2578814"/>
            <a:chExt cx="4650740" cy="1171205"/>
          </a:xfrm>
          <a:gradFill>
            <a:gsLst>
              <a:gs pos="0">
                <a:schemeClr val="bg1"/>
              </a:gs>
              <a:gs pos="0">
                <a:srgbClr val="F2A16A"/>
              </a:gs>
              <a:gs pos="100000">
                <a:schemeClr val="bg1">
                  <a:lumMod val="95000"/>
                </a:schemeClr>
              </a:gs>
            </a:gsLst>
            <a:path path="circle">
              <a:fillToRect l="50000" t="50000" r="50000" b="50000"/>
            </a:path>
          </a:gradFill>
        </p:grpSpPr>
        <p:sp>
          <p:nvSpPr>
            <p:cNvPr id="16" name="Rectangle: Rounded Corners 34">
              <a:extLst>
                <a:ext uri="{FF2B5EF4-FFF2-40B4-BE49-F238E27FC236}">
                  <a16:creationId xmlns:a16="http://schemas.microsoft.com/office/drawing/2014/main" xmlns="" id="{4E5FFFEB-84F3-4CA5-BBCF-1E3F82D983F7}"/>
                </a:ext>
              </a:extLst>
            </p:cNvPr>
            <p:cNvSpPr/>
            <p:nvPr/>
          </p:nvSpPr>
          <p:spPr>
            <a:xfrm>
              <a:off x="0" y="2578814"/>
              <a:ext cx="4650740" cy="1171205"/>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7" name="Rectangle: Rounded Corners 8">
              <a:extLst>
                <a:ext uri="{FF2B5EF4-FFF2-40B4-BE49-F238E27FC236}">
                  <a16:creationId xmlns:a16="http://schemas.microsoft.com/office/drawing/2014/main" xmlns="" id="{3412CCE2-6C89-42A9-B595-0D649DAB990A}"/>
                </a:ext>
              </a:extLst>
            </p:cNvPr>
            <p:cNvSpPr txBox="1"/>
            <p:nvPr/>
          </p:nvSpPr>
          <p:spPr>
            <a:xfrm>
              <a:off x="57174" y="2635987"/>
              <a:ext cx="4536392" cy="105685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IN" sz="2700" b="1" kern="1200" dirty="0" smtClean="0">
                  <a:solidFill>
                    <a:srgbClr val="596161"/>
                  </a:solidFill>
                  <a:effectLst>
                    <a:outerShdw blurRad="50800" dist="38100" algn="l" rotWithShape="0">
                      <a:prstClr val="black">
                        <a:alpha val="40000"/>
                      </a:prstClr>
                    </a:outerShdw>
                  </a:effectLst>
                  <a:latin typeface="Arial Black" panose="020B0A04020102020204" pitchFamily="34" charset="0"/>
                </a:rPr>
                <a:t>Graphical Analysis</a:t>
              </a:r>
              <a:endParaRPr lang="en-IN" sz="2700" b="1" kern="1200" dirty="0">
                <a:solidFill>
                  <a:srgbClr val="596161"/>
                </a:solidFill>
                <a:effectLst>
                  <a:outerShdw blurRad="50800" dist="38100" algn="l" rotWithShape="0">
                    <a:prstClr val="black">
                      <a:alpha val="40000"/>
                    </a:prstClr>
                  </a:outerShdw>
                </a:effectLst>
                <a:latin typeface="Arial Black" panose="020B0A04020102020204" pitchFamily="34" charset="0"/>
              </a:endParaRPr>
            </a:p>
          </p:txBody>
        </p:sp>
      </p:grpSp>
      <p:pic>
        <p:nvPicPr>
          <p:cNvPr id="27" name="Picture 26">
            <a:extLst>
              <a:ext uri="{FF2B5EF4-FFF2-40B4-BE49-F238E27FC236}">
                <a16:creationId xmlns:a16="http://schemas.microsoft.com/office/drawing/2014/main" xmlns="" id="{1D6B0092-C0DE-4C66-920F-CE33566E9C64}"/>
              </a:ext>
            </a:extLst>
          </p:cNvPr>
          <p:cNvPicPr>
            <a:picLocks noChangeAspect="1"/>
          </p:cNvPicPr>
          <p:nvPr/>
        </p:nvPicPr>
        <p:blipFill>
          <a:blip r:embed="rId3" cstate="print">
            <a:biLevel thresh="25000"/>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8179894" y="4106459"/>
            <a:ext cx="2192345" cy="1615176"/>
          </a:xfrm>
          <a:prstGeom prst="rect">
            <a:avLst/>
          </a:prstGeom>
        </p:spPr>
      </p:pic>
      <p:cxnSp>
        <p:nvCxnSpPr>
          <p:cNvPr id="28" name="Straight Arrow Connector 27">
            <a:extLst>
              <a:ext uri="{FF2B5EF4-FFF2-40B4-BE49-F238E27FC236}">
                <a16:creationId xmlns:a16="http://schemas.microsoft.com/office/drawing/2014/main" xmlns="" id="{7B43B2E3-8B39-445D-A15A-5E90D5E79EEE}"/>
              </a:ext>
            </a:extLst>
          </p:cNvPr>
          <p:cNvCxnSpPr>
            <a:cxnSpLocks/>
          </p:cNvCxnSpPr>
          <p:nvPr/>
        </p:nvCxnSpPr>
        <p:spPr>
          <a:xfrm flipV="1">
            <a:off x="4923721" y="5092505"/>
            <a:ext cx="3137067" cy="80888"/>
          </a:xfrm>
          <a:prstGeom prst="straightConnector1">
            <a:avLst/>
          </a:prstGeom>
          <a:ln w="88900">
            <a:solidFill>
              <a:srgbClr val="596161"/>
            </a:solidFill>
            <a:tailEnd type="triangle"/>
          </a:ln>
        </p:spPr>
        <p:style>
          <a:lnRef idx="1">
            <a:schemeClr val="accent1"/>
          </a:lnRef>
          <a:fillRef idx="0">
            <a:schemeClr val="accent1"/>
          </a:fillRef>
          <a:effectRef idx="0">
            <a:schemeClr val="accent1"/>
          </a:effectRef>
          <a:fontRef idx="minor">
            <a:schemeClr val="tx1"/>
          </a:fontRef>
        </p:style>
      </p:cxnSp>
      <p:pic>
        <p:nvPicPr>
          <p:cNvPr id="30" name="Picture 29"/>
          <p:cNvPicPr>
            <a:picLocks noChangeAspect="1"/>
          </p:cNvPicPr>
          <p:nvPr/>
        </p:nvPicPr>
        <p:blipFill>
          <a:blip r:embed="rId5" cstate="print">
            <a:lum bright="70000" contrast="-70000"/>
            <a:extLst>
              <a:ext uri="{BEBA8EAE-BF5A-486C-A8C5-ECC9F3942E4B}">
                <a14:imgProps xmlns:a14="http://schemas.microsoft.com/office/drawing/2010/main">
                  <a14:imgLayer r:embed="rId6">
                    <a14:imgEffect>
                      <a14:artisticPhotocopy/>
                    </a14:imgEffect>
                  </a14:imgLayer>
                </a14:imgProps>
              </a:ext>
              <a:ext uri="{28A0092B-C50C-407E-A947-70E740481C1C}">
                <a14:useLocalDpi xmlns:a14="http://schemas.microsoft.com/office/drawing/2010/main" val="0"/>
              </a:ext>
            </a:extLst>
          </a:blip>
          <a:stretch>
            <a:fillRect/>
          </a:stretch>
        </p:blipFill>
        <p:spPr>
          <a:xfrm>
            <a:off x="8890946" y="2261429"/>
            <a:ext cx="1830839" cy="1830839"/>
          </a:xfrm>
          <a:prstGeom prst="rect">
            <a:avLst/>
          </a:prstGeom>
        </p:spPr>
      </p:pic>
      <p:grpSp>
        <p:nvGrpSpPr>
          <p:cNvPr id="31" name="Group 30"/>
          <p:cNvGrpSpPr/>
          <p:nvPr/>
        </p:nvGrpSpPr>
        <p:grpSpPr>
          <a:xfrm>
            <a:off x="9512551" y="991038"/>
            <a:ext cx="1924483" cy="685161"/>
            <a:chOff x="7352778" y="2981193"/>
            <a:chExt cx="1640909" cy="501043"/>
          </a:xfrm>
        </p:grpSpPr>
        <p:sp>
          <p:nvSpPr>
            <p:cNvPr id="32" name="Oval 31"/>
            <p:cNvSpPr/>
            <p:nvPr/>
          </p:nvSpPr>
          <p:spPr>
            <a:xfrm>
              <a:off x="7352778" y="2981195"/>
              <a:ext cx="250521" cy="25052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B050"/>
                </a:solidFill>
              </a:endParaRPr>
            </a:p>
          </p:txBody>
        </p:sp>
        <p:sp>
          <p:nvSpPr>
            <p:cNvPr id="33" name="Oval 32"/>
            <p:cNvSpPr/>
            <p:nvPr/>
          </p:nvSpPr>
          <p:spPr>
            <a:xfrm>
              <a:off x="7656654" y="2981195"/>
              <a:ext cx="250521" cy="25052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p:cNvSpPr/>
            <p:nvPr/>
          </p:nvSpPr>
          <p:spPr>
            <a:xfrm>
              <a:off x="7960530" y="2981194"/>
              <a:ext cx="250521" cy="25052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Oval 34"/>
            <p:cNvSpPr/>
            <p:nvPr/>
          </p:nvSpPr>
          <p:spPr>
            <a:xfrm>
              <a:off x="8260674" y="2981194"/>
              <a:ext cx="250521" cy="25052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Oval 35"/>
            <p:cNvSpPr/>
            <p:nvPr/>
          </p:nvSpPr>
          <p:spPr>
            <a:xfrm>
              <a:off x="8554794" y="2981193"/>
              <a:ext cx="250521" cy="25052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ight Arrow 36"/>
            <p:cNvSpPr/>
            <p:nvPr/>
          </p:nvSpPr>
          <p:spPr>
            <a:xfrm>
              <a:off x="7415408" y="3206662"/>
              <a:ext cx="1578279" cy="27557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38" name="Straight Arrow Connector 37">
            <a:extLst>
              <a:ext uri="{FF2B5EF4-FFF2-40B4-BE49-F238E27FC236}">
                <a16:creationId xmlns:a16="http://schemas.microsoft.com/office/drawing/2014/main" xmlns="" id="{7B43B2E3-8B39-445D-A15A-5E90D5E79EEE}"/>
              </a:ext>
            </a:extLst>
          </p:cNvPr>
          <p:cNvCxnSpPr>
            <a:cxnSpLocks/>
          </p:cNvCxnSpPr>
          <p:nvPr/>
        </p:nvCxnSpPr>
        <p:spPr>
          <a:xfrm flipV="1">
            <a:off x="4944757" y="3083208"/>
            <a:ext cx="3988228" cy="38063"/>
          </a:xfrm>
          <a:prstGeom prst="straightConnector1">
            <a:avLst/>
          </a:prstGeom>
          <a:ln w="88900">
            <a:solidFill>
              <a:srgbClr val="59616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xmlns="" id="{7B43B2E3-8B39-445D-A15A-5E90D5E79EEE}"/>
              </a:ext>
            </a:extLst>
          </p:cNvPr>
          <p:cNvCxnSpPr>
            <a:cxnSpLocks/>
          </p:cNvCxnSpPr>
          <p:nvPr/>
        </p:nvCxnSpPr>
        <p:spPr>
          <a:xfrm flipV="1">
            <a:off x="4958236" y="1147770"/>
            <a:ext cx="4278597" cy="2580"/>
          </a:xfrm>
          <a:prstGeom prst="straightConnector1">
            <a:avLst/>
          </a:prstGeom>
          <a:ln w="88900">
            <a:solidFill>
              <a:srgbClr val="59616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80403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TotalTime>
  <Words>384</Words>
  <Application>Microsoft Office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Arial Black</vt:lpstr>
      <vt:lpstr>Calibri</vt:lpstr>
      <vt:lpstr>Calibri Light</vt:lpstr>
      <vt:lpstr>Cambria Math</vt:lpstr>
      <vt:lpstr>Rockwell Condensed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Bipin Kalra</dc:creator>
  <cp:lastModifiedBy>Bipin Kalra</cp:lastModifiedBy>
  <cp:revision>31</cp:revision>
  <dcterms:created xsi:type="dcterms:W3CDTF">2019-03-03T05:55:04Z</dcterms:created>
  <dcterms:modified xsi:type="dcterms:W3CDTF">2019-03-03T10:47:43Z</dcterms:modified>
</cp:coreProperties>
</file>