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56" r:id="rId3"/>
    <p:sldId id="257" r:id="rId5"/>
    <p:sldId id="258" r:id="rId6"/>
    <p:sldId id="259" r:id="rId7"/>
    <p:sldId id="262" r:id="rId8"/>
    <p:sldId id="309" r:id="rId9"/>
    <p:sldId id="308" r:id="rId10"/>
    <p:sldId id="340" r:id="rId11"/>
    <p:sldId id="311" r:id="rId12"/>
    <p:sldId id="312" r:id="rId13"/>
    <p:sldId id="310" r:id="rId14"/>
    <p:sldId id="313" r:id="rId15"/>
    <p:sldId id="314" r:id="rId16"/>
    <p:sldId id="315" r:id="rId17"/>
    <p:sldId id="316" r:id="rId18"/>
    <p:sldId id="334" r:id="rId19"/>
    <p:sldId id="335" r:id="rId20"/>
    <p:sldId id="336" r:id="rId21"/>
    <p:sldId id="317" r:id="rId22"/>
    <p:sldId id="319" r:id="rId23"/>
    <p:sldId id="320" r:id="rId24"/>
    <p:sldId id="337" r:id="rId25"/>
    <p:sldId id="338" r:id="rId26"/>
    <p:sldId id="339" r:id="rId27"/>
    <p:sldId id="322" r:id="rId28"/>
    <p:sldId id="327" r:id="rId29"/>
    <p:sldId id="328" r:id="rId30"/>
    <p:sldId id="329" r:id="rId31"/>
    <p:sldId id="272" r:id="rId32"/>
    <p:sldId id="342" r:id="rId33"/>
    <p:sldId id="345" r:id="rId34"/>
    <p:sldId id="344" r:id="rId35"/>
    <p:sldId id="343" r:id="rId36"/>
    <p:sldId id="276" r:id="rId3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FF00"/>
    <a:srgbClr val="F4B08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B6A44D8F-41B5-4F18-93B8-F2A69BC86BB6}" styleName="Table_0">
    <a:wholeTbl>
      <a:tcTxStyle>
        <a:schemeClr val="dk1"/>
        <a:latin typeface="Calibri"/>
        <a:ea typeface="Calibri"/>
        <a:cs typeface="Calibri"/>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25400" cap="flat" cmpd="sng">
              <a:solidFill>
                <a:schemeClr val="dk1"/>
              </a:solidFill>
              <a:prstDash val="solid"/>
              <a:round/>
              <a:headEnd type="none" w="med" len="med"/>
              <a:tailEnd type="none" w="med" len="med"/>
            </a:ln>
          </a:top>
          <a:bottom>
            <a:ln w="25400" cap="flat" cmpd="sng">
              <a:solidFill>
                <a:schemeClr val="dk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chemeClr val="lt1"/>
          </a:solidFill>
        </a:fill>
      </a:tcStyle>
    </a:wholeTbl>
    <a:band1H>
      <a:tcTxStyle/>
      <a:tcStyle>
        <a:tcBdr/>
        <a:fill>
          <a:solidFill>
            <a:srgbClr val="E6E6E6"/>
          </a:solidFill>
        </a:fill>
      </a:tcStyle>
    </a:band1H>
    <a:band2H>
      <a:tcTxStyle/>
      <a:tcStyle>
        <a:tcBdr/>
      </a:tcStyle>
    </a:band2H>
    <a:band1V>
      <a:tcTxStyle/>
      <a:tcStyle>
        <a:tcBdr/>
        <a:fill>
          <a:solidFill>
            <a:srgbClr val="E6E6E6"/>
          </a:solidFill>
        </a:fill>
      </a:tcStyle>
    </a:band1V>
    <a:band2V>
      <a:tcTxStyle/>
      <a:tcStyle>
        <a:tcBdr/>
      </a:tcStyle>
    </a:band2V>
    <a:lastCol>
      <a:tcTxStyle b="on">
        <a:schemeClr val="lt1"/>
        <a:latin typeface="Calibri"/>
        <a:ea typeface="Calibri"/>
        <a:cs typeface="Calibri"/>
      </a:tcTxStyle>
      <a:tcStyle>
        <a:tcBdr/>
        <a:fill>
          <a:solidFill>
            <a:schemeClr val="accent2"/>
          </a:solidFill>
        </a:fill>
      </a:tcStyle>
    </a:lastCol>
    <a:firstCol>
      <a:tcTxStyle b="on">
        <a:schemeClr val="lt1"/>
        <a:latin typeface="Calibri"/>
        <a:ea typeface="Calibri"/>
        <a:cs typeface="Calibri"/>
      </a:tcTxStyle>
      <a:tcStyle>
        <a:tcBdr/>
        <a:fill>
          <a:solidFill>
            <a:schemeClr val="accent2"/>
          </a:solidFill>
        </a:fill>
      </a:tcStyle>
    </a:firstCol>
    <a:lastRow>
      <a:tcTxStyle b="on"/>
      <a:tcStyle>
        <a:tcBdr>
          <a:top>
            <a:ln w="50800" cap="flat" cmpd="sng">
              <a:solidFill>
                <a:schemeClr val="dk1"/>
              </a:solidFill>
              <a:prstDash val="solid"/>
              <a:round/>
              <a:headEnd type="none" w="med" len="med"/>
              <a:tailEnd type="none" w="med" len="med"/>
            </a:ln>
          </a:top>
        </a:tcBdr>
        <a:fill>
          <a:solidFill>
            <a:schemeClr val="lt1"/>
          </a:solidFill>
        </a:fill>
      </a:tcStyle>
    </a:lastRow>
    <a:seCell>
      <a:tcTxStyle b="on">
        <a:schemeClr val="dk1"/>
        <a:latin typeface="Calibri"/>
        <a:ea typeface="Calibri"/>
        <a:cs typeface="Calibri"/>
      </a:tcTxStyle>
      <a:tcStyle>
        <a:tcBdr/>
      </a:tcStyle>
    </a:seCell>
    <a:swCell>
      <a:tcTxStyle b="on">
        <a:schemeClr val="dk1"/>
        <a:latin typeface="Calibri"/>
        <a:ea typeface="Calibri"/>
        <a:cs typeface="Calibri"/>
      </a:tcTxStyle>
      <a:tcStyle>
        <a:tcBdr/>
      </a:tcStyle>
    </a:swCell>
    <a:firstRow>
      <a:tcTxStyle b="on">
        <a:schemeClr val="lt1"/>
        <a:latin typeface="Calibri"/>
        <a:ea typeface="Calibri"/>
        <a:cs typeface="Calibri"/>
      </a:tcTxStyle>
      <a:tcStyle>
        <a:tcBdr>
          <a:bottom>
            <a:ln w="25400" cap="flat" cmpd="sng">
              <a:solidFill>
                <a:schemeClr val="dk1"/>
              </a:solidFill>
              <a:prstDash val="solid"/>
              <a:round/>
              <a:headEnd type="none" w="med" len="med"/>
              <a:tailEnd type="none" w="med" len="med"/>
            </a:ln>
          </a:bottom>
        </a:tcBdr>
        <a:fill>
          <a:solidFill>
            <a:schemeClr val="accent2"/>
          </a:solidFill>
        </a:fill>
      </a:tcStyle>
    </a:firstRow>
    <a:neCell>
      <a:tcTxStyle/>
      <a:tcStyle>
        <a:tcBdr/>
      </a:tcStyle>
    </a:neCell>
    <a:nwCell>
      <a:tcTxStyle/>
      <a:tcStyle>
        <a:tcBdr/>
      </a:tcStyle>
    </a:nwCell>
  </a:tblStyle>
  <a:tblStyle styleId="{D51E559F-F73D-4496-8B4E-573634BEDCC9}" styleName="Table_1">
    <a:wholeTbl>
      <a:tcTxStyle>
        <a:schemeClr val="dk1"/>
        <a:latin typeface="Calibri"/>
        <a:ea typeface="Calibri"/>
        <a:cs typeface="Calibri"/>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25400" cap="flat" cmpd="sng">
              <a:solidFill>
                <a:schemeClr val="dk1"/>
              </a:solidFill>
              <a:prstDash val="solid"/>
              <a:round/>
              <a:headEnd type="none" w="med" len="med"/>
              <a:tailEnd type="none" w="med" len="med"/>
            </a:ln>
          </a:top>
          <a:bottom>
            <a:ln w="25400" cap="flat" cmpd="sng">
              <a:solidFill>
                <a:schemeClr val="dk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chemeClr val="lt1"/>
          </a:solidFill>
        </a:fill>
      </a:tcStyle>
    </a:wholeTbl>
    <a:band1H>
      <a:tcTxStyle/>
      <a:tcStyle>
        <a:tcBdr/>
        <a:fill>
          <a:solidFill>
            <a:srgbClr val="E6E6E6"/>
          </a:solidFill>
        </a:fill>
      </a:tcStyle>
    </a:band1H>
    <a:band2H>
      <a:tcTxStyle/>
      <a:tcStyle>
        <a:tcBdr/>
      </a:tcStyle>
    </a:band2H>
    <a:band1V>
      <a:tcTxStyle/>
      <a:tcStyle>
        <a:tcBdr/>
        <a:fill>
          <a:solidFill>
            <a:srgbClr val="E6E6E6"/>
          </a:solidFill>
        </a:fill>
      </a:tcStyle>
    </a:band1V>
    <a:band2V>
      <a:tcTxStyle/>
      <a:tcStyle>
        <a:tcBdr/>
      </a:tcStyle>
    </a:band2V>
    <a:lastCol>
      <a:tcTxStyle b="on">
        <a:schemeClr val="lt1"/>
        <a:latin typeface="Calibri"/>
        <a:ea typeface="Calibri"/>
        <a:cs typeface="Calibri"/>
      </a:tcTxStyle>
      <a:tcStyle>
        <a:tcBdr/>
        <a:fill>
          <a:solidFill>
            <a:schemeClr val="accent6"/>
          </a:solidFill>
        </a:fill>
      </a:tcStyle>
    </a:lastCol>
    <a:firstCol>
      <a:tcTxStyle b="on">
        <a:schemeClr val="lt1"/>
        <a:latin typeface="Calibri"/>
        <a:ea typeface="Calibri"/>
        <a:cs typeface="Calibri"/>
      </a:tcTxStyle>
      <a:tcStyle>
        <a:tcBdr/>
        <a:fill>
          <a:solidFill>
            <a:schemeClr val="accent6"/>
          </a:solidFill>
        </a:fill>
      </a:tcStyle>
    </a:firstCol>
    <a:lastRow>
      <a:tcTxStyle b="on"/>
      <a:tcStyle>
        <a:tcBdr>
          <a:top>
            <a:ln w="50800" cap="flat" cmpd="sng">
              <a:solidFill>
                <a:schemeClr val="dk1"/>
              </a:solidFill>
              <a:prstDash val="solid"/>
              <a:round/>
              <a:headEnd type="none" w="med" len="med"/>
              <a:tailEnd type="none" w="med" len="med"/>
            </a:ln>
          </a:top>
        </a:tcBdr>
        <a:fill>
          <a:solidFill>
            <a:schemeClr val="lt1"/>
          </a:solidFill>
        </a:fill>
      </a:tcStyle>
    </a:lastRow>
    <a:seCell>
      <a:tcTxStyle b="on">
        <a:schemeClr val="dk1"/>
        <a:latin typeface="Calibri"/>
        <a:ea typeface="Calibri"/>
        <a:cs typeface="Calibri"/>
      </a:tcTxStyle>
      <a:tcStyle>
        <a:tcBdr/>
      </a:tcStyle>
    </a:seCell>
    <a:swCell>
      <a:tcTxStyle b="on">
        <a:schemeClr val="dk1"/>
        <a:latin typeface="Calibri"/>
        <a:ea typeface="Calibri"/>
        <a:cs typeface="Calibri"/>
      </a:tcTxStyle>
      <a:tcStyle>
        <a:tcBdr/>
      </a:tcStyle>
    </a:swCell>
    <a:firstRow>
      <a:tcTxStyle b="on">
        <a:schemeClr val="lt1"/>
        <a:latin typeface="Calibri"/>
        <a:ea typeface="Calibri"/>
        <a:cs typeface="Calibri"/>
      </a:tcTxStyle>
      <a:tcStyle>
        <a:tcBdr>
          <a:bottom>
            <a:ln w="25400" cap="flat" cmpd="sng">
              <a:solidFill>
                <a:schemeClr val="dk1"/>
              </a:solidFill>
              <a:prstDash val="solid"/>
              <a:round/>
              <a:headEnd type="none" w="med" len="med"/>
              <a:tailEnd type="none" w="med" len="med"/>
            </a:ln>
          </a:bottom>
        </a:tcBdr>
        <a:fill>
          <a:solidFill>
            <a:schemeClr val="accent6"/>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6" d="100"/>
          <a:sy n="66" d="100"/>
        </p:scale>
        <p:origin x="1506"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0" Type="http://schemas.openxmlformats.org/officeDocument/2006/relationships/tableStyles" Target="tableStyles.xml"/><Relationship Id="rId4" Type="http://schemas.openxmlformats.org/officeDocument/2006/relationships/notesMaster" Target="notesMasters/notesMaster1.xml"/><Relationship Id="rId39" Type="http://schemas.openxmlformats.org/officeDocument/2006/relationships/viewProps" Target="viewProps.xml"/><Relationship Id="rId38" Type="http://schemas.openxmlformats.org/officeDocument/2006/relationships/presProps" Target="presProps.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8788"/>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Clr>
                <a:schemeClr val="dk1"/>
              </a:buClr>
              <a:buFont typeface="Calibri" panose="020F050202020403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457200" marR="0" lvl="1"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914400" marR="0" lvl="2"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371600" marR="0" lvl="3"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1828800" marR="0" lvl="4"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286000" marR="0" lvl="5"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2743200" marR="0" lvl="6"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200400" marR="0" lvl="7"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3657600" marR="0" lvl="8"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 name="Shape 4"/>
          <p:cNvSpPr txBox="1">
            <a:spLocks noGrp="1"/>
          </p:cNvSpPr>
          <p:nvPr>
            <p:ph type="dt" idx="10"/>
          </p:nvPr>
        </p:nvSpPr>
        <p:spPr>
          <a:xfrm>
            <a:off x="3884612" y="0"/>
            <a:ext cx="2971799" cy="458788"/>
          </a:xfrm>
          <a:prstGeom prst="rect">
            <a:avLst/>
          </a:prstGeom>
          <a:noFill/>
          <a:ln>
            <a:noFill/>
          </a:ln>
        </p:spPr>
        <p:txBody>
          <a:bodyPr wrap="square" lIns="91425" tIns="91425" rIns="91425" bIns="91425" anchor="t" anchorCtr="0"/>
          <a:lstStyle>
            <a:lvl1pPr marL="0" marR="0" lvl="0" indent="0" algn="r" rtl="0">
              <a:lnSpc>
                <a:spcPct val="100000"/>
              </a:lnSpc>
              <a:spcBef>
                <a:spcPts val="0"/>
              </a:spcBef>
              <a:spcAft>
                <a:spcPts val="0"/>
              </a:spcAft>
              <a:buClr>
                <a:schemeClr val="dk1"/>
              </a:buClr>
              <a:buFont typeface="Calibri" panose="020F050202020403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457200" marR="0" lvl="1"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914400" marR="0" lvl="2"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371600" marR="0" lvl="3"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1828800" marR="0" lvl="4"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286000" marR="0" lvl="5"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2743200" marR="0" lvl="6"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200400" marR="0" lvl="7"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3657600" marR="0" lvl="8"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 name="Shape 5"/>
          <p:cNvSpPr>
            <a:spLocks noGrp="1" noRot="1" noChangeAspect="1"/>
          </p:cNvSpPr>
          <p:nvPr>
            <p:ph type="sldImg" idx="3"/>
          </p:nvPr>
        </p:nvSpPr>
        <p:spPr>
          <a:xfrm>
            <a:off x="1371600" y="1143000"/>
            <a:ext cx="4114800" cy="3086097"/>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400550"/>
            <a:ext cx="5486399" cy="3600450"/>
          </a:xfrm>
          <a:prstGeom prst="rect">
            <a:avLst/>
          </a:prstGeom>
          <a:noFill/>
          <a:ln>
            <a:noFill/>
          </a:ln>
        </p:spPr>
        <p:txBody>
          <a:bodyPr wrap="square" lIns="91425" tIns="91425" rIns="91425" bIns="91425" anchor="t" anchorCtr="0"/>
          <a:lstStyle>
            <a:lvl1pPr marL="76200" marR="0" lvl="0" indent="0" algn="l" rtl="0">
              <a:spcBef>
                <a:spcPts val="0"/>
              </a:spcBef>
              <a:buClr>
                <a:schemeClr val="dk1"/>
              </a:buClr>
              <a:buSzPct val="100000"/>
              <a:buFont typeface="Calibri" panose="020F0502020204030204"/>
              <a:buChar char="●"/>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533400" marR="0" lvl="1" indent="0" algn="l" rtl="0">
              <a:spcBef>
                <a:spcPts val="0"/>
              </a:spcBef>
              <a:buClr>
                <a:schemeClr val="dk1"/>
              </a:buClr>
              <a:buSzPct val="100000"/>
              <a:buFont typeface="Calibri" panose="020F0502020204030204"/>
              <a:buChar char="○"/>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990600" marR="0" lvl="2" indent="0" algn="l" rtl="0">
              <a:spcBef>
                <a:spcPts val="0"/>
              </a:spcBef>
              <a:buClr>
                <a:schemeClr val="dk1"/>
              </a:buClr>
              <a:buSzPct val="100000"/>
              <a:buFont typeface="Calibri" panose="020F0502020204030204"/>
              <a:buChar char="■"/>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447800" marR="0" lvl="3" indent="0" algn="l" rtl="0">
              <a:spcBef>
                <a:spcPts val="0"/>
              </a:spcBef>
              <a:buClr>
                <a:schemeClr val="dk1"/>
              </a:buClr>
              <a:buSzPct val="100000"/>
              <a:buFont typeface="Calibri" panose="020F0502020204030204"/>
              <a:buChar char="●"/>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1905000" marR="0" lvl="4" indent="0" algn="l" rtl="0">
              <a:spcBef>
                <a:spcPts val="0"/>
              </a:spcBef>
              <a:buClr>
                <a:schemeClr val="dk1"/>
              </a:buClr>
              <a:buSzPct val="100000"/>
              <a:buFont typeface="Calibri" panose="020F0502020204030204"/>
              <a:buChar char="○"/>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362200" marR="0" lvl="5" indent="0" algn="l" rtl="0">
              <a:spcBef>
                <a:spcPts val="0"/>
              </a:spcBef>
              <a:buClr>
                <a:schemeClr val="dk1"/>
              </a:buClr>
              <a:buSzPct val="100000"/>
              <a:buFont typeface="Calibri" panose="020F0502020204030204"/>
              <a:buChar char="■"/>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2819400" marR="0" lvl="6" indent="0" algn="l" rtl="0">
              <a:spcBef>
                <a:spcPts val="0"/>
              </a:spcBef>
              <a:buClr>
                <a:schemeClr val="dk1"/>
              </a:buClr>
              <a:buSzPct val="100000"/>
              <a:buFont typeface="Calibri" panose="020F0502020204030204"/>
              <a:buChar char="●"/>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276600" marR="0" lvl="7" indent="0" algn="l" rtl="0">
              <a:spcBef>
                <a:spcPts val="0"/>
              </a:spcBef>
              <a:buClr>
                <a:schemeClr val="dk1"/>
              </a:buClr>
              <a:buSzPct val="100000"/>
              <a:buFont typeface="Calibri" panose="020F0502020204030204"/>
              <a:buChar char="○"/>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3733800" marR="0" lvl="8" indent="0" algn="l" rtl="0">
              <a:spcBef>
                <a:spcPts val="0"/>
              </a:spcBef>
              <a:buClr>
                <a:schemeClr val="dk1"/>
              </a:buClr>
              <a:buSzPct val="100000"/>
              <a:buFont typeface="Calibri" panose="020F0502020204030204"/>
              <a:buChar char="■"/>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 name="Shape 7"/>
          <p:cNvSpPr txBox="1">
            <a:spLocks noGrp="1"/>
          </p:cNvSpPr>
          <p:nvPr>
            <p:ph type="ftr" idx="11"/>
          </p:nvPr>
        </p:nvSpPr>
        <p:spPr>
          <a:xfrm>
            <a:off x="0" y="8685213"/>
            <a:ext cx="2971799" cy="458785"/>
          </a:xfrm>
          <a:prstGeom prst="rect">
            <a:avLst/>
          </a:prstGeom>
          <a:noFill/>
          <a:ln>
            <a:noFill/>
          </a:ln>
        </p:spPr>
        <p:txBody>
          <a:bodyPr wrap="square" lIns="91425" tIns="91425" rIns="91425" bIns="91425" anchor="b" anchorCtr="0"/>
          <a:lstStyle>
            <a:lvl1pPr marL="0" marR="0" lvl="0" indent="0" algn="l" rtl="0">
              <a:lnSpc>
                <a:spcPct val="100000"/>
              </a:lnSpc>
              <a:spcBef>
                <a:spcPts val="0"/>
              </a:spcBef>
              <a:spcAft>
                <a:spcPts val="0"/>
              </a:spcAft>
              <a:buClr>
                <a:schemeClr val="dk1"/>
              </a:buClr>
              <a:buFont typeface="Calibri" panose="020F050202020403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457200" marR="0" lvl="1"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914400" marR="0" lvl="2"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371600" marR="0" lvl="3"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1828800" marR="0" lvl="4"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286000" marR="0" lvl="5"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2743200" marR="0" lvl="6"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200400" marR="0" lvl="7"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3657600" marR="0" lvl="8"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Shape 8"/>
          <p:cNvSpPr txBox="1">
            <a:spLocks noGrp="1"/>
          </p:cNvSpPr>
          <p:nvPr>
            <p:ph type="sldNum" idx="12"/>
          </p:nvPr>
        </p:nvSpPr>
        <p:spPr>
          <a:xfrm>
            <a:off x="3884612" y="8685213"/>
            <a:ext cx="2971799" cy="458785"/>
          </a:xfrm>
          <a:prstGeom prst="rect">
            <a:avLst/>
          </a:prstGeom>
          <a:noFill/>
          <a:ln>
            <a:noFill/>
          </a:ln>
        </p:spPr>
        <p:txBody>
          <a:bodyPr wrap="square"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Calibri" panose="020F0502020204030204"/>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fld>
            <a:endPar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8"/>
        <p:cNvGrpSpPr/>
        <p:nvPr/>
      </p:nvGrpSpPr>
      <p:grpSpPr>
        <a:xfrm>
          <a:off x="0" y="0"/>
          <a:ext cx="0" cy="0"/>
          <a:chOff x="0" y="0"/>
          <a:chExt cx="0" cy="0"/>
        </a:xfrm>
      </p:grpSpPr>
      <p:sp>
        <p:nvSpPr>
          <p:cNvPr id="89" name="Shape 89"/>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90" name="Shape 90"/>
          <p:cNvSpPr txBox="1">
            <a:spLocks noGrp="1"/>
          </p:cNvSpPr>
          <p:nvPr>
            <p:ph type="body" idx="1"/>
          </p:nvPr>
        </p:nvSpPr>
        <p:spPr>
          <a:xfrm>
            <a:off x="685800" y="4400550"/>
            <a:ext cx="5486399" cy="3600450"/>
          </a:xfrm>
          <a:prstGeom prst="rect">
            <a:avLst/>
          </a:prstGeom>
          <a:noFill/>
          <a:ln>
            <a:noFill/>
          </a:ln>
        </p:spPr>
        <p:txBody>
          <a:bodyPr wrap="square" lIns="91425" tIns="45700" rIns="91425" bIns="45700" anchor="t" anchorCtr="0">
            <a:noAutofit/>
          </a:bodyPr>
          <a:lstStyle/>
          <a:p>
            <a:pPr marL="0" marR="0" lvl="0" indent="0" algn="l" rtl="0">
              <a:spcBef>
                <a:spcPts val="0"/>
              </a:spcBef>
              <a:buClr>
                <a:schemeClr val="dk1"/>
              </a:buClr>
              <a:buSzPct val="25000"/>
              <a:buFont typeface="Calibri" panose="020F0502020204030204"/>
              <a:buNone/>
            </a:pPr>
            <a:r>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My notes</a:t>
            </a:r>
            <a:endPar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1" name="Shape 91"/>
          <p:cNvSpPr txBox="1">
            <a:spLocks noGrp="1"/>
          </p:cNvSpPr>
          <p:nvPr>
            <p:ph type="sldNum" idx="12"/>
          </p:nvPr>
        </p:nvSpPr>
        <p:spPr>
          <a:xfrm>
            <a:off x="3884612" y="8685213"/>
            <a:ext cx="2971799" cy="458785"/>
          </a:xfrm>
          <a:prstGeom prst="rect">
            <a:avLst/>
          </a:prstGeom>
          <a:noFill/>
          <a:ln>
            <a:noFill/>
          </a:ln>
        </p:spPr>
        <p:txBody>
          <a:bodyPr wrap="square"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Calibri" panose="020F0502020204030204"/>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fld>
            <a:endPar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18"/>
        <p:cNvGrpSpPr/>
        <p:nvPr/>
      </p:nvGrpSpPr>
      <p:grpSpPr>
        <a:xfrm>
          <a:off x="0" y="0"/>
          <a:ext cx="0" cy="0"/>
          <a:chOff x="0" y="0"/>
          <a:chExt cx="0" cy="0"/>
        </a:xfrm>
      </p:grpSpPr>
      <p:sp>
        <p:nvSpPr>
          <p:cNvPr id="219" name="Shape 219"/>
          <p:cNvSpPr txBox="1">
            <a:spLocks noGrp="1"/>
          </p:cNvSpPr>
          <p:nvPr>
            <p:ph type="body" idx="1"/>
          </p:nvPr>
        </p:nvSpPr>
        <p:spPr>
          <a:xfrm>
            <a:off x="685800" y="4400550"/>
            <a:ext cx="5486399" cy="3600450"/>
          </a:xfrm>
          <a:prstGeom prst="rect">
            <a:avLst/>
          </a:prstGeom>
          <a:noFill/>
          <a:ln>
            <a:noFill/>
          </a:ln>
        </p:spPr>
        <p:txBody>
          <a:bodyPr wrap="square" lIns="91425" tIns="91425" rIns="91425" bIns="91425" anchor="t" anchorCtr="0">
            <a:noAutofit/>
          </a:bodyPr>
          <a:lstStyle/>
          <a:p>
            <a:pPr marL="0" marR="0" lvl="0" indent="0" algn="l" rtl="0">
              <a:spcBef>
                <a:spcPts val="0"/>
              </a:spcBef>
              <a:buClr>
                <a:schemeClr val="dk1"/>
              </a:buClr>
              <a:buSzPct val="25000"/>
              <a:buFont typeface="Calibri" panose="020F0502020204030204"/>
              <a:buNone/>
            </a:pPr>
            <a:endParaRPr sz="12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20" name="Shape 220"/>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18"/>
        <p:cNvGrpSpPr/>
        <p:nvPr/>
      </p:nvGrpSpPr>
      <p:grpSpPr>
        <a:xfrm>
          <a:off x="0" y="0"/>
          <a:ext cx="0" cy="0"/>
          <a:chOff x="0" y="0"/>
          <a:chExt cx="0" cy="0"/>
        </a:xfrm>
      </p:grpSpPr>
      <p:sp>
        <p:nvSpPr>
          <p:cNvPr id="219" name="Shape 219"/>
          <p:cNvSpPr txBox="1">
            <a:spLocks noGrp="1"/>
          </p:cNvSpPr>
          <p:nvPr>
            <p:ph type="body" idx="1"/>
          </p:nvPr>
        </p:nvSpPr>
        <p:spPr>
          <a:xfrm>
            <a:off x="685800" y="4400550"/>
            <a:ext cx="5486399" cy="3600450"/>
          </a:xfrm>
          <a:prstGeom prst="rect">
            <a:avLst/>
          </a:prstGeom>
          <a:noFill/>
          <a:ln>
            <a:noFill/>
          </a:ln>
        </p:spPr>
        <p:txBody>
          <a:bodyPr wrap="square" lIns="91425" tIns="91425" rIns="91425" bIns="91425" anchor="t" anchorCtr="0">
            <a:noAutofit/>
          </a:bodyPr>
          <a:lstStyle/>
          <a:p>
            <a:pPr marL="0" marR="0" lvl="0" indent="0" algn="l" rtl="0">
              <a:spcBef>
                <a:spcPts val="0"/>
              </a:spcBef>
              <a:buClr>
                <a:schemeClr val="dk1"/>
              </a:buClr>
              <a:buSzPct val="25000"/>
              <a:buFont typeface="Calibri" panose="020F0502020204030204"/>
              <a:buNone/>
            </a:pPr>
            <a:endParaRPr sz="12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20" name="Shape 220"/>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41"/>
        <p:cNvGrpSpPr/>
        <p:nvPr/>
      </p:nvGrpSpPr>
      <p:grpSpPr>
        <a:xfrm>
          <a:off x="0" y="0"/>
          <a:ext cx="0" cy="0"/>
          <a:chOff x="0" y="0"/>
          <a:chExt cx="0" cy="0"/>
        </a:xfrm>
      </p:grpSpPr>
      <p:sp>
        <p:nvSpPr>
          <p:cNvPr id="242" name="Shape 242"/>
          <p:cNvSpPr txBox="1">
            <a:spLocks noGrp="1"/>
          </p:cNvSpPr>
          <p:nvPr>
            <p:ph type="body" idx="1"/>
          </p:nvPr>
        </p:nvSpPr>
        <p:spPr>
          <a:xfrm>
            <a:off x="685800" y="4400550"/>
            <a:ext cx="5486399" cy="3600450"/>
          </a:xfrm>
          <a:prstGeom prst="rect">
            <a:avLst/>
          </a:prstGeom>
          <a:noFill/>
          <a:ln>
            <a:noFill/>
          </a:ln>
        </p:spPr>
        <p:txBody>
          <a:bodyPr wrap="square" lIns="91425" tIns="91425" rIns="91425" bIns="91425" anchor="t" anchorCtr="0">
            <a:noAutofit/>
          </a:bodyPr>
          <a:lstStyle/>
          <a:p>
            <a:pPr marL="0" marR="0" lvl="0" indent="0" algn="l" rtl="0">
              <a:spcBef>
                <a:spcPts val="0"/>
              </a:spcBef>
              <a:buClr>
                <a:schemeClr val="dk1"/>
              </a:buClr>
              <a:buSzPct val="25000"/>
              <a:buFont typeface="Calibri" panose="020F0502020204030204"/>
              <a:buNone/>
            </a:pPr>
            <a:endParaRPr sz="12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43" name="Shape 243"/>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41"/>
        <p:cNvGrpSpPr/>
        <p:nvPr/>
      </p:nvGrpSpPr>
      <p:grpSpPr>
        <a:xfrm>
          <a:off x="0" y="0"/>
          <a:ext cx="0" cy="0"/>
          <a:chOff x="0" y="0"/>
          <a:chExt cx="0" cy="0"/>
        </a:xfrm>
      </p:grpSpPr>
      <p:sp>
        <p:nvSpPr>
          <p:cNvPr id="242" name="Shape 242"/>
          <p:cNvSpPr txBox="1">
            <a:spLocks noGrp="1"/>
          </p:cNvSpPr>
          <p:nvPr>
            <p:ph type="body" idx="1"/>
          </p:nvPr>
        </p:nvSpPr>
        <p:spPr>
          <a:xfrm>
            <a:off x="685800" y="4400550"/>
            <a:ext cx="5486399" cy="3600450"/>
          </a:xfrm>
          <a:prstGeom prst="rect">
            <a:avLst/>
          </a:prstGeom>
          <a:noFill/>
          <a:ln>
            <a:noFill/>
          </a:ln>
        </p:spPr>
        <p:txBody>
          <a:bodyPr wrap="square" lIns="91425" tIns="91425" rIns="91425" bIns="91425" anchor="t" anchorCtr="0">
            <a:noAutofit/>
          </a:bodyPr>
          <a:lstStyle/>
          <a:p>
            <a:pPr marL="0" marR="0" lvl="0" indent="0" algn="l" rtl="0">
              <a:spcBef>
                <a:spcPts val="0"/>
              </a:spcBef>
              <a:buClr>
                <a:schemeClr val="dk1"/>
              </a:buClr>
              <a:buSzPct val="25000"/>
              <a:buFont typeface="Calibri" panose="020F0502020204030204"/>
              <a:buNone/>
            </a:pPr>
            <a:endParaRPr sz="12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43" name="Shape 243"/>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41"/>
        <p:cNvGrpSpPr/>
        <p:nvPr/>
      </p:nvGrpSpPr>
      <p:grpSpPr>
        <a:xfrm>
          <a:off x="0" y="0"/>
          <a:ext cx="0" cy="0"/>
          <a:chOff x="0" y="0"/>
          <a:chExt cx="0" cy="0"/>
        </a:xfrm>
      </p:grpSpPr>
      <p:sp>
        <p:nvSpPr>
          <p:cNvPr id="242" name="Shape 242"/>
          <p:cNvSpPr txBox="1">
            <a:spLocks noGrp="1"/>
          </p:cNvSpPr>
          <p:nvPr>
            <p:ph type="body" idx="1"/>
          </p:nvPr>
        </p:nvSpPr>
        <p:spPr>
          <a:xfrm>
            <a:off x="685800" y="4400550"/>
            <a:ext cx="5486399" cy="3600450"/>
          </a:xfrm>
          <a:prstGeom prst="rect">
            <a:avLst/>
          </a:prstGeom>
          <a:noFill/>
          <a:ln>
            <a:noFill/>
          </a:ln>
        </p:spPr>
        <p:txBody>
          <a:bodyPr wrap="square" lIns="91425" tIns="91425" rIns="91425" bIns="91425" anchor="t" anchorCtr="0">
            <a:noAutofit/>
          </a:bodyPr>
          <a:lstStyle/>
          <a:p>
            <a:pPr marL="0" marR="0" lvl="0" indent="0" algn="l" rtl="0">
              <a:spcBef>
                <a:spcPts val="0"/>
              </a:spcBef>
              <a:buClr>
                <a:schemeClr val="dk1"/>
              </a:buClr>
              <a:buSzPct val="25000"/>
              <a:buFont typeface="Calibri" panose="020F0502020204030204"/>
              <a:buNone/>
            </a:pPr>
            <a:endParaRPr sz="12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43" name="Shape 243"/>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41"/>
        <p:cNvGrpSpPr/>
        <p:nvPr/>
      </p:nvGrpSpPr>
      <p:grpSpPr>
        <a:xfrm>
          <a:off x="0" y="0"/>
          <a:ext cx="0" cy="0"/>
          <a:chOff x="0" y="0"/>
          <a:chExt cx="0" cy="0"/>
        </a:xfrm>
      </p:grpSpPr>
      <p:sp>
        <p:nvSpPr>
          <p:cNvPr id="242" name="Shape 242"/>
          <p:cNvSpPr txBox="1">
            <a:spLocks noGrp="1"/>
          </p:cNvSpPr>
          <p:nvPr>
            <p:ph type="body" idx="1"/>
          </p:nvPr>
        </p:nvSpPr>
        <p:spPr>
          <a:xfrm>
            <a:off x="685800" y="4400550"/>
            <a:ext cx="5486399" cy="3600450"/>
          </a:xfrm>
          <a:prstGeom prst="rect">
            <a:avLst/>
          </a:prstGeom>
          <a:noFill/>
          <a:ln>
            <a:noFill/>
          </a:ln>
        </p:spPr>
        <p:txBody>
          <a:bodyPr wrap="square" lIns="91425" tIns="91425" rIns="91425" bIns="91425" anchor="t" anchorCtr="0">
            <a:noAutofit/>
          </a:bodyPr>
          <a:lstStyle/>
          <a:p>
            <a:pPr marL="0" marR="0" lvl="0" indent="0" algn="l" rtl="0">
              <a:spcBef>
                <a:spcPts val="0"/>
              </a:spcBef>
              <a:buClr>
                <a:schemeClr val="dk1"/>
              </a:buClr>
              <a:buSzPct val="25000"/>
              <a:buFont typeface="Calibri" panose="020F0502020204030204"/>
              <a:buNone/>
            </a:pPr>
            <a:endParaRPr sz="12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43" name="Shape 243"/>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27"/>
        <p:cNvGrpSpPr/>
        <p:nvPr/>
      </p:nvGrpSpPr>
      <p:grpSpPr>
        <a:xfrm>
          <a:off x="0" y="0"/>
          <a:ext cx="0" cy="0"/>
          <a:chOff x="0" y="0"/>
          <a:chExt cx="0" cy="0"/>
        </a:xfrm>
      </p:grpSpPr>
      <p:sp>
        <p:nvSpPr>
          <p:cNvPr id="228" name="Shape 228"/>
          <p:cNvSpPr txBox="1">
            <a:spLocks noGrp="1"/>
          </p:cNvSpPr>
          <p:nvPr>
            <p:ph type="body" idx="1"/>
          </p:nvPr>
        </p:nvSpPr>
        <p:spPr>
          <a:xfrm>
            <a:off x="685800" y="4400550"/>
            <a:ext cx="5486399" cy="3600450"/>
          </a:xfrm>
          <a:prstGeom prst="rect">
            <a:avLst/>
          </a:prstGeom>
          <a:noFill/>
          <a:ln>
            <a:noFill/>
          </a:ln>
        </p:spPr>
        <p:txBody>
          <a:bodyPr wrap="square" lIns="91425" tIns="91425" rIns="91425" bIns="91425" anchor="t" anchorCtr="0">
            <a:noAutofit/>
          </a:bodyPr>
          <a:lstStyle/>
          <a:p>
            <a:pPr marL="0" marR="0" lvl="0" indent="0" algn="l" rtl="0">
              <a:spcBef>
                <a:spcPts val="0"/>
              </a:spcBef>
              <a:buClr>
                <a:schemeClr val="dk1"/>
              </a:buClr>
              <a:buSzPct val="25000"/>
              <a:buFont typeface="Calibri" panose="020F0502020204030204"/>
              <a:buNone/>
            </a:pPr>
            <a:endParaRPr sz="12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29" name="Shape 229"/>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27"/>
        <p:cNvGrpSpPr/>
        <p:nvPr/>
      </p:nvGrpSpPr>
      <p:grpSpPr>
        <a:xfrm>
          <a:off x="0" y="0"/>
          <a:ext cx="0" cy="0"/>
          <a:chOff x="0" y="0"/>
          <a:chExt cx="0" cy="0"/>
        </a:xfrm>
      </p:grpSpPr>
      <p:sp>
        <p:nvSpPr>
          <p:cNvPr id="228" name="Shape 228"/>
          <p:cNvSpPr txBox="1">
            <a:spLocks noGrp="1"/>
          </p:cNvSpPr>
          <p:nvPr>
            <p:ph type="body" idx="1"/>
          </p:nvPr>
        </p:nvSpPr>
        <p:spPr>
          <a:xfrm>
            <a:off x="685800" y="4400550"/>
            <a:ext cx="5486399" cy="3600450"/>
          </a:xfrm>
          <a:prstGeom prst="rect">
            <a:avLst/>
          </a:prstGeom>
          <a:noFill/>
          <a:ln>
            <a:noFill/>
          </a:ln>
        </p:spPr>
        <p:txBody>
          <a:bodyPr wrap="square" lIns="91425" tIns="91425" rIns="91425" bIns="91425" anchor="t" anchorCtr="0">
            <a:noAutofit/>
          </a:bodyPr>
          <a:lstStyle/>
          <a:p>
            <a:pPr marL="0" marR="0" lvl="0" indent="0" algn="l" rtl="0">
              <a:spcBef>
                <a:spcPts val="0"/>
              </a:spcBef>
              <a:buClr>
                <a:schemeClr val="dk1"/>
              </a:buClr>
              <a:buSzPct val="25000"/>
              <a:buFont typeface="Calibri" panose="020F0502020204030204"/>
              <a:buNone/>
            </a:pPr>
            <a:endParaRPr sz="12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29" name="Shape 229"/>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27"/>
        <p:cNvGrpSpPr/>
        <p:nvPr/>
      </p:nvGrpSpPr>
      <p:grpSpPr>
        <a:xfrm>
          <a:off x="0" y="0"/>
          <a:ext cx="0" cy="0"/>
          <a:chOff x="0" y="0"/>
          <a:chExt cx="0" cy="0"/>
        </a:xfrm>
      </p:grpSpPr>
      <p:sp>
        <p:nvSpPr>
          <p:cNvPr id="228" name="Shape 228"/>
          <p:cNvSpPr txBox="1">
            <a:spLocks noGrp="1"/>
          </p:cNvSpPr>
          <p:nvPr>
            <p:ph type="body" idx="1"/>
          </p:nvPr>
        </p:nvSpPr>
        <p:spPr>
          <a:xfrm>
            <a:off x="685800" y="4400550"/>
            <a:ext cx="5486399" cy="3600450"/>
          </a:xfrm>
          <a:prstGeom prst="rect">
            <a:avLst/>
          </a:prstGeom>
          <a:noFill/>
          <a:ln>
            <a:noFill/>
          </a:ln>
        </p:spPr>
        <p:txBody>
          <a:bodyPr wrap="square" lIns="91425" tIns="91425" rIns="91425" bIns="91425" anchor="t" anchorCtr="0">
            <a:noAutofit/>
          </a:bodyPr>
          <a:lstStyle/>
          <a:p>
            <a:pPr marL="0" marR="0" lvl="0" indent="0" algn="l" rtl="0">
              <a:spcBef>
                <a:spcPts val="0"/>
              </a:spcBef>
              <a:buClr>
                <a:schemeClr val="dk1"/>
              </a:buClr>
              <a:buSzPct val="25000"/>
              <a:buFont typeface="Calibri" panose="020F0502020204030204"/>
              <a:buNone/>
            </a:pPr>
            <a:endParaRPr sz="12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29" name="Shape 229"/>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41"/>
        <p:cNvGrpSpPr/>
        <p:nvPr/>
      </p:nvGrpSpPr>
      <p:grpSpPr>
        <a:xfrm>
          <a:off x="0" y="0"/>
          <a:ext cx="0" cy="0"/>
          <a:chOff x="0" y="0"/>
          <a:chExt cx="0" cy="0"/>
        </a:xfrm>
      </p:grpSpPr>
      <p:sp>
        <p:nvSpPr>
          <p:cNvPr id="242" name="Shape 242"/>
          <p:cNvSpPr txBox="1">
            <a:spLocks noGrp="1"/>
          </p:cNvSpPr>
          <p:nvPr>
            <p:ph type="body" idx="1"/>
          </p:nvPr>
        </p:nvSpPr>
        <p:spPr>
          <a:xfrm>
            <a:off x="685800" y="4400550"/>
            <a:ext cx="5486399" cy="3600450"/>
          </a:xfrm>
          <a:prstGeom prst="rect">
            <a:avLst/>
          </a:prstGeom>
          <a:noFill/>
          <a:ln>
            <a:noFill/>
          </a:ln>
        </p:spPr>
        <p:txBody>
          <a:bodyPr wrap="square" lIns="91425" tIns="91425" rIns="91425" bIns="91425" anchor="t" anchorCtr="0">
            <a:noAutofit/>
          </a:bodyPr>
          <a:lstStyle/>
          <a:p>
            <a:pPr marL="0" marR="0" lvl="0" indent="0" algn="l" rtl="0">
              <a:spcBef>
                <a:spcPts val="0"/>
              </a:spcBef>
              <a:buClr>
                <a:schemeClr val="dk1"/>
              </a:buClr>
              <a:buSzPct val="25000"/>
              <a:buFont typeface="Calibri" panose="020F0502020204030204"/>
              <a:buNone/>
            </a:pPr>
            <a:endParaRPr sz="12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43" name="Shape 243"/>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9"/>
        <p:cNvGrpSpPr/>
        <p:nvPr/>
      </p:nvGrpSpPr>
      <p:grpSpPr>
        <a:xfrm>
          <a:off x="0" y="0"/>
          <a:ext cx="0" cy="0"/>
          <a:chOff x="0" y="0"/>
          <a:chExt cx="0" cy="0"/>
        </a:xfrm>
      </p:grpSpPr>
      <p:sp>
        <p:nvSpPr>
          <p:cNvPr id="100" name="Shape 100"/>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01" name="Shape 101"/>
          <p:cNvSpPr txBox="1">
            <a:spLocks noGrp="1"/>
          </p:cNvSpPr>
          <p:nvPr>
            <p:ph type="body" idx="1"/>
          </p:nvPr>
        </p:nvSpPr>
        <p:spPr>
          <a:xfrm>
            <a:off x="685800" y="4400550"/>
            <a:ext cx="5486399" cy="3600450"/>
          </a:xfrm>
          <a:prstGeom prst="rect">
            <a:avLst/>
          </a:prstGeom>
          <a:noFill/>
          <a:ln>
            <a:noFill/>
          </a:ln>
        </p:spPr>
        <p:txBody>
          <a:bodyPr wrap="square" lIns="91425" tIns="45700" rIns="91425" bIns="45700" anchor="t" anchorCtr="0">
            <a:noAutofit/>
          </a:bodyPr>
          <a:lstStyle/>
          <a:p>
            <a:pPr marL="0" marR="0" lvl="0" indent="0" algn="l" rtl="0">
              <a:spcBef>
                <a:spcPts val="0"/>
              </a:spcBef>
              <a:buClr>
                <a:schemeClr val="dk1"/>
              </a:buClr>
              <a:buSzPct val="25000"/>
              <a:buFont typeface="Calibri" panose="020F0502020204030204"/>
              <a:buNone/>
            </a:pP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2" name="Shape 102"/>
          <p:cNvSpPr txBox="1">
            <a:spLocks noGrp="1"/>
          </p:cNvSpPr>
          <p:nvPr>
            <p:ph type="sldNum" idx="12"/>
          </p:nvPr>
        </p:nvSpPr>
        <p:spPr>
          <a:xfrm>
            <a:off x="3884612" y="8685213"/>
            <a:ext cx="2971799" cy="458785"/>
          </a:xfrm>
          <a:prstGeom prst="rect">
            <a:avLst/>
          </a:prstGeom>
          <a:noFill/>
          <a:ln>
            <a:noFill/>
          </a:ln>
        </p:spPr>
        <p:txBody>
          <a:bodyPr wrap="square"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Calibri" panose="020F0502020204030204"/>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fld>
            <a:endPar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41"/>
        <p:cNvGrpSpPr/>
        <p:nvPr/>
      </p:nvGrpSpPr>
      <p:grpSpPr>
        <a:xfrm>
          <a:off x="0" y="0"/>
          <a:ext cx="0" cy="0"/>
          <a:chOff x="0" y="0"/>
          <a:chExt cx="0" cy="0"/>
        </a:xfrm>
      </p:grpSpPr>
      <p:sp>
        <p:nvSpPr>
          <p:cNvPr id="242" name="Shape 242"/>
          <p:cNvSpPr txBox="1">
            <a:spLocks noGrp="1"/>
          </p:cNvSpPr>
          <p:nvPr>
            <p:ph type="body" idx="1"/>
          </p:nvPr>
        </p:nvSpPr>
        <p:spPr>
          <a:xfrm>
            <a:off x="685800" y="4400550"/>
            <a:ext cx="5486399" cy="3600450"/>
          </a:xfrm>
          <a:prstGeom prst="rect">
            <a:avLst/>
          </a:prstGeom>
          <a:noFill/>
          <a:ln>
            <a:noFill/>
          </a:ln>
        </p:spPr>
        <p:txBody>
          <a:bodyPr wrap="square" lIns="91425" tIns="91425" rIns="91425" bIns="91425" anchor="t" anchorCtr="0">
            <a:noAutofit/>
          </a:bodyPr>
          <a:lstStyle/>
          <a:p>
            <a:pPr marL="0" marR="0" lvl="0" indent="0" algn="l" rtl="0">
              <a:spcBef>
                <a:spcPts val="0"/>
              </a:spcBef>
              <a:buClr>
                <a:schemeClr val="dk1"/>
              </a:buClr>
              <a:buSzPct val="25000"/>
              <a:buFont typeface="Calibri" panose="020F0502020204030204"/>
              <a:buNone/>
            </a:pPr>
            <a:endParaRPr sz="12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43" name="Shape 243"/>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41"/>
        <p:cNvGrpSpPr/>
        <p:nvPr/>
      </p:nvGrpSpPr>
      <p:grpSpPr>
        <a:xfrm>
          <a:off x="0" y="0"/>
          <a:ext cx="0" cy="0"/>
          <a:chOff x="0" y="0"/>
          <a:chExt cx="0" cy="0"/>
        </a:xfrm>
      </p:grpSpPr>
      <p:sp>
        <p:nvSpPr>
          <p:cNvPr id="242" name="Shape 242"/>
          <p:cNvSpPr txBox="1">
            <a:spLocks noGrp="1"/>
          </p:cNvSpPr>
          <p:nvPr>
            <p:ph type="body" idx="1"/>
          </p:nvPr>
        </p:nvSpPr>
        <p:spPr>
          <a:xfrm>
            <a:off x="685800" y="4400550"/>
            <a:ext cx="5486399" cy="3600450"/>
          </a:xfrm>
          <a:prstGeom prst="rect">
            <a:avLst/>
          </a:prstGeom>
          <a:noFill/>
          <a:ln>
            <a:noFill/>
          </a:ln>
        </p:spPr>
        <p:txBody>
          <a:bodyPr wrap="square" lIns="91425" tIns="91425" rIns="91425" bIns="91425" anchor="t" anchorCtr="0">
            <a:noAutofit/>
          </a:bodyPr>
          <a:lstStyle/>
          <a:p>
            <a:pPr marL="0" marR="0" lvl="0" indent="0" algn="l" rtl="0">
              <a:spcBef>
                <a:spcPts val="0"/>
              </a:spcBef>
              <a:buClr>
                <a:schemeClr val="dk1"/>
              </a:buClr>
              <a:buSzPct val="25000"/>
              <a:buFont typeface="Calibri" panose="020F0502020204030204"/>
              <a:buNone/>
            </a:pPr>
            <a:endParaRPr sz="12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43" name="Shape 243"/>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27"/>
        <p:cNvGrpSpPr/>
        <p:nvPr/>
      </p:nvGrpSpPr>
      <p:grpSpPr>
        <a:xfrm>
          <a:off x="0" y="0"/>
          <a:ext cx="0" cy="0"/>
          <a:chOff x="0" y="0"/>
          <a:chExt cx="0" cy="0"/>
        </a:xfrm>
      </p:grpSpPr>
      <p:sp>
        <p:nvSpPr>
          <p:cNvPr id="228" name="Shape 228"/>
          <p:cNvSpPr txBox="1">
            <a:spLocks noGrp="1"/>
          </p:cNvSpPr>
          <p:nvPr>
            <p:ph type="body" idx="1"/>
          </p:nvPr>
        </p:nvSpPr>
        <p:spPr>
          <a:xfrm>
            <a:off x="685800" y="4400550"/>
            <a:ext cx="5486399" cy="3600450"/>
          </a:xfrm>
          <a:prstGeom prst="rect">
            <a:avLst/>
          </a:prstGeom>
          <a:noFill/>
          <a:ln>
            <a:noFill/>
          </a:ln>
        </p:spPr>
        <p:txBody>
          <a:bodyPr wrap="square" lIns="91425" tIns="91425" rIns="91425" bIns="91425" anchor="t" anchorCtr="0">
            <a:noAutofit/>
          </a:bodyPr>
          <a:lstStyle/>
          <a:p>
            <a:pPr marL="0" marR="0" lvl="0" indent="0" algn="l" rtl="0">
              <a:spcBef>
                <a:spcPts val="0"/>
              </a:spcBef>
              <a:buClr>
                <a:schemeClr val="dk1"/>
              </a:buClr>
              <a:buSzPct val="25000"/>
              <a:buFont typeface="Calibri" panose="020F0502020204030204"/>
              <a:buNone/>
            </a:pPr>
            <a:endParaRPr sz="12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29" name="Shape 229"/>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41"/>
        <p:cNvGrpSpPr/>
        <p:nvPr/>
      </p:nvGrpSpPr>
      <p:grpSpPr>
        <a:xfrm>
          <a:off x="0" y="0"/>
          <a:ext cx="0" cy="0"/>
          <a:chOff x="0" y="0"/>
          <a:chExt cx="0" cy="0"/>
        </a:xfrm>
      </p:grpSpPr>
      <p:sp>
        <p:nvSpPr>
          <p:cNvPr id="242" name="Shape 242"/>
          <p:cNvSpPr txBox="1">
            <a:spLocks noGrp="1"/>
          </p:cNvSpPr>
          <p:nvPr>
            <p:ph type="body" idx="1"/>
          </p:nvPr>
        </p:nvSpPr>
        <p:spPr>
          <a:xfrm>
            <a:off x="685800" y="4400550"/>
            <a:ext cx="5486399" cy="3600450"/>
          </a:xfrm>
          <a:prstGeom prst="rect">
            <a:avLst/>
          </a:prstGeom>
          <a:noFill/>
          <a:ln>
            <a:noFill/>
          </a:ln>
        </p:spPr>
        <p:txBody>
          <a:bodyPr wrap="square" lIns="91425" tIns="91425" rIns="91425" bIns="91425" anchor="t" anchorCtr="0">
            <a:noAutofit/>
          </a:bodyPr>
          <a:lstStyle/>
          <a:p>
            <a:pPr marL="0" marR="0" lvl="0" indent="0" algn="l" rtl="0">
              <a:spcBef>
                <a:spcPts val="0"/>
              </a:spcBef>
              <a:buClr>
                <a:schemeClr val="dk1"/>
              </a:buClr>
              <a:buSzPct val="25000"/>
              <a:buFont typeface="Calibri" panose="020F0502020204030204"/>
              <a:buNone/>
            </a:pPr>
            <a:endParaRPr sz="12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43" name="Shape 243"/>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41"/>
        <p:cNvGrpSpPr/>
        <p:nvPr/>
      </p:nvGrpSpPr>
      <p:grpSpPr>
        <a:xfrm>
          <a:off x="0" y="0"/>
          <a:ext cx="0" cy="0"/>
          <a:chOff x="0" y="0"/>
          <a:chExt cx="0" cy="0"/>
        </a:xfrm>
      </p:grpSpPr>
      <p:sp>
        <p:nvSpPr>
          <p:cNvPr id="242" name="Shape 242"/>
          <p:cNvSpPr txBox="1">
            <a:spLocks noGrp="1"/>
          </p:cNvSpPr>
          <p:nvPr>
            <p:ph type="body" idx="1"/>
          </p:nvPr>
        </p:nvSpPr>
        <p:spPr>
          <a:xfrm>
            <a:off x="685800" y="4400550"/>
            <a:ext cx="5486399" cy="3600450"/>
          </a:xfrm>
          <a:prstGeom prst="rect">
            <a:avLst/>
          </a:prstGeom>
          <a:noFill/>
          <a:ln>
            <a:noFill/>
          </a:ln>
        </p:spPr>
        <p:txBody>
          <a:bodyPr wrap="square" lIns="91425" tIns="91425" rIns="91425" bIns="91425" anchor="t" anchorCtr="0">
            <a:noAutofit/>
          </a:bodyPr>
          <a:lstStyle/>
          <a:p>
            <a:pPr marL="0" marR="0" lvl="0" indent="0" algn="l" rtl="0">
              <a:spcBef>
                <a:spcPts val="0"/>
              </a:spcBef>
              <a:buClr>
                <a:schemeClr val="dk1"/>
              </a:buClr>
              <a:buSzPct val="25000"/>
              <a:buFont typeface="Calibri" panose="020F0502020204030204"/>
              <a:buNone/>
            </a:pPr>
            <a:endParaRPr sz="12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43" name="Shape 243"/>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41"/>
        <p:cNvGrpSpPr/>
        <p:nvPr/>
      </p:nvGrpSpPr>
      <p:grpSpPr>
        <a:xfrm>
          <a:off x="0" y="0"/>
          <a:ext cx="0" cy="0"/>
          <a:chOff x="0" y="0"/>
          <a:chExt cx="0" cy="0"/>
        </a:xfrm>
      </p:grpSpPr>
      <p:sp>
        <p:nvSpPr>
          <p:cNvPr id="242" name="Shape 242"/>
          <p:cNvSpPr txBox="1">
            <a:spLocks noGrp="1"/>
          </p:cNvSpPr>
          <p:nvPr>
            <p:ph type="body" idx="1"/>
          </p:nvPr>
        </p:nvSpPr>
        <p:spPr>
          <a:xfrm>
            <a:off x="685800" y="4400550"/>
            <a:ext cx="5486399" cy="3600450"/>
          </a:xfrm>
          <a:prstGeom prst="rect">
            <a:avLst/>
          </a:prstGeom>
          <a:noFill/>
          <a:ln>
            <a:noFill/>
          </a:ln>
        </p:spPr>
        <p:txBody>
          <a:bodyPr wrap="square" lIns="91425" tIns="91425" rIns="91425" bIns="91425" anchor="t" anchorCtr="0">
            <a:noAutofit/>
          </a:bodyPr>
          <a:lstStyle/>
          <a:p>
            <a:pPr marL="0" marR="0" lvl="0" indent="0" algn="l" rtl="0">
              <a:spcBef>
                <a:spcPts val="0"/>
              </a:spcBef>
              <a:buClr>
                <a:schemeClr val="dk1"/>
              </a:buClr>
              <a:buSzPct val="25000"/>
              <a:buFont typeface="Calibri" panose="020F0502020204030204"/>
              <a:buNone/>
            </a:pPr>
            <a:endParaRPr sz="12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43" name="Shape 243"/>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41"/>
        <p:cNvGrpSpPr/>
        <p:nvPr/>
      </p:nvGrpSpPr>
      <p:grpSpPr>
        <a:xfrm>
          <a:off x="0" y="0"/>
          <a:ext cx="0" cy="0"/>
          <a:chOff x="0" y="0"/>
          <a:chExt cx="0" cy="0"/>
        </a:xfrm>
      </p:grpSpPr>
      <p:sp>
        <p:nvSpPr>
          <p:cNvPr id="242" name="Shape 242"/>
          <p:cNvSpPr txBox="1">
            <a:spLocks noGrp="1"/>
          </p:cNvSpPr>
          <p:nvPr>
            <p:ph type="body" idx="1"/>
          </p:nvPr>
        </p:nvSpPr>
        <p:spPr>
          <a:xfrm>
            <a:off x="685800" y="4400550"/>
            <a:ext cx="5486399" cy="3600450"/>
          </a:xfrm>
          <a:prstGeom prst="rect">
            <a:avLst/>
          </a:prstGeom>
          <a:noFill/>
          <a:ln>
            <a:noFill/>
          </a:ln>
        </p:spPr>
        <p:txBody>
          <a:bodyPr wrap="square" lIns="91425" tIns="91425" rIns="91425" bIns="91425" anchor="t" anchorCtr="0">
            <a:noAutofit/>
          </a:bodyPr>
          <a:lstStyle/>
          <a:p>
            <a:pPr marL="0" marR="0" lvl="0" indent="0" algn="l" rtl="0">
              <a:spcBef>
                <a:spcPts val="0"/>
              </a:spcBef>
              <a:buClr>
                <a:schemeClr val="dk1"/>
              </a:buClr>
              <a:buSzPct val="25000"/>
              <a:buFont typeface="Calibri" panose="020F0502020204030204"/>
              <a:buNone/>
            </a:pPr>
            <a:endParaRPr sz="12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43" name="Shape 243"/>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41"/>
        <p:cNvGrpSpPr/>
        <p:nvPr/>
      </p:nvGrpSpPr>
      <p:grpSpPr>
        <a:xfrm>
          <a:off x="0" y="0"/>
          <a:ext cx="0" cy="0"/>
          <a:chOff x="0" y="0"/>
          <a:chExt cx="0" cy="0"/>
        </a:xfrm>
      </p:grpSpPr>
      <p:sp>
        <p:nvSpPr>
          <p:cNvPr id="242" name="Shape 242"/>
          <p:cNvSpPr txBox="1">
            <a:spLocks noGrp="1"/>
          </p:cNvSpPr>
          <p:nvPr>
            <p:ph type="body" idx="1"/>
          </p:nvPr>
        </p:nvSpPr>
        <p:spPr>
          <a:xfrm>
            <a:off x="685800" y="4400550"/>
            <a:ext cx="5486399" cy="3600450"/>
          </a:xfrm>
          <a:prstGeom prst="rect">
            <a:avLst/>
          </a:prstGeom>
          <a:noFill/>
          <a:ln>
            <a:noFill/>
          </a:ln>
        </p:spPr>
        <p:txBody>
          <a:bodyPr wrap="square" lIns="91425" tIns="91425" rIns="91425" bIns="91425" anchor="t" anchorCtr="0">
            <a:noAutofit/>
          </a:bodyPr>
          <a:lstStyle/>
          <a:p>
            <a:pPr marL="0" marR="0" lvl="0" indent="0" algn="l" rtl="0">
              <a:spcBef>
                <a:spcPts val="0"/>
              </a:spcBef>
              <a:buClr>
                <a:schemeClr val="dk1"/>
              </a:buClr>
              <a:buSzPct val="25000"/>
              <a:buFont typeface="Calibri" panose="020F0502020204030204"/>
              <a:buNone/>
            </a:pPr>
            <a:endParaRPr sz="12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43" name="Shape 243"/>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41"/>
        <p:cNvGrpSpPr/>
        <p:nvPr/>
      </p:nvGrpSpPr>
      <p:grpSpPr>
        <a:xfrm>
          <a:off x="0" y="0"/>
          <a:ext cx="0" cy="0"/>
          <a:chOff x="0" y="0"/>
          <a:chExt cx="0" cy="0"/>
        </a:xfrm>
      </p:grpSpPr>
      <p:sp>
        <p:nvSpPr>
          <p:cNvPr id="242" name="Shape 242"/>
          <p:cNvSpPr txBox="1">
            <a:spLocks noGrp="1"/>
          </p:cNvSpPr>
          <p:nvPr>
            <p:ph type="body" idx="1"/>
          </p:nvPr>
        </p:nvSpPr>
        <p:spPr>
          <a:xfrm>
            <a:off x="685800" y="4400550"/>
            <a:ext cx="5486399" cy="3600450"/>
          </a:xfrm>
          <a:prstGeom prst="rect">
            <a:avLst/>
          </a:prstGeom>
          <a:noFill/>
          <a:ln>
            <a:noFill/>
          </a:ln>
        </p:spPr>
        <p:txBody>
          <a:bodyPr wrap="square" lIns="91425" tIns="91425" rIns="91425" bIns="91425" anchor="t" anchorCtr="0">
            <a:noAutofit/>
          </a:bodyPr>
          <a:lstStyle/>
          <a:p>
            <a:pPr marL="0" marR="0" lvl="0" indent="0" algn="l" rtl="0">
              <a:spcBef>
                <a:spcPts val="0"/>
              </a:spcBef>
              <a:buClr>
                <a:schemeClr val="dk1"/>
              </a:buClr>
              <a:buSzPct val="25000"/>
              <a:buFont typeface="Calibri" panose="020F0502020204030204"/>
              <a:buNone/>
            </a:pPr>
            <a:endParaRPr sz="12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43" name="Shape 243"/>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23"/>
        <p:cNvGrpSpPr/>
        <p:nvPr/>
      </p:nvGrpSpPr>
      <p:grpSpPr>
        <a:xfrm>
          <a:off x="0" y="0"/>
          <a:ext cx="0" cy="0"/>
          <a:chOff x="0" y="0"/>
          <a:chExt cx="0" cy="0"/>
        </a:xfrm>
      </p:grpSpPr>
      <p:sp>
        <p:nvSpPr>
          <p:cNvPr id="324" name="Shape 324"/>
          <p:cNvSpPr txBox="1">
            <a:spLocks noGrp="1"/>
          </p:cNvSpPr>
          <p:nvPr>
            <p:ph type="body" idx="1"/>
          </p:nvPr>
        </p:nvSpPr>
        <p:spPr>
          <a:xfrm>
            <a:off x="685800" y="4400550"/>
            <a:ext cx="5486399" cy="3600450"/>
          </a:xfrm>
          <a:prstGeom prst="rect">
            <a:avLst/>
          </a:prstGeom>
          <a:noFill/>
          <a:ln>
            <a:noFill/>
          </a:ln>
        </p:spPr>
        <p:txBody>
          <a:bodyPr wrap="square" lIns="91425" tIns="91425" rIns="91425" bIns="91425" anchor="t" anchorCtr="0">
            <a:noAutofit/>
          </a:bodyPr>
          <a:lstStyle/>
          <a:p>
            <a:pPr marL="0" marR="0" lvl="0" indent="0" algn="l" rtl="0">
              <a:spcBef>
                <a:spcPts val="0"/>
              </a:spcBef>
              <a:buClr>
                <a:schemeClr val="dk1"/>
              </a:buClr>
              <a:buSzPct val="25000"/>
              <a:buFont typeface="Calibri" panose="020F0502020204030204"/>
              <a:buNone/>
            </a:pP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25" name="Shape 325"/>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9"/>
        <p:cNvGrpSpPr/>
        <p:nvPr/>
      </p:nvGrpSpPr>
      <p:grpSpPr>
        <a:xfrm>
          <a:off x="0" y="0"/>
          <a:ext cx="0" cy="0"/>
          <a:chOff x="0" y="0"/>
          <a:chExt cx="0" cy="0"/>
        </a:xfrm>
      </p:grpSpPr>
      <p:sp>
        <p:nvSpPr>
          <p:cNvPr id="110" name="Shape 110"/>
          <p:cNvSpPr txBox="1">
            <a:spLocks noGrp="1"/>
          </p:cNvSpPr>
          <p:nvPr>
            <p:ph type="body" idx="1"/>
          </p:nvPr>
        </p:nvSpPr>
        <p:spPr>
          <a:xfrm>
            <a:off x="685800" y="4400550"/>
            <a:ext cx="5486399" cy="3600450"/>
          </a:xfrm>
          <a:prstGeom prst="rect">
            <a:avLst/>
          </a:prstGeom>
          <a:noFill/>
          <a:ln>
            <a:noFill/>
          </a:ln>
        </p:spPr>
        <p:txBody>
          <a:bodyPr wrap="square" lIns="91425" tIns="91425" rIns="91425" bIns="91425" anchor="t" anchorCtr="0">
            <a:noAutofit/>
          </a:bodyPr>
          <a:lstStyle/>
          <a:p>
            <a:pPr marL="0" marR="0" lvl="0" indent="0" algn="l" rtl="0">
              <a:spcBef>
                <a:spcPts val="0"/>
              </a:spcBef>
              <a:buClr>
                <a:schemeClr val="dk1"/>
              </a:buClr>
              <a:buSzPct val="25000"/>
              <a:buFont typeface="Calibri" panose="020F0502020204030204"/>
              <a:buNone/>
            </a:pPr>
            <a:endParaRPr sz="12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11" name="Shape 111"/>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23"/>
        <p:cNvGrpSpPr/>
        <p:nvPr/>
      </p:nvGrpSpPr>
      <p:grpSpPr>
        <a:xfrm>
          <a:off x="0" y="0"/>
          <a:ext cx="0" cy="0"/>
          <a:chOff x="0" y="0"/>
          <a:chExt cx="0" cy="0"/>
        </a:xfrm>
      </p:grpSpPr>
      <p:sp>
        <p:nvSpPr>
          <p:cNvPr id="324" name="Shape 324"/>
          <p:cNvSpPr txBox="1">
            <a:spLocks noGrp="1"/>
          </p:cNvSpPr>
          <p:nvPr>
            <p:ph type="body" idx="1"/>
          </p:nvPr>
        </p:nvSpPr>
        <p:spPr>
          <a:xfrm>
            <a:off x="685800" y="4400550"/>
            <a:ext cx="5486399" cy="3600450"/>
          </a:xfrm>
          <a:prstGeom prst="rect">
            <a:avLst/>
          </a:prstGeom>
          <a:noFill/>
          <a:ln>
            <a:noFill/>
          </a:ln>
        </p:spPr>
        <p:txBody>
          <a:bodyPr wrap="square" lIns="91425" tIns="91425" rIns="91425" bIns="91425" anchor="t" anchorCtr="0">
            <a:noAutofit/>
          </a:bodyPr>
          <a:lstStyle/>
          <a:p>
            <a:pPr marL="0" marR="0" lvl="0" indent="0" algn="l" rtl="0">
              <a:spcBef>
                <a:spcPts val="0"/>
              </a:spcBef>
              <a:buClr>
                <a:schemeClr val="dk1"/>
              </a:buClr>
              <a:buSzPct val="25000"/>
              <a:buFont typeface="Calibri" panose="020F0502020204030204"/>
              <a:buNone/>
            </a:pP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25" name="Shape 325"/>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71"/>
        <p:cNvGrpSpPr/>
        <p:nvPr/>
      </p:nvGrpSpPr>
      <p:grpSpPr>
        <a:xfrm>
          <a:off x="0" y="0"/>
          <a:ext cx="0" cy="0"/>
          <a:chOff x="0" y="0"/>
          <a:chExt cx="0" cy="0"/>
        </a:xfrm>
      </p:grpSpPr>
      <p:sp>
        <p:nvSpPr>
          <p:cNvPr id="272" name="Shape 272"/>
          <p:cNvSpPr txBox="1">
            <a:spLocks noGrp="1"/>
          </p:cNvSpPr>
          <p:nvPr>
            <p:ph type="body" idx="1"/>
          </p:nvPr>
        </p:nvSpPr>
        <p:spPr>
          <a:xfrm>
            <a:off x="685800" y="4400550"/>
            <a:ext cx="5486399" cy="3600450"/>
          </a:xfrm>
          <a:prstGeom prst="rect">
            <a:avLst/>
          </a:prstGeom>
          <a:noFill/>
          <a:ln>
            <a:noFill/>
          </a:ln>
        </p:spPr>
        <p:txBody>
          <a:bodyPr wrap="square" lIns="91425" tIns="91425" rIns="91425" bIns="91425" anchor="t" anchorCtr="0">
            <a:noAutofit/>
          </a:bodyPr>
          <a:lstStyle/>
          <a:p>
            <a:pPr marL="0" marR="0" lvl="0" indent="0" algn="l" rtl="0">
              <a:spcBef>
                <a:spcPts val="0"/>
              </a:spcBef>
              <a:buClr>
                <a:schemeClr val="dk1"/>
              </a:buClr>
              <a:buSzPct val="25000"/>
              <a:buFont typeface="Calibri" panose="020F0502020204030204"/>
              <a:buNone/>
            </a:pPr>
            <a:endParaRPr sz="12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73" name="Shape 273"/>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71"/>
        <p:cNvGrpSpPr/>
        <p:nvPr/>
      </p:nvGrpSpPr>
      <p:grpSpPr>
        <a:xfrm>
          <a:off x="0" y="0"/>
          <a:ext cx="0" cy="0"/>
          <a:chOff x="0" y="0"/>
          <a:chExt cx="0" cy="0"/>
        </a:xfrm>
      </p:grpSpPr>
      <p:sp>
        <p:nvSpPr>
          <p:cNvPr id="272" name="Shape 272"/>
          <p:cNvSpPr txBox="1">
            <a:spLocks noGrp="1"/>
          </p:cNvSpPr>
          <p:nvPr>
            <p:ph type="body" idx="1"/>
          </p:nvPr>
        </p:nvSpPr>
        <p:spPr>
          <a:xfrm>
            <a:off x="685800" y="4400550"/>
            <a:ext cx="5486399" cy="3600450"/>
          </a:xfrm>
          <a:prstGeom prst="rect">
            <a:avLst/>
          </a:prstGeom>
          <a:noFill/>
          <a:ln>
            <a:noFill/>
          </a:ln>
        </p:spPr>
        <p:txBody>
          <a:bodyPr wrap="square" lIns="91425" tIns="91425" rIns="91425" bIns="91425" anchor="t" anchorCtr="0">
            <a:noAutofit/>
          </a:bodyPr>
          <a:lstStyle/>
          <a:p>
            <a:pPr marL="0" marR="0" lvl="0" indent="0" algn="l" rtl="0">
              <a:spcBef>
                <a:spcPts val="0"/>
              </a:spcBef>
              <a:buClr>
                <a:schemeClr val="dk1"/>
              </a:buClr>
              <a:buSzPct val="25000"/>
              <a:buFont typeface="Calibri" panose="020F0502020204030204"/>
              <a:buNone/>
            </a:pPr>
            <a:endParaRPr sz="12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73" name="Shape 273"/>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71"/>
        <p:cNvGrpSpPr/>
        <p:nvPr/>
      </p:nvGrpSpPr>
      <p:grpSpPr>
        <a:xfrm>
          <a:off x="0" y="0"/>
          <a:ext cx="0" cy="0"/>
          <a:chOff x="0" y="0"/>
          <a:chExt cx="0" cy="0"/>
        </a:xfrm>
      </p:grpSpPr>
      <p:sp>
        <p:nvSpPr>
          <p:cNvPr id="272" name="Shape 272"/>
          <p:cNvSpPr txBox="1">
            <a:spLocks noGrp="1"/>
          </p:cNvSpPr>
          <p:nvPr>
            <p:ph type="body" idx="1"/>
          </p:nvPr>
        </p:nvSpPr>
        <p:spPr>
          <a:xfrm>
            <a:off x="685800" y="4400550"/>
            <a:ext cx="5486399" cy="3600450"/>
          </a:xfrm>
          <a:prstGeom prst="rect">
            <a:avLst/>
          </a:prstGeom>
          <a:noFill/>
          <a:ln>
            <a:noFill/>
          </a:ln>
        </p:spPr>
        <p:txBody>
          <a:bodyPr wrap="square" lIns="91425" tIns="91425" rIns="91425" bIns="91425" anchor="t" anchorCtr="0">
            <a:noAutofit/>
          </a:bodyPr>
          <a:lstStyle/>
          <a:p>
            <a:pPr marL="0" marR="0" lvl="0" indent="0" algn="l" rtl="0">
              <a:spcBef>
                <a:spcPts val="0"/>
              </a:spcBef>
              <a:buClr>
                <a:schemeClr val="dk1"/>
              </a:buClr>
              <a:buSzPct val="25000"/>
              <a:buFont typeface="Calibri" panose="020F0502020204030204"/>
              <a:buNone/>
            </a:pPr>
            <a:endParaRPr sz="12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73" name="Shape 273"/>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62"/>
        <p:cNvGrpSpPr/>
        <p:nvPr/>
      </p:nvGrpSpPr>
      <p:grpSpPr>
        <a:xfrm>
          <a:off x="0" y="0"/>
          <a:ext cx="0" cy="0"/>
          <a:chOff x="0" y="0"/>
          <a:chExt cx="0" cy="0"/>
        </a:xfrm>
      </p:grpSpPr>
      <p:sp>
        <p:nvSpPr>
          <p:cNvPr id="363" name="Shape 363"/>
          <p:cNvSpPr txBox="1">
            <a:spLocks noGrp="1"/>
          </p:cNvSpPr>
          <p:nvPr>
            <p:ph type="body" idx="1"/>
          </p:nvPr>
        </p:nvSpPr>
        <p:spPr>
          <a:xfrm>
            <a:off x="685800" y="4400550"/>
            <a:ext cx="5486399" cy="3600450"/>
          </a:xfrm>
          <a:prstGeom prst="rect">
            <a:avLst/>
          </a:prstGeom>
          <a:noFill/>
          <a:ln>
            <a:noFill/>
          </a:ln>
        </p:spPr>
        <p:txBody>
          <a:bodyPr wrap="square" lIns="91425" tIns="91425" rIns="91425" bIns="91425" anchor="t" anchorCtr="0">
            <a:noAutofit/>
          </a:bodyPr>
          <a:lstStyle/>
          <a:p>
            <a:pPr marL="0" marR="0" lvl="0" indent="0" algn="l" rtl="0">
              <a:spcBef>
                <a:spcPts val="0"/>
              </a:spcBef>
              <a:buClr>
                <a:schemeClr val="dk1"/>
              </a:buClr>
              <a:buSzPct val="25000"/>
              <a:buFont typeface="Calibri" panose="020F0502020204030204"/>
              <a:buNone/>
            </a:pP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64" name="Shape 364"/>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2"/>
        <p:cNvGrpSpPr/>
        <p:nvPr/>
      </p:nvGrpSpPr>
      <p:grpSpPr>
        <a:xfrm>
          <a:off x="0" y="0"/>
          <a:ext cx="0" cy="0"/>
          <a:chOff x="0" y="0"/>
          <a:chExt cx="0" cy="0"/>
        </a:xfrm>
      </p:grpSpPr>
      <p:sp>
        <p:nvSpPr>
          <p:cNvPr id="123" name="Shape 123"/>
          <p:cNvSpPr txBox="1">
            <a:spLocks noGrp="1"/>
          </p:cNvSpPr>
          <p:nvPr>
            <p:ph type="body" idx="1"/>
          </p:nvPr>
        </p:nvSpPr>
        <p:spPr>
          <a:xfrm>
            <a:off x="685800" y="4400550"/>
            <a:ext cx="5486399" cy="3600450"/>
          </a:xfrm>
          <a:prstGeom prst="rect">
            <a:avLst/>
          </a:prstGeom>
          <a:noFill/>
          <a:ln>
            <a:noFill/>
          </a:ln>
        </p:spPr>
        <p:txBody>
          <a:bodyPr wrap="square" lIns="91425" tIns="91425" rIns="91425" bIns="91425" anchor="t" anchorCtr="0">
            <a:noAutofit/>
          </a:bodyPr>
          <a:lstStyle/>
          <a:p>
            <a:pPr marL="0" marR="0" lvl="0" indent="0" algn="l" rtl="0">
              <a:spcBef>
                <a:spcPts val="0"/>
              </a:spcBef>
              <a:buClr>
                <a:schemeClr val="dk1"/>
              </a:buClr>
              <a:buSzPct val="25000"/>
              <a:buFont typeface="Calibri" panose="020F0502020204030204"/>
              <a:buNone/>
            </a:pPr>
            <a:endParaRPr sz="12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24" name="Shape 124"/>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18"/>
        <p:cNvGrpSpPr/>
        <p:nvPr/>
      </p:nvGrpSpPr>
      <p:grpSpPr>
        <a:xfrm>
          <a:off x="0" y="0"/>
          <a:ext cx="0" cy="0"/>
          <a:chOff x="0" y="0"/>
          <a:chExt cx="0" cy="0"/>
        </a:xfrm>
      </p:grpSpPr>
      <p:sp>
        <p:nvSpPr>
          <p:cNvPr id="219" name="Shape 219"/>
          <p:cNvSpPr txBox="1">
            <a:spLocks noGrp="1"/>
          </p:cNvSpPr>
          <p:nvPr>
            <p:ph type="body" idx="1"/>
          </p:nvPr>
        </p:nvSpPr>
        <p:spPr>
          <a:xfrm>
            <a:off x="685800" y="4400550"/>
            <a:ext cx="5486399" cy="3600450"/>
          </a:xfrm>
          <a:prstGeom prst="rect">
            <a:avLst/>
          </a:prstGeom>
          <a:noFill/>
          <a:ln>
            <a:noFill/>
          </a:ln>
        </p:spPr>
        <p:txBody>
          <a:bodyPr wrap="square" lIns="91425" tIns="91425" rIns="91425" bIns="91425" anchor="t" anchorCtr="0">
            <a:noAutofit/>
          </a:bodyPr>
          <a:lstStyle/>
          <a:p>
            <a:pPr marL="0" marR="0" lvl="0" indent="0" algn="l" rtl="0">
              <a:spcBef>
                <a:spcPts val="0"/>
              </a:spcBef>
              <a:buClr>
                <a:schemeClr val="dk1"/>
              </a:buClr>
              <a:buSzPct val="25000"/>
              <a:buFont typeface="Calibri" panose="020F0502020204030204"/>
              <a:buNone/>
            </a:pPr>
            <a:endParaRPr sz="12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20" name="Shape 220"/>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18"/>
        <p:cNvGrpSpPr/>
        <p:nvPr/>
      </p:nvGrpSpPr>
      <p:grpSpPr>
        <a:xfrm>
          <a:off x="0" y="0"/>
          <a:ext cx="0" cy="0"/>
          <a:chOff x="0" y="0"/>
          <a:chExt cx="0" cy="0"/>
        </a:xfrm>
      </p:grpSpPr>
      <p:sp>
        <p:nvSpPr>
          <p:cNvPr id="219" name="Shape 219"/>
          <p:cNvSpPr txBox="1">
            <a:spLocks noGrp="1"/>
          </p:cNvSpPr>
          <p:nvPr>
            <p:ph type="body" idx="1"/>
          </p:nvPr>
        </p:nvSpPr>
        <p:spPr>
          <a:xfrm>
            <a:off x="685800" y="4400550"/>
            <a:ext cx="5486399" cy="3600450"/>
          </a:xfrm>
          <a:prstGeom prst="rect">
            <a:avLst/>
          </a:prstGeom>
          <a:noFill/>
          <a:ln>
            <a:noFill/>
          </a:ln>
        </p:spPr>
        <p:txBody>
          <a:bodyPr wrap="square" lIns="91425" tIns="91425" rIns="91425" bIns="91425" anchor="t" anchorCtr="0">
            <a:noAutofit/>
          </a:bodyPr>
          <a:lstStyle/>
          <a:p>
            <a:pPr marL="0" marR="0" lvl="0" indent="0" algn="l" rtl="0">
              <a:spcBef>
                <a:spcPts val="0"/>
              </a:spcBef>
              <a:buClr>
                <a:schemeClr val="dk1"/>
              </a:buClr>
              <a:buSzPct val="25000"/>
              <a:buFont typeface="Calibri" panose="020F0502020204030204"/>
              <a:buNone/>
            </a:pPr>
            <a:endParaRPr sz="12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20" name="Shape 220"/>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18"/>
        <p:cNvGrpSpPr/>
        <p:nvPr/>
      </p:nvGrpSpPr>
      <p:grpSpPr>
        <a:xfrm>
          <a:off x="0" y="0"/>
          <a:ext cx="0" cy="0"/>
          <a:chOff x="0" y="0"/>
          <a:chExt cx="0" cy="0"/>
        </a:xfrm>
      </p:grpSpPr>
      <p:sp>
        <p:nvSpPr>
          <p:cNvPr id="219" name="Shape 219"/>
          <p:cNvSpPr txBox="1">
            <a:spLocks noGrp="1"/>
          </p:cNvSpPr>
          <p:nvPr>
            <p:ph type="body" idx="1"/>
          </p:nvPr>
        </p:nvSpPr>
        <p:spPr>
          <a:xfrm>
            <a:off x="685800" y="4400550"/>
            <a:ext cx="5486399" cy="3600450"/>
          </a:xfrm>
          <a:prstGeom prst="rect">
            <a:avLst/>
          </a:prstGeom>
          <a:noFill/>
          <a:ln>
            <a:noFill/>
          </a:ln>
        </p:spPr>
        <p:txBody>
          <a:bodyPr wrap="square" lIns="91425" tIns="91425" rIns="91425" bIns="91425" anchor="t" anchorCtr="0">
            <a:noAutofit/>
          </a:bodyPr>
          <a:lstStyle/>
          <a:p>
            <a:pPr marL="0" marR="0" lvl="0" indent="0" algn="l" rtl="0">
              <a:spcBef>
                <a:spcPts val="0"/>
              </a:spcBef>
              <a:buClr>
                <a:schemeClr val="dk1"/>
              </a:buClr>
              <a:buSzPct val="25000"/>
              <a:buFont typeface="Calibri" panose="020F0502020204030204"/>
              <a:buNone/>
            </a:pPr>
            <a:endParaRPr sz="12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20" name="Shape 220"/>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18"/>
        <p:cNvGrpSpPr/>
        <p:nvPr/>
      </p:nvGrpSpPr>
      <p:grpSpPr>
        <a:xfrm>
          <a:off x="0" y="0"/>
          <a:ext cx="0" cy="0"/>
          <a:chOff x="0" y="0"/>
          <a:chExt cx="0" cy="0"/>
        </a:xfrm>
      </p:grpSpPr>
      <p:sp>
        <p:nvSpPr>
          <p:cNvPr id="219" name="Shape 219"/>
          <p:cNvSpPr txBox="1">
            <a:spLocks noGrp="1"/>
          </p:cNvSpPr>
          <p:nvPr>
            <p:ph type="body" idx="1"/>
          </p:nvPr>
        </p:nvSpPr>
        <p:spPr>
          <a:xfrm>
            <a:off x="685800" y="4400550"/>
            <a:ext cx="5486399" cy="3600450"/>
          </a:xfrm>
          <a:prstGeom prst="rect">
            <a:avLst/>
          </a:prstGeom>
          <a:noFill/>
          <a:ln>
            <a:noFill/>
          </a:ln>
        </p:spPr>
        <p:txBody>
          <a:bodyPr wrap="square" lIns="91425" tIns="91425" rIns="91425" bIns="91425" anchor="t" anchorCtr="0">
            <a:noAutofit/>
          </a:bodyPr>
          <a:lstStyle/>
          <a:p>
            <a:pPr marL="0" marR="0" lvl="0" indent="0" algn="l" rtl="0">
              <a:spcBef>
                <a:spcPts val="0"/>
              </a:spcBef>
              <a:buClr>
                <a:schemeClr val="dk1"/>
              </a:buClr>
              <a:buSzPct val="25000"/>
              <a:buFont typeface="Calibri" panose="020F0502020204030204"/>
              <a:buNone/>
            </a:pPr>
            <a:endParaRPr sz="12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20" name="Shape 220"/>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18"/>
        <p:cNvGrpSpPr/>
        <p:nvPr/>
      </p:nvGrpSpPr>
      <p:grpSpPr>
        <a:xfrm>
          <a:off x="0" y="0"/>
          <a:ext cx="0" cy="0"/>
          <a:chOff x="0" y="0"/>
          <a:chExt cx="0" cy="0"/>
        </a:xfrm>
      </p:grpSpPr>
      <p:sp>
        <p:nvSpPr>
          <p:cNvPr id="219" name="Shape 219"/>
          <p:cNvSpPr txBox="1">
            <a:spLocks noGrp="1"/>
          </p:cNvSpPr>
          <p:nvPr>
            <p:ph type="body" idx="1"/>
          </p:nvPr>
        </p:nvSpPr>
        <p:spPr>
          <a:xfrm>
            <a:off x="685800" y="4400550"/>
            <a:ext cx="5486399" cy="3600450"/>
          </a:xfrm>
          <a:prstGeom prst="rect">
            <a:avLst/>
          </a:prstGeom>
          <a:noFill/>
          <a:ln>
            <a:noFill/>
          </a:ln>
        </p:spPr>
        <p:txBody>
          <a:bodyPr wrap="square" lIns="91425" tIns="91425" rIns="91425" bIns="91425" anchor="t" anchorCtr="0">
            <a:noAutofit/>
          </a:bodyPr>
          <a:lstStyle/>
          <a:p>
            <a:pPr marL="0" marR="0" lvl="0" indent="0" algn="l" rtl="0">
              <a:spcBef>
                <a:spcPts val="0"/>
              </a:spcBef>
              <a:buClr>
                <a:schemeClr val="dk1"/>
              </a:buClr>
              <a:buSzPct val="25000"/>
              <a:buFont typeface="Calibri" panose="020F0502020204030204"/>
              <a:buNone/>
            </a:pPr>
            <a:endParaRPr sz="12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20" name="Shape 220"/>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r>
              <a:rPr lang="en-US" smtClean="0"/>
              <a:t>Oct 14, 2018</a:t>
            </a:r>
            <a:endParaRPr lang="en-US"/>
          </a:p>
        </p:txBody>
      </p:sp>
      <p:sp>
        <p:nvSpPr>
          <p:cNvPr id="5" name="Footer Placeholder 4"/>
          <p:cNvSpPr>
            <a:spLocks noGrp="1"/>
          </p:cNvSpPr>
          <p:nvPr>
            <p:ph type="ftr" sz="quarter" idx="11"/>
          </p:nvPr>
        </p:nvSpPr>
        <p:spPr/>
        <p:txBody>
          <a:bodyPr/>
          <a:lstStyle/>
          <a:p>
            <a:r>
              <a:rPr lang="en-IN" smtClean="0"/>
              <a:t>Capstone Project Status Report - Oct-2018</a:t>
            </a:r>
            <a:endParaRPr lang="en-IN"/>
          </a:p>
        </p:txBody>
      </p:sp>
      <p:sp>
        <p:nvSpPr>
          <p:cNvPr id="6" name="Slide Number Placeholder 5"/>
          <p:cNvSpPr>
            <a:spLocks noGrp="1"/>
          </p:cNvSpPr>
          <p:nvPr>
            <p:ph type="sldNum" sz="quarter" idx="12"/>
          </p:nvPr>
        </p:nvSpPr>
        <p:spPr/>
        <p:txBody>
          <a:bodyPr/>
          <a:lstStyle/>
          <a:p>
            <a:pPr marL="0" marR="0" lvl="0" indent="0" algn="r" rtl="0">
              <a:lnSpc>
                <a:spcPct val="100000"/>
              </a:lnSpc>
              <a:spcBef>
                <a:spcPts val="0"/>
              </a:spcBef>
              <a:spcAft>
                <a:spcPts val="0"/>
              </a:spcAft>
              <a:buClr>
                <a:schemeClr val="lt1"/>
              </a:buClr>
              <a:buSzPct val="25000"/>
              <a:buFont typeface="Calibri" panose="020F0502020204030204"/>
              <a:buNone/>
            </a:pPr>
            <a:fld id="{00000000-1234-1234-1234-123412341234}" type="slidenum">
              <a:rPr lang="en-US" sz="1200" b="1" i="0" u="none" strike="noStrike" cap="none" smtClean="0">
                <a:solidFill>
                  <a:schemeClr val="lt1"/>
                </a:solidFill>
                <a:latin typeface="Calibri" panose="020F0502020204030204"/>
                <a:ea typeface="Calibri" panose="020F0502020204030204"/>
                <a:cs typeface="Calibri" panose="020F0502020204030204"/>
                <a:sym typeface="Calibri" panose="020F0502020204030204"/>
              </a:rPr>
            </a:fld>
            <a:endParaRPr lang="en-US" sz="1200" b="1"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endParaRPr lang="en-US" smtClean="0"/>
          </a:p>
        </p:txBody>
      </p:sp>
      <p:sp>
        <p:nvSpPr>
          <p:cNvPr id="4" name="Date Placeholder 3"/>
          <p:cNvSpPr>
            <a:spLocks noGrp="1"/>
          </p:cNvSpPr>
          <p:nvPr>
            <p:ph type="dt" sz="half" idx="10"/>
          </p:nvPr>
        </p:nvSpPr>
        <p:spPr/>
        <p:txBody>
          <a:bodyPr/>
          <a:lstStyle/>
          <a:p>
            <a:r>
              <a:rPr lang="en-US" smtClean="0"/>
              <a:t>Oct 14, 2018</a:t>
            </a:r>
            <a:endParaRPr lang="en-US"/>
          </a:p>
        </p:txBody>
      </p:sp>
      <p:sp>
        <p:nvSpPr>
          <p:cNvPr id="5" name="Footer Placeholder 4"/>
          <p:cNvSpPr>
            <a:spLocks noGrp="1"/>
          </p:cNvSpPr>
          <p:nvPr>
            <p:ph type="ftr" sz="quarter" idx="11"/>
          </p:nvPr>
        </p:nvSpPr>
        <p:spPr/>
        <p:txBody>
          <a:bodyPr/>
          <a:lstStyle/>
          <a:p>
            <a:r>
              <a:rPr lang="en-IN" smtClean="0"/>
              <a:t>Capstone Project Status Report - Oct-2018</a:t>
            </a:r>
            <a:endParaRPr lang="en-IN"/>
          </a:p>
        </p:txBody>
      </p:sp>
      <p:sp>
        <p:nvSpPr>
          <p:cNvPr id="6" name="Slide Number Placeholder 5"/>
          <p:cNvSpPr>
            <a:spLocks noGrp="1"/>
          </p:cNvSpPr>
          <p:nvPr>
            <p:ph type="sldNum" sz="quarter" idx="12"/>
          </p:nvPr>
        </p:nvSpPr>
        <p:spPr/>
        <p:txBody>
          <a:bodyPr/>
          <a:lstStyle/>
          <a:p>
            <a:pPr marL="0" marR="0" lvl="0" indent="0" algn="r" rtl="0">
              <a:lnSpc>
                <a:spcPct val="100000"/>
              </a:lnSpc>
              <a:spcBef>
                <a:spcPts val="0"/>
              </a:spcBef>
              <a:spcAft>
                <a:spcPts val="0"/>
              </a:spcAft>
              <a:buClr>
                <a:srgbClr val="898989"/>
              </a:buClr>
              <a:buSzPct val="25000"/>
              <a:buFont typeface="Calibri" panose="020F0502020204030204"/>
              <a:buNone/>
            </a:pPr>
            <a:fld id="{00000000-1234-1234-1234-123412341234}" type="slidenum">
              <a:rPr lang="en-US" sz="1200" b="0" i="0" u="none" strike="noStrike" cap="none" smtClean="0">
                <a:solidFill>
                  <a:srgbClr val="898989"/>
                </a:solidFill>
                <a:latin typeface="Calibri" panose="020F0502020204030204"/>
                <a:ea typeface="Calibri" panose="020F0502020204030204"/>
                <a:cs typeface="Calibri" panose="020F0502020204030204"/>
                <a:sym typeface="Calibri" panose="020F0502020204030204"/>
              </a:rPr>
            </a:fld>
            <a:endParaRPr lang="en-US" sz="1200" b="0" i="0" u="none" strike="noStrike" cap="none">
              <a:solidFill>
                <a:srgbClr val="898989"/>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endParaRPr lang="en-US" smtClean="0"/>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endParaRPr lang="en-US" smtClean="0"/>
          </a:p>
        </p:txBody>
      </p:sp>
      <p:sp>
        <p:nvSpPr>
          <p:cNvPr id="4" name="Date Placeholder 3"/>
          <p:cNvSpPr>
            <a:spLocks noGrp="1"/>
          </p:cNvSpPr>
          <p:nvPr>
            <p:ph type="dt" sz="half" idx="10"/>
          </p:nvPr>
        </p:nvSpPr>
        <p:spPr/>
        <p:txBody>
          <a:bodyPr/>
          <a:lstStyle/>
          <a:p>
            <a:r>
              <a:rPr lang="en-US" smtClean="0"/>
              <a:t>Oct 14, 2018</a:t>
            </a:r>
            <a:endParaRPr lang="en-US"/>
          </a:p>
        </p:txBody>
      </p:sp>
      <p:sp>
        <p:nvSpPr>
          <p:cNvPr id="5" name="Footer Placeholder 4"/>
          <p:cNvSpPr>
            <a:spLocks noGrp="1"/>
          </p:cNvSpPr>
          <p:nvPr>
            <p:ph type="ftr" sz="quarter" idx="11"/>
          </p:nvPr>
        </p:nvSpPr>
        <p:spPr/>
        <p:txBody>
          <a:bodyPr/>
          <a:lstStyle/>
          <a:p>
            <a:r>
              <a:rPr lang="en-IN" smtClean="0"/>
              <a:t>Capstone Project Status Report - Oct-2018</a:t>
            </a:r>
            <a:endParaRPr lang="en-IN"/>
          </a:p>
        </p:txBody>
      </p:sp>
      <p:sp>
        <p:nvSpPr>
          <p:cNvPr id="6" name="Slide Number Placeholder 5"/>
          <p:cNvSpPr>
            <a:spLocks noGrp="1"/>
          </p:cNvSpPr>
          <p:nvPr>
            <p:ph type="sldNum" sz="quarter" idx="12"/>
          </p:nvPr>
        </p:nvSpPr>
        <p:spPr/>
        <p:txBody>
          <a:bodyPr/>
          <a:lstStyle/>
          <a:p>
            <a:pPr marL="0" marR="0" lvl="0" indent="0" algn="r" rtl="0">
              <a:lnSpc>
                <a:spcPct val="100000"/>
              </a:lnSpc>
              <a:spcBef>
                <a:spcPts val="0"/>
              </a:spcBef>
              <a:spcAft>
                <a:spcPts val="0"/>
              </a:spcAft>
              <a:buClr>
                <a:srgbClr val="898989"/>
              </a:buClr>
              <a:buSzPct val="25000"/>
              <a:buFont typeface="Calibri" panose="020F0502020204030204"/>
              <a:buNone/>
            </a:pPr>
            <a:fld id="{00000000-1234-1234-1234-123412341234}" type="slidenum">
              <a:rPr lang="en-US" sz="1200" b="0" i="0" u="none" strike="noStrike" cap="none" smtClean="0">
                <a:solidFill>
                  <a:srgbClr val="898989"/>
                </a:solidFill>
                <a:latin typeface="Calibri" panose="020F0502020204030204"/>
                <a:ea typeface="Calibri" panose="020F0502020204030204"/>
                <a:cs typeface="Calibri" panose="020F0502020204030204"/>
                <a:sym typeface="Calibri" panose="020F0502020204030204"/>
              </a:rPr>
            </a:fld>
            <a:endParaRPr lang="en-US" sz="1200" b="0" i="0" u="none" strike="noStrike" cap="none">
              <a:solidFill>
                <a:srgbClr val="898989"/>
              </a:solidFill>
              <a:latin typeface="Calibri" panose="020F0502020204030204"/>
              <a:ea typeface="Calibri" panose="020F0502020204030204"/>
              <a:cs typeface="Calibri" panose="020F0502020204030204"/>
              <a:sym typeface="Calibri" panose="020F0502020204030204"/>
            </a:endParaRPr>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Tree>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endParaRPr lang="en-US" smtClean="0"/>
          </a:p>
        </p:txBody>
      </p:sp>
      <p:sp>
        <p:nvSpPr>
          <p:cNvPr id="4" name="Date Placeholder 3"/>
          <p:cNvSpPr>
            <a:spLocks noGrp="1"/>
          </p:cNvSpPr>
          <p:nvPr>
            <p:ph type="dt" sz="half" idx="10"/>
          </p:nvPr>
        </p:nvSpPr>
        <p:spPr/>
        <p:txBody>
          <a:bodyPr/>
          <a:lstStyle/>
          <a:p>
            <a:r>
              <a:rPr lang="en-US" smtClean="0"/>
              <a:t>Oct 14, 2018</a:t>
            </a:r>
            <a:endParaRPr lang="en-US"/>
          </a:p>
        </p:txBody>
      </p:sp>
      <p:sp>
        <p:nvSpPr>
          <p:cNvPr id="5" name="Footer Placeholder 4"/>
          <p:cNvSpPr>
            <a:spLocks noGrp="1"/>
          </p:cNvSpPr>
          <p:nvPr>
            <p:ph type="ftr" sz="quarter" idx="11"/>
          </p:nvPr>
        </p:nvSpPr>
        <p:spPr/>
        <p:txBody>
          <a:bodyPr/>
          <a:lstStyle/>
          <a:p>
            <a:r>
              <a:rPr lang="en-IN" smtClean="0"/>
              <a:t>Capstone Project Status Report - Oct-2018</a:t>
            </a:r>
            <a:endParaRPr lang="en-IN"/>
          </a:p>
        </p:txBody>
      </p:sp>
      <p:sp>
        <p:nvSpPr>
          <p:cNvPr id="6" name="Slide Number Placeholder 5"/>
          <p:cNvSpPr>
            <a:spLocks noGrp="1"/>
          </p:cNvSpPr>
          <p:nvPr>
            <p:ph type="sldNum" sz="quarter" idx="12"/>
          </p:nvPr>
        </p:nvSpPr>
        <p:spPr/>
        <p:txBody>
          <a:bodyPr/>
          <a:lstStyle/>
          <a:p>
            <a:pPr marL="0" marR="0" lvl="0" indent="0" algn="r" rtl="0">
              <a:lnSpc>
                <a:spcPct val="100000"/>
              </a:lnSpc>
              <a:spcBef>
                <a:spcPts val="0"/>
              </a:spcBef>
              <a:spcAft>
                <a:spcPts val="0"/>
              </a:spcAft>
              <a:buClr>
                <a:srgbClr val="898989"/>
              </a:buClr>
              <a:buSzPct val="25000"/>
              <a:buFont typeface="Calibri" panose="020F0502020204030204"/>
              <a:buNone/>
            </a:pPr>
            <a:fld id="{00000000-1234-1234-1234-123412341234}" type="slidenum">
              <a:rPr lang="en-US" sz="1200" b="0" i="0" u="none" strike="noStrike" cap="none" smtClean="0">
                <a:solidFill>
                  <a:srgbClr val="898989"/>
                </a:solidFill>
                <a:latin typeface="Calibri" panose="020F0502020204030204"/>
                <a:ea typeface="Calibri" panose="020F0502020204030204"/>
                <a:cs typeface="Calibri" panose="020F0502020204030204"/>
                <a:sym typeface="Calibri" panose="020F0502020204030204"/>
              </a:rPr>
            </a:fld>
            <a:endParaRPr lang="en-US" sz="1200" b="0" i="0" u="none" strike="noStrike" cap="none">
              <a:solidFill>
                <a:srgbClr val="898989"/>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endParaRPr lang="en-US" smtClean="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endParaRPr lang="en-US" smtClean="0"/>
          </a:p>
        </p:txBody>
      </p:sp>
      <p:sp>
        <p:nvSpPr>
          <p:cNvPr id="4" name="Date Placeholder 3"/>
          <p:cNvSpPr>
            <a:spLocks noGrp="1"/>
          </p:cNvSpPr>
          <p:nvPr>
            <p:ph type="dt" sz="half" idx="10"/>
          </p:nvPr>
        </p:nvSpPr>
        <p:spPr/>
        <p:txBody>
          <a:bodyPr/>
          <a:lstStyle/>
          <a:p>
            <a:r>
              <a:rPr lang="en-US" smtClean="0"/>
              <a:t>Oct 14, 2018</a:t>
            </a:r>
            <a:endParaRPr lang="en-US"/>
          </a:p>
        </p:txBody>
      </p:sp>
      <p:sp>
        <p:nvSpPr>
          <p:cNvPr id="5" name="Footer Placeholder 4"/>
          <p:cNvSpPr>
            <a:spLocks noGrp="1"/>
          </p:cNvSpPr>
          <p:nvPr>
            <p:ph type="ftr" sz="quarter" idx="11"/>
          </p:nvPr>
        </p:nvSpPr>
        <p:spPr/>
        <p:txBody>
          <a:bodyPr/>
          <a:lstStyle/>
          <a:p>
            <a:r>
              <a:rPr lang="en-IN" smtClean="0"/>
              <a:t>Capstone Project Status Report - Oct-2018</a:t>
            </a:r>
            <a:endParaRPr lang="en-IN"/>
          </a:p>
        </p:txBody>
      </p:sp>
      <p:sp>
        <p:nvSpPr>
          <p:cNvPr id="6" name="Slide Number Placeholder 5"/>
          <p:cNvSpPr>
            <a:spLocks noGrp="1"/>
          </p:cNvSpPr>
          <p:nvPr>
            <p:ph type="sldNum" sz="quarter" idx="12"/>
          </p:nvPr>
        </p:nvSpPr>
        <p:spPr/>
        <p:txBody>
          <a:bodyPr/>
          <a:lstStyle/>
          <a:p>
            <a:pPr marL="0" marR="0" lvl="0" indent="0" algn="r" rtl="0">
              <a:lnSpc>
                <a:spcPct val="100000"/>
              </a:lnSpc>
              <a:spcBef>
                <a:spcPts val="0"/>
              </a:spcBef>
              <a:spcAft>
                <a:spcPts val="0"/>
              </a:spcAft>
              <a:buClr>
                <a:srgbClr val="898989"/>
              </a:buClr>
              <a:buSzPct val="25000"/>
              <a:buFont typeface="Calibri" panose="020F0502020204030204"/>
              <a:buNone/>
            </a:pPr>
            <a:fld id="{00000000-1234-1234-1234-123412341234}" type="slidenum">
              <a:rPr lang="en-US" sz="1200" b="0" i="0" u="none" strike="noStrike" cap="none" smtClean="0">
                <a:solidFill>
                  <a:srgbClr val="898989"/>
                </a:solidFill>
                <a:latin typeface="Calibri" panose="020F0502020204030204"/>
                <a:ea typeface="Calibri" panose="020F0502020204030204"/>
                <a:cs typeface="Calibri" panose="020F0502020204030204"/>
                <a:sym typeface="Calibri" panose="020F0502020204030204"/>
              </a:rPr>
            </a:fld>
            <a:endParaRPr lang="en-US" sz="1200" b="0" i="0" u="none" strike="noStrike" cap="none">
              <a:solidFill>
                <a:srgbClr val="898989"/>
              </a:solidFill>
              <a:latin typeface="Calibri" panose="020F0502020204030204"/>
              <a:ea typeface="Calibri" panose="020F0502020204030204"/>
              <a:cs typeface="Calibri" panose="020F0502020204030204"/>
              <a:sym typeface="Calibri" panose="020F0502020204030204"/>
            </a:endParaRPr>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Tree>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endParaRPr lang="en-US" smtClean="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endParaRPr lang="en-US" smtClean="0"/>
          </a:p>
        </p:txBody>
      </p:sp>
      <p:sp>
        <p:nvSpPr>
          <p:cNvPr id="4" name="Date Placeholder 3"/>
          <p:cNvSpPr>
            <a:spLocks noGrp="1"/>
          </p:cNvSpPr>
          <p:nvPr>
            <p:ph type="dt" sz="half" idx="10"/>
          </p:nvPr>
        </p:nvSpPr>
        <p:spPr/>
        <p:txBody>
          <a:bodyPr/>
          <a:lstStyle/>
          <a:p>
            <a:r>
              <a:rPr lang="en-US" smtClean="0"/>
              <a:t>Oct 14, 2018</a:t>
            </a:r>
            <a:endParaRPr lang="en-US"/>
          </a:p>
        </p:txBody>
      </p:sp>
      <p:sp>
        <p:nvSpPr>
          <p:cNvPr id="5" name="Footer Placeholder 4"/>
          <p:cNvSpPr>
            <a:spLocks noGrp="1"/>
          </p:cNvSpPr>
          <p:nvPr>
            <p:ph type="ftr" sz="quarter" idx="11"/>
          </p:nvPr>
        </p:nvSpPr>
        <p:spPr/>
        <p:txBody>
          <a:bodyPr/>
          <a:lstStyle/>
          <a:p>
            <a:r>
              <a:rPr lang="en-IN" smtClean="0"/>
              <a:t>Capstone Project Status Report - Oct-2018</a:t>
            </a:r>
            <a:endParaRPr lang="en-IN"/>
          </a:p>
        </p:txBody>
      </p:sp>
      <p:sp>
        <p:nvSpPr>
          <p:cNvPr id="6" name="Slide Number Placeholder 5"/>
          <p:cNvSpPr>
            <a:spLocks noGrp="1"/>
          </p:cNvSpPr>
          <p:nvPr>
            <p:ph type="sldNum" sz="quarter" idx="12"/>
          </p:nvPr>
        </p:nvSpPr>
        <p:spPr/>
        <p:txBody>
          <a:bodyPr/>
          <a:lstStyle/>
          <a:p>
            <a:pPr marL="0" marR="0" lvl="0" indent="0" algn="r" rtl="0">
              <a:lnSpc>
                <a:spcPct val="100000"/>
              </a:lnSpc>
              <a:spcBef>
                <a:spcPts val="0"/>
              </a:spcBef>
              <a:spcAft>
                <a:spcPts val="0"/>
              </a:spcAft>
              <a:buClr>
                <a:srgbClr val="898989"/>
              </a:buClr>
              <a:buSzPct val="25000"/>
              <a:buFont typeface="Calibri" panose="020F0502020204030204"/>
              <a:buNone/>
            </a:pPr>
            <a:fld id="{00000000-1234-1234-1234-123412341234}" type="slidenum">
              <a:rPr lang="en-US" sz="1200" b="0" i="0" u="none" strike="noStrike" cap="none" smtClean="0">
                <a:solidFill>
                  <a:srgbClr val="898989"/>
                </a:solidFill>
                <a:latin typeface="Calibri" panose="020F0502020204030204"/>
                <a:ea typeface="Calibri" panose="020F0502020204030204"/>
                <a:cs typeface="Calibri" panose="020F0502020204030204"/>
                <a:sym typeface="Calibri" panose="020F0502020204030204"/>
              </a:rPr>
            </a:fld>
            <a:endParaRPr lang="en-US" sz="1200" b="0" i="0" u="none" strike="noStrike" cap="none">
              <a:solidFill>
                <a:srgbClr val="898989"/>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smtClean="0"/>
              <a:t>Oct 14, 2018</a:t>
            </a:r>
            <a:endParaRPr lang="en-US"/>
          </a:p>
        </p:txBody>
      </p:sp>
      <p:sp>
        <p:nvSpPr>
          <p:cNvPr id="5" name="Footer Placeholder 4"/>
          <p:cNvSpPr>
            <a:spLocks noGrp="1"/>
          </p:cNvSpPr>
          <p:nvPr>
            <p:ph type="ftr" sz="quarter" idx="11"/>
          </p:nvPr>
        </p:nvSpPr>
        <p:spPr/>
        <p:txBody>
          <a:bodyPr/>
          <a:lstStyle/>
          <a:p>
            <a:r>
              <a:rPr lang="en-IN" smtClean="0"/>
              <a:t>Capstone Project Status Report - Oct-2018</a:t>
            </a:r>
            <a:endParaRPr lang="en-IN"/>
          </a:p>
        </p:txBody>
      </p:sp>
      <p:sp>
        <p:nvSpPr>
          <p:cNvPr id="6" name="Slide Number Placeholder 5"/>
          <p:cNvSpPr>
            <a:spLocks noGrp="1"/>
          </p:cNvSpPr>
          <p:nvPr>
            <p:ph type="sldNum" sz="quarter" idx="12"/>
          </p:nvPr>
        </p:nvSpPr>
        <p:spPr/>
        <p:txBody>
          <a:bodyPr/>
          <a:lstStyle/>
          <a:p>
            <a:pPr marL="0" marR="0" lvl="0" indent="0" algn="r" rtl="0">
              <a:lnSpc>
                <a:spcPct val="100000"/>
              </a:lnSpc>
              <a:spcBef>
                <a:spcPts val="0"/>
              </a:spcBef>
              <a:spcAft>
                <a:spcPts val="0"/>
              </a:spcAft>
              <a:buClr>
                <a:srgbClr val="898989"/>
              </a:buClr>
              <a:buSzPct val="25000"/>
              <a:buFont typeface="Calibri" panose="020F0502020204030204"/>
              <a:buNone/>
            </a:pPr>
            <a:fld id="{00000000-1234-1234-1234-123412341234}" type="slidenum">
              <a:rPr lang="en-US" sz="1200" b="0" i="0" u="none" strike="noStrike" cap="none" smtClean="0">
                <a:solidFill>
                  <a:srgbClr val="898989"/>
                </a:solidFill>
                <a:latin typeface="Calibri" panose="020F0502020204030204"/>
                <a:ea typeface="Calibri" panose="020F0502020204030204"/>
                <a:cs typeface="Calibri" panose="020F0502020204030204"/>
                <a:sym typeface="Calibri" panose="020F0502020204030204"/>
              </a:rPr>
            </a:fld>
            <a:endParaRPr lang="en-US" sz="1200" b="0" i="0" u="none" strike="noStrike" cap="none">
              <a:solidFill>
                <a:srgbClr val="898989"/>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smtClean="0"/>
              <a:t>Oct 14, 2018</a:t>
            </a:r>
            <a:endParaRPr lang="en-US"/>
          </a:p>
        </p:txBody>
      </p:sp>
      <p:sp>
        <p:nvSpPr>
          <p:cNvPr id="5" name="Footer Placeholder 4"/>
          <p:cNvSpPr>
            <a:spLocks noGrp="1"/>
          </p:cNvSpPr>
          <p:nvPr>
            <p:ph type="ftr" sz="quarter" idx="11"/>
          </p:nvPr>
        </p:nvSpPr>
        <p:spPr/>
        <p:txBody>
          <a:bodyPr/>
          <a:lstStyle/>
          <a:p>
            <a:r>
              <a:rPr lang="en-IN" smtClean="0"/>
              <a:t>Capstone Project Status Report - Oct-2018</a:t>
            </a:r>
            <a:endParaRPr lang="en-IN"/>
          </a:p>
        </p:txBody>
      </p:sp>
      <p:sp>
        <p:nvSpPr>
          <p:cNvPr id="6" name="Slide Number Placeholder 5"/>
          <p:cNvSpPr>
            <a:spLocks noGrp="1"/>
          </p:cNvSpPr>
          <p:nvPr>
            <p:ph type="sldNum" sz="quarter" idx="12"/>
          </p:nvPr>
        </p:nvSpPr>
        <p:spPr/>
        <p:txBody>
          <a:bodyPr/>
          <a:lstStyle/>
          <a:p>
            <a:pPr marL="0" marR="0" lvl="0" indent="0" algn="r" rtl="0">
              <a:lnSpc>
                <a:spcPct val="100000"/>
              </a:lnSpc>
              <a:spcBef>
                <a:spcPts val="0"/>
              </a:spcBef>
              <a:spcAft>
                <a:spcPts val="0"/>
              </a:spcAft>
              <a:buClr>
                <a:srgbClr val="898989"/>
              </a:buClr>
              <a:buSzPct val="25000"/>
              <a:buFont typeface="Calibri" panose="020F0502020204030204"/>
              <a:buNone/>
            </a:pPr>
            <a:fld id="{00000000-1234-1234-1234-123412341234}" type="slidenum">
              <a:rPr lang="en-US" sz="1200" b="0" i="0" u="none" strike="noStrike" cap="none" smtClean="0">
                <a:solidFill>
                  <a:srgbClr val="898989"/>
                </a:solidFill>
                <a:latin typeface="Calibri" panose="020F0502020204030204"/>
                <a:ea typeface="Calibri" panose="020F0502020204030204"/>
                <a:cs typeface="Calibri" panose="020F0502020204030204"/>
                <a:sym typeface="Calibri" panose="020F0502020204030204"/>
              </a:rPr>
            </a:fld>
            <a:endParaRPr lang="en-US" sz="1200" b="0" i="0" u="none" strike="noStrike" cap="none">
              <a:solidFill>
                <a:srgbClr val="898989"/>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smtClean="0"/>
              <a:t>Oct 14, 2018</a:t>
            </a:r>
            <a:endParaRPr lang="en-US"/>
          </a:p>
        </p:txBody>
      </p:sp>
      <p:sp>
        <p:nvSpPr>
          <p:cNvPr id="5" name="Footer Placeholder 4"/>
          <p:cNvSpPr>
            <a:spLocks noGrp="1"/>
          </p:cNvSpPr>
          <p:nvPr>
            <p:ph type="ftr" sz="quarter" idx="11"/>
          </p:nvPr>
        </p:nvSpPr>
        <p:spPr/>
        <p:txBody>
          <a:bodyPr/>
          <a:lstStyle/>
          <a:p>
            <a:r>
              <a:rPr lang="en-IN" smtClean="0"/>
              <a:t>Capstone Project Status Report - Oct-2018</a:t>
            </a:r>
            <a:endParaRPr lang="en-IN"/>
          </a:p>
        </p:txBody>
      </p:sp>
      <p:sp>
        <p:nvSpPr>
          <p:cNvPr id="6" name="Slide Number Placeholder 5"/>
          <p:cNvSpPr>
            <a:spLocks noGrp="1"/>
          </p:cNvSpPr>
          <p:nvPr>
            <p:ph type="sldNum" sz="quarter" idx="12"/>
          </p:nvPr>
        </p:nvSpPr>
        <p:spPr/>
        <p:txBody>
          <a:bodyPr/>
          <a:lstStyle/>
          <a:p>
            <a:pPr marL="0" marR="0" lvl="0" indent="0" algn="r" rtl="0">
              <a:lnSpc>
                <a:spcPct val="100000"/>
              </a:lnSpc>
              <a:spcBef>
                <a:spcPts val="0"/>
              </a:spcBef>
              <a:spcAft>
                <a:spcPts val="0"/>
              </a:spcAft>
              <a:buClr>
                <a:srgbClr val="898989"/>
              </a:buClr>
              <a:buSzPct val="25000"/>
              <a:buFont typeface="Calibri" panose="020F0502020204030204"/>
              <a:buNone/>
            </a:pPr>
            <a:fld id="{00000000-1234-1234-1234-123412341234}" type="slidenum">
              <a:rPr lang="en-US" sz="1200" b="0" i="0" u="none" strike="noStrike" cap="none" smtClean="0">
                <a:solidFill>
                  <a:srgbClr val="898989"/>
                </a:solidFill>
                <a:latin typeface="Calibri" panose="020F0502020204030204"/>
                <a:ea typeface="Calibri" panose="020F0502020204030204"/>
                <a:cs typeface="Calibri" panose="020F0502020204030204"/>
                <a:sym typeface="Calibri" panose="020F0502020204030204"/>
              </a:rPr>
            </a:fld>
            <a:endParaRPr lang="en-US" sz="1200" b="0" i="0" u="none" strike="noStrike" cap="none">
              <a:solidFill>
                <a:srgbClr val="898989"/>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endParaRPr lang="en-US" smtClean="0"/>
          </a:p>
        </p:txBody>
      </p:sp>
      <p:sp>
        <p:nvSpPr>
          <p:cNvPr id="4" name="Date Placeholder 3"/>
          <p:cNvSpPr>
            <a:spLocks noGrp="1"/>
          </p:cNvSpPr>
          <p:nvPr>
            <p:ph type="dt" sz="half" idx="10"/>
          </p:nvPr>
        </p:nvSpPr>
        <p:spPr/>
        <p:txBody>
          <a:bodyPr/>
          <a:lstStyle/>
          <a:p>
            <a:r>
              <a:rPr lang="en-US" smtClean="0"/>
              <a:t>Oct 14, 2018</a:t>
            </a:r>
            <a:endParaRPr lang="en-US"/>
          </a:p>
        </p:txBody>
      </p:sp>
      <p:sp>
        <p:nvSpPr>
          <p:cNvPr id="5" name="Footer Placeholder 4"/>
          <p:cNvSpPr>
            <a:spLocks noGrp="1"/>
          </p:cNvSpPr>
          <p:nvPr>
            <p:ph type="ftr" sz="quarter" idx="11"/>
          </p:nvPr>
        </p:nvSpPr>
        <p:spPr/>
        <p:txBody>
          <a:bodyPr/>
          <a:lstStyle/>
          <a:p>
            <a:r>
              <a:rPr lang="en-IN" smtClean="0"/>
              <a:t>Capstone Project Status Report - Oct-2018</a:t>
            </a:r>
            <a:endParaRPr lang="en-IN"/>
          </a:p>
        </p:txBody>
      </p:sp>
      <p:sp>
        <p:nvSpPr>
          <p:cNvPr id="6" name="Slide Number Placeholder 5"/>
          <p:cNvSpPr>
            <a:spLocks noGrp="1"/>
          </p:cNvSpPr>
          <p:nvPr>
            <p:ph type="sldNum" sz="quarter" idx="12"/>
          </p:nvPr>
        </p:nvSpPr>
        <p:spPr/>
        <p:txBody>
          <a:bodyPr/>
          <a:lstStyle/>
          <a:p>
            <a:pPr marL="0" marR="0" lvl="0" indent="0" algn="r" rtl="0">
              <a:lnSpc>
                <a:spcPct val="100000"/>
              </a:lnSpc>
              <a:spcBef>
                <a:spcPts val="0"/>
              </a:spcBef>
              <a:spcAft>
                <a:spcPts val="0"/>
              </a:spcAft>
              <a:buClr>
                <a:srgbClr val="898989"/>
              </a:buClr>
              <a:buSzPct val="25000"/>
              <a:buFont typeface="Calibri" panose="020F0502020204030204"/>
              <a:buNone/>
            </a:pPr>
            <a:fld id="{00000000-1234-1234-1234-123412341234}" type="slidenum">
              <a:rPr lang="en-US" sz="1200" b="0" i="0" u="none" strike="noStrike" cap="none" smtClean="0">
                <a:solidFill>
                  <a:srgbClr val="898989"/>
                </a:solidFill>
                <a:latin typeface="Calibri" panose="020F0502020204030204"/>
                <a:ea typeface="Calibri" panose="020F0502020204030204"/>
                <a:cs typeface="Calibri" panose="020F0502020204030204"/>
                <a:sym typeface="Calibri" panose="020F0502020204030204"/>
              </a:rPr>
            </a:fld>
            <a:endParaRPr lang="en-US" sz="1200" b="0" i="0" u="none" strike="noStrike" cap="none">
              <a:solidFill>
                <a:srgbClr val="898989"/>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Date Placeholder 4"/>
          <p:cNvSpPr>
            <a:spLocks noGrp="1"/>
          </p:cNvSpPr>
          <p:nvPr>
            <p:ph type="dt" sz="half" idx="10"/>
          </p:nvPr>
        </p:nvSpPr>
        <p:spPr/>
        <p:txBody>
          <a:bodyPr/>
          <a:lstStyle/>
          <a:p>
            <a:r>
              <a:rPr lang="en-US" smtClean="0"/>
              <a:t>Oct 14, 2018</a:t>
            </a:r>
            <a:endParaRPr lang="en-US"/>
          </a:p>
        </p:txBody>
      </p:sp>
      <p:sp>
        <p:nvSpPr>
          <p:cNvPr id="6" name="Footer Placeholder 5"/>
          <p:cNvSpPr>
            <a:spLocks noGrp="1"/>
          </p:cNvSpPr>
          <p:nvPr>
            <p:ph type="ftr" sz="quarter" idx="11"/>
          </p:nvPr>
        </p:nvSpPr>
        <p:spPr/>
        <p:txBody>
          <a:bodyPr/>
          <a:lstStyle/>
          <a:p>
            <a:r>
              <a:rPr lang="en-IN" smtClean="0"/>
              <a:t>Capstone Project Status Report - Oct-2018</a:t>
            </a:r>
            <a:endParaRPr lang="en-IN"/>
          </a:p>
        </p:txBody>
      </p:sp>
      <p:sp>
        <p:nvSpPr>
          <p:cNvPr id="7" name="Slide Number Placeholder 6"/>
          <p:cNvSpPr>
            <a:spLocks noGrp="1"/>
          </p:cNvSpPr>
          <p:nvPr>
            <p:ph type="sldNum" sz="quarter" idx="12"/>
          </p:nvPr>
        </p:nvSpPr>
        <p:spPr/>
        <p:txBody>
          <a:bodyPr/>
          <a:lstStyle/>
          <a:p>
            <a:pPr marL="0" marR="0" lvl="0" indent="0" algn="r" rtl="0">
              <a:lnSpc>
                <a:spcPct val="100000"/>
              </a:lnSpc>
              <a:spcBef>
                <a:spcPts val="0"/>
              </a:spcBef>
              <a:spcAft>
                <a:spcPts val="0"/>
              </a:spcAft>
              <a:buClr>
                <a:srgbClr val="898989"/>
              </a:buClr>
              <a:buSzPct val="25000"/>
              <a:buFont typeface="Calibri" panose="020F0502020204030204"/>
              <a:buNone/>
            </a:pPr>
            <a:fld id="{00000000-1234-1234-1234-123412341234}" type="slidenum">
              <a:rPr lang="en-US" sz="1200" b="0" i="0" u="none" strike="noStrike" cap="none" smtClean="0">
                <a:solidFill>
                  <a:srgbClr val="898989"/>
                </a:solidFill>
                <a:latin typeface="Calibri" panose="020F0502020204030204"/>
                <a:ea typeface="Calibri" panose="020F0502020204030204"/>
                <a:cs typeface="Calibri" panose="020F0502020204030204"/>
                <a:sym typeface="Calibri" panose="020F0502020204030204"/>
              </a:rPr>
            </a:fld>
            <a:endParaRPr lang="en-US" sz="1200" b="0" i="0" u="none" strike="noStrike" cap="none">
              <a:solidFill>
                <a:srgbClr val="898989"/>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7" name="Date Placeholder 6"/>
          <p:cNvSpPr>
            <a:spLocks noGrp="1"/>
          </p:cNvSpPr>
          <p:nvPr>
            <p:ph type="dt" sz="half" idx="10"/>
          </p:nvPr>
        </p:nvSpPr>
        <p:spPr/>
        <p:txBody>
          <a:bodyPr/>
          <a:lstStyle/>
          <a:p>
            <a:r>
              <a:rPr lang="en-US" smtClean="0"/>
              <a:t>Oct 14, 2018</a:t>
            </a:r>
            <a:endParaRPr lang="en-US"/>
          </a:p>
        </p:txBody>
      </p:sp>
      <p:sp>
        <p:nvSpPr>
          <p:cNvPr id="8" name="Footer Placeholder 7"/>
          <p:cNvSpPr>
            <a:spLocks noGrp="1"/>
          </p:cNvSpPr>
          <p:nvPr>
            <p:ph type="ftr" sz="quarter" idx="11"/>
          </p:nvPr>
        </p:nvSpPr>
        <p:spPr/>
        <p:txBody>
          <a:bodyPr/>
          <a:lstStyle/>
          <a:p>
            <a:r>
              <a:rPr lang="en-IN" smtClean="0"/>
              <a:t>Capstone Project Status Report - Oct-2018</a:t>
            </a:r>
            <a:endParaRPr lang="en-IN"/>
          </a:p>
        </p:txBody>
      </p:sp>
      <p:sp>
        <p:nvSpPr>
          <p:cNvPr id="9" name="Slide Number Placeholder 8"/>
          <p:cNvSpPr>
            <a:spLocks noGrp="1"/>
          </p:cNvSpPr>
          <p:nvPr>
            <p:ph type="sldNum" sz="quarter" idx="12"/>
          </p:nvPr>
        </p:nvSpPr>
        <p:spPr/>
        <p:txBody>
          <a:bodyPr/>
          <a:lstStyle/>
          <a:p>
            <a:pPr marL="0" marR="0" lvl="0" indent="0" algn="r" rtl="0">
              <a:lnSpc>
                <a:spcPct val="100000"/>
              </a:lnSpc>
              <a:spcBef>
                <a:spcPts val="0"/>
              </a:spcBef>
              <a:spcAft>
                <a:spcPts val="0"/>
              </a:spcAft>
              <a:buClr>
                <a:srgbClr val="898989"/>
              </a:buClr>
              <a:buSzPct val="25000"/>
              <a:buFont typeface="Calibri" panose="020F0502020204030204"/>
              <a:buNone/>
            </a:pPr>
            <a:fld id="{00000000-1234-1234-1234-123412341234}" type="slidenum">
              <a:rPr lang="en-US" sz="1200" b="0" i="0" u="none" strike="noStrike" cap="none" smtClean="0">
                <a:solidFill>
                  <a:srgbClr val="898989"/>
                </a:solidFill>
                <a:latin typeface="Calibri" panose="020F0502020204030204"/>
                <a:ea typeface="Calibri" panose="020F0502020204030204"/>
                <a:cs typeface="Calibri" panose="020F0502020204030204"/>
                <a:sym typeface="Calibri" panose="020F0502020204030204"/>
              </a:rPr>
            </a:fld>
            <a:endParaRPr lang="en-US" sz="1200" b="0" i="0" u="none" strike="noStrike" cap="none">
              <a:solidFill>
                <a:srgbClr val="898989"/>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r>
              <a:rPr lang="en-US" smtClean="0"/>
              <a:t>Oct 14, 2018</a:t>
            </a:r>
            <a:endParaRPr lang="en-US"/>
          </a:p>
        </p:txBody>
      </p:sp>
      <p:sp>
        <p:nvSpPr>
          <p:cNvPr id="4" name="Footer Placeholder 3"/>
          <p:cNvSpPr>
            <a:spLocks noGrp="1"/>
          </p:cNvSpPr>
          <p:nvPr>
            <p:ph type="ftr" sz="quarter" idx="11"/>
          </p:nvPr>
        </p:nvSpPr>
        <p:spPr/>
        <p:txBody>
          <a:bodyPr/>
          <a:lstStyle/>
          <a:p>
            <a:r>
              <a:rPr lang="en-IN" smtClean="0"/>
              <a:t>Capstone Project Status Report - Oct-2018</a:t>
            </a:r>
            <a:endParaRPr lang="en-IN"/>
          </a:p>
        </p:txBody>
      </p:sp>
      <p:sp>
        <p:nvSpPr>
          <p:cNvPr id="5" name="Slide Number Placeholder 4"/>
          <p:cNvSpPr>
            <a:spLocks noGrp="1"/>
          </p:cNvSpPr>
          <p:nvPr>
            <p:ph type="sldNum" sz="quarter" idx="12"/>
          </p:nvPr>
        </p:nvSpPr>
        <p:spPr/>
        <p:txBody>
          <a:bodyPr/>
          <a:lstStyle/>
          <a:p>
            <a:pPr marL="0" marR="0" lvl="0" indent="0" algn="r" rtl="0">
              <a:lnSpc>
                <a:spcPct val="100000"/>
              </a:lnSpc>
              <a:spcBef>
                <a:spcPts val="0"/>
              </a:spcBef>
              <a:spcAft>
                <a:spcPts val="0"/>
              </a:spcAft>
              <a:buClr>
                <a:srgbClr val="898989"/>
              </a:buClr>
              <a:buSzPct val="25000"/>
              <a:buFont typeface="Calibri" panose="020F0502020204030204"/>
              <a:buNone/>
            </a:pPr>
            <a:fld id="{00000000-1234-1234-1234-123412341234}" type="slidenum">
              <a:rPr lang="en-US" sz="1200" b="0" i="0" u="none" strike="noStrike" cap="none" smtClean="0">
                <a:solidFill>
                  <a:srgbClr val="898989"/>
                </a:solidFill>
                <a:latin typeface="Calibri" panose="020F0502020204030204"/>
                <a:ea typeface="Calibri" panose="020F0502020204030204"/>
                <a:cs typeface="Calibri" panose="020F0502020204030204"/>
                <a:sym typeface="Calibri" panose="020F0502020204030204"/>
              </a:rPr>
            </a:fld>
            <a:endParaRPr lang="en-US" sz="1200" b="0" i="0" u="none" strike="noStrike" cap="none">
              <a:solidFill>
                <a:srgbClr val="898989"/>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Oct 14, 2018</a:t>
            </a:r>
            <a:endParaRPr lang="en-US"/>
          </a:p>
        </p:txBody>
      </p:sp>
      <p:sp>
        <p:nvSpPr>
          <p:cNvPr id="3" name="Footer Placeholder 2"/>
          <p:cNvSpPr>
            <a:spLocks noGrp="1"/>
          </p:cNvSpPr>
          <p:nvPr>
            <p:ph type="ftr" sz="quarter" idx="11"/>
          </p:nvPr>
        </p:nvSpPr>
        <p:spPr/>
        <p:txBody>
          <a:bodyPr/>
          <a:lstStyle/>
          <a:p>
            <a:r>
              <a:rPr lang="en-IN" smtClean="0"/>
              <a:t>Capstone Project Status Report - Oct-2018</a:t>
            </a:r>
            <a:endParaRPr lang="en-IN"/>
          </a:p>
        </p:txBody>
      </p:sp>
      <p:sp>
        <p:nvSpPr>
          <p:cNvPr id="4" name="Slide Number Placeholder 3"/>
          <p:cNvSpPr>
            <a:spLocks noGrp="1"/>
          </p:cNvSpPr>
          <p:nvPr>
            <p:ph type="sldNum" sz="quarter" idx="12"/>
          </p:nvPr>
        </p:nvSpPr>
        <p:spPr/>
        <p:txBody>
          <a:bodyPr/>
          <a:lstStyle/>
          <a:p>
            <a:pPr marL="0" marR="0" lvl="0" indent="0" algn="r" rtl="0">
              <a:lnSpc>
                <a:spcPct val="100000"/>
              </a:lnSpc>
              <a:spcBef>
                <a:spcPts val="0"/>
              </a:spcBef>
              <a:spcAft>
                <a:spcPts val="0"/>
              </a:spcAft>
              <a:buClr>
                <a:srgbClr val="898989"/>
              </a:buClr>
              <a:buSzPct val="25000"/>
              <a:buFont typeface="Calibri" panose="020F0502020204030204"/>
              <a:buNone/>
            </a:pPr>
            <a:fld id="{00000000-1234-1234-1234-123412341234}" type="slidenum">
              <a:rPr lang="en-US" sz="1200" b="0" i="0" u="none" strike="noStrike" cap="none" smtClean="0">
                <a:solidFill>
                  <a:srgbClr val="898989"/>
                </a:solidFill>
                <a:latin typeface="Calibri" panose="020F0502020204030204"/>
                <a:ea typeface="Calibri" panose="020F0502020204030204"/>
                <a:cs typeface="Calibri" panose="020F0502020204030204"/>
                <a:sym typeface="Calibri" panose="020F0502020204030204"/>
              </a:rPr>
            </a:fld>
            <a:endParaRPr lang="en-US" sz="1200" b="0" i="0" u="none" strike="noStrike" cap="none">
              <a:solidFill>
                <a:srgbClr val="898989"/>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r>
              <a:rPr lang="en-US" smtClean="0"/>
              <a:t>Oct 14, 2018</a:t>
            </a:r>
            <a:endParaRPr lang="en-US"/>
          </a:p>
        </p:txBody>
      </p:sp>
      <p:sp>
        <p:nvSpPr>
          <p:cNvPr id="6" name="Footer Placeholder 5"/>
          <p:cNvSpPr>
            <a:spLocks noGrp="1"/>
          </p:cNvSpPr>
          <p:nvPr>
            <p:ph type="ftr" sz="quarter" idx="11"/>
          </p:nvPr>
        </p:nvSpPr>
        <p:spPr/>
        <p:txBody>
          <a:bodyPr/>
          <a:lstStyle/>
          <a:p>
            <a:r>
              <a:rPr lang="en-IN" smtClean="0"/>
              <a:t>Capstone Project Status Report - Oct-2018</a:t>
            </a:r>
            <a:endParaRPr lang="en-IN"/>
          </a:p>
        </p:txBody>
      </p:sp>
      <p:sp>
        <p:nvSpPr>
          <p:cNvPr id="7" name="Slide Number Placeholder 6"/>
          <p:cNvSpPr>
            <a:spLocks noGrp="1"/>
          </p:cNvSpPr>
          <p:nvPr>
            <p:ph type="sldNum" sz="quarter" idx="12"/>
          </p:nvPr>
        </p:nvSpPr>
        <p:spPr/>
        <p:txBody>
          <a:bodyPr/>
          <a:lstStyle/>
          <a:p>
            <a:pPr marL="0" marR="0" lvl="0" indent="0" algn="r" rtl="0">
              <a:lnSpc>
                <a:spcPct val="100000"/>
              </a:lnSpc>
              <a:spcBef>
                <a:spcPts val="0"/>
              </a:spcBef>
              <a:spcAft>
                <a:spcPts val="0"/>
              </a:spcAft>
              <a:buClr>
                <a:srgbClr val="898989"/>
              </a:buClr>
              <a:buSzPct val="25000"/>
              <a:buFont typeface="Calibri" panose="020F0502020204030204"/>
              <a:buNone/>
            </a:pPr>
            <a:fld id="{00000000-1234-1234-1234-123412341234}" type="slidenum">
              <a:rPr lang="en-US" sz="1200" b="0" i="0" u="none" strike="noStrike" cap="none" smtClean="0">
                <a:solidFill>
                  <a:srgbClr val="898989"/>
                </a:solidFill>
                <a:latin typeface="Calibri" panose="020F0502020204030204"/>
                <a:ea typeface="Calibri" panose="020F0502020204030204"/>
                <a:cs typeface="Calibri" panose="020F0502020204030204"/>
                <a:sym typeface="Calibri" panose="020F0502020204030204"/>
              </a:rPr>
            </a:fld>
            <a:endParaRPr lang="en-US" sz="1200" b="0" i="0" u="none" strike="noStrike" cap="none">
              <a:solidFill>
                <a:srgbClr val="898989"/>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r>
              <a:rPr lang="en-US" smtClean="0"/>
              <a:t>Oct 14, 2018</a:t>
            </a:r>
            <a:endParaRPr lang="en-US"/>
          </a:p>
        </p:txBody>
      </p:sp>
      <p:sp>
        <p:nvSpPr>
          <p:cNvPr id="6" name="Footer Placeholder 5"/>
          <p:cNvSpPr>
            <a:spLocks noGrp="1"/>
          </p:cNvSpPr>
          <p:nvPr>
            <p:ph type="ftr" sz="quarter" idx="11"/>
          </p:nvPr>
        </p:nvSpPr>
        <p:spPr/>
        <p:txBody>
          <a:bodyPr/>
          <a:lstStyle/>
          <a:p>
            <a:r>
              <a:rPr lang="en-IN" smtClean="0"/>
              <a:t>Capstone Project Status Report - Oct-2018</a:t>
            </a:r>
            <a:endParaRPr lang="en-IN"/>
          </a:p>
        </p:txBody>
      </p:sp>
      <p:sp>
        <p:nvSpPr>
          <p:cNvPr id="7" name="Slide Number Placeholder 6"/>
          <p:cNvSpPr>
            <a:spLocks noGrp="1"/>
          </p:cNvSpPr>
          <p:nvPr>
            <p:ph type="sldNum" sz="quarter" idx="12"/>
          </p:nvPr>
        </p:nvSpPr>
        <p:spPr/>
        <p:txBody>
          <a:bodyPr/>
          <a:lstStyle/>
          <a:p>
            <a:pPr marL="0" marR="0" lvl="0" indent="0" algn="r" rtl="0">
              <a:lnSpc>
                <a:spcPct val="100000"/>
              </a:lnSpc>
              <a:spcBef>
                <a:spcPts val="0"/>
              </a:spcBef>
              <a:spcAft>
                <a:spcPts val="0"/>
              </a:spcAft>
              <a:buClr>
                <a:srgbClr val="898989"/>
              </a:buClr>
              <a:buSzPct val="25000"/>
              <a:buFont typeface="Calibri" panose="020F0502020204030204"/>
              <a:buNone/>
            </a:pPr>
            <a:fld id="{00000000-1234-1234-1234-123412341234}" type="slidenum">
              <a:rPr lang="en-US" sz="1200" b="0" i="0" u="none" strike="noStrike" cap="none" smtClean="0">
                <a:solidFill>
                  <a:srgbClr val="898989"/>
                </a:solidFill>
                <a:latin typeface="Calibri" panose="020F0502020204030204"/>
                <a:ea typeface="Calibri" panose="020F0502020204030204"/>
                <a:cs typeface="Calibri" panose="020F0502020204030204"/>
                <a:sym typeface="Calibri" panose="020F0502020204030204"/>
              </a:rPr>
            </a:fld>
            <a:endParaRPr lang="en-US" sz="1200" b="0" i="0" u="none" strike="noStrike" cap="none">
              <a:solidFill>
                <a:srgbClr val="898989"/>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hf hdr="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r>
              <a:rPr lang="en-US" smtClean="0"/>
              <a:t>Oct 14, 2018</a:t>
            </a:r>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IN" smtClean="0"/>
              <a:t>Capstone Project Status Report - Oct-2018</a:t>
            </a:r>
            <a:endParaRPr lang="en-IN"/>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pPr marL="0" marR="0" lvl="0" indent="0" algn="r" rtl="0">
              <a:lnSpc>
                <a:spcPct val="100000"/>
              </a:lnSpc>
              <a:spcBef>
                <a:spcPts val="0"/>
              </a:spcBef>
              <a:spcAft>
                <a:spcPts val="0"/>
              </a:spcAft>
              <a:buClr>
                <a:srgbClr val="898989"/>
              </a:buClr>
              <a:buSzPct val="25000"/>
              <a:buFont typeface="Calibri" panose="020F0502020204030204"/>
              <a:buNone/>
            </a:pPr>
            <a:fld id="{00000000-1234-1234-1234-123412341234}" type="slidenum">
              <a:rPr lang="en-US" sz="1200" b="0" i="0" u="none" strike="noStrike" cap="none" smtClean="0">
                <a:solidFill>
                  <a:srgbClr val="898989"/>
                </a:solidFill>
                <a:latin typeface="Calibri" panose="020F0502020204030204"/>
                <a:ea typeface="Calibri" panose="020F0502020204030204"/>
                <a:cs typeface="Calibri" panose="020F0502020204030204"/>
                <a:sym typeface="Calibri" panose="020F0502020204030204"/>
              </a:rPr>
            </a:fld>
            <a:endParaRPr lang="en-US" sz="1200" b="0" i="0" u="none" strike="noStrike" cap="none">
              <a:solidFill>
                <a:srgbClr val="898989"/>
              </a:solidFill>
              <a:latin typeface="Calibri" panose="020F0502020204030204"/>
              <a:ea typeface="Calibri" panose="020F0502020204030204"/>
              <a:cs typeface="Calibri" panose="020F0502020204030204"/>
              <a:sym typeface="Calibri" panose="020F0502020204030204"/>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hdr="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xml"/><Relationship Id="rId1" Type="http://schemas.openxmlformats.org/officeDocument/2006/relationships/image" Target="../media/image8.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xml"/><Relationship Id="rId1" Type="http://schemas.openxmlformats.org/officeDocument/2006/relationships/image" Target="../media/image9.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4" name="Shape 94"/>
          <p:cNvSpPr txBox="1">
            <a:spLocks noGrp="1"/>
          </p:cNvSpPr>
          <p:nvPr>
            <p:ph type="subTitle" idx="1"/>
          </p:nvPr>
        </p:nvSpPr>
        <p:spPr>
          <a:xfrm>
            <a:off x="228600" y="4146551"/>
            <a:ext cx="8686800" cy="1371598"/>
          </a:xfrm>
          <a:prstGeom prst="rect">
            <a:avLst/>
          </a:prstGeom>
          <a:noFill/>
          <a:ln>
            <a:noFill/>
          </a:ln>
        </p:spPr>
        <p:txBody>
          <a:bodyPr wrap="square"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Arial" panose="020B0604020202020204"/>
              <a:buNone/>
            </a:pPr>
            <a:r>
              <a:rPr lang="en-US" sz="1800" b="0" i="1" u="none" strike="noStrike" cap="none" dirty="0">
                <a:solidFill>
                  <a:schemeClr val="dk1"/>
                </a:solidFill>
                <a:latin typeface="Calibri" panose="020F0502020204030204"/>
                <a:ea typeface="Calibri" panose="020F0502020204030204"/>
                <a:cs typeface="Calibri" panose="020F0502020204030204"/>
                <a:sym typeface="Calibri" panose="020F0502020204030204"/>
              </a:rPr>
              <a:t>Presentation </a:t>
            </a:r>
            <a:r>
              <a:rPr lang="en-US" sz="1800" b="0" i="1" u="none" strike="noStrike" cap="none" dirty="0" smtClean="0">
                <a:solidFill>
                  <a:schemeClr val="dk1"/>
                </a:solidFill>
                <a:latin typeface="Calibri" panose="020F0502020204030204"/>
                <a:ea typeface="Calibri" panose="020F0502020204030204"/>
                <a:cs typeface="Calibri" panose="020F0502020204030204"/>
                <a:sym typeface="Calibri" panose="020F0502020204030204"/>
              </a:rPr>
              <a:t>by</a:t>
            </a:r>
            <a:endParaRPr lang="en-US" sz="1800" b="0" i="1" u="none" strike="noStrike" cap="none" dirty="0" smtClean="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Clr>
                <a:schemeClr val="dk1"/>
              </a:buClr>
              <a:buSzPct val="25000"/>
              <a:buFont typeface="Arial" panose="020B0604020202020204"/>
              <a:buNone/>
            </a:pPr>
            <a:r>
              <a:rPr lang="en-US" i="1" dirty="0" smtClean="0">
                <a:solidFill>
                  <a:schemeClr val="dk1"/>
                </a:solidFill>
                <a:latin typeface="Calibri" panose="020F0502020204030204"/>
                <a:ea typeface="Calibri" panose="020F0502020204030204"/>
                <a:cs typeface="Calibri" panose="020F0502020204030204"/>
                <a:sym typeface="Calibri" panose="020F0502020204030204"/>
              </a:rPr>
              <a:t>Sumedh Kumar Prasad</a:t>
            </a:r>
            <a:endParaRPr lang="en-US" sz="1800" b="0" i="1"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7" name="Shape 97"/>
          <p:cNvSpPr txBox="1">
            <a:spLocks noGrp="1"/>
          </p:cNvSpPr>
          <p:nvPr>
            <p:ph type="dt" sz="half" idx="10"/>
          </p:nvPr>
        </p:nvSpPr>
        <p:spPr>
          <a:prstGeom prst="rect">
            <a:avLst/>
          </a:prstGeom>
          <a:noFill/>
          <a:ln>
            <a:noFill/>
          </a:ln>
        </p:spPr>
        <p:txBody>
          <a:bodyPr wrap="square" lIns="91425" tIns="45700" rIns="91425" bIns="45700" anchor="ctr" anchorCtr="0">
            <a:noAutofit/>
          </a:bodyPr>
          <a:lstStyle/>
          <a:p>
            <a:pPr marL="0" marR="0" lvl="0" indent="0" algn="l" rtl="0">
              <a:lnSpc>
                <a:spcPct val="100000"/>
              </a:lnSpc>
              <a:spcBef>
                <a:spcPts val="0"/>
              </a:spcBef>
              <a:spcAft>
                <a:spcPts val="0"/>
              </a:spcAft>
              <a:buClr>
                <a:schemeClr val="lt1"/>
              </a:buClr>
              <a:buSzPct val="25000"/>
              <a:buFont typeface="Calibri" panose="020F0502020204030204"/>
              <a:buNone/>
            </a:pPr>
            <a:r>
              <a:rPr lang="en-US" sz="1200" b="0" i="0" u="none" strike="noStrike" cap="none" smtClean="0">
                <a:solidFill>
                  <a:schemeClr val="lt1"/>
                </a:solidFill>
                <a:latin typeface="Calibri" panose="020F0502020204030204"/>
                <a:ea typeface="Calibri" panose="020F0502020204030204"/>
                <a:cs typeface="Calibri" panose="020F0502020204030204"/>
                <a:sym typeface="Calibri" panose="020F0502020204030204"/>
              </a:rPr>
              <a:t>Oct 14, 2018</a:t>
            </a:r>
            <a:endParaRPr lang="en-US" sz="12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95" name="Shape 95"/>
          <p:cNvSpPr txBox="1">
            <a:spLocks noGrp="1"/>
          </p:cNvSpPr>
          <p:nvPr>
            <p:ph type="ftr" sz="quarter" idx="11"/>
          </p:nvPr>
        </p:nvSpPr>
        <p:spPr>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Calibri" panose="020F0502020204030204"/>
              <a:buNone/>
            </a:pPr>
            <a:r>
              <a:rPr lang="en-US" sz="1200" b="0" i="0" u="none" strike="noStrike" cap="none" smtClean="0">
                <a:solidFill>
                  <a:schemeClr val="lt1"/>
                </a:solidFill>
                <a:latin typeface="Calibri" panose="020F0502020204030204"/>
                <a:ea typeface="Calibri" panose="020F0502020204030204"/>
                <a:cs typeface="Calibri" panose="020F0502020204030204"/>
                <a:sym typeface="Calibri" panose="020F0502020204030204"/>
              </a:rPr>
              <a:t>Capstone Project Status Report - Oct-2018</a:t>
            </a:r>
            <a:endParaRPr lang="en-US" sz="1200" b="0" i="0" u="none" strike="noStrike" cap="none"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96" name="Shape 96"/>
          <p:cNvSpPr txBox="1">
            <a:spLocks noGrp="1"/>
          </p:cNvSpPr>
          <p:nvPr>
            <p:ph type="sldNum" sz="quarter" idx="12"/>
          </p:nvPr>
        </p:nvSpPr>
        <p:spPr>
          <a:prstGeom prst="rect">
            <a:avLst/>
          </a:prstGeom>
          <a:noFill/>
          <a:ln>
            <a:noFill/>
          </a:ln>
        </p:spPr>
        <p:txBody>
          <a:bodyPr wrap="square" lIns="91425" tIns="45700" rIns="91425" bIns="45700" anchor="ctr" anchorCtr="0">
            <a:noAutofit/>
          </a:bodyPr>
          <a:lstStyle/>
          <a:p>
            <a:pPr marL="0" marR="0" lvl="0" indent="0" algn="r" rtl="0">
              <a:lnSpc>
                <a:spcPct val="100000"/>
              </a:lnSpc>
              <a:spcBef>
                <a:spcPts val="0"/>
              </a:spcBef>
              <a:spcAft>
                <a:spcPts val="0"/>
              </a:spcAft>
              <a:buClr>
                <a:schemeClr val="lt1"/>
              </a:buClr>
              <a:buSzPct val="25000"/>
              <a:buFont typeface="Calibri" panose="020F0502020204030204"/>
              <a:buNone/>
            </a:pPr>
            <a:fld id="{00000000-1234-1234-1234-123412341234}" type="slidenum">
              <a:rPr lang="en-US" sz="1200" b="1" i="0" u="none" strike="noStrike" cap="none">
                <a:solidFill>
                  <a:schemeClr val="lt1"/>
                </a:solidFill>
                <a:latin typeface="Calibri" panose="020F0502020204030204"/>
                <a:ea typeface="Calibri" panose="020F0502020204030204"/>
                <a:cs typeface="Calibri" panose="020F0502020204030204"/>
                <a:sym typeface="Calibri" panose="020F0502020204030204"/>
              </a:rPr>
            </a:fld>
            <a:endParaRPr lang="en-US" sz="1200" b="1"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98" name="Shape 98"/>
          <p:cNvSpPr txBox="1"/>
          <p:nvPr/>
        </p:nvSpPr>
        <p:spPr>
          <a:xfrm>
            <a:off x="685800" y="2057400"/>
            <a:ext cx="7772400" cy="1355722"/>
          </a:xfrm>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Calibri" panose="020F0502020204030204"/>
              <a:buNone/>
            </a:pPr>
            <a:r>
              <a:rPr lang="en-US" sz="4400" b="0" i="0" u="none" strike="noStrike" cap="none" dirty="0" smtClean="0">
                <a:solidFill>
                  <a:schemeClr val="dk1"/>
                </a:solidFill>
                <a:latin typeface="Calibri" panose="020F0502020204030204"/>
                <a:ea typeface="Calibri" panose="020F0502020204030204"/>
                <a:cs typeface="Calibri" panose="020F0502020204030204"/>
                <a:sym typeface="Calibri" panose="020F0502020204030204"/>
              </a:rPr>
              <a:t>Bike Sharing Demand</a:t>
            </a:r>
            <a:endParaRPr lang="en-US" sz="4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Shape 222"/>
          <p:cNvSpPr txBox="1">
            <a:spLocks noGrp="1"/>
          </p:cNvSpPr>
          <p:nvPr>
            <p:ph type="ctrTitle"/>
          </p:nvPr>
        </p:nvSpPr>
        <p:spPr>
          <a:xfrm>
            <a:off x="381000" y="0"/>
            <a:ext cx="8458200" cy="762000"/>
          </a:xfrm>
          <a:prstGeom prst="rect">
            <a:avLst/>
          </a:prstGeom>
          <a:noFill/>
          <a:ln>
            <a:noFill/>
          </a:ln>
        </p:spPr>
        <p:txBody>
          <a:bodyPr wrap="square" lIns="91425" tIns="45700" rIns="91425" bIns="45700" anchor="ctr" anchorCtr="0">
            <a:noAutofit/>
          </a:bodyPr>
          <a:lstStyle/>
          <a:p>
            <a:pPr marL="0" marR="0" lvl="0" indent="0" algn="l" rtl="0">
              <a:lnSpc>
                <a:spcPct val="100000"/>
              </a:lnSpc>
              <a:spcBef>
                <a:spcPts val="0"/>
              </a:spcBef>
              <a:spcAft>
                <a:spcPts val="0"/>
              </a:spcAft>
              <a:buClr>
                <a:schemeClr val="dk1"/>
              </a:buClr>
              <a:buSzPct val="25000"/>
              <a:buFont typeface="Calibri" panose="020F0502020204030204"/>
              <a:buNone/>
            </a:pPr>
            <a:r>
              <a:rPr lang="en-US" sz="4000" b="0" i="1" u="none" strike="noStrike" cap="none" dirty="0" smtClean="0">
                <a:solidFill>
                  <a:schemeClr val="dk1"/>
                </a:solidFill>
                <a:latin typeface="Calibri" panose="020F0502020204030204"/>
                <a:ea typeface="Calibri" panose="020F0502020204030204"/>
                <a:cs typeface="Calibri" panose="020F0502020204030204"/>
                <a:sym typeface="Calibri" panose="020F0502020204030204"/>
              </a:rPr>
              <a:t>Understanding the Data Set</a:t>
            </a:r>
            <a:endParaRPr lang="en-US" sz="4000" b="0" i="1"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26" name="Shape 226"/>
          <p:cNvSpPr txBox="1">
            <a:spLocks noGrp="1"/>
          </p:cNvSpPr>
          <p:nvPr>
            <p:ph type="dt" sz="half" idx="10"/>
          </p:nvPr>
        </p:nvSpPr>
        <p:spPr>
          <a:prstGeom prst="rect">
            <a:avLst/>
          </a:prstGeom>
          <a:noFill/>
          <a:ln>
            <a:noFill/>
          </a:ln>
        </p:spPr>
        <p:txBody>
          <a:bodyPr wrap="square" lIns="91425" tIns="45700" rIns="91425" bIns="45700" anchor="ctr" anchorCtr="0">
            <a:noAutofit/>
          </a:bodyPr>
          <a:lstStyle/>
          <a:p>
            <a:pPr marL="0" marR="0" lvl="0" indent="0" algn="l" rtl="0">
              <a:lnSpc>
                <a:spcPct val="100000"/>
              </a:lnSpc>
              <a:spcBef>
                <a:spcPts val="0"/>
              </a:spcBef>
              <a:spcAft>
                <a:spcPts val="0"/>
              </a:spcAft>
              <a:buClr>
                <a:schemeClr val="lt1"/>
              </a:buClr>
              <a:buSzPct val="25000"/>
              <a:buFont typeface="Calibri" panose="020F0502020204030204"/>
              <a:buNone/>
            </a:pPr>
            <a:r>
              <a:rPr lang="en-US" sz="1200" b="0" i="0" u="none" strike="noStrike" cap="none" smtClean="0">
                <a:solidFill>
                  <a:schemeClr val="lt1"/>
                </a:solidFill>
                <a:latin typeface="Calibri" panose="020F0502020204030204"/>
                <a:ea typeface="Calibri" panose="020F0502020204030204"/>
                <a:cs typeface="Calibri" panose="020F0502020204030204"/>
                <a:sym typeface="Calibri" panose="020F0502020204030204"/>
              </a:rPr>
              <a:t>Oct 14, 2018</a:t>
            </a:r>
            <a:endParaRPr lang="en-US" sz="1200" b="0" i="0" u="none" strike="noStrike" cap="none"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24" name="Shape 224"/>
          <p:cNvSpPr txBox="1">
            <a:spLocks noGrp="1"/>
          </p:cNvSpPr>
          <p:nvPr>
            <p:ph type="ftr" sz="quarter" idx="11"/>
          </p:nvPr>
        </p:nvSpPr>
        <p:spPr>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Calibri" panose="020F0502020204030204"/>
              <a:buNone/>
            </a:pPr>
            <a:r>
              <a:rPr lang="en-US" sz="1200" b="0" i="0" u="none" strike="noStrike" cap="none" smtClean="0">
                <a:solidFill>
                  <a:schemeClr val="lt1"/>
                </a:solidFill>
                <a:latin typeface="Calibri" panose="020F0502020204030204"/>
                <a:ea typeface="Calibri" panose="020F0502020204030204"/>
                <a:cs typeface="Calibri" panose="020F0502020204030204"/>
                <a:sym typeface="Calibri" panose="020F0502020204030204"/>
              </a:rPr>
              <a:t>Capstone Project Status Report - Oct-2018</a:t>
            </a:r>
            <a:endParaRPr lang="en-US" sz="1200" b="0" i="0" u="none" strike="noStrike" cap="none"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25" name="Shape 225"/>
          <p:cNvSpPr txBox="1">
            <a:spLocks noGrp="1"/>
          </p:cNvSpPr>
          <p:nvPr>
            <p:ph type="sldNum" sz="quarter" idx="12"/>
          </p:nvPr>
        </p:nvSpPr>
        <p:spPr>
          <a:prstGeom prst="rect">
            <a:avLst/>
          </a:prstGeom>
          <a:noFill/>
          <a:ln>
            <a:noFill/>
          </a:ln>
        </p:spPr>
        <p:txBody>
          <a:bodyPr wrap="square" lIns="91425" tIns="45700" rIns="91425" bIns="45700" anchor="ctr" anchorCtr="0">
            <a:noAutofit/>
          </a:bodyPr>
          <a:lstStyle/>
          <a:p>
            <a:pPr marL="0" marR="0" lvl="0" indent="0" algn="r" rtl="0">
              <a:lnSpc>
                <a:spcPct val="100000"/>
              </a:lnSpc>
              <a:spcBef>
                <a:spcPts val="0"/>
              </a:spcBef>
              <a:spcAft>
                <a:spcPts val="0"/>
              </a:spcAft>
              <a:buClr>
                <a:schemeClr val="lt1"/>
              </a:buClr>
              <a:buSzPct val="25000"/>
              <a:buFont typeface="Calibri" panose="020F0502020204030204"/>
              <a:buNone/>
            </a:pPr>
            <a:fld id="{00000000-1234-1234-1234-123412341234}" type="slidenum">
              <a:rPr lang="en-US" sz="1200" b="1" i="0" u="none" strike="noStrike" cap="none">
                <a:solidFill>
                  <a:schemeClr val="lt1"/>
                </a:solidFill>
                <a:latin typeface="Calibri" panose="020F0502020204030204"/>
                <a:ea typeface="Calibri" panose="020F0502020204030204"/>
                <a:cs typeface="Calibri" panose="020F0502020204030204"/>
                <a:sym typeface="Calibri" panose="020F0502020204030204"/>
              </a:rPr>
            </a:fld>
            <a:endParaRPr lang="en-US" sz="1200" b="1" i="0" u="none" strike="noStrike" cap="none"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23" name="Shape 223"/>
          <p:cNvSpPr txBox="1"/>
          <p:nvPr/>
        </p:nvSpPr>
        <p:spPr>
          <a:xfrm>
            <a:off x="342900" y="1095599"/>
            <a:ext cx="8458200" cy="4883169"/>
          </a:xfrm>
          <a:prstGeom prst="rect">
            <a:avLst/>
          </a:prstGeom>
          <a:noFill/>
          <a:ln w="9525" cap="flat" cmpd="sng">
            <a:solidFill>
              <a:schemeClr val="dk1"/>
            </a:solidFill>
            <a:prstDash val="solid"/>
            <a:round/>
            <a:headEnd type="none" w="med" len="med"/>
            <a:tailEnd type="none" w="med" len="med"/>
          </a:ln>
        </p:spPr>
        <p:txBody>
          <a:bodyPr wrap="square" lIns="91425" tIns="45700" rIns="91425" bIns="45700" anchor="t" anchorCtr="0">
            <a:noAutofit/>
          </a:bodyPr>
          <a:lstStyle/>
          <a:p>
            <a:pPr marL="0" marR="0" lvl="0" indent="0" algn="l" rtl="0">
              <a:lnSpc>
                <a:spcPct val="100000"/>
              </a:lnSpc>
              <a:spcBef>
                <a:spcPts val="0"/>
              </a:spcBef>
              <a:spcAft>
                <a:spcPts val="0"/>
              </a:spcAft>
              <a:buClr>
                <a:srgbClr val="0070C0"/>
              </a:buClr>
              <a:buSzPct val="25000"/>
              <a:buFont typeface="Calibri" panose="020F0502020204030204"/>
              <a:buNone/>
            </a:pPr>
            <a:r>
              <a:rPr lang="en-US" sz="2400" dirty="0" smtClean="0">
                <a:solidFill>
                  <a:srgbClr val="0070C0"/>
                </a:solidFill>
                <a:latin typeface="Calibri" panose="020F0502020204030204"/>
                <a:ea typeface="Calibri" panose="020F0502020204030204"/>
                <a:cs typeface="Calibri" panose="020F0502020204030204"/>
                <a:sym typeface="Calibri" panose="020F0502020204030204"/>
              </a:rPr>
              <a:t>D</a:t>
            </a:r>
            <a:r>
              <a:rPr lang="en-US" sz="2400" b="0" i="0" u="none" strike="noStrike" cap="none" dirty="0" smtClean="0">
                <a:solidFill>
                  <a:srgbClr val="0070C0"/>
                </a:solidFill>
                <a:latin typeface="Calibri" panose="020F0502020204030204"/>
                <a:ea typeface="Calibri" panose="020F0502020204030204"/>
                <a:cs typeface="Calibri" panose="020F0502020204030204"/>
                <a:sym typeface="Calibri" panose="020F0502020204030204"/>
              </a:rPr>
              <a:t>ependent Variable:</a:t>
            </a:r>
            <a:endParaRPr lang="en-US" sz="2400" b="0" i="0" u="none" strike="noStrike" cap="none" dirty="0">
              <a:solidFill>
                <a:srgbClr val="0070C0"/>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Clr>
                <a:srgbClr val="000000"/>
              </a:buClr>
              <a:buFont typeface="Arial" panose="020B0604020202020204"/>
              <a:buNone/>
            </a:pPr>
            <a:endParaRPr sz="18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85750" algn="l" rtl="0">
              <a:lnSpc>
                <a:spcPct val="100000"/>
              </a:lnSpc>
              <a:spcBef>
                <a:spcPts val="0"/>
              </a:spcBef>
              <a:spcAft>
                <a:spcPts val="0"/>
              </a:spcAft>
              <a:buClr>
                <a:schemeClr val="dk1"/>
              </a:buClr>
              <a:buSzPct val="75000"/>
            </a:pPr>
            <a:endParaRPr lang="en-US" sz="18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Clr>
                <a:srgbClr val="000000"/>
              </a:buClr>
              <a:buFont typeface="Arial" panose="020B0604020202020204"/>
              <a:buNone/>
            </a:pPr>
            <a:endParaRPr sz="18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7" name="Shape 237"/>
          <p:cNvSpPr txBox="1"/>
          <p:nvPr/>
        </p:nvSpPr>
        <p:spPr>
          <a:xfrm>
            <a:off x="380996" y="1575583"/>
            <a:ext cx="8305799" cy="4149968"/>
          </a:xfrm>
          <a:prstGeom prst="rect">
            <a:avLst/>
          </a:prstGeom>
          <a:noFill/>
          <a:ln>
            <a:noFill/>
          </a:ln>
        </p:spPr>
        <p:txBody>
          <a:bodyPr wrap="square" lIns="91425" tIns="45700" rIns="91425" bIns="45700" anchor="t" anchorCtr="0">
            <a:noAutofit/>
          </a:bodyPr>
          <a:lstStyle/>
          <a:p>
            <a:pPr>
              <a:buClr>
                <a:srgbClr val="000000"/>
              </a:buClr>
              <a:buSzPct val="25000"/>
            </a:pPr>
            <a:endParaRPr lang="en-US" sz="1800" b="1" i="1" dirty="0" smtClean="0">
              <a:latin typeface="Calibri" panose="020F0502020204030204"/>
              <a:ea typeface="Calibri" panose="020F0502020204030204"/>
              <a:cs typeface="Calibri" panose="020F0502020204030204"/>
              <a:sym typeface="Calibri" panose="020F0502020204030204"/>
            </a:endParaRPr>
          </a:p>
          <a:p>
            <a:pPr>
              <a:buClr>
                <a:srgbClr val="000000"/>
              </a:buClr>
              <a:buSzPct val="25000"/>
            </a:pPr>
            <a:endParaRPr lang="en-US" sz="1800" b="1" i="1" dirty="0" smtClean="0">
              <a:latin typeface="Calibri" panose="020F0502020204030204"/>
              <a:ea typeface="Calibri" panose="020F0502020204030204"/>
              <a:cs typeface="Calibri" panose="020F0502020204030204"/>
              <a:sym typeface="Calibri" panose="020F0502020204030204"/>
            </a:endParaRPr>
          </a:p>
          <a:p>
            <a:pPr>
              <a:buClr>
                <a:srgbClr val="000000"/>
              </a:buClr>
              <a:buSzPct val="25000"/>
            </a:pPr>
            <a:r>
              <a:rPr lang="en-US" sz="1800" b="1" i="1" dirty="0" smtClean="0">
                <a:latin typeface="Calibri" panose="020F0502020204030204"/>
                <a:ea typeface="Calibri" panose="020F0502020204030204"/>
                <a:cs typeface="Calibri" panose="020F0502020204030204"/>
                <a:sym typeface="Calibri" panose="020F0502020204030204"/>
              </a:rPr>
              <a:t>registered:</a:t>
            </a:r>
            <a:r>
              <a:rPr lang="en-US" sz="1800" i="1" dirty="0" smtClean="0">
                <a:latin typeface="Calibri" panose="020F0502020204030204"/>
                <a:ea typeface="Calibri" panose="020F0502020204030204"/>
                <a:cs typeface="Calibri" panose="020F0502020204030204"/>
                <a:sym typeface="Calibri" panose="020F0502020204030204"/>
              </a:rPr>
              <a:t> number of registered user season:     Four categories-&gt; 1 = spring, 2 = 	   summer, 3 = fall, 4 = winter</a:t>
            </a:r>
            <a:endParaRPr lang="en-US" sz="1800" i="1" dirty="0" smtClean="0">
              <a:latin typeface="Calibri" panose="020F0502020204030204"/>
              <a:ea typeface="Calibri" panose="020F0502020204030204"/>
              <a:cs typeface="Calibri" panose="020F0502020204030204"/>
              <a:sym typeface="Calibri" panose="020F0502020204030204"/>
            </a:endParaRPr>
          </a:p>
          <a:p>
            <a:pPr>
              <a:buClr>
                <a:srgbClr val="000000"/>
              </a:buClr>
              <a:buSzPct val="25000"/>
            </a:pPr>
            <a:r>
              <a:rPr lang="en-US" sz="1800" b="1" i="1" dirty="0" smtClean="0">
                <a:latin typeface="Calibri" panose="020F0502020204030204"/>
                <a:ea typeface="Calibri" panose="020F0502020204030204"/>
                <a:cs typeface="Calibri" panose="020F0502020204030204"/>
                <a:sym typeface="Calibri" panose="020F0502020204030204"/>
              </a:rPr>
              <a:t>casual:</a:t>
            </a:r>
            <a:r>
              <a:rPr lang="en-US" sz="1800" i="1" dirty="0" smtClean="0">
                <a:latin typeface="Calibri" panose="020F0502020204030204"/>
                <a:ea typeface="Calibri" panose="020F0502020204030204"/>
                <a:cs typeface="Calibri" panose="020F0502020204030204"/>
                <a:sym typeface="Calibri" panose="020F0502020204030204"/>
              </a:rPr>
              <a:t>        number of non-registered user</a:t>
            </a:r>
            <a:endParaRPr lang="en-US" sz="1800" i="1" dirty="0" smtClean="0">
              <a:latin typeface="Calibri" panose="020F0502020204030204"/>
              <a:ea typeface="Calibri" panose="020F0502020204030204"/>
              <a:cs typeface="Calibri" panose="020F0502020204030204"/>
              <a:sym typeface="Calibri" panose="020F0502020204030204"/>
            </a:endParaRPr>
          </a:p>
          <a:p>
            <a:pPr>
              <a:buClr>
                <a:srgbClr val="000000"/>
              </a:buClr>
              <a:buSzPct val="25000"/>
            </a:pPr>
            <a:r>
              <a:rPr lang="en-US" sz="1800" b="1" i="1" dirty="0" smtClean="0">
                <a:latin typeface="Calibri" panose="020F0502020204030204"/>
                <a:ea typeface="Calibri" panose="020F0502020204030204"/>
                <a:cs typeface="Calibri" panose="020F0502020204030204"/>
                <a:sym typeface="Calibri" panose="020F0502020204030204"/>
              </a:rPr>
              <a:t>count:</a:t>
            </a:r>
            <a:r>
              <a:rPr lang="en-US" sz="1800" i="1" dirty="0" smtClean="0">
                <a:latin typeface="Calibri" panose="020F0502020204030204"/>
                <a:ea typeface="Calibri" panose="020F0502020204030204"/>
                <a:cs typeface="Calibri" panose="020F0502020204030204"/>
                <a:sym typeface="Calibri" panose="020F0502020204030204"/>
              </a:rPr>
              <a:t>         number of total rentals (registered + casual)</a:t>
            </a:r>
            <a:endParaRPr lang="en-US" sz="1800" i="1" dirty="0" smtClean="0">
              <a:latin typeface="Calibri" panose="020F0502020204030204"/>
              <a:ea typeface="Calibri" panose="020F0502020204030204"/>
              <a:cs typeface="Calibri" panose="020F0502020204030204"/>
              <a:sym typeface="Calibri" panose="020F0502020204030204"/>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Shape 222"/>
          <p:cNvSpPr txBox="1">
            <a:spLocks noGrp="1"/>
          </p:cNvSpPr>
          <p:nvPr>
            <p:ph type="ctrTitle"/>
          </p:nvPr>
        </p:nvSpPr>
        <p:spPr>
          <a:xfrm>
            <a:off x="381000" y="0"/>
            <a:ext cx="8458200" cy="762000"/>
          </a:xfrm>
          <a:prstGeom prst="rect">
            <a:avLst/>
          </a:prstGeom>
          <a:noFill/>
          <a:ln>
            <a:noFill/>
          </a:ln>
        </p:spPr>
        <p:txBody>
          <a:bodyPr wrap="square" lIns="91425" tIns="45700" rIns="91425" bIns="45700" anchor="ctr" anchorCtr="0">
            <a:noAutofit/>
          </a:bodyPr>
          <a:lstStyle/>
          <a:p>
            <a:pPr marL="0" marR="0" lvl="0" indent="0" algn="l" rtl="0">
              <a:lnSpc>
                <a:spcPct val="100000"/>
              </a:lnSpc>
              <a:spcBef>
                <a:spcPts val="0"/>
              </a:spcBef>
              <a:spcAft>
                <a:spcPts val="0"/>
              </a:spcAft>
              <a:buClr>
                <a:schemeClr val="dk1"/>
              </a:buClr>
              <a:buSzPct val="25000"/>
              <a:buFont typeface="Calibri" panose="020F0502020204030204"/>
              <a:buNone/>
            </a:pPr>
            <a:r>
              <a:rPr lang="en-US" sz="4000" b="0" i="1" u="none" strike="noStrike" cap="none" dirty="0" smtClean="0">
                <a:solidFill>
                  <a:schemeClr val="dk1"/>
                </a:solidFill>
                <a:latin typeface="Calibri" panose="020F0502020204030204"/>
                <a:ea typeface="Calibri" panose="020F0502020204030204"/>
                <a:cs typeface="Calibri" panose="020F0502020204030204"/>
                <a:sym typeface="Calibri" panose="020F0502020204030204"/>
              </a:rPr>
              <a:t>Data </a:t>
            </a:r>
            <a:r>
              <a:rPr lang="en-US" sz="4000" b="0" i="1" u="none" strike="noStrike" cap="none" dirty="0">
                <a:solidFill>
                  <a:schemeClr val="dk1"/>
                </a:solidFill>
                <a:latin typeface="Calibri" panose="020F0502020204030204"/>
                <a:ea typeface="Calibri" panose="020F0502020204030204"/>
                <a:cs typeface="Calibri" panose="020F0502020204030204"/>
                <a:sym typeface="Calibri" panose="020F0502020204030204"/>
              </a:rPr>
              <a:t>Exploration</a:t>
            </a:r>
            <a:endParaRPr lang="en-US" sz="4000" b="0" i="1"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26" name="Shape 226"/>
          <p:cNvSpPr txBox="1">
            <a:spLocks noGrp="1"/>
          </p:cNvSpPr>
          <p:nvPr>
            <p:ph type="dt" sz="half" idx="10"/>
          </p:nvPr>
        </p:nvSpPr>
        <p:spPr>
          <a:prstGeom prst="rect">
            <a:avLst/>
          </a:prstGeom>
          <a:noFill/>
          <a:ln>
            <a:noFill/>
          </a:ln>
        </p:spPr>
        <p:txBody>
          <a:bodyPr wrap="square" lIns="91425" tIns="45700" rIns="91425" bIns="45700" anchor="ctr" anchorCtr="0">
            <a:noAutofit/>
          </a:bodyPr>
          <a:lstStyle/>
          <a:p>
            <a:pPr marL="0" marR="0" lvl="0" indent="0" algn="l" rtl="0">
              <a:lnSpc>
                <a:spcPct val="100000"/>
              </a:lnSpc>
              <a:spcBef>
                <a:spcPts val="0"/>
              </a:spcBef>
              <a:spcAft>
                <a:spcPts val="0"/>
              </a:spcAft>
              <a:buClr>
                <a:schemeClr val="lt1"/>
              </a:buClr>
              <a:buSzPct val="25000"/>
              <a:buFont typeface="Calibri" panose="020F0502020204030204"/>
              <a:buNone/>
            </a:pPr>
            <a:r>
              <a:rPr lang="en-US" sz="1200" b="0" i="0" u="none" strike="noStrike" cap="none" smtClean="0">
                <a:solidFill>
                  <a:schemeClr val="lt1"/>
                </a:solidFill>
                <a:latin typeface="Calibri" panose="020F0502020204030204"/>
                <a:ea typeface="Calibri" panose="020F0502020204030204"/>
                <a:cs typeface="Calibri" panose="020F0502020204030204"/>
                <a:sym typeface="Calibri" panose="020F0502020204030204"/>
              </a:rPr>
              <a:t>Oct 14, 2018</a:t>
            </a:r>
            <a:endParaRPr lang="en-US" sz="1200" b="0" i="0" u="none" strike="noStrike" cap="none"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24" name="Shape 224"/>
          <p:cNvSpPr txBox="1">
            <a:spLocks noGrp="1"/>
          </p:cNvSpPr>
          <p:nvPr>
            <p:ph type="ftr" sz="quarter" idx="11"/>
          </p:nvPr>
        </p:nvSpPr>
        <p:spPr>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Calibri" panose="020F0502020204030204"/>
              <a:buNone/>
            </a:pPr>
            <a:r>
              <a:rPr lang="en-US" sz="1200" b="0" i="0" u="none" strike="noStrike" cap="none" smtClean="0">
                <a:solidFill>
                  <a:schemeClr val="lt1"/>
                </a:solidFill>
                <a:latin typeface="Calibri" panose="020F0502020204030204"/>
                <a:ea typeface="Calibri" panose="020F0502020204030204"/>
                <a:cs typeface="Calibri" panose="020F0502020204030204"/>
                <a:sym typeface="Calibri" panose="020F0502020204030204"/>
              </a:rPr>
              <a:t>Capstone Project Status Report - Oct-2018</a:t>
            </a:r>
            <a:endParaRPr lang="en-US" sz="1200" b="0" i="0" u="none" strike="noStrike" cap="none"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25" name="Shape 225"/>
          <p:cNvSpPr txBox="1">
            <a:spLocks noGrp="1"/>
          </p:cNvSpPr>
          <p:nvPr>
            <p:ph type="sldNum" sz="quarter" idx="12"/>
          </p:nvPr>
        </p:nvSpPr>
        <p:spPr>
          <a:prstGeom prst="rect">
            <a:avLst/>
          </a:prstGeom>
          <a:noFill/>
          <a:ln>
            <a:noFill/>
          </a:ln>
        </p:spPr>
        <p:txBody>
          <a:bodyPr wrap="square" lIns="91425" tIns="45700" rIns="91425" bIns="45700" anchor="ctr" anchorCtr="0">
            <a:noAutofit/>
          </a:bodyPr>
          <a:lstStyle/>
          <a:p>
            <a:pPr marL="0" marR="0" lvl="0" indent="0" algn="r" rtl="0">
              <a:lnSpc>
                <a:spcPct val="100000"/>
              </a:lnSpc>
              <a:spcBef>
                <a:spcPts val="0"/>
              </a:spcBef>
              <a:spcAft>
                <a:spcPts val="0"/>
              </a:spcAft>
              <a:buClr>
                <a:schemeClr val="lt1"/>
              </a:buClr>
              <a:buSzPct val="25000"/>
              <a:buFont typeface="Calibri" panose="020F0502020204030204"/>
              <a:buNone/>
            </a:pPr>
            <a:fld id="{00000000-1234-1234-1234-123412341234}" type="slidenum">
              <a:rPr lang="en-US" sz="1200" b="1" i="0" u="none" strike="noStrike" cap="none">
                <a:solidFill>
                  <a:schemeClr val="lt1"/>
                </a:solidFill>
                <a:latin typeface="Calibri" panose="020F0502020204030204"/>
                <a:ea typeface="Calibri" panose="020F0502020204030204"/>
                <a:cs typeface="Calibri" panose="020F0502020204030204"/>
                <a:sym typeface="Calibri" panose="020F0502020204030204"/>
              </a:rPr>
            </a:fld>
            <a:endParaRPr lang="en-US" sz="1200" b="1" i="0" u="none" strike="noStrike" cap="none"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23" name="Shape 223"/>
          <p:cNvSpPr txBox="1"/>
          <p:nvPr/>
        </p:nvSpPr>
        <p:spPr>
          <a:xfrm>
            <a:off x="342900" y="1095599"/>
            <a:ext cx="8458200" cy="4770629"/>
          </a:xfrm>
          <a:prstGeom prst="rect">
            <a:avLst/>
          </a:prstGeom>
          <a:noFill/>
          <a:ln w="9525" cap="flat" cmpd="sng">
            <a:solidFill>
              <a:schemeClr val="dk1"/>
            </a:solidFill>
            <a:prstDash val="solid"/>
            <a:round/>
            <a:headEnd type="none" w="med" len="med"/>
            <a:tailEnd type="none" w="med" len="med"/>
          </a:ln>
        </p:spPr>
        <p:txBody>
          <a:bodyPr wrap="square" lIns="91425" tIns="45700" rIns="91425" bIns="45700" anchor="t" anchorCtr="0">
            <a:noAutofit/>
          </a:bodyPr>
          <a:lstStyle/>
          <a:p>
            <a:pPr>
              <a:buClr>
                <a:srgbClr val="0070C0"/>
              </a:buClr>
              <a:buSzPct val="25000"/>
            </a:pPr>
            <a:r>
              <a:rPr lang="en-US" sz="2400" dirty="0" smtClean="0">
                <a:solidFill>
                  <a:srgbClr val="0070C0"/>
                </a:solidFill>
                <a:latin typeface="Calibri" panose="020F0502020204030204"/>
                <a:ea typeface="Calibri" panose="020F0502020204030204"/>
                <a:cs typeface="Calibri" panose="020F0502020204030204"/>
                <a:sym typeface="Calibri" panose="020F0502020204030204"/>
              </a:rPr>
              <a:t>Below are the steps to import and perform data exploration:</a:t>
            </a:r>
            <a:endParaRPr lang="en-US" sz="2400" b="0" i="0" u="none" strike="noStrike" cap="none" dirty="0">
              <a:solidFill>
                <a:srgbClr val="0070C0"/>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Clr>
                <a:srgbClr val="000000"/>
              </a:buClr>
              <a:buFont typeface="Arial" panose="020B0604020202020204"/>
              <a:buNone/>
            </a:pPr>
            <a:endParaRPr sz="18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85750" algn="l" rtl="0">
              <a:lnSpc>
                <a:spcPct val="100000"/>
              </a:lnSpc>
              <a:spcBef>
                <a:spcPts val="0"/>
              </a:spcBef>
              <a:spcAft>
                <a:spcPts val="0"/>
              </a:spcAft>
              <a:buClr>
                <a:schemeClr val="dk1"/>
              </a:buClr>
              <a:buSzPct val="75000"/>
              <a:buFont typeface="Noto Sans Symbols"/>
              <a:buChar char="❑"/>
            </a:pPr>
            <a:r>
              <a:rPr lang="en-US" sz="1800" b="0" i="0" u="none" strike="noStrike" cap="none" dirty="0" smtClean="0">
                <a:solidFill>
                  <a:schemeClr val="dk1"/>
                </a:solidFill>
                <a:latin typeface="Calibri" panose="020F0502020204030204"/>
                <a:ea typeface="Calibri" panose="020F0502020204030204"/>
                <a:cs typeface="Calibri" panose="020F0502020204030204"/>
                <a:sym typeface="Calibri" panose="020F0502020204030204"/>
              </a:rPr>
              <a:t>Assessment </a:t>
            </a:r>
            <a:r>
              <a:rPr lang="en-US" sz="1800" b="0" i="0" u="none" strike="noStrike" cap="none" dirty="0">
                <a:solidFill>
                  <a:schemeClr val="dk1"/>
                </a:solidFill>
                <a:latin typeface="Calibri" panose="020F0502020204030204"/>
                <a:ea typeface="Calibri" panose="020F0502020204030204"/>
                <a:cs typeface="Calibri" panose="020F0502020204030204"/>
                <a:sym typeface="Calibri" panose="020F0502020204030204"/>
              </a:rPr>
              <a:t>of significance of all data columns and removal of unwanted data columns</a:t>
            </a:r>
            <a:endParaRPr lang="en-US" sz="18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a:p>
            <a:pPr marL="285750" indent="-285750">
              <a:buClr>
                <a:schemeClr val="dk1"/>
              </a:buClr>
              <a:buSzPct val="75000"/>
              <a:buFont typeface="Noto Sans Symbols"/>
              <a:buChar char="❑"/>
            </a:pPr>
            <a:endParaRPr lang="en-US" sz="1800" dirty="0" smtClean="0">
              <a:solidFill>
                <a:schemeClr val="dk1"/>
              </a:solidFill>
              <a:latin typeface="Calibri" panose="020F0502020204030204"/>
              <a:ea typeface="Calibri" panose="020F0502020204030204"/>
              <a:cs typeface="Calibri" panose="020F0502020204030204"/>
              <a:sym typeface="Calibri" panose="020F0502020204030204"/>
            </a:endParaRPr>
          </a:p>
          <a:p>
            <a:pPr marL="285750" indent="-285750">
              <a:buClr>
                <a:schemeClr val="dk1"/>
              </a:buClr>
              <a:buSzPct val="75000"/>
              <a:buFont typeface="Noto Sans Symbols"/>
              <a:buChar char="❑"/>
            </a:pPr>
            <a:r>
              <a:rPr lang="en-US" sz="1800" dirty="0" smtClean="0">
                <a:solidFill>
                  <a:schemeClr val="dk1"/>
                </a:solidFill>
                <a:latin typeface="Calibri" panose="020F0502020204030204"/>
                <a:ea typeface="Calibri" panose="020F0502020204030204"/>
                <a:cs typeface="Calibri" panose="020F0502020204030204"/>
                <a:sym typeface="Calibri" panose="020F0502020204030204"/>
              </a:rPr>
              <a:t>Variable Identification</a:t>
            </a:r>
            <a:endParaRPr lang="en-US" sz="1800" dirty="0" smtClean="0">
              <a:solidFill>
                <a:schemeClr val="dk1"/>
              </a:solidFill>
              <a:latin typeface="Calibri" panose="020F0502020204030204"/>
              <a:ea typeface="Calibri" panose="020F0502020204030204"/>
              <a:cs typeface="Calibri" panose="020F0502020204030204"/>
              <a:sym typeface="Calibri" panose="020F0502020204030204"/>
            </a:endParaRPr>
          </a:p>
          <a:p>
            <a:pPr marL="285750" indent="-285750">
              <a:buClr>
                <a:schemeClr val="dk1"/>
              </a:buClr>
              <a:buSzPct val="75000"/>
              <a:buFont typeface="Noto Sans Symbols"/>
              <a:buChar char="❑"/>
            </a:pPr>
            <a:endParaRPr lang="en-US" sz="1800" b="0" i="0" u="none" strike="noStrike" cap="none" dirty="0" smtClean="0">
              <a:solidFill>
                <a:schemeClr val="dk1"/>
              </a:solidFill>
              <a:latin typeface="Calibri" panose="020F0502020204030204"/>
              <a:ea typeface="Calibri" panose="020F0502020204030204"/>
              <a:cs typeface="Calibri" panose="020F0502020204030204"/>
              <a:sym typeface="Calibri" panose="020F0502020204030204"/>
            </a:endParaRPr>
          </a:p>
          <a:p>
            <a:pPr marL="285750" indent="-285750">
              <a:buClr>
                <a:schemeClr val="dk1"/>
              </a:buClr>
              <a:buSzPct val="75000"/>
              <a:buFont typeface="Noto Sans Symbols"/>
              <a:buChar char="❑"/>
            </a:pPr>
            <a:r>
              <a:rPr lang="en-US" sz="1800" dirty="0" smtClean="0">
                <a:solidFill>
                  <a:schemeClr val="dk1"/>
                </a:solidFill>
                <a:latin typeface="Calibri" panose="020F0502020204030204"/>
                <a:ea typeface="Calibri" panose="020F0502020204030204"/>
                <a:cs typeface="Calibri" panose="020F0502020204030204"/>
                <a:sym typeface="Calibri" panose="020F0502020204030204"/>
              </a:rPr>
              <a:t>Multivariate Analysis</a:t>
            </a:r>
            <a:endParaRPr lang="en-US" sz="18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85750" algn="l" rtl="0">
              <a:lnSpc>
                <a:spcPct val="100000"/>
              </a:lnSpc>
              <a:spcBef>
                <a:spcPts val="0"/>
              </a:spcBef>
              <a:spcAft>
                <a:spcPts val="0"/>
              </a:spcAft>
              <a:buClr>
                <a:schemeClr val="dk1"/>
              </a:buClr>
              <a:buFont typeface="Noto Sans Symbols"/>
              <a:buNone/>
            </a:pPr>
            <a:endParaRPr sz="18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85750" algn="l" rtl="0">
              <a:lnSpc>
                <a:spcPct val="100000"/>
              </a:lnSpc>
              <a:spcBef>
                <a:spcPts val="0"/>
              </a:spcBef>
              <a:spcAft>
                <a:spcPts val="0"/>
              </a:spcAft>
              <a:buClr>
                <a:schemeClr val="dk1"/>
              </a:buClr>
              <a:buSzPct val="75000"/>
              <a:buFont typeface="Noto Sans Symbols"/>
              <a:buChar char="❑"/>
            </a:pPr>
            <a:r>
              <a:rPr lang="en-US" sz="1800" b="0" i="0" u="none" strike="noStrike" cap="none" dirty="0" smtClean="0">
                <a:solidFill>
                  <a:schemeClr val="dk1"/>
                </a:solidFill>
                <a:latin typeface="Calibri" panose="020F0502020204030204"/>
                <a:ea typeface="Calibri" panose="020F0502020204030204"/>
                <a:cs typeface="Calibri" panose="020F0502020204030204"/>
                <a:sym typeface="Calibri" panose="020F0502020204030204"/>
              </a:rPr>
              <a:t>Missing values treatment</a:t>
            </a:r>
            <a:endParaRPr lang="en-US" sz="18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85750" algn="l" rtl="0">
              <a:lnSpc>
                <a:spcPct val="100000"/>
              </a:lnSpc>
              <a:spcBef>
                <a:spcPts val="0"/>
              </a:spcBef>
              <a:spcAft>
                <a:spcPts val="0"/>
              </a:spcAft>
              <a:buClr>
                <a:schemeClr val="dk1"/>
              </a:buClr>
              <a:buFont typeface="Noto Sans Symbols"/>
              <a:buNone/>
            </a:pPr>
            <a:endParaRPr sz="18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85750" algn="l" rtl="0">
              <a:lnSpc>
                <a:spcPct val="100000"/>
              </a:lnSpc>
              <a:spcBef>
                <a:spcPts val="0"/>
              </a:spcBef>
              <a:spcAft>
                <a:spcPts val="0"/>
              </a:spcAft>
              <a:buClr>
                <a:schemeClr val="dk1"/>
              </a:buClr>
              <a:buSzPct val="75000"/>
              <a:buFont typeface="Noto Sans Symbols"/>
              <a:buChar char="❑"/>
            </a:pPr>
            <a:r>
              <a:rPr lang="en-US" sz="1800" b="0" i="0" u="none" strike="noStrike" cap="none" dirty="0" smtClean="0">
                <a:solidFill>
                  <a:schemeClr val="dk1"/>
                </a:solidFill>
                <a:latin typeface="Calibri" panose="020F0502020204030204"/>
                <a:ea typeface="Calibri" panose="020F0502020204030204"/>
                <a:cs typeface="Calibri" panose="020F0502020204030204"/>
                <a:sym typeface="Calibri" panose="020F0502020204030204"/>
              </a:rPr>
              <a:t>Outlier treatment</a:t>
            </a:r>
            <a:endParaRPr lang="en-US" sz="1800" b="0" i="0" u="none" strike="noStrike" cap="none" dirty="0" smtClean="0">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85750" algn="l" rtl="0">
              <a:lnSpc>
                <a:spcPct val="100000"/>
              </a:lnSpc>
              <a:spcBef>
                <a:spcPts val="0"/>
              </a:spcBef>
              <a:spcAft>
                <a:spcPts val="0"/>
              </a:spcAft>
              <a:buClr>
                <a:schemeClr val="dk1"/>
              </a:buClr>
              <a:buSzPct val="75000"/>
              <a:buFont typeface="Noto Sans Symbols"/>
              <a:buChar char="❑"/>
            </a:pPr>
            <a:endParaRPr lang="en-US" sz="1800" b="0" i="0" u="none" strike="noStrike" cap="none" dirty="0" smtClean="0">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85750" algn="l" rtl="0">
              <a:lnSpc>
                <a:spcPct val="100000"/>
              </a:lnSpc>
              <a:spcBef>
                <a:spcPts val="0"/>
              </a:spcBef>
              <a:spcAft>
                <a:spcPts val="0"/>
              </a:spcAft>
              <a:buClr>
                <a:schemeClr val="dk1"/>
              </a:buClr>
              <a:buSzPct val="75000"/>
              <a:buFont typeface="Noto Sans Symbols"/>
              <a:buChar char="❑"/>
            </a:pPr>
            <a:r>
              <a:rPr lang="en-US" sz="1800" dirty="0" smtClean="0">
                <a:solidFill>
                  <a:schemeClr val="dk1"/>
                </a:solidFill>
                <a:latin typeface="Calibri" panose="020F0502020204030204"/>
                <a:ea typeface="Calibri" panose="020F0502020204030204"/>
                <a:cs typeface="Calibri" panose="020F0502020204030204"/>
                <a:sym typeface="Calibri" panose="020F0502020204030204"/>
              </a:rPr>
              <a:t>Feature Engineering</a:t>
            </a:r>
            <a:endParaRPr lang="en-US" sz="18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85750" algn="l" rtl="0">
              <a:lnSpc>
                <a:spcPct val="100000"/>
              </a:lnSpc>
              <a:spcBef>
                <a:spcPts val="0"/>
              </a:spcBef>
              <a:spcAft>
                <a:spcPts val="0"/>
              </a:spcAft>
              <a:buClr>
                <a:schemeClr val="dk1"/>
              </a:buClr>
              <a:buFont typeface="Noto Sans Symbols"/>
              <a:buNone/>
            </a:pPr>
            <a:endParaRPr sz="18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85750" algn="l" rtl="0">
              <a:lnSpc>
                <a:spcPct val="100000"/>
              </a:lnSpc>
              <a:spcBef>
                <a:spcPts val="0"/>
              </a:spcBef>
              <a:spcAft>
                <a:spcPts val="0"/>
              </a:spcAft>
              <a:buClr>
                <a:schemeClr val="dk1"/>
              </a:buClr>
              <a:buSzPct val="75000"/>
              <a:buFont typeface="Noto Sans Symbols"/>
              <a:buChar char="❑"/>
            </a:pPr>
            <a:r>
              <a:rPr lang="en-US" sz="1800" b="0" i="0" u="none" strike="noStrike" cap="none" dirty="0">
                <a:solidFill>
                  <a:schemeClr val="dk1"/>
                </a:solidFill>
                <a:latin typeface="Calibri" panose="020F0502020204030204"/>
                <a:ea typeface="Calibri" panose="020F0502020204030204"/>
                <a:cs typeface="Calibri" panose="020F0502020204030204"/>
                <a:sym typeface="Calibri" panose="020F0502020204030204"/>
              </a:rPr>
              <a:t>Identifying data for creating a </a:t>
            </a:r>
            <a:r>
              <a:rPr lang="en-US" sz="1800" b="0" i="0" u="none" strike="noStrike" cap="none" dirty="0" smtClean="0">
                <a:solidFill>
                  <a:schemeClr val="dk1"/>
                </a:solidFill>
                <a:latin typeface="Calibri" panose="020F0502020204030204"/>
                <a:ea typeface="Calibri" panose="020F0502020204030204"/>
                <a:cs typeface="Calibri" panose="020F0502020204030204"/>
                <a:sym typeface="Calibri" panose="020F0502020204030204"/>
              </a:rPr>
              <a:t>prototype</a:t>
            </a:r>
            <a:endParaRPr lang="en-US" sz="1800" b="0" i="0" u="none" strike="noStrike" cap="none" dirty="0" smtClean="0">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85750" algn="l" rtl="0">
              <a:lnSpc>
                <a:spcPct val="100000"/>
              </a:lnSpc>
              <a:spcBef>
                <a:spcPts val="0"/>
              </a:spcBef>
              <a:spcAft>
                <a:spcPts val="0"/>
              </a:spcAft>
              <a:buClr>
                <a:schemeClr val="dk1"/>
              </a:buClr>
              <a:buSzPct val="75000"/>
            </a:pPr>
            <a:endParaRPr lang="en-US" sz="18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Clr>
                <a:srgbClr val="000000"/>
              </a:buClr>
              <a:buFont typeface="Arial" panose="020B0604020202020204"/>
              <a:buNone/>
            </a:pPr>
            <a:endParaRPr sz="18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Shape 245"/>
          <p:cNvSpPr txBox="1">
            <a:spLocks noGrp="1"/>
          </p:cNvSpPr>
          <p:nvPr>
            <p:ph type="ctrTitle"/>
          </p:nvPr>
        </p:nvSpPr>
        <p:spPr>
          <a:xfrm>
            <a:off x="381000" y="0"/>
            <a:ext cx="8458200" cy="762000"/>
          </a:xfrm>
          <a:prstGeom prst="rect">
            <a:avLst/>
          </a:prstGeom>
          <a:noFill/>
          <a:ln>
            <a:noFill/>
          </a:ln>
        </p:spPr>
        <p:txBody>
          <a:bodyPr wrap="square" lIns="91425" tIns="45700" rIns="91425" bIns="45700" anchor="ctr" anchorCtr="0">
            <a:noAutofit/>
          </a:bodyPr>
          <a:lstStyle/>
          <a:p>
            <a:pPr marL="0" marR="0" lvl="0" indent="0" algn="l" rtl="0">
              <a:lnSpc>
                <a:spcPct val="100000"/>
              </a:lnSpc>
              <a:spcBef>
                <a:spcPts val="0"/>
              </a:spcBef>
              <a:spcAft>
                <a:spcPts val="0"/>
              </a:spcAft>
              <a:buClr>
                <a:schemeClr val="dk1"/>
              </a:buClr>
              <a:buSzPct val="25000"/>
              <a:buFont typeface="Calibri" panose="020F0502020204030204"/>
              <a:buNone/>
            </a:pPr>
            <a:r>
              <a:rPr lang="en-US" sz="4000" b="0" i="1" u="none" strike="noStrike" cap="none" dirty="0" smtClean="0">
                <a:solidFill>
                  <a:schemeClr val="tx1"/>
                </a:solidFill>
                <a:latin typeface="Calibri" panose="020F0502020204030204"/>
                <a:ea typeface="Calibri" panose="020F0502020204030204"/>
                <a:cs typeface="Calibri" panose="020F0502020204030204"/>
                <a:sym typeface="Calibri" panose="020F0502020204030204"/>
              </a:rPr>
              <a:t>Data </a:t>
            </a:r>
            <a:r>
              <a:rPr lang="en-US" sz="4000" i="1" dirty="0" smtClean="0">
                <a:solidFill>
                  <a:schemeClr val="tx1"/>
                </a:solidFill>
              </a:rPr>
              <a:t>Exploration</a:t>
            </a:r>
            <a:endParaRPr lang="en-US" sz="4000" b="0" i="1" u="none" strike="noStrike" cap="none" dirty="0">
              <a:solidFill>
                <a:schemeClr val="tx1"/>
              </a:solidFill>
              <a:latin typeface="Calibri" panose="020F0502020204030204"/>
              <a:ea typeface="Calibri" panose="020F0502020204030204"/>
              <a:cs typeface="Calibri" panose="020F0502020204030204"/>
              <a:sym typeface="Calibri" panose="020F0502020204030204"/>
            </a:endParaRPr>
          </a:p>
        </p:txBody>
      </p:sp>
      <p:sp>
        <p:nvSpPr>
          <p:cNvPr id="249" name="Shape 249"/>
          <p:cNvSpPr txBox="1">
            <a:spLocks noGrp="1"/>
          </p:cNvSpPr>
          <p:nvPr>
            <p:ph type="dt" sz="half" idx="10"/>
          </p:nvPr>
        </p:nvSpPr>
        <p:spPr>
          <a:prstGeom prst="rect">
            <a:avLst/>
          </a:prstGeom>
          <a:noFill/>
          <a:ln>
            <a:noFill/>
          </a:ln>
        </p:spPr>
        <p:txBody>
          <a:bodyPr wrap="square" lIns="91425" tIns="45700" rIns="91425" bIns="45700" anchor="ctr" anchorCtr="0">
            <a:noAutofit/>
          </a:bodyPr>
          <a:lstStyle/>
          <a:p>
            <a:pPr marL="0" marR="0" lvl="0" indent="0" algn="l" rtl="0">
              <a:lnSpc>
                <a:spcPct val="100000"/>
              </a:lnSpc>
              <a:spcBef>
                <a:spcPts val="0"/>
              </a:spcBef>
              <a:spcAft>
                <a:spcPts val="0"/>
              </a:spcAft>
              <a:buClr>
                <a:schemeClr val="lt1"/>
              </a:buClr>
              <a:buSzPct val="25000"/>
              <a:buFont typeface="Calibri" panose="020F0502020204030204"/>
              <a:buNone/>
            </a:pPr>
            <a:r>
              <a:rPr lang="en-US" sz="1200" b="0" i="0" u="none" strike="noStrike" cap="none" smtClean="0">
                <a:solidFill>
                  <a:schemeClr val="lt1"/>
                </a:solidFill>
                <a:latin typeface="Calibri" panose="020F0502020204030204"/>
                <a:ea typeface="Calibri" panose="020F0502020204030204"/>
                <a:cs typeface="Calibri" panose="020F0502020204030204"/>
                <a:sym typeface="Calibri" panose="020F0502020204030204"/>
              </a:rPr>
              <a:t>Oct 14, 2018</a:t>
            </a:r>
            <a:endParaRPr lang="en-US" sz="1200" b="0" i="0" u="none" strike="noStrike" cap="none"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47" name="Shape 247"/>
          <p:cNvSpPr txBox="1">
            <a:spLocks noGrp="1"/>
          </p:cNvSpPr>
          <p:nvPr>
            <p:ph type="ftr" sz="quarter" idx="11"/>
          </p:nvPr>
        </p:nvSpPr>
        <p:spPr>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Calibri" panose="020F0502020204030204"/>
              <a:buNone/>
            </a:pPr>
            <a:r>
              <a:rPr lang="en-US" sz="1200" b="0" i="0" u="none" strike="noStrike" cap="none" smtClean="0">
                <a:solidFill>
                  <a:schemeClr val="lt1"/>
                </a:solidFill>
                <a:latin typeface="Calibri" panose="020F0502020204030204"/>
                <a:ea typeface="Calibri" panose="020F0502020204030204"/>
                <a:cs typeface="Calibri" panose="020F0502020204030204"/>
                <a:sym typeface="Calibri" panose="020F0502020204030204"/>
              </a:rPr>
              <a:t>Capstone Project Status Report - Oct-2018</a:t>
            </a:r>
            <a:endParaRPr lang="en-US" sz="1200" b="0" i="0" u="none" strike="noStrike" cap="none"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48" name="Shape 248"/>
          <p:cNvSpPr txBox="1">
            <a:spLocks noGrp="1"/>
          </p:cNvSpPr>
          <p:nvPr>
            <p:ph type="sldNum" sz="quarter" idx="12"/>
          </p:nvPr>
        </p:nvSpPr>
        <p:spPr>
          <a:prstGeom prst="rect">
            <a:avLst/>
          </a:prstGeom>
          <a:noFill/>
          <a:ln>
            <a:noFill/>
          </a:ln>
        </p:spPr>
        <p:txBody>
          <a:bodyPr wrap="square" lIns="91425" tIns="45700" rIns="91425" bIns="45700" anchor="ctr" anchorCtr="0">
            <a:noAutofit/>
          </a:bodyPr>
          <a:lstStyle/>
          <a:p>
            <a:pPr marL="0" marR="0" lvl="0" indent="0" algn="r" rtl="0">
              <a:lnSpc>
                <a:spcPct val="100000"/>
              </a:lnSpc>
              <a:spcBef>
                <a:spcPts val="0"/>
              </a:spcBef>
              <a:spcAft>
                <a:spcPts val="0"/>
              </a:spcAft>
              <a:buClr>
                <a:schemeClr val="lt1"/>
              </a:buClr>
              <a:buSzPct val="25000"/>
              <a:buFont typeface="Calibri" panose="020F0502020204030204"/>
              <a:buNone/>
            </a:pPr>
            <a:fld id="{00000000-1234-1234-1234-123412341234}" type="slidenum">
              <a:rPr lang="en-US" sz="1200" b="1" i="0" u="none" strike="noStrike" cap="none">
                <a:solidFill>
                  <a:schemeClr val="lt1"/>
                </a:solidFill>
                <a:latin typeface="Calibri" panose="020F0502020204030204"/>
                <a:ea typeface="Calibri" panose="020F0502020204030204"/>
                <a:cs typeface="Calibri" panose="020F0502020204030204"/>
                <a:sym typeface="Calibri" panose="020F0502020204030204"/>
              </a:rPr>
            </a:fld>
            <a:endParaRPr lang="en-US" sz="1200" b="1" i="0" u="none" strike="noStrike" cap="none"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46" name="Shape 246"/>
          <p:cNvSpPr txBox="1"/>
          <p:nvPr/>
        </p:nvSpPr>
        <p:spPr>
          <a:xfrm>
            <a:off x="342900" y="844955"/>
            <a:ext cx="8458200" cy="5050302"/>
          </a:xfrm>
          <a:prstGeom prst="rect">
            <a:avLst/>
          </a:prstGeom>
          <a:noFill/>
          <a:ln w="9525" cap="flat" cmpd="sng">
            <a:solidFill>
              <a:schemeClr val="dk1"/>
            </a:solidFill>
            <a:prstDash val="solid"/>
            <a:round/>
            <a:headEnd type="none" w="med" len="med"/>
            <a:tailEnd type="none" w="med" len="med"/>
          </a:ln>
        </p:spPr>
        <p:txBody>
          <a:bodyPr wrap="square" lIns="91425" tIns="45700" rIns="91425" bIns="45700" anchor="t" anchorCtr="0">
            <a:noAutofit/>
          </a:bodyPr>
          <a:lstStyle/>
          <a:p>
            <a:pPr>
              <a:buClr>
                <a:srgbClr val="0070C0"/>
              </a:buClr>
              <a:buSzPct val="25000"/>
            </a:pPr>
            <a:r>
              <a:rPr lang="en-US" sz="2400" dirty="0" smtClean="0">
                <a:solidFill>
                  <a:srgbClr val="0070C0"/>
                </a:solidFill>
                <a:latin typeface="Calibri" panose="020F0502020204030204"/>
                <a:ea typeface="Calibri" panose="020F0502020204030204"/>
                <a:cs typeface="Calibri" panose="020F0502020204030204"/>
                <a:sym typeface="Calibri" panose="020F0502020204030204"/>
              </a:rPr>
              <a:t>Import Train and Test Data Set</a:t>
            </a:r>
            <a:endParaRPr lang="en-US" sz="2400" b="0" i="0" u="none" strike="noStrike" cap="none" dirty="0" smtClean="0">
              <a:solidFill>
                <a:srgbClr val="0070C0"/>
              </a:solidFill>
              <a:latin typeface="Calibri" panose="020F0502020204030204"/>
              <a:ea typeface="Calibri" panose="020F0502020204030204"/>
              <a:cs typeface="Calibri" panose="020F0502020204030204"/>
              <a:sym typeface="Calibri" panose="020F0502020204030204"/>
            </a:endParaRPr>
          </a:p>
          <a:p>
            <a:pPr marL="285750" marR="0" lvl="0" indent="-285750" algn="l" rtl="0">
              <a:lnSpc>
                <a:spcPct val="100000"/>
              </a:lnSpc>
              <a:spcBef>
                <a:spcPts val="0"/>
              </a:spcBef>
              <a:spcAft>
                <a:spcPts val="0"/>
              </a:spcAft>
              <a:buClr>
                <a:schemeClr val="dk1"/>
              </a:buClr>
              <a:buSzPct val="75000"/>
            </a:pPr>
            <a:endParaRPr lang="en-US" sz="1800" b="0" i="0" u="none" strike="noStrike" cap="none" dirty="0" smtClean="0">
              <a:solidFill>
                <a:schemeClr val="dk1"/>
              </a:solidFill>
              <a:latin typeface="Calibri" panose="020F0502020204030204"/>
              <a:ea typeface="Calibri" panose="020F0502020204030204"/>
              <a:cs typeface="Calibri" panose="020F0502020204030204"/>
              <a:sym typeface="Calibri" panose="020F0502020204030204"/>
            </a:endParaRPr>
          </a:p>
          <a:p>
            <a:pPr marL="285750" indent="-285750">
              <a:buClr>
                <a:schemeClr val="dk1"/>
              </a:buClr>
              <a:buSzPct val="75000"/>
            </a:pPr>
            <a:r>
              <a:rPr lang="en-US" sz="1800" dirty="0" err="1" smtClean="0">
                <a:solidFill>
                  <a:schemeClr val="dk1"/>
                </a:solidFill>
                <a:latin typeface="Calibri" panose="020F0502020204030204"/>
                <a:ea typeface="Calibri" panose="020F0502020204030204"/>
                <a:cs typeface="Calibri" panose="020F0502020204030204"/>
                <a:sym typeface="Calibri" panose="020F0502020204030204"/>
              </a:rPr>
              <a:t>bike_share_train</a:t>
            </a:r>
            <a:r>
              <a:rPr lang="en-US" sz="1800" dirty="0" smtClean="0">
                <a:solidFill>
                  <a:schemeClr val="dk1"/>
                </a:solidFill>
                <a:latin typeface="Calibri" panose="020F0502020204030204"/>
                <a:ea typeface="Calibri" panose="020F0502020204030204"/>
                <a:cs typeface="Calibri" panose="020F0502020204030204"/>
                <a:sym typeface="Calibri" panose="020F0502020204030204"/>
              </a:rPr>
              <a:t> &lt;- read.csv("bike_train.csv", header=T)</a:t>
            </a:r>
            <a:endParaRPr lang="en-US" sz="1800" dirty="0" smtClean="0">
              <a:solidFill>
                <a:schemeClr val="dk1"/>
              </a:solidFill>
              <a:latin typeface="Calibri" panose="020F0502020204030204"/>
              <a:ea typeface="Calibri" panose="020F0502020204030204"/>
              <a:cs typeface="Calibri" panose="020F0502020204030204"/>
              <a:sym typeface="Calibri" panose="020F0502020204030204"/>
            </a:endParaRPr>
          </a:p>
          <a:p>
            <a:pPr marL="285750" indent="-285750">
              <a:buClr>
                <a:schemeClr val="dk1"/>
              </a:buClr>
              <a:buSzPct val="75000"/>
            </a:pPr>
            <a:endParaRPr lang="en-US" sz="1800" dirty="0" smtClean="0">
              <a:solidFill>
                <a:schemeClr val="dk1"/>
              </a:solidFill>
              <a:latin typeface="Calibri" panose="020F0502020204030204"/>
              <a:ea typeface="Calibri" panose="020F0502020204030204"/>
              <a:cs typeface="Calibri" panose="020F0502020204030204"/>
              <a:sym typeface="Calibri" panose="020F0502020204030204"/>
            </a:endParaRPr>
          </a:p>
          <a:p>
            <a:pPr marL="285750" indent="-285750">
              <a:buClr>
                <a:schemeClr val="dk1"/>
              </a:buClr>
              <a:buSzPct val="75000"/>
            </a:pPr>
            <a:r>
              <a:rPr lang="en-US" sz="1800" dirty="0" err="1" smtClean="0">
                <a:solidFill>
                  <a:schemeClr val="dk1"/>
                </a:solidFill>
                <a:latin typeface="Calibri" panose="020F0502020204030204"/>
                <a:ea typeface="Calibri" panose="020F0502020204030204"/>
                <a:cs typeface="Calibri" panose="020F0502020204030204"/>
                <a:sym typeface="Calibri" panose="020F0502020204030204"/>
              </a:rPr>
              <a:t>bike_share_test</a:t>
            </a:r>
            <a:r>
              <a:rPr lang="en-US" sz="1800" dirty="0" smtClean="0">
                <a:solidFill>
                  <a:schemeClr val="dk1"/>
                </a:solidFill>
                <a:latin typeface="Calibri" panose="020F0502020204030204"/>
                <a:ea typeface="Calibri" panose="020F0502020204030204"/>
                <a:cs typeface="Calibri" panose="020F0502020204030204"/>
                <a:sym typeface="Calibri" panose="020F0502020204030204"/>
              </a:rPr>
              <a:t> &lt;- read.csv(“test.csv", header=T)</a:t>
            </a:r>
            <a:endParaRPr lang="en-US" sz="1800" dirty="0" smtClean="0">
              <a:solidFill>
                <a:schemeClr val="dk1"/>
              </a:solidFill>
              <a:latin typeface="Calibri" panose="020F0502020204030204"/>
              <a:ea typeface="Calibri" panose="020F0502020204030204"/>
              <a:cs typeface="Calibri" panose="020F0502020204030204"/>
              <a:sym typeface="Calibri" panose="020F0502020204030204"/>
            </a:endParaRPr>
          </a:p>
          <a:p>
            <a:pPr>
              <a:buClr>
                <a:srgbClr val="0070C0"/>
              </a:buClr>
              <a:buSzPct val="25000"/>
            </a:pPr>
            <a:r>
              <a:rPr lang="en-US" sz="2400" dirty="0" smtClean="0">
                <a:solidFill>
                  <a:srgbClr val="0070C0"/>
                </a:solidFill>
                <a:latin typeface="Calibri" panose="020F0502020204030204"/>
                <a:ea typeface="Calibri" panose="020F0502020204030204"/>
                <a:cs typeface="Calibri" panose="020F0502020204030204"/>
                <a:sym typeface="Calibri" panose="020F0502020204030204"/>
              </a:rPr>
              <a:t>Combine both Train and Test Data set</a:t>
            </a:r>
            <a:endParaRPr lang="en-US" sz="2400" dirty="0" smtClean="0">
              <a:solidFill>
                <a:srgbClr val="0070C0"/>
              </a:solidFill>
              <a:latin typeface="Calibri" panose="020F0502020204030204"/>
              <a:ea typeface="Calibri" panose="020F0502020204030204"/>
              <a:cs typeface="Calibri" panose="020F0502020204030204"/>
              <a:sym typeface="Calibri" panose="020F0502020204030204"/>
            </a:endParaRPr>
          </a:p>
          <a:p>
            <a:pPr>
              <a:buClr>
                <a:srgbClr val="0070C0"/>
              </a:buClr>
              <a:buSzPct val="25000"/>
            </a:pPr>
            <a:endParaRPr lang="en-US" sz="1800" dirty="0" smtClean="0">
              <a:solidFill>
                <a:schemeClr val="dk1"/>
              </a:solidFill>
              <a:latin typeface="Calibri" panose="020F0502020204030204"/>
              <a:ea typeface="Calibri" panose="020F0502020204030204"/>
              <a:cs typeface="Calibri" panose="020F0502020204030204"/>
              <a:sym typeface="Calibri" panose="020F0502020204030204"/>
            </a:endParaRPr>
          </a:p>
          <a:p>
            <a:pPr marL="285750" indent="-285750">
              <a:buClr>
                <a:schemeClr val="dk1"/>
              </a:buClr>
              <a:buSzPct val="75000"/>
            </a:pPr>
            <a:r>
              <a:rPr lang="en-US" sz="1800" dirty="0" smtClean="0">
                <a:solidFill>
                  <a:schemeClr val="dk1"/>
                </a:solidFill>
                <a:latin typeface="Calibri" panose="020F0502020204030204"/>
                <a:ea typeface="Calibri" panose="020F0502020204030204"/>
                <a:cs typeface="Calibri" panose="020F0502020204030204"/>
                <a:sym typeface="Calibri" panose="020F0502020204030204"/>
              </a:rPr>
              <a:t>bike_share_test$registered=0</a:t>
            </a:r>
            <a:endParaRPr lang="en-US" sz="1800" dirty="0" smtClean="0">
              <a:solidFill>
                <a:schemeClr val="dk1"/>
              </a:solidFill>
              <a:latin typeface="Calibri" panose="020F0502020204030204"/>
              <a:ea typeface="Calibri" panose="020F0502020204030204"/>
              <a:cs typeface="Calibri" panose="020F0502020204030204"/>
              <a:sym typeface="Calibri" panose="020F0502020204030204"/>
            </a:endParaRPr>
          </a:p>
          <a:p>
            <a:pPr marL="285750" indent="-285750">
              <a:buClr>
                <a:schemeClr val="dk1"/>
              </a:buClr>
              <a:buSzPct val="75000"/>
            </a:pPr>
            <a:r>
              <a:rPr lang="en-US" sz="1800" dirty="0" smtClean="0">
                <a:solidFill>
                  <a:schemeClr val="dk1"/>
                </a:solidFill>
                <a:latin typeface="Calibri" panose="020F0502020204030204"/>
                <a:ea typeface="Calibri" panose="020F0502020204030204"/>
                <a:cs typeface="Calibri" panose="020F0502020204030204"/>
                <a:sym typeface="Calibri" panose="020F0502020204030204"/>
              </a:rPr>
              <a:t>bike_share_test$casual=0</a:t>
            </a:r>
            <a:endParaRPr lang="en-US" sz="1800" dirty="0" smtClean="0">
              <a:solidFill>
                <a:schemeClr val="dk1"/>
              </a:solidFill>
              <a:latin typeface="Calibri" panose="020F0502020204030204"/>
              <a:ea typeface="Calibri" panose="020F0502020204030204"/>
              <a:cs typeface="Calibri" panose="020F0502020204030204"/>
              <a:sym typeface="Calibri" panose="020F0502020204030204"/>
            </a:endParaRPr>
          </a:p>
          <a:p>
            <a:pPr marL="285750" indent="-285750">
              <a:buClr>
                <a:schemeClr val="dk1"/>
              </a:buClr>
              <a:buSzPct val="75000"/>
            </a:pPr>
            <a:endParaRPr lang="en-US" sz="1800" dirty="0" smtClean="0">
              <a:solidFill>
                <a:schemeClr val="dk1"/>
              </a:solidFill>
              <a:latin typeface="Calibri" panose="020F0502020204030204"/>
              <a:ea typeface="Calibri" panose="020F0502020204030204"/>
              <a:cs typeface="Calibri" panose="020F0502020204030204"/>
              <a:sym typeface="Calibri" panose="020F0502020204030204"/>
            </a:endParaRPr>
          </a:p>
          <a:p>
            <a:pPr marL="285750" indent="-285750">
              <a:buClr>
                <a:schemeClr val="dk1"/>
              </a:buClr>
              <a:buSzPct val="75000"/>
            </a:pPr>
            <a:r>
              <a:rPr lang="en-US" sz="1800" dirty="0" smtClean="0">
                <a:solidFill>
                  <a:schemeClr val="dk1"/>
                </a:solidFill>
                <a:latin typeface="Calibri" panose="020F0502020204030204"/>
                <a:ea typeface="Calibri" panose="020F0502020204030204"/>
                <a:cs typeface="Calibri" panose="020F0502020204030204"/>
                <a:sym typeface="Calibri" panose="020F0502020204030204"/>
              </a:rPr>
              <a:t>bike_share_test$count=0</a:t>
            </a:r>
            <a:endParaRPr lang="en-US" sz="1800" dirty="0" smtClean="0">
              <a:solidFill>
                <a:schemeClr val="dk1"/>
              </a:solidFill>
              <a:latin typeface="Calibri" panose="020F0502020204030204"/>
              <a:ea typeface="Calibri" panose="020F0502020204030204"/>
              <a:cs typeface="Calibri" panose="020F0502020204030204"/>
              <a:sym typeface="Calibri" panose="020F0502020204030204"/>
            </a:endParaRPr>
          </a:p>
          <a:p>
            <a:pPr marL="285750" indent="-285750">
              <a:buClr>
                <a:schemeClr val="dk1"/>
              </a:buClr>
              <a:buSzPct val="75000"/>
            </a:pPr>
            <a:endParaRPr lang="en-US" sz="1800" b="0" i="0" u="none" strike="noStrike" cap="none" dirty="0" smtClean="0">
              <a:solidFill>
                <a:schemeClr val="dk1"/>
              </a:solidFill>
              <a:latin typeface="Calibri" panose="020F0502020204030204"/>
              <a:ea typeface="Calibri" panose="020F0502020204030204"/>
              <a:cs typeface="Calibri" panose="020F0502020204030204"/>
              <a:sym typeface="Calibri" panose="020F0502020204030204"/>
            </a:endParaRPr>
          </a:p>
          <a:p>
            <a:pPr marL="285750" indent="-285750">
              <a:buClr>
                <a:schemeClr val="dk1"/>
              </a:buClr>
              <a:buSzPct val="75000"/>
            </a:pPr>
            <a:r>
              <a:rPr lang="en-US" sz="1800" dirty="0" smtClean="0">
                <a:solidFill>
                  <a:schemeClr val="dk1"/>
                </a:solidFill>
                <a:latin typeface="Calibri" panose="020F0502020204030204"/>
                <a:ea typeface="Calibri" panose="020F0502020204030204"/>
                <a:cs typeface="Calibri" panose="020F0502020204030204"/>
                <a:sym typeface="Calibri" panose="020F0502020204030204"/>
              </a:rPr>
              <a:t>data=</a:t>
            </a:r>
            <a:r>
              <a:rPr lang="en-US" sz="1800" dirty="0" err="1" smtClean="0">
                <a:solidFill>
                  <a:schemeClr val="dk1"/>
                </a:solidFill>
                <a:latin typeface="Calibri" panose="020F0502020204030204"/>
                <a:ea typeface="Calibri" panose="020F0502020204030204"/>
                <a:cs typeface="Calibri" panose="020F0502020204030204"/>
                <a:sym typeface="Calibri" panose="020F0502020204030204"/>
              </a:rPr>
              <a:t>rbind</a:t>
            </a:r>
            <a:r>
              <a:rPr lang="en-US" sz="1800" dirty="0" smtClean="0">
                <a:solidFill>
                  <a:schemeClr val="dk1"/>
                </a:solidFill>
                <a:latin typeface="Calibri" panose="020F0502020204030204"/>
                <a:ea typeface="Calibri" panose="020F0502020204030204"/>
                <a:cs typeface="Calibri" panose="020F0502020204030204"/>
                <a:sym typeface="Calibri" panose="020F0502020204030204"/>
              </a:rPr>
              <a:t>(</a:t>
            </a:r>
            <a:r>
              <a:rPr lang="en-US" sz="1800" dirty="0" err="1" smtClean="0">
                <a:solidFill>
                  <a:schemeClr val="dk1"/>
                </a:solidFill>
                <a:latin typeface="Calibri" panose="020F0502020204030204"/>
                <a:ea typeface="Calibri" panose="020F0502020204030204"/>
                <a:cs typeface="Calibri" panose="020F0502020204030204"/>
                <a:sym typeface="Calibri" panose="020F0502020204030204"/>
              </a:rPr>
              <a:t>bike_share_train</a:t>
            </a:r>
            <a:r>
              <a:rPr lang="en-US" sz="1800" dirty="0" smtClean="0">
                <a:solidFill>
                  <a:schemeClr val="dk1"/>
                </a:solidFill>
                <a:latin typeface="Calibri" panose="020F0502020204030204"/>
                <a:ea typeface="Calibri" panose="020F0502020204030204"/>
                <a:cs typeface="Calibri" panose="020F0502020204030204"/>
                <a:sym typeface="Calibri" panose="020F0502020204030204"/>
              </a:rPr>
              <a:t>, </a:t>
            </a:r>
            <a:r>
              <a:rPr lang="en-US" sz="1800" dirty="0" err="1" smtClean="0">
                <a:solidFill>
                  <a:schemeClr val="dk1"/>
                </a:solidFill>
                <a:latin typeface="Calibri" panose="020F0502020204030204"/>
                <a:ea typeface="Calibri" panose="020F0502020204030204"/>
                <a:cs typeface="Calibri" panose="020F0502020204030204"/>
                <a:sym typeface="Calibri" panose="020F0502020204030204"/>
              </a:rPr>
              <a:t>bike_share_test</a:t>
            </a:r>
            <a:r>
              <a:rPr lang="en-US" sz="1800" dirty="0" smtClean="0">
                <a:solidFill>
                  <a:schemeClr val="dk1"/>
                </a:solidFill>
                <a:latin typeface="Calibri" panose="020F0502020204030204"/>
                <a:ea typeface="Calibri" panose="020F0502020204030204"/>
                <a:cs typeface="Calibri" panose="020F0502020204030204"/>
                <a:sym typeface="Calibri" panose="020F0502020204030204"/>
              </a:rPr>
              <a:t>)</a:t>
            </a:r>
            <a:endParaRPr lang="en-US" sz="1800" b="0" i="0" u="none" strike="noStrike" cap="none" dirty="0" smtClean="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Shape 245"/>
          <p:cNvSpPr txBox="1">
            <a:spLocks noGrp="1"/>
          </p:cNvSpPr>
          <p:nvPr>
            <p:ph type="ctrTitle"/>
          </p:nvPr>
        </p:nvSpPr>
        <p:spPr>
          <a:xfrm>
            <a:off x="381000" y="0"/>
            <a:ext cx="8458200" cy="762000"/>
          </a:xfrm>
          <a:prstGeom prst="rect">
            <a:avLst/>
          </a:prstGeom>
          <a:noFill/>
          <a:ln>
            <a:noFill/>
          </a:ln>
        </p:spPr>
        <p:txBody>
          <a:bodyPr wrap="square" lIns="91425" tIns="45700" rIns="91425" bIns="45700" anchor="ctr" anchorCtr="0">
            <a:noAutofit/>
          </a:bodyPr>
          <a:lstStyle/>
          <a:p>
            <a:pPr marL="0" marR="0" lvl="0" indent="0" algn="l" rtl="0">
              <a:lnSpc>
                <a:spcPct val="100000"/>
              </a:lnSpc>
              <a:spcBef>
                <a:spcPts val="0"/>
              </a:spcBef>
              <a:spcAft>
                <a:spcPts val="0"/>
              </a:spcAft>
              <a:buClr>
                <a:schemeClr val="dk1"/>
              </a:buClr>
              <a:buSzPct val="25000"/>
              <a:buFont typeface="Calibri" panose="020F0502020204030204"/>
              <a:buNone/>
            </a:pPr>
            <a:r>
              <a:rPr lang="en-US" sz="4000" b="0" i="1" u="none" strike="noStrike" cap="none" dirty="0" smtClean="0">
                <a:solidFill>
                  <a:schemeClr val="tx1"/>
                </a:solidFill>
                <a:latin typeface="Calibri" panose="020F0502020204030204"/>
                <a:ea typeface="Calibri" panose="020F0502020204030204"/>
                <a:cs typeface="Calibri" panose="020F0502020204030204"/>
                <a:sym typeface="Calibri" panose="020F0502020204030204"/>
              </a:rPr>
              <a:t>Data </a:t>
            </a:r>
            <a:r>
              <a:rPr lang="en-US" sz="4000" i="1" dirty="0" smtClean="0">
                <a:solidFill>
                  <a:schemeClr val="tx1"/>
                </a:solidFill>
              </a:rPr>
              <a:t>Exploration</a:t>
            </a:r>
            <a:endParaRPr lang="en-US" sz="4000" b="0" i="1" u="none" strike="noStrike" cap="none" dirty="0">
              <a:solidFill>
                <a:schemeClr val="tx1"/>
              </a:solidFill>
              <a:latin typeface="Calibri" panose="020F0502020204030204"/>
              <a:ea typeface="Calibri" panose="020F0502020204030204"/>
              <a:cs typeface="Calibri" panose="020F0502020204030204"/>
              <a:sym typeface="Calibri" panose="020F0502020204030204"/>
            </a:endParaRPr>
          </a:p>
        </p:txBody>
      </p:sp>
      <p:sp>
        <p:nvSpPr>
          <p:cNvPr id="249" name="Shape 249"/>
          <p:cNvSpPr txBox="1">
            <a:spLocks noGrp="1"/>
          </p:cNvSpPr>
          <p:nvPr>
            <p:ph type="dt" sz="half" idx="10"/>
          </p:nvPr>
        </p:nvSpPr>
        <p:spPr>
          <a:prstGeom prst="rect">
            <a:avLst/>
          </a:prstGeom>
          <a:noFill/>
          <a:ln>
            <a:noFill/>
          </a:ln>
        </p:spPr>
        <p:txBody>
          <a:bodyPr wrap="square" lIns="91425" tIns="45700" rIns="91425" bIns="45700" anchor="ctr" anchorCtr="0">
            <a:noAutofit/>
          </a:bodyPr>
          <a:lstStyle/>
          <a:p>
            <a:pPr marL="0" marR="0" lvl="0" indent="0" algn="l" rtl="0">
              <a:lnSpc>
                <a:spcPct val="100000"/>
              </a:lnSpc>
              <a:spcBef>
                <a:spcPts val="0"/>
              </a:spcBef>
              <a:spcAft>
                <a:spcPts val="0"/>
              </a:spcAft>
              <a:buClr>
                <a:schemeClr val="lt1"/>
              </a:buClr>
              <a:buSzPct val="25000"/>
              <a:buFont typeface="Calibri" panose="020F0502020204030204"/>
              <a:buNone/>
            </a:pPr>
            <a:r>
              <a:rPr lang="en-US" sz="1200" b="0" i="0" u="none" strike="noStrike" cap="none" smtClean="0">
                <a:solidFill>
                  <a:schemeClr val="lt1"/>
                </a:solidFill>
                <a:latin typeface="Calibri" panose="020F0502020204030204"/>
                <a:ea typeface="Calibri" panose="020F0502020204030204"/>
                <a:cs typeface="Calibri" panose="020F0502020204030204"/>
                <a:sym typeface="Calibri" panose="020F0502020204030204"/>
              </a:rPr>
              <a:t>Oct 14, 2018</a:t>
            </a:r>
            <a:endParaRPr lang="en-US" sz="1200" b="0" i="0" u="none" strike="noStrike" cap="none"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47" name="Shape 247"/>
          <p:cNvSpPr txBox="1">
            <a:spLocks noGrp="1"/>
          </p:cNvSpPr>
          <p:nvPr>
            <p:ph type="ftr" sz="quarter" idx="11"/>
          </p:nvPr>
        </p:nvSpPr>
        <p:spPr>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Calibri" panose="020F0502020204030204"/>
              <a:buNone/>
            </a:pPr>
            <a:r>
              <a:rPr lang="en-US" sz="1200" b="0" i="0" u="none" strike="noStrike" cap="none" smtClean="0">
                <a:solidFill>
                  <a:schemeClr val="lt1"/>
                </a:solidFill>
                <a:latin typeface="Calibri" panose="020F0502020204030204"/>
                <a:ea typeface="Calibri" panose="020F0502020204030204"/>
                <a:cs typeface="Calibri" panose="020F0502020204030204"/>
                <a:sym typeface="Calibri" panose="020F0502020204030204"/>
              </a:rPr>
              <a:t>Capstone Project Status Report - Oct-2018</a:t>
            </a:r>
            <a:endParaRPr lang="en-US" sz="1200" b="0" i="0" u="none" strike="noStrike" cap="none"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48" name="Shape 248"/>
          <p:cNvSpPr txBox="1">
            <a:spLocks noGrp="1"/>
          </p:cNvSpPr>
          <p:nvPr>
            <p:ph type="sldNum" sz="quarter" idx="12"/>
          </p:nvPr>
        </p:nvSpPr>
        <p:spPr>
          <a:prstGeom prst="rect">
            <a:avLst/>
          </a:prstGeom>
          <a:noFill/>
          <a:ln>
            <a:noFill/>
          </a:ln>
        </p:spPr>
        <p:txBody>
          <a:bodyPr wrap="square" lIns="91425" tIns="45700" rIns="91425" bIns="45700" anchor="ctr" anchorCtr="0">
            <a:noAutofit/>
          </a:bodyPr>
          <a:lstStyle/>
          <a:p>
            <a:pPr marL="0" marR="0" lvl="0" indent="0" algn="r" rtl="0">
              <a:lnSpc>
                <a:spcPct val="100000"/>
              </a:lnSpc>
              <a:spcBef>
                <a:spcPts val="0"/>
              </a:spcBef>
              <a:spcAft>
                <a:spcPts val="0"/>
              </a:spcAft>
              <a:buClr>
                <a:schemeClr val="lt1"/>
              </a:buClr>
              <a:buSzPct val="25000"/>
              <a:buFont typeface="Calibri" panose="020F0502020204030204"/>
              <a:buNone/>
            </a:pPr>
            <a:fld id="{00000000-1234-1234-1234-123412341234}" type="slidenum">
              <a:rPr lang="en-US" sz="1200" b="1" i="0" u="none" strike="noStrike" cap="none">
                <a:solidFill>
                  <a:schemeClr val="lt1"/>
                </a:solidFill>
                <a:latin typeface="Calibri" panose="020F0502020204030204"/>
                <a:ea typeface="Calibri" panose="020F0502020204030204"/>
                <a:cs typeface="Calibri" panose="020F0502020204030204"/>
                <a:sym typeface="Calibri" panose="020F0502020204030204"/>
              </a:rPr>
            </a:fld>
            <a:endParaRPr lang="en-US" sz="1200" b="1" i="0" u="none" strike="noStrike" cap="none"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46" name="Shape 246"/>
          <p:cNvSpPr txBox="1"/>
          <p:nvPr/>
        </p:nvSpPr>
        <p:spPr>
          <a:xfrm>
            <a:off x="342900" y="815927"/>
            <a:ext cx="8458200" cy="5050302"/>
          </a:xfrm>
          <a:prstGeom prst="rect">
            <a:avLst/>
          </a:prstGeom>
          <a:noFill/>
          <a:ln w="9525" cap="flat" cmpd="sng">
            <a:solidFill>
              <a:schemeClr val="dk1"/>
            </a:solidFill>
            <a:prstDash val="solid"/>
            <a:round/>
            <a:headEnd type="none" w="med" len="med"/>
            <a:tailEnd type="none" w="med" len="med"/>
          </a:ln>
        </p:spPr>
        <p:txBody>
          <a:bodyPr wrap="square" lIns="91425" tIns="45700" rIns="91425" bIns="45700" anchor="t" anchorCtr="0">
            <a:noAutofit/>
          </a:bodyPr>
          <a:lstStyle/>
          <a:p>
            <a:pPr>
              <a:buClr>
                <a:srgbClr val="0070C0"/>
              </a:buClr>
              <a:buSzPct val="25000"/>
            </a:pPr>
            <a:r>
              <a:rPr lang="en-US" sz="2400" dirty="0" smtClean="0">
                <a:solidFill>
                  <a:srgbClr val="0070C0"/>
                </a:solidFill>
                <a:latin typeface="Calibri" panose="020F0502020204030204"/>
                <a:ea typeface="Calibri" panose="020F0502020204030204"/>
                <a:cs typeface="Calibri" panose="020F0502020204030204"/>
                <a:sym typeface="Calibri" panose="020F0502020204030204"/>
              </a:rPr>
              <a:t>Variable Type Identification</a:t>
            </a:r>
            <a:endParaRPr lang="en-US" sz="2400" dirty="0" smtClean="0">
              <a:solidFill>
                <a:srgbClr val="0070C0"/>
              </a:solidFill>
              <a:latin typeface="Calibri" panose="020F0502020204030204"/>
              <a:ea typeface="Calibri" panose="020F0502020204030204"/>
              <a:cs typeface="Calibri" panose="020F0502020204030204"/>
              <a:sym typeface="Calibri" panose="020F0502020204030204"/>
            </a:endParaRPr>
          </a:p>
          <a:p>
            <a:pPr>
              <a:buClr>
                <a:srgbClr val="0070C0"/>
              </a:buClr>
              <a:buSzPct val="25000"/>
            </a:pPr>
            <a:endParaRPr lang="en-US" sz="2400" dirty="0" smtClean="0">
              <a:solidFill>
                <a:srgbClr val="0070C0"/>
              </a:solidFill>
              <a:latin typeface="Calibri" panose="020F0502020204030204"/>
              <a:ea typeface="Calibri" panose="020F0502020204030204"/>
              <a:cs typeface="Calibri" panose="020F0502020204030204"/>
              <a:sym typeface="Calibri" panose="020F0502020204030204"/>
            </a:endParaRPr>
          </a:p>
          <a:p>
            <a:pPr>
              <a:buClr>
                <a:srgbClr val="0070C0"/>
              </a:buClr>
              <a:buSzPct val="25000"/>
            </a:pPr>
            <a:r>
              <a:rPr lang="en-US" sz="1800" dirty="0" err="1" smtClean="0">
                <a:solidFill>
                  <a:schemeClr val="dk1"/>
                </a:solidFill>
                <a:latin typeface="Calibri" panose="020F0502020204030204"/>
                <a:ea typeface="Calibri" panose="020F0502020204030204"/>
                <a:cs typeface="Calibri" panose="020F0502020204030204"/>
                <a:sym typeface="Calibri" panose="020F0502020204030204"/>
              </a:rPr>
              <a:t>str</a:t>
            </a:r>
            <a:r>
              <a:rPr lang="en-US" sz="1800" dirty="0" smtClean="0">
                <a:solidFill>
                  <a:schemeClr val="dk1"/>
                </a:solidFill>
                <a:latin typeface="Calibri" panose="020F0502020204030204"/>
                <a:ea typeface="Calibri" panose="020F0502020204030204"/>
                <a:cs typeface="Calibri" panose="020F0502020204030204"/>
                <a:sym typeface="Calibri" panose="020F0502020204030204"/>
              </a:rPr>
              <a:t>(data)</a:t>
            </a:r>
            <a:endParaRPr lang="en-US" sz="1800" dirty="0" smtClean="0">
              <a:solidFill>
                <a:schemeClr val="dk1"/>
              </a:solidFill>
              <a:latin typeface="Calibri" panose="020F0502020204030204"/>
              <a:ea typeface="Calibri" panose="020F0502020204030204"/>
              <a:cs typeface="Calibri" panose="020F0502020204030204"/>
              <a:sym typeface="Calibri" panose="020F0502020204030204"/>
            </a:endParaRPr>
          </a:p>
          <a:p>
            <a:pPr>
              <a:buClr>
                <a:srgbClr val="0070C0"/>
              </a:buClr>
              <a:buSzPct val="25000"/>
            </a:pPr>
            <a:r>
              <a:rPr lang="en-US" sz="1800" dirty="0" smtClean="0">
                <a:solidFill>
                  <a:schemeClr val="dk1"/>
                </a:solidFill>
                <a:latin typeface="Calibri" panose="020F0502020204030204"/>
                <a:ea typeface="Calibri" panose="020F0502020204030204"/>
                <a:cs typeface="Calibri" panose="020F0502020204030204"/>
                <a:sym typeface="Calibri" panose="020F0502020204030204"/>
              </a:rPr>
              <a:t>'</a:t>
            </a:r>
            <a:r>
              <a:rPr lang="en-US" sz="1800" dirty="0" err="1" smtClean="0">
                <a:solidFill>
                  <a:schemeClr val="dk1"/>
                </a:solidFill>
                <a:latin typeface="Calibri" panose="020F0502020204030204"/>
                <a:ea typeface="Calibri" panose="020F0502020204030204"/>
                <a:cs typeface="Calibri" panose="020F0502020204030204"/>
                <a:sym typeface="Calibri" panose="020F0502020204030204"/>
              </a:rPr>
              <a:t>data.frame</a:t>
            </a:r>
            <a:r>
              <a:rPr lang="en-US" sz="1800" dirty="0" smtClean="0">
                <a:solidFill>
                  <a:schemeClr val="dk1"/>
                </a:solidFill>
                <a:latin typeface="Calibri" panose="020F0502020204030204"/>
                <a:ea typeface="Calibri" panose="020F0502020204030204"/>
                <a:cs typeface="Calibri" panose="020F0502020204030204"/>
                <a:sym typeface="Calibri" panose="020F0502020204030204"/>
              </a:rPr>
              <a:t>‘   :  17379 obs. of  12 variables: </a:t>
            </a:r>
            <a:endParaRPr lang="en-US" sz="1800" dirty="0" smtClean="0">
              <a:solidFill>
                <a:schemeClr val="dk1"/>
              </a:solidFill>
              <a:latin typeface="Calibri" panose="020F0502020204030204"/>
              <a:ea typeface="Calibri" panose="020F0502020204030204"/>
              <a:cs typeface="Calibri" panose="020F0502020204030204"/>
              <a:sym typeface="Calibri" panose="020F0502020204030204"/>
            </a:endParaRPr>
          </a:p>
          <a:p>
            <a:pPr>
              <a:buClr>
                <a:srgbClr val="0070C0"/>
              </a:buClr>
              <a:buSzPct val="25000"/>
            </a:pPr>
            <a:r>
              <a:rPr lang="en-US" sz="1800" dirty="0" smtClean="0">
                <a:solidFill>
                  <a:schemeClr val="dk1"/>
                </a:solidFill>
                <a:latin typeface="Calibri" panose="020F0502020204030204"/>
                <a:ea typeface="Calibri" panose="020F0502020204030204"/>
                <a:cs typeface="Calibri" panose="020F0502020204030204"/>
                <a:sym typeface="Calibri" panose="020F0502020204030204"/>
              </a:rPr>
              <a:t>$ datetime     : Factor w/ 17379 levels "2011-01-01 00:00:00",..: 1 2 3 4 5 6 7 8 9 10 ... </a:t>
            </a:r>
            <a:endParaRPr lang="en-US" sz="1800" dirty="0" smtClean="0">
              <a:solidFill>
                <a:schemeClr val="dk1"/>
              </a:solidFill>
              <a:latin typeface="Calibri" panose="020F0502020204030204"/>
              <a:ea typeface="Calibri" panose="020F0502020204030204"/>
              <a:cs typeface="Calibri" panose="020F0502020204030204"/>
              <a:sym typeface="Calibri" panose="020F0502020204030204"/>
            </a:endParaRPr>
          </a:p>
          <a:p>
            <a:pPr>
              <a:buClr>
                <a:srgbClr val="0070C0"/>
              </a:buClr>
              <a:buSzPct val="25000"/>
            </a:pPr>
            <a:r>
              <a:rPr lang="en-US" sz="1800" dirty="0" smtClean="0">
                <a:solidFill>
                  <a:schemeClr val="dk1"/>
                </a:solidFill>
                <a:latin typeface="Calibri" panose="020F0502020204030204"/>
                <a:ea typeface="Calibri" panose="020F0502020204030204"/>
                <a:cs typeface="Calibri" panose="020F0502020204030204"/>
                <a:sym typeface="Calibri" panose="020F0502020204030204"/>
              </a:rPr>
              <a:t>$ season         : </a:t>
            </a:r>
            <a:r>
              <a:rPr lang="en-US" sz="1800" dirty="0" err="1" smtClean="0">
                <a:solidFill>
                  <a:schemeClr val="dk1"/>
                </a:solidFill>
                <a:latin typeface="Calibri" panose="020F0502020204030204"/>
                <a:ea typeface="Calibri" panose="020F0502020204030204"/>
                <a:cs typeface="Calibri" panose="020F0502020204030204"/>
                <a:sym typeface="Calibri" panose="020F0502020204030204"/>
              </a:rPr>
              <a:t>int</a:t>
            </a:r>
            <a:r>
              <a:rPr lang="en-US" sz="1800" dirty="0" smtClean="0">
                <a:solidFill>
                  <a:schemeClr val="dk1"/>
                </a:solidFill>
                <a:latin typeface="Calibri" panose="020F0502020204030204"/>
                <a:ea typeface="Calibri" panose="020F0502020204030204"/>
                <a:cs typeface="Calibri" panose="020F0502020204030204"/>
                <a:sym typeface="Calibri" panose="020F0502020204030204"/>
              </a:rPr>
              <a:t>  1 1 1 1 1 1 1 1 1 1 ... </a:t>
            </a:r>
            <a:endParaRPr lang="en-US" sz="1800" dirty="0" smtClean="0">
              <a:solidFill>
                <a:schemeClr val="dk1"/>
              </a:solidFill>
              <a:latin typeface="Calibri" panose="020F0502020204030204"/>
              <a:ea typeface="Calibri" panose="020F0502020204030204"/>
              <a:cs typeface="Calibri" panose="020F0502020204030204"/>
              <a:sym typeface="Calibri" panose="020F0502020204030204"/>
            </a:endParaRPr>
          </a:p>
          <a:p>
            <a:pPr>
              <a:buClr>
                <a:srgbClr val="0070C0"/>
              </a:buClr>
              <a:buSzPct val="25000"/>
            </a:pPr>
            <a:r>
              <a:rPr lang="en-US" sz="1800" dirty="0" smtClean="0">
                <a:solidFill>
                  <a:schemeClr val="dk1"/>
                </a:solidFill>
                <a:latin typeface="Calibri" panose="020F0502020204030204"/>
                <a:ea typeface="Calibri" panose="020F0502020204030204"/>
                <a:cs typeface="Calibri" panose="020F0502020204030204"/>
                <a:sym typeface="Calibri" panose="020F0502020204030204"/>
              </a:rPr>
              <a:t>$ holiday        : </a:t>
            </a:r>
            <a:r>
              <a:rPr lang="en-US" sz="1800" dirty="0" err="1" smtClean="0">
                <a:solidFill>
                  <a:schemeClr val="dk1"/>
                </a:solidFill>
                <a:latin typeface="Calibri" panose="020F0502020204030204"/>
                <a:ea typeface="Calibri" panose="020F0502020204030204"/>
                <a:cs typeface="Calibri" panose="020F0502020204030204"/>
                <a:sym typeface="Calibri" panose="020F0502020204030204"/>
              </a:rPr>
              <a:t>int</a:t>
            </a:r>
            <a:r>
              <a:rPr lang="en-US" sz="1800" dirty="0" smtClean="0">
                <a:solidFill>
                  <a:schemeClr val="dk1"/>
                </a:solidFill>
                <a:latin typeface="Calibri" panose="020F0502020204030204"/>
                <a:ea typeface="Calibri" panose="020F0502020204030204"/>
                <a:cs typeface="Calibri" panose="020F0502020204030204"/>
                <a:sym typeface="Calibri" panose="020F0502020204030204"/>
              </a:rPr>
              <a:t>  0 0 0 0 0 0 0 0 0 0 ... </a:t>
            </a:r>
            <a:endParaRPr lang="en-US" sz="1800" dirty="0" smtClean="0">
              <a:solidFill>
                <a:schemeClr val="dk1"/>
              </a:solidFill>
              <a:latin typeface="Calibri" panose="020F0502020204030204"/>
              <a:ea typeface="Calibri" panose="020F0502020204030204"/>
              <a:cs typeface="Calibri" panose="020F0502020204030204"/>
              <a:sym typeface="Calibri" panose="020F0502020204030204"/>
            </a:endParaRPr>
          </a:p>
          <a:p>
            <a:pPr>
              <a:buClr>
                <a:srgbClr val="0070C0"/>
              </a:buClr>
              <a:buSzPct val="25000"/>
            </a:pPr>
            <a:r>
              <a:rPr lang="en-US" sz="1800" dirty="0" smtClean="0">
                <a:solidFill>
                  <a:schemeClr val="dk1"/>
                </a:solidFill>
                <a:latin typeface="Calibri" panose="020F0502020204030204"/>
                <a:ea typeface="Calibri" panose="020F0502020204030204"/>
                <a:cs typeface="Calibri" panose="020F0502020204030204"/>
                <a:sym typeface="Calibri" panose="020F0502020204030204"/>
              </a:rPr>
              <a:t>$ workingday : </a:t>
            </a:r>
            <a:r>
              <a:rPr lang="en-US" sz="1800" dirty="0" err="1" smtClean="0">
                <a:solidFill>
                  <a:schemeClr val="dk1"/>
                </a:solidFill>
                <a:latin typeface="Calibri" panose="020F0502020204030204"/>
                <a:ea typeface="Calibri" panose="020F0502020204030204"/>
                <a:cs typeface="Calibri" panose="020F0502020204030204"/>
                <a:sym typeface="Calibri" panose="020F0502020204030204"/>
              </a:rPr>
              <a:t>int</a:t>
            </a:r>
            <a:r>
              <a:rPr lang="en-US" sz="1800" dirty="0" smtClean="0">
                <a:solidFill>
                  <a:schemeClr val="dk1"/>
                </a:solidFill>
                <a:latin typeface="Calibri" panose="020F0502020204030204"/>
                <a:ea typeface="Calibri" panose="020F0502020204030204"/>
                <a:cs typeface="Calibri" panose="020F0502020204030204"/>
                <a:sym typeface="Calibri" panose="020F0502020204030204"/>
              </a:rPr>
              <a:t>  0 0 0 0 0 0 0 0 0 0 ... </a:t>
            </a:r>
            <a:endParaRPr lang="en-US" sz="1800" dirty="0" smtClean="0">
              <a:solidFill>
                <a:schemeClr val="dk1"/>
              </a:solidFill>
              <a:latin typeface="Calibri" panose="020F0502020204030204"/>
              <a:ea typeface="Calibri" panose="020F0502020204030204"/>
              <a:cs typeface="Calibri" panose="020F0502020204030204"/>
              <a:sym typeface="Calibri" panose="020F0502020204030204"/>
            </a:endParaRPr>
          </a:p>
          <a:p>
            <a:pPr>
              <a:buClr>
                <a:srgbClr val="0070C0"/>
              </a:buClr>
              <a:buSzPct val="25000"/>
            </a:pPr>
            <a:r>
              <a:rPr lang="en-US" sz="1800" dirty="0" smtClean="0">
                <a:solidFill>
                  <a:schemeClr val="dk1"/>
                </a:solidFill>
                <a:latin typeface="Calibri" panose="020F0502020204030204"/>
                <a:ea typeface="Calibri" panose="020F0502020204030204"/>
                <a:cs typeface="Calibri" panose="020F0502020204030204"/>
                <a:sym typeface="Calibri" panose="020F0502020204030204"/>
              </a:rPr>
              <a:t>$ weather      : </a:t>
            </a:r>
            <a:r>
              <a:rPr lang="en-US" sz="1800" dirty="0" err="1" smtClean="0">
                <a:solidFill>
                  <a:schemeClr val="dk1"/>
                </a:solidFill>
                <a:latin typeface="Calibri" panose="020F0502020204030204"/>
                <a:ea typeface="Calibri" panose="020F0502020204030204"/>
                <a:cs typeface="Calibri" panose="020F0502020204030204"/>
                <a:sym typeface="Calibri" panose="020F0502020204030204"/>
              </a:rPr>
              <a:t>int</a:t>
            </a:r>
            <a:r>
              <a:rPr lang="en-US" sz="1800" dirty="0" smtClean="0">
                <a:solidFill>
                  <a:schemeClr val="dk1"/>
                </a:solidFill>
                <a:latin typeface="Calibri" panose="020F0502020204030204"/>
                <a:ea typeface="Calibri" panose="020F0502020204030204"/>
                <a:cs typeface="Calibri" panose="020F0502020204030204"/>
                <a:sym typeface="Calibri" panose="020F0502020204030204"/>
              </a:rPr>
              <a:t>  1 1 1 1 1 2 1 1 1 1 ... </a:t>
            </a:r>
            <a:endParaRPr lang="en-US" sz="1800" dirty="0" smtClean="0">
              <a:solidFill>
                <a:schemeClr val="dk1"/>
              </a:solidFill>
              <a:latin typeface="Calibri" panose="020F0502020204030204"/>
              <a:ea typeface="Calibri" panose="020F0502020204030204"/>
              <a:cs typeface="Calibri" panose="020F0502020204030204"/>
              <a:sym typeface="Calibri" panose="020F0502020204030204"/>
            </a:endParaRPr>
          </a:p>
          <a:p>
            <a:pPr>
              <a:buClr>
                <a:srgbClr val="0070C0"/>
              </a:buClr>
              <a:buSzPct val="25000"/>
            </a:pPr>
            <a:r>
              <a:rPr lang="en-US" sz="1800" dirty="0" smtClean="0">
                <a:solidFill>
                  <a:schemeClr val="dk1"/>
                </a:solidFill>
                <a:latin typeface="Calibri" panose="020F0502020204030204"/>
                <a:ea typeface="Calibri" panose="020F0502020204030204"/>
                <a:cs typeface="Calibri" panose="020F0502020204030204"/>
                <a:sym typeface="Calibri" panose="020F0502020204030204"/>
              </a:rPr>
              <a:t>$ temp           : num  9.84 9.02 9.02 9.84 9.84 ... </a:t>
            </a:r>
            <a:endParaRPr lang="en-US" sz="1800" dirty="0" smtClean="0">
              <a:solidFill>
                <a:schemeClr val="dk1"/>
              </a:solidFill>
              <a:latin typeface="Calibri" panose="020F0502020204030204"/>
              <a:ea typeface="Calibri" panose="020F0502020204030204"/>
              <a:cs typeface="Calibri" panose="020F0502020204030204"/>
              <a:sym typeface="Calibri" panose="020F0502020204030204"/>
            </a:endParaRPr>
          </a:p>
          <a:p>
            <a:pPr>
              <a:buClr>
                <a:srgbClr val="0070C0"/>
              </a:buClr>
              <a:buSzPct val="25000"/>
            </a:pPr>
            <a:r>
              <a:rPr lang="en-US" sz="1800" dirty="0" smtClean="0">
                <a:solidFill>
                  <a:schemeClr val="dk1"/>
                </a:solidFill>
                <a:latin typeface="Calibri" panose="020F0502020204030204"/>
                <a:ea typeface="Calibri" panose="020F0502020204030204"/>
                <a:cs typeface="Calibri" panose="020F0502020204030204"/>
                <a:sym typeface="Calibri" panose="020F0502020204030204"/>
              </a:rPr>
              <a:t>$ </a:t>
            </a:r>
            <a:r>
              <a:rPr lang="en-US" sz="1800" dirty="0" err="1" smtClean="0">
                <a:solidFill>
                  <a:schemeClr val="dk1"/>
                </a:solidFill>
                <a:latin typeface="Calibri" panose="020F0502020204030204"/>
                <a:ea typeface="Calibri" panose="020F0502020204030204"/>
                <a:cs typeface="Calibri" panose="020F0502020204030204"/>
                <a:sym typeface="Calibri" panose="020F0502020204030204"/>
              </a:rPr>
              <a:t>atemp</a:t>
            </a:r>
            <a:r>
              <a:rPr lang="en-US" sz="1800" dirty="0" smtClean="0">
                <a:solidFill>
                  <a:schemeClr val="dk1"/>
                </a:solidFill>
                <a:latin typeface="Calibri" panose="020F0502020204030204"/>
                <a:ea typeface="Calibri" panose="020F0502020204030204"/>
                <a:cs typeface="Calibri" panose="020F0502020204030204"/>
                <a:sym typeface="Calibri" panose="020F0502020204030204"/>
              </a:rPr>
              <a:t>         : num  14.4 13.6 13.6 14.4 14.4 ... </a:t>
            </a:r>
            <a:endParaRPr lang="en-US" sz="1800" dirty="0" smtClean="0">
              <a:solidFill>
                <a:schemeClr val="dk1"/>
              </a:solidFill>
              <a:latin typeface="Calibri" panose="020F0502020204030204"/>
              <a:ea typeface="Calibri" panose="020F0502020204030204"/>
              <a:cs typeface="Calibri" panose="020F0502020204030204"/>
              <a:sym typeface="Calibri" panose="020F0502020204030204"/>
            </a:endParaRPr>
          </a:p>
          <a:p>
            <a:pPr>
              <a:buClr>
                <a:srgbClr val="0070C0"/>
              </a:buClr>
              <a:buSzPct val="25000"/>
            </a:pPr>
            <a:r>
              <a:rPr lang="en-US" sz="1800" dirty="0" smtClean="0">
                <a:solidFill>
                  <a:schemeClr val="dk1"/>
                </a:solidFill>
                <a:latin typeface="Calibri" panose="020F0502020204030204"/>
                <a:ea typeface="Calibri" panose="020F0502020204030204"/>
                <a:cs typeface="Calibri" panose="020F0502020204030204"/>
                <a:sym typeface="Calibri" panose="020F0502020204030204"/>
              </a:rPr>
              <a:t>$ humidity     : </a:t>
            </a:r>
            <a:r>
              <a:rPr lang="en-US" sz="1800" dirty="0" err="1" smtClean="0">
                <a:solidFill>
                  <a:schemeClr val="dk1"/>
                </a:solidFill>
                <a:latin typeface="Calibri" panose="020F0502020204030204"/>
                <a:ea typeface="Calibri" panose="020F0502020204030204"/>
                <a:cs typeface="Calibri" panose="020F0502020204030204"/>
                <a:sym typeface="Calibri" panose="020F0502020204030204"/>
              </a:rPr>
              <a:t>int</a:t>
            </a:r>
            <a:r>
              <a:rPr lang="en-US" sz="1800" dirty="0" smtClean="0">
                <a:solidFill>
                  <a:schemeClr val="dk1"/>
                </a:solidFill>
                <a:latin typeface="Calibri" panose="020F0502020204030204"/>
                <a:ea typeface="Calibri" panose="020F0502020204030204"/>
                <a:cs typeface="Calibri" panose="020F0502020204030204"/>
                <a:sym typeface="Calibri" panose="020F0502020204030204"/>
              </a:rPr>
              <a:t>  81 80 80 75 75 75 80 86 75 76 ... </a:t>
            </a:r>
            <a:endParaRPr lang="en-US" sz="1800" dirty="0" smtClean="0">
              <a:solidFill>
                <a:schemeClr val="dk1"/>
              </a:solidFill>
              <a:latin typeface="Calibri" panose="020F0502020204030204"/>
              <a:ea typeface="Calibri" panose="020F0502020204030204"/>
              <a:cs typeface="Calibri" panose="020F0502020204030204"/>
              <a:sym typeface="Calibri" panose="020F0502020204030204"/>
            </a:endParaRPr>
          </a:p>
          <a:p>
            <a:pPr>
              <a:buClr>
                <a:srgbClr val="0070C0"/>
              </a:buClr>
              <a:buSzPct val="25000"/>
            </a:pPr>
            <a:r>
              <a:rPr lang="en-US" sz="1800" dirty="0" smtClean="0">
                <a:solidFill>
                  <a:schemeClr val="dk1"/>
                </a:solidFill>
                <a:latin typeface="Calibri" panose="020F0502020204030204"/>
                <a:ea typeface="Calibri" panose="020F0502020204030204"/>
                <a:cs typeface="Calibri" panose="020F0502020204030204"/>
                <a:sym typeface="Calibri" panose="020F0502020204030204"/>
              </a:rPr>
              <a:t>$ windspeed : num  0 0 0 0 0 ... </a:t>
            </a:r>
            <a:endParaRPr lang="en-US" sz="1800" dirty="0" smtClean="0">
              <a:solidFill>
                <a:schemeClr val="dk1"/>
              </a:solidFill>
              <a:latin typeface="Calibri" panose="020F0502020204030204"/>
              <a:ea typeface="Calibri" panose="020F0502020204030204"/>
              <a:cs typeface="Calibri" panose="020F0502020204030204"/>
              <a:sym typeface="Calibri" panose="020F0502020204030204"/>
            </a:endParaRPr>
          </a:p>
          <a:p>
            <a:pPr>
              <a:buClr>
                <a:srgbClr val="0070C0"/>
              </a:buClr>
              <a:buSzPct val="25000"/>
            </a:pPr>
            <a:r>
              <a:rPr lang="en-US" sz="1800" dirty="0" smtClean="0">
                <a:solidFill>
                  <a:schemeClr val="dk1"/>
                </a:solidFill>
                <a:latin typeface="Calibri" panose="020F0502020204030204"/>
                <a:ea typeface="Calibri" panose="020F0502020204030204"/>
                <a:cs typeface="Calibri" panose="020F0502020204030204"/>
                <a:sym typeface="Calibri" panose="020F0502020204030204"/>
              </a:rPr>
              <a:t>$ casual         : num  3 8 5 3 0 0 2 1 1 8 ... </a:t>
            </a:r>
            <a:endParaRPr lang="en-US" sz="1800" dirty="0" smtClean="0">
              <a:solidFill>
                <a:schemeClr val="dk1"/>
              </a:solidFill>
              <a:latin typeface="Calibri" panose="020F0502020204030204"/>
              <a:ea typeface="Calibri" panose="020F0502020204030204"/>
              <a:cs typeface="Calibri" panose="020F0502020204030204"/>
              <a:sym typeface="Calibri" panose="020F0502020204030204"/>
            </a:endParaRPr>
          </a:p>
          <a:p>
            <a:pPr>
              <a:buClr>
                <a:srgbClr val="0070C0"/>
              </a:buClr>
              <a:buSzPct val="25000"/>
            </a:pPr>
            <a:r>
              <a:rPr lang="en-US" sz="1800" dirty="0" smtClean="0">
                <a:solidFill>
                  <a:schemeClr val="dk1"/>
                </a:solidFill>
                <a:latin typeface="Calibri" panose="020F0502020204030204"/>
                <a:ea typeface="Calibri" panose="020F0502020204030204"/>
                <a:cs typeface="Calibri" panose="020F0502020204030204"/>
                <a:sym typeface="Calibri" panose="020F0502020204030204"/>
              </a:rPr>
              <a:t>$ registered  : num  13 32 27 10 1 1 0 2 7 6 ... </a:t>
            </a:r>
            <a:endParaRPr lang="en-US" sz="1800" dirty="0" smtClean="0">
              <a:solidFill>
                <a:schemeClr val="dk1"/>
              </a:solidFill>
              <a:latin typeface="Calibri" panose="020F0502020204030204"/>
              <a:ea typeface="Calibri" panose="020F0502020204030204"/>
              <a:cs typeface="Calibri" panose="020F0502020204030204"/>
              <a:sym typeface="Calibri" panose="020F0502020204030204"/>
            </a:endParaRPr>
          </a:p>
          <a:p>
            <a:pPr>
              <a:buClr>
                <a:srgbClr val="0070C0"/>
              </a:buClr>
              <a:buSzPct val="25000"/>
            </a:pPr>
            <a:r>
              <a:rPr lang="en-US" sz="1800" dirty="0" smtClean="0">
                <a:solidFill>
                  <a:schemeClr val="dk1"/>
                </a:solidFill>
                <a:latin typeface="Calibri" panose="020F0502020204030204"/>
                <a:ea typeface="Calibri" panose="020F0502020204030204"/>
                <a:cs typeface="Calibri" panose="020F0502020204030204"/>
                <a:sym typeface="Calibri" panose="020F0502020204030204"/>
              </a:rPr>
              <a:t>$ count          : num  16 40 32 13 1 1 2 3 8 14 ...</a:t>
            </a:r>
            <a:endParaRPr lang="en-US" sz="1800" b="0" i="0" u="none" strike="noStrike" cap="none" dirty="0" smtClean="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Shape 245"/>
          <p:cNvSpPr txBox="1">
            <a:spLocks noGrp="1"/>
          </p:cNvSpPr>
          <p:nvPr>
            <p:ph type="ctrTitle"/>
          </p:nvPr>
        </p:nvSpPr>
        <p:spPr>
          <a:xfrm>
            <a:off x="381000" y="0"/>
            <a:ext cx="8458200" cy="762000"/>
          </a:xfrm>
          <a:prstGeom prst="rect">
            <a:avLst/>
          </a:prstGeom>
          <a:noFill/>
          <a:ln>
            <a:noFill/>
          </a:ln>
        </p:spPr>
        <p:txBody>
          <a:bodyPr wrap="square" lIns="91425" tIns="45700" rIns="91425" bIns="45700" anchor="ctr" anchorCtr="0">
            <a:noAutofit/>
          </a:bodyPr>
          <a:lstStyle/>
          <a:p>
            <a:pPr marL="0" marR="0" lvl="0" indent="0" algn="l" rtl="0">
              <a:lnSpc>
                <a:spcPct val="100000"/>
              </a:lnSpc>
              <a:spcBef>
                <a:spcPts val="0"/>
              </a:spcBef>
              <a:spcAft>
                <a:spcPts val="0"/>
              </a:spcAft>
              <a:buClr>
                <a:schemeClr val="dk1"/>
              </a:buClr>
              <a:buSzPct val="25000"/>
              <a:buFont typeface="Calibri" panose="020F0502020204030204"/>
              <a:buNone/>
            </a:pPr>
            <a:r>
              <a:rPr lang="en-US" sz="4000" b="0" i="1" u="none" strike="noStrike" cap="none" dirty="0" smtClean="0">
                <a:solidFill>
                  <a:schemeClr val="tx1"/>
                </a:solidFill>
                <a:latin typeface="Calibri" panose="020F0502020204030204"/>
                <a:ea typeface="Calibri" panose="020F0502020204030204"/>
                <a:cs typeface="Calibri" panose="020F0502020204030204"/>
                <a:sym typeface="Calibri" panose="020F0502020204030204"/>
              </a:rPr>
              <a:t>Data </a:t>
            </a:r>
            <a:r>
              <a:rPr lang="en-US" sz="4000" i="1" dirty="0" smtClean="0">
                <a:solidFill>
                  <a:schemeClr val="tx1"/>
                </a:solidFill>
              </a:rPr>
              <a:t>Exploration</a:t>
            </a:r>
            <a:endParaRPr lang="en-US" sz="4000" b="0" i="1" u="none" strike="noStrike" cap="none" dirty="0">
              <a:solidFill>
                <a:schemeClr val="tx1"/>
              </a:solidFill>
              <a:latin typeface="Calibri" panose="020F0502020204030204"/>
              <a:ea typeface="Calibri" panose="020F0502020204030204"/>
              <a:cs typeface="Calibri" panose="020F0502020204030204"/>
              <a:sym typeface="Calibri" panose="020F0502020204030204"/>
            </a:endParaRPr>
          </a:p>
        </p:txBody>
      </p:sp>
      <p:sp>
        <p:nvSpPr>
          <p:cNvPr id="249" name="Shape 249"/>
          <p:cNvSpPr txBox="1">
            <a:spLocks noGrp="1"/>
          </p:cNvSpPr>
          <p:nvPr>
            <p:ph type="dt" sz="half" idx="10"/>
          </p:nvPr>
        </p:nvSpPr>
        <p:spPr>
          <a:prstGeom prst="rect">
            <a:avLst/>
          </a:prstGeom>
          <a:noFill/>
          <a:ln>
            <a:noFill/>
          </a:ln>
        </p:spPr>
        <p:txBody>
          <a:bodyPr wrap="square" lIns="91425" tIns="45700" rIns="91425" bIns="45700" anchor="ctr" anchorCtr="0">
            <a:noAutofit/>
          </a:bodyPr>
          <a:lstStyle/>
          <a:p>
            <a:pPr marL="0" marR="0" lvl="0" indent="0" algn="l" rtl="0">
              <a:lnSpc>
                <a:spcPct val="100000"/>
              </a:lnSpc>
              <a:spcBef>
                <a:spcPts val="0"/>
              </a:spcBef>
              <a:spcAft>
                <a:spcPts val="0"/>
              </a:spcAft>
              <a:buClr>
                <a:schemeClr val="lt1"/>
              </a:buClr>
              <a:buSzPct val="25000"/>
              <a:buFont typeface="Calibri" panose="020F0502020204030204"/>
              <a:buNone/>
            </a:pPr>
            <a:r>
              <a:rPr lang="en-US" sz="1200" b="0" i="0" u="none" strike="noStrike" cap="none" smtClean="0">
                <a:solidFill>
                  <a:schemeClr val="lt1"/>
                </a:solidFill>
                <a:latin typeface="Calibri" panose="020F0502020204030204"/>
                <a:ea typeface="Calibri" panose="020F0502020204030204"/>
                <a:cs typeface="Calibri" panose="020F0502020204030204"/>
                <a:sym typeface="Calibri" panose="020F0502020204030204"/>
              </a:rPr>
              <a:t>Oct 14, 2018</a:t>
            </a:r>
            <a:endParaRPr lang="en-US" sz="1200" b="0" i="0" u="none" strike="noStrike" cap="none"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47" name="Shape 247"/>
          <p:cNvSpPr txBox="1">
            <a:spLocks noGrp="1"/>
          </p:cNvSpPr>
          <p:nvPr>
            <p:ph type="ftr" sz="quarter" idx="11"/>
          </p:nvPr>
        </p:nvSpPr>
        <p:spPr>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Calibri" panose="020F0502020204030204"/>
              <a:buNone/>
            </a:pPr>
            <a:r>
              <a:rPr lang="en-US" sz="1200" b="0" i="0" u="none" strike="noStrike" cap="none" smtClean="0">
                <a:solidFill>
                  <a:schemeClr val="lt1"/>
                </a:solidFill>
                <a:latin typeface="Calibri" panose="020F0502020204030204"/>
                <a:ea typeface="Calibri" panose="020F0502020204030204"/>
                <a:cs typeface="Calibri" panose="020F0502020204030204"/>
                <a:sym typeface="Calibri" panose="020F0502020204030204"/>
              </a:rPr>
              <a:t>Capstone Project Status Report - Oct-2018</a:t>
            </a:r>
            <a:endParaRPr lang="en-US" sz="1200" b="0" i="0" u="none" strike="noStrike" cap="none"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48" name="Shape 248"/>
          <p:cNvSpPr txBox="1">
            <a:spLocks noGrp="1"/>
          </p:cNvSpPr>
          <p:nvPr>
            <p:ph type="sldNum" sz="quarter" idx="12"/>
          </p:nvPr>
        </p:nvSpPr>
        <p:spPr>
          <a:prstGeom prst="rect">
            <a:avLst/>
          </a:prstGeom>
          <a:noFill/>
          <a:ln>
            <a:noFill/>
          </a:ln>
        </p:spPr>
        <p:txBody>
          <a:bodyPr wrap="square" lIns="91425" tIns="45700" rIns="91425" bIns="45700" anchor="ctr" anchorCtr="0">
            <a:noAutofit/>
          </a:bodyPr>
          <a:lstStyle/>
          <a:p>
            <a:pPr marL="0" marR="0" lvl="0" indent="0" algn="r" rtl="0">
              <a:lnSpc>
                <a:spcPct val="100000"/>
              </a:lnSpc>
              <a:spcBef>
                <a:spcPts val="0"/>
              </a:spcBef>
              <a:spcAft>
                <a:spcPts val="0"/>
              </a:spcAft>
              <a:buClr>
                <a:schemeClr val="lt1"/>
              </a:buClr>
              <a:buSzPct val="25000"/>
              <a:buFont typeface="Calibri" panose="020F0502020204030204"/>
              <a:buNone/>
            </a:pPr>
            <a:fld id="{00000000-1234-1234-1234-123412341234}" type="slidenum">
              <a:rPr lang="en-US" sz="1200" b="1" i="0" u="none" strike="noStrike" cap="none">
                <a:solidFill>
                  <a:schemeClr val="lt1"/>
                </a:solidFill>
                <a:latin typeface="Calibri" panose="020F0502020204030204"/>
                <a:ea typeface="Calibri" panose="020F0502020204030204"/>
                <a:cs typeface="Calibri" panose="020F0502020204030204"/>
                <a:sym typeface="Calibri" panose="020F0502020204030204"/>
              </a:rPr>
            </a:fld>
            <a:endParaRPr lang="en-US" sz="1200" b="1" i="0" u="none" strike="noStrike" cap="none"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46" name="Shape 246"/>
          <p:cNvSpPr txBox="1"/>
          <p:nvPr/>
        </p:nvSpPr>
        <p:spPr>
          <a:xfrm>
            <a:off x="342900" y="815927"/>
            <a:ext cx="8458200" cy="5050302"/>
          </a:xfrm>
          <a:prstGeom prst="rect">
            <a:avLst/>
          </a:prstGeom>
          <a:noFill/>
          <a:ln w="9525" cap="flat" cmpd="sng">
            <a:solidFill>
              <a:schemeClr val="dk1"/>
            </a:solidFill>
            <a:prstDash val="solid"/>
            <a:round/>
            <a:headEnd type="none" w="med" len="med"/>
            <a:tailEnd type="none" w="med" len="med"/>
          </a:ln>
        </p:spPr>
        <p:txBody>
          <a:bodyPr wrap="square" lIns="91425" tIns="45700" rIns="91425" bIns="45700" anchor="t" anchorCtr="0">
            <a:noAutofit/>
          </a:bodyPr>
          <a:lstStyle/>
          <a:p>
            <a:pPr>
              <a:buClr>
                <a:srgbClr val="0070C0"/>
              </a:buClr>
              <a:buSzPct val="25000"/>
            </a:pPr>
            <a:r>
              <a:rPr lang="en-US" sz="2400" dirty="0" smtClean="0">
                <a:solidFill>
                  <a:srgbClr val="0070C0"/>
                </a:solidFill>
                <a:latin typeface="Calibri" panose="020F0502020204030204"/>
                <a:ea typeface="Calibri" panose="020F0502020204030204"/>
                <a:cs typeface="Calibri" panose="020F0502020204030204"/>
                <a:sym typeface="Calibri" panose="020F0502020204030204"/>
              </a:rPr>
              <a:t>Find missing values in data set if any</a:t>
            </a:r>
            <a:endParaRPr lang="en-US" sz="2400" dirty="0" smtClean="0">
              <a:solidFill>
                <a:srgbClr val="0070C0"/>
              </a:solidFill>
              <a:latin typeface="Calibri" panose="020F0502020204030204"/>
              <a:ea typeface="Calibri" panose="020F0502020204030204"/>
              <a:cs typeface="Calibri" panose="020F0502020204030204"/>
              <a:sym typeface="Calibri" panose="020F0502020204030204"/>
            </a:endParaRPr>
          </a:p>
          <a:p>
            <a:pPr>
              <a:buClr>
                <a:srgbClr val="0070C0"/>
              </a:buClr>
              <a:buSzPct val="25000"/>
            </a:pPr>
            <a:endParaRPr lang="en-US" sz="1800" b="0" i="0" u="none" strike="noStrike" cap="none" dirty="0" smtClean="0">
              <a:solidFill>
                <a:schemeClr val="dk1"/>
              </a:solidFill>
              <a:latin typeface="Calibri" panose="020F0502020204030204"/>
              <a:ea typeface="Calibri" panose="020F0502020204030204"/>
              <a:cs typeface="Calibri" panose="020F0502020204030204"/>
              <a:sym typeface="Calibri" panose="020F0502020204030204"/>
            </a:endParaRPr>
          </a:p>
          <a:p>
            <a:pPr marL="285750" indent="-285750">
              <a:buClr>
                <a:schemeClr val="dk1"/>
              </a:buClr>
              <a:buSzPct val="75000"/>
            </a:pPr>
            <a:r>
              <a:rPr lang="en-US" sz="1800" dirty="0" smtClean="0">
                <a:solidFill>
                  <a:schemeClr val="dk1"/>
                </a:solidFill>
                <a:latin typeface="Calibri" panose="020F0502020204030204"/>
                <a:ea typeface="Calibri" panose="020F0502020204030204"/>
                <a:cs typeface="Calibri" panose="020F0502020204030204"/>
                <a:sym typeface="Calibri" panose="020F0502020204030204"/>
              </a:rPr>
              <a:t>table(is.na(data))</a:t>
            </a:r>
            <a:endParaRPr lang="en-US" sz="1800" dirty="0" smtClean="0">
              <a:solidFill>
                <a:schemeClr val="dk1"/>
              </a:solidFill>
              <a:latin typeface="Calibri" panose="020F0502020204030204"/>
              <a:ea typeface="Calibri" panose="020F0502020204030204"/>
              <a:cs typeface="Calibri" panose="020F0502020204030204"/>
              <a:sym typeface="Calibri" panose="020F0502020204030204"/>
            </a:endParaRPr>
          </a:p>
          <a:p>
            <a:pPr marL="285750" indent="-285750">
              <a:buClr>
                <a:schemeClr val="dk1"/>
              </a:buClr>
              <a:buSzPct val="75000"/>
            </a:pPr>
            <a:endParaRPr lang="en-US" sz="1800" dirty="0" smtClean="0">
              <a:solidFill>
                <a:schemeClr val="dk1"/>
              </a:solidFill>
              <a:latin typeface="Calibri" panose="020F0502020204030204"/>
              <a:ea typeface="Calibri" panose="020F0502020204030204"/>
              <a:cs typeface="Calibri" panose="020F0502020204030204"/>
              <a:sym typeface="Calibri" panose="020F0502020204030204"/>
            </a:endParaRPr>
          </a:p>
          <a:p>
            <a:pPr marL="285750" indent="-285750">
              <a:buClr>
                <a:schemeClr val="dk1"/>
              </a:buClr>
              <a:buSzPct val="75000"/>
            </a:pPr>
            <a:endParaRPr lang="en-US" sz="1800" b="0" i="0" u="none" strike="noStrike" cap="none" dirty="0" smtClean="0">
              <a:solidFill>
                <a:schemeClr val="dk1"/>
              </a:solidFill>
              <a:latin typeface="Calibri" panose="020F0502020204030204"/>
              <a:ea typeface="Calibri" panose="020F0502020204030204"/>
              <a:cs typeface="Calibri" panose="020F0502020204030204"/>
              <a:sym typeface="Calibri" panose="020F0502020204030204"/>
            </a:endParaRPr>
          </a:p>
          <a:p>
            <a:pPr marL="285750" indent="-285750">
              <a:buClr>
                <a:schemeClr val="dk1"/>
              </a:buClr>
              <a:buSzPct val="75000"/>
            </a:pPr>
            <a:r>
              <a:rPr lang="en-US" sz="1800" dirty="0" smtClean="0">
                <a:solidFill>
                  <a:schemeClr val="dk1"/>
                </a:solidFill>
                <a:latin typeface="Calibri" panose="020F0502020204030204"/>
                <a:ea typeface="Calibri" panose="020F0502020204030204"/>
                <a:cs typeface="Calibri" panose="020F0502020204030204"/>
                <a:sym typeface="Calibri" panose="020F0502020204030204"/>
              </a:rPr>
              <a:t>FALSE </a:t>
            </a:r>
            <a:endParaRPr lang="en-US" sz="1800" dirty="0" smtClean="0">
              <a:solidFill>
                <a:schemeClr val="dk1"/>
              </a:solidFill>
              <a:latin typeface="Calibri" panose="020F0502020204030204"/>
              <a:ea typeface="Calibri" panose="020F0502020204030204"/>
              <a:cs typeface="Calibri" panose="020F0502020204030204"/>
              <a:sym typeface="Calibri" panose="020F0502020204030204"/>
            </a:endParaRPr>
          </a:p>
          <a:p>
            <a:pPr marL="285750" indent="-285750">
              <a:buClr>
                <a:schemeClr val="dk1"/>
              </a:buClr>
              <a:buSzPct val="75000"/>
            </a:pPr>
            <a:endParaRPr lang="en-US" sz="1800" dirty="0" smtClean="0">
              <a:solidFill>
                <a:schemeClr val="dk1"/>
              </a:solidFill>
              <a:latin typeface="Calibri" panose="020F0502020204030204"/>
              <a:ea typeface="Calibri" panose="020F0502020204030204"/>
              <a:cs typeface="Calibri" panose="020F0502020204030204"/>
              <a:sym typeface="Calibri" panose="020F0502020204030204"/>
            </a:endParaRPr>
          </a:p>
          <a:p>
            <a:pPr marL="285750" indent="-285750">
              <a:buClr>
                <a:schemeClr val="dk1"/>
              </a:buClr>
              <a:buSzPct val="75000"/>
            </a:pPr>
            <a:r>
              <a:rPr lang="en-US" sz="1800" dirty="0" smtClean="0">
                <a:solidFill>
                  <a:schemeClr val="dk1"/>
                </a:solidFill>
                <a:latin typeface="Calibri" panose="020F0502020204030204"/>
                <a:ea typeface="Calibri" panose="020F0502020204030204"/>
                <a:cs typeface="Calibri" panose="020F0502020204030204"/>
                <a:sym typeface="Calibri" panose="020F0502020204030204"/>
              </a:rPr>
              <a:t>208548</a:t>
            </a:r>
            <a:endParaRPr lang="en-US" sz="1800" dirty="0" smtClean="0">
              <a:solidFill>
                <a:schemeClr val="dk1"/>
              </a:solidFill>
              <a:latin typeface="Calibri" panose="020F0502020204030204"/>
              <a:ea typeface="Calibri" panose="020F0502020204030204"/>
              <a:cs typeface="Calibri" panose="020F0502020204030204"/>
              <a:sym typeface="Calibri" panose="020F0502020204030204"/>
            </a:endParaRPr>
          </a:p>
          <a:p>
            <a:pPr marL="285750" indent="-285750">
              <a:buClr>
                <a:schemeClr val="dk1"/>
              </a:buClr>
              <a:buSzPct val="75000"/>
            </a:pPr>
            <a:endParaRPr lang="en-US" sz="1800" b="0" i="0" u="none" strike="noStrike" cap="none" dirty="0" smtClean="0">
              <a:solidFill>
                <a:schemeClr val="dk1"/>
              </a:solidFill>
              <a:latin typeface="Calibri" panose="020F0502020204030204"/>
              <a:ea typeface="Calibri" panose="020F0502020204030204"/>
              <a:cs typeface="Calibri" panose="020F0502020204030204"/>
              <a:sym typeface="Calibri" panose="020F0502020204030204"/>
            </a:endParaRPr>
          </a:p>
          <a:p>
            <a:pPr marL="285750" indent="-285750">
              <a:buClr>
                <a:schemeClr val="dk1"/>
              </a:buClr>
              <a:buSzPct val="75000"/>
            </a:pPr>
            <a:endParaRPr lang="en-US" sz="1800" dirty="0" smtClean="0">
              <a:solidFill>
                <a:schemeClr val="dk1"/>
              </a:solidFill>
              <a:latin typeface="Calibri" panose="020F0502020204030204"/>
              <a:ea typeface="Calibri" panose="020F0502020204030204"/>
              <a:cs typeface="Calibri" panose="020F0502020204030204"/>
              <a:sym typeface="Calibri" panose="020F0502020204030204"/>
            </a:endParaRPr>
          </a:p>
          <a:p>
            <a:pPr marL="285750" indent="-285750">
              <a:buClr>
                <a:schemeClr val="dk1"/>
              </a:buClr>
              <a:buSzPct val="75000"/>
            </a:pPr>
            <a:r>
              <a:rPr lang="en-US" sz="1800" dirty="0" smtClean="0">
                <a:solidFill>
                  <a:schemeClr val="dk1"/>
                </a:solidFill>
                <a:latin typeface="Calibri" panose="020F0502020204030204"/>
                <a:ea typeface="Calibri" panose="020F0502020204030204"/>
                <a:cs typeface="Calibri" panose="020F0502020204030204"/>
                <a:sym typeface="Calibri" panose="020F0502020204030204"/>
              </a:rPr>
              <a:t>Above we can see that it has returned no missing values in the data frame.</a:t>
            </a:r>
            <a:endParaRPr lang="en-US" sz="1800" b="0" i="0" u="none" strike="noStrike" cap="none" dirty="0" smtClean="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Shape 245"/>
          <p:cNvSpPr txBox="1">
            <a:spLocks noGrp="1"/>
          </p:cNvSpPr>
          <p:nvPr>
            <p:ph type="ctrTitle"/>
          </p:nvPr>
        </p:nvSpPr>
        <p:spPr>
          <a:xfrm>
            <a:off x="381000" y="0"/>
            <a:ext cx="8458200" cy="762000"/>
          </a:xfrm>
          <a:prstGeom prst="rect">
            <a:avLst/>
          </a:prstGeom>
          <a:noFill/>
          <a:ln>
            <a:noFill/>
          </a:ln>
        </p:spPr>
        <p:txBody>
          <a:bodyPr wrap="square" lIns="91425" tIns="45700" rIns="91425" bIns="45700" anchor="ctr" anchorCtr="0">
            <a:noAutofit/>
          </a:bodyPr>
          <a:lstStyle/>
          <a:p>
            <a:pPr marL="0" marR="0" lvl="0" indent="0" algn="l" rtl="0">
              <a:lnSpc>
                <a:spcPct val="100000"/>
              </a:lnSpc>
              <a:spcBef>
                <a:spcPts val="0"/>
              </a:spcBef>
              <a:spcAft>
                <a:spcPts val="0"/>
              </a:spcAft>
              <a:buClr>
                <a:schemeClr val="dk1"/>
              </a:buClr>
              <a:buSzPct val="25000"/>
              <a:buFont typeface="Calibri" panose="020F0502020204030204"/>
              <a:buNone/>
            </a:pPr>
            <a:r>
              <a:rPr lang="en-US" sz="4000" b="0" i="1" u="none" strike="noStrike" cap="none" dirty="0" smtClean="0">
                <a:solidFill>
                  <a:schemeClr val="tx1"/>
                </a:solidFill>
                <a:latin typeface="Calibri" panose="020F0502020204030204"/>
                <a:ea typeface="Calibri" panose="020F0502020204030204"/>
                <a:cs typeface="Calibri" panose="020F0502020204030204"/>
                <a:sym typeface="Calibri" panose="020F0502020204030204"/>
              </a:rPr>
              <a:t>Data </a:t>
            </a:r>
            <a:r>
              <a:rPr lang="en-US" sz="4000" i="1" dirty="0" smtClean="0">
                <a:solidFill>
                  <a:schemeClr val="tx1"/>
                </a:solidFill>
              </a:rPr>
              <a:t>Exploration</a:t>
            </a:r>
            <a:endParaRPr lang="en-US" sz="4000" b="0" i="1" u="none" strike="noStrike" cap="none" dirty="0">
              <a:solidFill>
                <a:schemeClr val="tx1"/>
              </a:solidFill>
              <a:latin typeface="Calibri" panose="020F0502020204030204"/>
              <a:ea typeface="Calibri" panose="020F0502020204030204"/>
              <a:cs typeface="Calibri" panose="020F0502020204030204"/>
              <a:sym typeface="Calibri" panose="020F0502020204030204"/>
            </a:endParaRPr>
          </a:p>
        </p:txBody>
      </p:sp>
      <p:sp>
        <p:nvSpPr>
          <p:cNvPr id="249" name="Shape 249"/>
          <p:cNvSpPr txBox="1">
            <a:spLocks noGrp="1"/>
          </p:cNvSpPr>
          <p:nvPr>
            <p:ph type="dt" sz="half" idx="10"/>
          </p:nvPr>
        </p:nvSpPr>
        <p:spPr>
          <a:prstGeom prst="rect">
            <a:avLst/>
          </a:prstGeom>
          <a:noFill/>
          <a:ln>
            <a:noFill/>
          </a:ln>
        </p:spPr>
        <p:txBody>
          <a:bodyPr wrap="square" lIns="91425" tIns="45700" rIns="91425" bIns="45700" anchor="ctr" anchorCtr="0">
            <a:noAutofit/>
          </a:bodyPr>
          <a:lstStyle/>
          <a:p>
            <a:pPr marL="0" marR="0" lvl="0" indent="0" algn="l" rtl="0">
              <a:lnSpc>
                <a:spcPct val="100000"/>
              </a:lnSpc>
              <a:spcBef>
                <a:spcPts val="0"/>
              </a:spcBef>
              <a:spcAft>
                <a:spcPts val="0"/>
              </a:spcAft>
              <a:buClr>
                <a:schemeClr val="lt1"/>
              </a:buClr>
              <a:buSzPct val="25000"/>
              <a:buFont typeface="Calibri" panose="020F0502020204030204"/>
              <a:buNone/>
            </a:pPr>
            <a:r>
              <a:rPr lang="en-US" sz="1200" b="0" i="0" u="none" strike="noStrike" cap="none" smtClean="0">
                <a:solidFill>
                  <a:schemeClr val="lt1"/>
                </a:solidFill>
                <a:latin typeface="Calibri" panose="020F0502020204030204"/>
                <a:ea typeface="Calibri" panose="020F0502020204030204"/>
                <a:cs typeface="Calibri" panose="020F0502020204030204"/>
                <a:sym typeface="Calibri" panose="020F0502020204030204"/>
              </a:rPr>
              <a:t>Oct 14, 2018</a:t>
            </a:r>
            <a:endParaRPr lang="en-US" sz="1200" b="0" i="0" u="none" strike="noStrike" cap="none"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47" name="Shape 247"/>
          <p:cNvSpPr txBox="1">
            <a:spLocks noGrp="1"/>
          </p:cNvSpPr>
          <p:nvPr>
            <p:ph type="ftr" sz="quarter" idx="11"/>
          </p:nvPr>
        </p:nvSpPr>
        <p:spPr>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Calibri" panose="020F0502020204030204"/>
              <a:buNone/>
            </a:pPr>
            <a:r>
              <a:rPr lang="en-US" sz="1200" b="0" i="0" u="none" strike="noStrike" cap="none" smtClean="0">
                <a:solidFill>
                  <a:schemeClr val="lt1"/>
                </a:solidFill>
                <a:latin typeface="Calibri" panose="020F0502020204030204"/>
                <a:ea typeface="Calibri" panose="020F0502020204030204"/>
                <a:cs typeface="Calibri" panose="020F0502020204030204"/>
                <a:sym typeface="Calibri" panose="020F0502020204030204"/>
              </a:rPr>
              <a:t>Capstone Project Status Report - Oct-2018</a:t>
            </a:r>
            <a:endParaRPr lang="en-US" sz="1200" b="0" i="0" u="none" strike="noStrike" cap="none"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48" name="Shape 248"/>
          <p:cNvSpPr txBox="1">
            <a:spLocks noGrp="1"/>
          </p:cNvSpPr>
          <p:nvPr>
            <p:ph type="sldNum" sz="quarter" idx="12"/>
          </p:nvPr>
        </p:nvSpPr>
        <p:spPr>
          <a:prstGeom prst="rect">
            <a:avLst/>
          </a:prstGeom>
          <a:noFill/>
          <a:ln>
            <a:noFill/>
          </a:ln>
        </p:spPr>
        <p:txBody>
          <a:bodyPr wrap="square" lIns="91425" tIns="45700" rIns="91425" bIns="45700" anchor="ctr" anchorCtr="0">
            <a:noAutofit/>
          </a:bodyPr>
          <a:lstStyle/>
          <a:p>
            <a:pPr marL="0" marR="0" lvl="0" indent="0" algn="r" rtl="0">
              <a:lnSpc>
                <a:spcPct val="100000"/>
              </a:lnSpc>
              <a:spcBef>
                <a:spcPts val="0"/>
              </a:spcBef>
              <a:spcAft>
                <a:spcPts val="0"/>
              </a:spcAft>
              <a:buClr>
                <a:schemeClr val="lt1"/>
              </a:buClr>
              <a:buSzPct val="25000"/>
              <a:buFont typeface="Calibri" panose="020F0502020204030204"/>
              <a:buNone/>
            </a:pPr>
            <a:fld id="{00000000-1234-1234-1234-123412341234}" type="slidenum">
              <a:rPr lang="en-US" sz="1200" b="1" i="0" u="none" strike="noStrike" cap="none">
                <a:solidFill>
                  <a:schemeClr val="lt1"/>
                </a:solidFill>
                <a:latin typeface="Calibri" panose="020F0502020204030204"/>
                <a:ea typeface="Calibri" panose="020F0502020204030204"/>
                <a:cs typeface="Calibri" panose="020F0502020204030204"/>
                <a:sym typeface="Calibri" panose="020F0502020204030204"/>
              </a:rPr>
            </a:fld>
            <a:endParaRPr lang="en-US" sz="1200" b="1" i="0" u="none" strike="noStrike" cap="none"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46" name="Shape 246"/>
          <p:cNvSpPr txBox="1"/>
          <p:nvPr/>
        </p:nvSpPr>
        <p:spPr>
          <a:xfrm>
            <a:off x="342900" y="815927"/>
            <a:ext cx="8458200" cy="5050302"/>
          </a:xfrm>
          <a:prstGeom prst="rect">
            <a:avLst/>
          </a:prstGeom>
          <a:noFill/>
          <a:ln w="9525" cap="flat" cmpd="sng">
            <a:solidFill>
              <a:schemeClr val="dk1"/>
            </a:solidFill>
            <a:prstDash val="solid"/>
            <a:round/>
            <a:headEnd type="none" w="med" len="med"/>
            <a:tailEnd type="none" w="med" len="med"/>
          </a:ln>
        </p:spPr>
        <p:txBody>
          <a:bodyPr wrap="square" lIns="91425" tIns="45700" rIns="91425" bIns="45700" anchor="t" anchorCtr="0">
            <a:noAutofit/>
          </a:bodyPr>
          <a:lstStyle/>
          <a:p>
            <a:pPr>
              <a:buClr>
                <a:srgbClr val="0070C0"/>
              </a:buClr>
              <a:buSzPct val="25000"/>
            </a:pPr>
            <a:r>
              <a:rPr lang="en-US" sz="2400" dirty="0" smtClean="0">
                <a:solidFill>
                  <a:srgbClr val="0070C0"/>
                </a:solidFill>
                <a:latin typeface="Calibri" panose="020F0502020204030204"/>
                <a:ea typeface="Calibri" panose="020F0502020204030204"/>
                <a:cs typeface="Calibri" panose="020F0502020204030204"/>
                <a:sym typeface="Calibri" panose="020F0502020204030204"/>
              </a:rPr>
              <a:t>Distribution of numerical variables and generate a frequency table for numeric variables.  Now, We’ll test and plot a histogram for each numerical variables and analyze  the distribution.</a:t>
            </a:r>
            <a:endParaRPr lang="en-US" sz="2400" dirty="0" smtClean="0">
              <a:solidFill>
                <a:srgbClr val="0070C0"/>
              </a:solidFill>
              <a:latin typeface="Calibri" panose="020F0502020204030204"/>
              <a:ea typeface="Calibri" panose="020F0502020204030204"/>
              <a:cs typeface="Calibri" panose="020F0502020204030204"/>
              <a:sym typeface="Calibri" panose="020F0502020204030204"/>
            </a:endParaRPr>
          </a:p>
          <a:p>
            <a:pPr>
              <a:buClr>
                <a:srgbClr val="0070C0"/>
              </a:buClr>
              <a:buSzPct val="25000"/>
            </a:pPr>
            <a:endParaRPr lang="en-US" sz="1800" dirty="0" smtClean="0">
              <a:solidFill>
                <a:schemeClr val="dk1"/>
              </a:solidFill>
              <a:latin typeface="Calibri" panose="020F0502020204030204"/>
              <a:ea typeface="Calibri" panose="020F0502020204030204"/>
              <a:cs typeface="Calibri" panose="020F0502020204030204"/>
              <a:sym typeface="Calibri" panose="020F0502020204030204"/>
            </a:endParaRPr>
          </a:p>
          <a:p>
            <a:pPr>
              <a:buClr>
                <a:srgbClr val="0070C0"/>
              </a:buClr>
              <a:buSzPct val="25000"/>
            </a:pPr>
            <a:r>
              <a:rPr lang="en-US" sz="1800" dirty="0" err="1" smtClean="0">
                <a:solidFill>
                  <a:schemeClr val="dk1"/>
                </a:solidFill>
                <a:latin typeface="Calibri" panose="020F0502020204030204"/>
                <a:ea typeface="Calibri" panose="020F0502020204030204"/>
                <a:cs typeface="Calibri" panose="020F0502020204030204"/>
                <a:sym typeface="Calibri" panose="020F0502020204030204"/>
              </a:rPr>
              <a:t>hist</a:t>
            </a:r>
            <a:r>
              <a:rPr lang="en-US" sz="1800" dirty="0" smtClean="0">
                <a:solidFill>
                  <a:schemeClr val="dk1"/>
                </a:solidFill>
                <a:latin typeface="Calibri" panose="020F0502020204030204"/>
                <a:ea typeface="Calibri" panose="020F0502020204030204"/>
                <a:cs typeface="Calibri" panose="020F0502020204030204"/>
                <a:sym typeface="Calibri" panose="020F0502020204030204"/>
              </a:rPr>
              <a:t>(</a:t>
            </a:r>
            <a:r>
              <a:rPr lang="en-US" sz="1800" dirty="0" err="1" smtClean="0">
                <a:solidFill>
                  <a:schemeClr val="dk1"/>
                </a:solidFill>
                <a:latin typeface="Calibri" panose="020F0502020204030204"/>
                <a:ea typeface="Calibri" panose="020F0502020204030204"/>
                <a:cs typeface="Calibri" panose="020F0502020204030204"/>
                <a:sym typeface="Calibri" panose="020F0502020204030204"/>
              </a:rPr>
              <a:t>bike_share_train$count</a:t>
            </a:r>
            <a:r>
              <a:rPr lang="en-US" sz="1800" dirty="0" smtClean="0">
                <a:solidFill>
                  <a:schemeClr val="dk1"/>
                </a:solidFill>
                <a:latin typeface="Calibri" panose="020F0502020204030204"/>
                <a:ea typeface="Calibri" panose="020F0502020204030204"/>
                <a:cs typeface="Calibri" panose="020F0502020204030204"/>
                <a:sym typeface="Calibri" panose="020F0502020204030204"/>
              </a:rPr>
              <a:t>)</a:t>
            </a:r>
            <a:endParaRPr lang="en-US" sz="1800" dirty="0" smtClean="0">
              <a:solidFill>
                <a:schemeClr val="dk1"/>
              </a:solidFill>
              <a:latin typeface="Calibri" panose="020F0502020204030204"/>
              <a:ea typeface="Calibri" panose="020F0502020204030204"/>
              <a:cs typeface="Calibri" panose="020F0502020204030204"/>
              <a:sym typeface="Calibri" panose="020F0502020204030204"/>
            </a:endParaRPr>
          </a:p>
          <a:p>
            <a:pPr>
              <a:buClr>
                <a:srgbClr val="0070C0"/>
              </a:buClr>
              <a:buSzPct val="25000"/>
            </a:pPr>
            <a:r>
              <a:rPr lang="en-US" sz="1800" dirty="0" err="1" smtClean="0">
                <a:solidFill>
                  <a:schemeClr val="dk1"/>
                </a:solidFill>
                <a:latin typeface="Calibri" panose="020F0502020204030204"/>
                <a:ea typeface="Calibri" panose="020F0502020204030204"/>
                <a:cs typeface="Calibri" panose="020F0502020204030204"/>
                <a:sym typeface="Calibri" panose="020F0502020204030204"/>
              </a:rPr>
              <a:t>hist</a:t>
            </a:r>
            <a:r>
              <a:rPr lang="en-US" sz="1800" dirty="0" smtClean="0">
                <a:solidFill>
                  <a:schemeClr val="dk1"/>
                </a:solidFill>
                <a:latin typeface="Calibri" panose="020F0502020204030204"/>
                <a:ea typeface="Calibri" panose="020F0502020204030204"/>
                <a:cs typeface="Calibri" panose="020F0502020204030204"/>
                <a:sym typeface="Calibri" panose="020F0502020204030204"/>
              </a:rPr>
              <a:t>(</a:t>
            </a:r>
            <a:r>
              <a:rPr lang="en-US" sz="1800" dirty="0" err="1" smtClean="0">
                <a:solidFill>
                  <a:schemeClr val="dk1"/>
                </a:solidFill>
                <a:latin typeface="Calibri" panose="020F0502020204030204"/>
                <a:ea typeface="Calibri" panose="020F0502020204030204"/>
                <a:cs typeface="Calibri" panose="020F0502020204030204"/>
                <a:sym typeface="Calibri" panose="020F0502020204030204"/>
              </a:rPr>
              <a:t>as.numeric</a:t>
            </a:r>
            <a:r>
              <a:rPr lang="en-US" sz="1800" dirty="0" smtClean="0">
                <a:solidFill>
                  <a:schemeClr val="dk1"/>
                </a:solidFill>
                <a:latin typeface="Calibri" panose="020F0502020204030204"/>
                <a:ea typeface="Calibri" panose="020F0502020204030204"/>
                <a:cs typeface="Calibri" panose="020F0502020204030204"/>
                <a:sym typeface="Calibri" panose="020F0502020204030204"/>
              </a:rPr>
              <a:t>(</a:t>
            </a:r>
            <a:r>
              <a:rPr lang="en-US" sz="1800" dirty="0" err="1" smtClean="0">
                <a:solidFill>
                  <a:schemeClr val="dk1"/>
                </a:solidFill>
                <a:latin typeface="Calibri" panose="020F0502020204030204"/>
                <a:ea typeface="Calibri" panose="020F0502020204030204"/>
                <a:cs typeface="Calibri" panose="020F0502020204030204"/>
                <a:sym typeface="Calibri" panose="020F0502020204030204"/>
              </a:rPr>
              <a:t>bike_share_train$season</a:t>
            </a:r>
            <a:r>
              <a:rPr lang="en-US" sz="1800" dirty="0" smtClean="0">
                <a:solidFill>
                  <a:schemeClr val="dk1"/>
                </a:solidFill>
                <a:latin typeface="Calibri" panose="020F0502020204030204"/>
                <a:ea typeface="Calibri" panose="020F0502020204030204"/>
                <a:cs typeface="Calibri" panose="020F0502020204030204"/>
                <a:sym typeface="Calibri" panose="020F0502020204030204"/>
              </a:rPr>
              <a:t>))</a:t>
            </a:r>
            <a:endParaRPr lang="en-US" sz="1800" dirty="0" smtClean="0">
              <a:solidFill>
                <a:schemeClr val="dk1"/>
              </a:solidFill>
              <a:latin typeface="Calibri" panose="020F0502020204030204"/>
              <a:ea typeface="Calibri" panose="020F0502020204030204"/>
              <a:cs typeface="Calibri" panose="020F0502020204030204"/>
              <a:sym typeface="Calibri" panose="020F0502020204030204"/>
            </a:endParaRPr>
          </a:p>
          <a:p>
            <a:pPr>
              <a:buClr>
                <a:srgbClr val="0070C0"/>
              </a:buClr>
              <a:buSzPct val="25000"/>
            </a:pPr>
            <a:r>
              <a:rPr lang="en-US" sz="1800" dirty="0" err="1" smtClean="0">
                <a:solidFill>
                  <a:schemeClr val="dk1"/>
                </a:solidFill>
                <a:latin typeface="Calibri" panose="020F0502020204030204"/>
                <a:ea typeface="Calibri" panose="020F0502020204030204"/>
                <a:cs typeface="Calibri" panose="020F0502020204030204"/>
                <a:sym typeface="Calibri" panose="020F0502020204030204"/>
              </a:rPr>
              <a:t>hist</a:t>
            </a:r>
            <a:r>
              <a:rPr lang="en-US" sz="1800" dirty="0" smtClean="0">
                <a:solidFill>
                  <a:schemeClr val="dk1"/>
                </a:solidFill>
                <a:latin typeface="Calibri" panose="020F0502020204030204"/>
                <a:ea typeface="Calibri" panose="020F0502020204030204"/>
                <a:cs typeface="Calibri" panose="020F0502020204030204"/>
                <a:sym typeface="Calibri" panose="020F0502020204030204"/>
              </a:rPr>
              <a:t>(</a:t>
            </a:r>
            <a:r>
              <a:rPr lang="en-US" sz="1800" dirty="0" err="1" smtClean="0">
                <a:solidFill>
                  <a:schemeClr val="dk1"/>
                </a:solidFill>
                <a:latin typeface="Calibri" panose="020F0502020204030204"/>
                <a:ea typeface="Calibri" panose="020F0502020204030204"/>
                <a:cs typeface="Calibri" panose="020F0502020204030204"/>
                <a:sym typeface="Calibri" panose="020F0502020204030204"/>
              </a:rPr>
              <a:t>as.numeric</a:t>
            </a:r>
            <a:r>
              <a:rPr lang="en-US" sz="1800" dirty="0" smtClean="0">
                <a:solidFill>
                  <a:schemeClr val="dk1"/>
                </a:solidFill>
                <a:latin typeface="Calibri" panose="020F0502020204030204"/>
                <a:ea typeface="Calibri" panose="020F0502020204030204"/>
                <a:cs typeface="Calibri" panose="020F0502020204030204"/>
                <a:sym typeface="Calibri" panose="020F0502020204030204"/>
              </a:rPr>
              <a:t>(</a:t>
            </a:r>
            <a:r>
              <a:rPr lang="en-US" sz="1800" dirty="0" err="1" smtClean="0">
                <a:solidFill>
                  <a:schemeClr val="dk1"/>
                </a:solidFill>
                <a:latin typeface="Calibri" panose="020F0502020204030204"/>
                <a:ea typeface="Calibri" panose="020F0502020204030204"/>
                <a:cs typeface="Calibri" panose="020F0502020204030204"/>
                <a:sym typeface="Calibri" panose="020F0502020204030204"/>
              </a:rPr>
              <a:t>bike_share_train$weather</a:t>
            </a:r>
            <a:r>
              <a:rPr lang="en-US" sz="1800" dirty="0" smtClean="0">
                <a:solidFill>
                  <a:schemeClr val="dk1"/>
                </a:solidFill>
                <a:latin typeface="Calibri" panose="020F0502020204030204"/>
                <a:ea typeface="Calibri" panose="020F0502020204030204"/>
                <a:cs typeface="Calibri" panose="020F0502020204030204"/>
                <a:sym typeface="Calibri" panose="020F0502020204030204"/>
              </a:rPr>
              <a:t>))</a:t>
            </a:r>
            <a:endParaRPr lang="en-US" sz="1800" dirty="0" smtClean="0">
              <a:solidFill>
                <a:schemeClr val="dk1"/>
              </a:solidFill>
              <a:latin typeface="Calibri" panose="020F0502020204030204"/>
              <a:ea typeface="Calibri" panose="020F0502020204030204"/>
              <a:cs typeface="Calibri" panose="020F0502020204030204"/>
              <a:sym typeface="Calibri" panose="020F0502020204030204"/>
            </a:endParaRPr>
          </a:p>
          <a:p>
            <a:pPr>
              <a:buClr>
                <a:srgbClr val="0070C0"/>
              </a:buClr>
              <a:buSzPct val="25000"/>
            </a:pPr>
            <a:r>
              <a:rPr lang="en-US" sz="1800" dirty="0" err="1" smtClean="0">
                <a:solidFill>
                  <a:schemeClr val="dk1"/>
                </a:solidFill>
                <a:latin typeface="Calibri" panose="020F0502020204030204"/>
                <a:ea typeface="Calibri" panose="020F0502020204030204"/>
                <a:cs typeface="Calibri" panose="020F0502020204030204"/>
                <a:sym typeface="Calibri" panose="020F0502020204030204"/>
              </a:rPr>
              <a:t>hist</a:t>
            </a:r>
            <a:r>
              <a:rPr lang="en-US" sz="1800" dirty="0" smtClean="0">
                <a:solidFill>
                  <a:schemeClr val="dk1"/>
                </a:solidFill>
                <a:latin typeface="Calibri" panose="020F0502020204030204"/>
                <a:ea typeface="Calibri" panose="020F0502020204030204"/>
                <a:cs typeface="Calibri" panose="020F0502020204030204"/>
                <a:sym typeface="Calibri" panose="020F0502020204030204"/>
              </a:rPr>
              <a:t>(</a:t>
            </a:r>
            <a:r>
              <a:rPr lang="en-US" sz="1800" dirty="0" err="1" smtClean="0">
                <a:solidFill>
                  <a:schemeClr val="dk1"/>
                </a:solidFill>
                <a:latin typeface="Calibri" panose="020F0502020204030204"/>
                <a:ea typeface="Calibri" panose="020F0502020204030204"/>
                <a:cs typeface="Calibri" panose="020F0502020204030204"/>
                <a:sym typeface="Calibri" panose="020F0502020204030204"/>
              </a:rPr>
              <a:t>bike_share_train$humidity</a:t>
            </a:r>
            <a:r>
              <a:rPr lang="en-US" sz="1800" dirty="0" smtClean="0">
                <a:solidFill>
                  <a:schemeClr val="dk1"/>
                </a:solidFill>
                <a:latin typeface="Calibri" panose="020F0502020204030204"/>
                <a:ea typeface="Calibri" panose="020F0502020204030204"/>
                <a:cs typeface="Calibri" panose="020F0502020204030204"/>
                <a:sym typeface="Calibri" panose="020F0502020204030204"/>
              </a:rPr>
              <a:t>)</a:t>
            </a:r>
            <a:endParaRPr lang="en-US" sz="1800" dirty="0" smtClean="0">
              <a:solidFill>
                <a:schemeClr val="dk1"/>
              </a:solidFill>
              <a:latin typeface="Calibri" panose="020F0502020204030204"/>
              <a:ea typeface="Calibri" panose="020F0502020204030204"/>
              <a:cs typeface="Calibri" panose="020F0502020204030204"/>
              <a:sym typeface="Calibri" panose="020F0502020204030204"/>
            </a:endParaRPr>
          </a:p>
          <a:p>
            <a:pPr>
              <a:buClr>
                <a:srgbClr val="0070C0"/>
              </a:buClr>
              <a:buSzPct val="25000"/>
            </a:pPr>
            <a:r>
              <a:rPr lang="en-US" sz="1800" dirty="0" err="1" smtClean="0">
                <a:solidFill>
                  <a:schemeClr val="dk1"/>
                </a:solidFill>
                <a:latin typeface="Calibri" panose="020F0502020204030204"/>
                <a:ea typeface="Calibri" panose="020F0502020204030204"/>
                <a:cs typeface="Calibri" panose="020F0502020204030204"/>
                <a:sym typeface="Calibri" panose="020F0502020204030204"/>
              </a:rPr>
              <a:t>hist</a:t>
            </a:r>
            <a:r>
              <a:rPr lang="en-US" sz="1800" dirty="0" smtClean="0">
                <a:solidFill>
                  <a:schemeClr val="dk1"/>
                </a:solidFill>
                <a:latin typeface="Calibri" panose="020F0502020204030204"/>
                <a:ea typeface="Calibri" panose="020F0502020204030204"/>
                <a:cs typeface="Calibri" panose="020F0502020204030204"/>
                <a:sym typeface="Calibri" panose="020F0502020204030204"/>
              </a:rPr>
              <a:t>(</a:t>
            </a:r>
            <a:r>
              <a:rPr lang="en-US" sz="1800" dirty="0" err="1" smtClean="0">
                <a:solidFill>
                  <a:schemeClr val="dk1"/>
                </a:solidFill>
                <a:latin typeface="Calibri" panose="020F0502020204030204"/>
                <a:ea typeface="Calibri" panose="020F0502020204030204"/>
                <a:cs typeface="Calibri" panose="020F0502020204030204"/>
                <a:sym typeface="Calibri" panose="020F0502020204030204"/>
              </a:rPr>
              <a:t>as.numeric</a:t>
            </a:r>
            <a:r>
              <a:rPr lang="en-US" sz="1800" dirty="0" smtClean="0">
                <a:solidFill>
                  <a:schemeClr val="dk1"/>
                </a:solidFill>
                <a:latin typeface="Calibri" panose="020F0502020204030204"/>
                <a:ea typeface="Calibri" panose="020F0502020204030204"/>
                <a:cs typeface="Calibri" panose="020F0502020204030204"/>
                <a:sym typeface="Calibri" panose="020F0502020204030204"/>
              </a:rPr>
              <a:t>(</a:t>
            </a:r>
            <a:r>
              <a:rPr lang="en-US" sz="1800" dirty="0" err="1" smtClean="0">
                <a:solidFill>
                  <a:schemeClr val="dk1"/>
                </a:solidFill>
                <a:latin typeface="Calibri" panose="020F0502020204030204"/>
                <a:ea typeface="Calibri" panose="020F0502020204030204"/>
                <a:cs typeface="Calibri" panose="020F0502020204030204"/>
                <a:sym typeface="Calibri" panose="020F0502020204030204"/>
              </a:rPr>
              <a:t>bike_share_train$holiday</a:t>
            </a:r>
            <a:r>
              <a:rPr lang="en-US" sz="1800" dirty="0" smtClean="0">
                <a:solidFill>
                  <a:schemeClr val="dk1"/>
                </a:solidFill>
                <a:latin typeface="Calibri" panose="020F0502020204030204"/>
                <a:ea typeface="Calibri" panose="020F0502020204030204"/>
                <a:cs typeface="Calibri" panose="020F0502020204030204"/>
                <a:sym typeface="Calibri" panose="020F0502020204030204"/>
              </a:rPr>
              <a:t>))</a:t>
            </a:r>
            <a:endParaRPr lang="en-US" sz="1800" dirty="0" smtClean="0">
              <a:solidFill>
                <a:schemeClr val="dk1"/>
              </a:solidFill>
              <a:latin typeface="Calibri" panose="020F0502020204030204"/>
              <a:ea typeface="Calibri" panose="020F0502020204030204"/>
              <a:cs typeface="Calibri" panose="020F0502020204030204"/>
              <a:sym typeface="Calibri" panose="020F0502020204030204"/>
            </a:endParaRPr>
          </a:p>
          <a:p>
            <a:pPr>
              <a:buClr>
                <a:srgbClr val="0070C0"/>
              </a:buClr>
              <a:buSzPct val="25000"/>
            </a:pPr>
            <a:r>
              <a:rPr lang="en-US" sz="1800" dirty="0" err="1" smtClean="0">
                <a:solidFill>
                  <a:schemeClr val="dk1"/>
                </a:solidFill>
                <a:latin typeface="Calibri" panose="020F0502020204030204"/>
                <a:ea typeface="Calibri" panose="020F0502020204030204"/>
                <a:cs typeface="Calibri" panose="020F0502020204030204"/>
                <a:sym typeface="Calibri" panose="020F0502020204030204"/>
              </a:rPr>
              <a:t>hist</a:t>
            </a:r>
            <a:r>
              <a:rPr lang="en-US" sz="1800" dirty="0" smtClean="0">
                <a:solidFill>
                  <a:schemeClr val="dk1"/>
                </a:solidFill>
                <a:latin typeface="Calibri" panose="020F0502020204030204"/>
                <a:ea typeface="Calibri" panose="020F0502020204030204"/>
                <a:cs typeface="Calibri" panose="020F0502020204030204"/>
                <a:sym typeface="Calibri" panose="020F0502020204030204"/>
              </a:rPr>
              <a:t>(</a:t>
            </a:r>
            <a:r>
              <a:rPr lang="en-US" sz="1800" dirty="0" err="1" smtClean="0">
                <a:solidFill>
                  <a:schemeClr val="dk1"/>
                </a:solidFill>
                <a:latin typeface="Calibri" panose="020F0502020204030204"/>
                <a:ea typeface="Calibri" panose="020F0502020204030204"/>
                <a:cs typeface="Calibri" panose="020F0502020204030204"/>
                <a:sym typeface="Calibri" panose="020F0502020204030204"/>
              </a:rPr>
              <a:t>as.numeric</a:t>
            </a:r>
            <a:r>
              <a:rPr lang="en-US" sz="1800" dirty="0" smtClean="0">
                <a:solidFill>
                  <a:schemeClr val="dk1"/>
                </a:solidFill>
                <a:latin typeface="Calibri" panose="020F0502020204030204"/>
                <a:ea typeface="Calibri" panose="020F0502020204030204"/>
                <a:cs typeface="Calibri" panose="020F0502020204030204"/>
                <a:sym typeface="Calibri" panose="020F0502020204030204"/>
              </a:rPr>
              <a:t>(</a:t>
            </a:r>
            <a:r>
              <a:rPr lang="en-US" sz="1800" dirty="0" err="1" smtClean="0">
                <a:solidFill>
                  <a:schemeClr val="dk1"/>
                </a:solidFill>
                <a:latin typeface="Calibri" panose="020F0502020204030204"/>
                <a:ea typeface="Calibri" panose="020F0502020204030204"/>
                <a:cs typeface="Calibri" panose="020F0502020204030204"/>
                <a:sym typeface="Calibri" panose="020F0502020204030204"/>
              </a:rPr>
              <a:t>bike_share_train$workingday</a:t>
            </a:r>
            <a:r>
              <a:rPr lang="en-US" sz="1800" dirty="0" smtClean="0">
                <a:solidFill>
                  <a:schemeClr val="dk1"/>
                </a:solidFill>
                <a:latin typeface="Calibri" panose="020F0502020204030204"/>
                <a:ea typeface="Calibri" panose="020F0502020204030204"/>
                <a:cs typeface="Calibri" panose="020F0502020204030204"/>
                <a:sym typeface="Calibri" panose="020F0502020204030204"/>
              </a:rPr>
              <a:t>))</a:t>
            </a:r>
            <a:endParaRPr lang="en-US" sz="1800" dirty="0" smtClean="0">
              <a:solidFill>
                <a:schemeClr val="dk1"/>
              </a:solidFill>
              <a:latin typeface="Calibri" panose="020F0502020204030204"/>
              <a:ea typeface="Calibri" panose="020F0502020204030204"/>
              <a:cs typeface="Calibri" panose="020F0502020204030204"/>
              <a:sym typeface="Calibri" panose="020F0502020204030204"/>
            </a:endParaRPr>
          </a:p>
          <a:p>
            <a:pPr>
              <a:buClr>
                <a:srgbClr val="0070C0"/>
              </a:buClr>
              <a:buSzPct val="25000"/>
            </a:pPr>
            <a:r>
              <a:rPr lang="en-US" sz="1800" dirty="0" err="1" smtClean="0">
                <a:solidFill>
                  <a:schemeClr val="dk1"/>
                </a:solidFill>
                <a:latin typeface="Calibri" panose="020F0502020204030204"/>
                <a:ea typeface="Calibri" panose="020F0502020204030204"/>
                <a:cs typeface="Calibri" panose="020F0502020204030204"/>
                <a:sym typeface="Calibri" panose="020F0502020204030204"/>
              </a:rPr>
              <a:t>hist</a:t>
            </a:r>
            <a:r>
              <a:rPr lang="en-US" sz="1800" dirty="0" smtClean="0">
                <a:solidFill>
                  <a:schemeClr val="dk1"/>
                </a:solidFill>
                <a:latin typeface="Calibri" panose="020F0502020204030204"/>
                <a:ea typeface="Calibri" panose="020F0502020204030204"/>
                <a:cs typeface="Calibri" panose="020F0502020204030204"/>
                <a:sym typeface="Calibri" panose="020F0502020204030204"/>
              </a:rPr>
              <a:t>(</a:t>
            </a:r>
            <a:r>
              <a:rPr lang="en-US" sz="1800" dirty="0" err="1" smtClean="0">
                <a:solidFill>
                  <a:schemeClr val="dk1"/>
                </a:solidFill>
                <a:latin typeface="Calibri" panose="020F0502020204030204"/>
                <a:ea typeface="Calibri" panose="020F0502020204030204"/>
                <a:cs typeface="Calibri" panose="020F0502020204030204"/>
                <a:sym typeface="Calibri" panose="020F0502020204030204"/>
              </a:rPr>
              <a:t>as.numeric</a:t>
            </a:r>
            <a:r>
              <a:rPr lang="en-US" sz="1800" dirty="0" smtClean="0">
                <a:solidFill>
                  <a:schemeClr val="dk1"/>
                </a:solidFill>
                <a:latin typeface="Calibri" panose="020F0502020204030204"/>
                <a:ea typeface="Calibri" panose="020F0502020204030204"/>
                <a:cs typeface="Calibri" panose="020F0502020204030204"/>
                <a:sym typeface="Calibri" panose="020F0502020204030204"/>
              </a:rPr>
              <a:t>(</a:t>
            </a:r>
            <a:r>
              <a:rPr lang="en-US" sz="1800" dirty="0" err="1" smtClean="0">
                <a:solidFill>
                  <a:schemeClr val="dk1"/>
                </a:solidFill>
                <a:latin typeface="Calibri" panose="020F0502020204030204"/>
                <a:ea typeface="Calibri" panose="020F0502020204030204"/>
                <a:cs typeface="Calibri" panose="020F0502020204030204"/>
                <a:sym typeface="Calibri" panose="020F0502020204030204"/>
              </a:rPr>
              <a:t>bike_share_train$temp</a:t>
            </a:r>
            <a:r>
              <a:rPr lang="en-US" sz="1800" dirty="0" smtClean="0">
                <a:solidFill>
                  <a:schemeClr val="dk1"/>
                </a:solidFill>
                <a:latin typeface="Calibri" panose="020F0502020204030204"/>
                <a:ea typeface="Calibri" panose="020F0502020204030204"/>
                <a:cs typeface="Calibri" panose="020F0502020204030204"/>
                <a:sym typeface="Calibri" panose="020F0502020204030204"/>
              </a:rPr>
              <a:t>))</a:t>
            </a:r>
            <a:endParaRPr lang="en-US" sz="1800" dirty="0" smtClean="0">
              <a:solidFill>
                <a:schemeClr val="dk1"/>
              </a:solidFill>
              <a:latin typeface="Calibri" panose="020F0502020204030204"/>
              <a:ea typeface="Calibri" panose="020F0502020204030204"/>
              <a:cs typeface="Calibri" panose="020F0502020204030204"/>
              <a:sym typeface="Calibri" panose="020F0502020204030204"/>
            </a:endParaRPr>
          </a:p>
          <a:p>
            <a:pPr>
              <a:buClr>
                <a:srgbClr val="0070C0"/>
              </a:buClr>
              <a:buSzPct val="25000"/>
            </a:pPr>
            <a:r>
              <a:rPr lang="en-US" sz="1800" dirty="0" err="1" smtClean="0">
                <a:solidFill>
                  <a:schemeClr val="dk1"/>
                </a:solidFill>
                <a:latin typeface="Calibri" panose="020F0502020204030204"/>
                <a:ea typeface="Calibri" panose="020F0502020204030204"/>
                <a:cs typeface="Calibri" panose="020F0502020204030204"/>
                <a:sym typeface="Calibri" panose="020F0502020204030204"/>
              </a:rPr>
              <a:t>hist</a:t>
            </a:r>
            <a:r>
              <a:rPr lang="en-US" sz="1800" dirty="0" smtClean="0">
                <a:solidFill>
                  <a:schemeClr val="dk1"/>
                </a:solidFill>
                <a:latin typeface="Calibri" panose="020F0502020204030204"/>
                <a:ea typeface="Calibri" panose="020F0502020204030204"/>
                <a:cs typeface="Calibri" panose="020F0502020204030204"/>
                <a:sym typeface="Calibri" panose="020F0502020204030204"/>
              </a:rPr>
              <a:t>(</a:t>
            </a:r>
            <a:r>
              <a:rPr lang="en-US" sz="1800" dirty="0" err="1" smtClean="0">
                <a:solidFill>
                  <a:schemeClr val="dk1"/>
                </a:solidFill>
                <a:latin typeface="Calibri" panose="020F0502020204030204"/>
                <a:ea typeface="Calibri" panose="020F0502020204030204"/>
                <a:cs typeface="Calibri" panose="020F0502020204030204"/>
                <a:sym typeface="Calibri" panose="020F0502020204030204"/>
              </a:rPr>
              <a:t>as.numeric</a:t>
            </a:r>
            <a:r>
              <a:rPr lang="en-US" sz="1800" dirty="0" smtClean="0">
                <a:solidFill>
                  <a:schemeClr val="dk1"/>
                </a:solidFill>
                <a:latin typeface="Calibri" panose="020F0502020204030204"/>
                <a:ea typeface="Calibri" panose="020F0502020204030204"/>
                <a:cs typeface="Calibri" panose="020F0502020204030204"/>
                <a:sym typeface="Calibri" panose="020F0502020204030204"/>
              </a:rPr>
              <a:t>(</a:t>
            </a:r>
            <a:r>
              <a:rPr lang="en-US" sz="1800" dirty="0" err="1" smtClean="0">
                <a:solidFill>
                  <a:schemeClr val="dk1"/>
                </a:solidFill>
                <a:latin typeface="Calibri" panose="020F0502020204030204"/>
                <a:ea typeface="Calibri" panose="020F0502020204030204"/>
                <a:cs typeface="Calibri" panose="020F0502020204030204"/>
                <a:sym typeface="Calibri" panose="020F0502020204030204"/>
              </a:rPr>
              <a:t>bike_share_train$atemp</a:t>
            </a:r>
            <a:r>
              <a:rPr lang="en-US" sz="1800" dirty="0" smtClean="0">
                <a:solidFill>
                  <a:schemeClr val="dk1"/>
                </a:solidFill>
                <a:latin typeface="Calibri" panose="020F0502020204030204"/>
                <a:ea typeface="Calibri" panose="020F0502020204030204"/>
                <a:cs typeface="Calibri" panose="020F0502020204030204"/>
                <a:sym typeface="Calibri" panose="020F0502020204030204"/>
              </a:rPr>
              <a:t>))</a:t>
            </a:r>
            <a:endParaRPr lang="en-US" sz="1800" dirty="0" smtClean="0">
              <a:solidFill>
                <a:schemeClr val="dk1"/>
              </a:solidFill>
              <a:latin typeface="Calibri" panose="020F0502020204030204"/>
              <a:ea typeface="Calibri" panose="020F0502020204030204"/>
              <a:cs typeface="Calibri" panose="020F0502020204030204"/>
              <a:sym typeface="Calibri" panose="020F0502020204030204"/>
            </a:endParaRPr>
          </a:p>
          <a:p>
            <a:pPr>
              <a:buClr>
                <a:srgbClr val="0070C0"/>
              </a:buClr>
              <a:buSzPct val="25000"/>
            </a:pPr>
            <a:r>
              <a:rPr lang="en-US" sz="1800" dirty="0" err="1" smtClean="0">
                <a:solidFill>
                  <a:schemeClr val="dk1"/>
                </a:solidFill>
                <a:latin typeface="Calibri" panose="020F0502020204030204"/>
                <a:ea typeface="Calibri" panose="020F0502020204030204"/>
                <a:cs typeface="Calibri" panose="020F0502020204030204"/>
                <a:sym typeface="Calibri" panose="020F0502020204030204"/>
              </a:rPr>
              <a:t>hist</a:t>
            </a:r>
            <a:r>
              <a:rPr lang="en-US" sz="1800" dirty="0" smtClean="0">
                <a:solidFill>
                  <a:schemeClr val="dk1"/>
                </a:solidFill>
                <a:latin typeface="Calibri" panose="020F0502020204030204"/>
                <a:ea typeface="Calibri" panose="020F0502020204030204"/>
                <a:cs typeface="Calibri" panose="020F0502020204030204"/>
                <a:sym typeface="Calibri" panose="020F0502020204030204"/>
              </a:rPr>
              <a:t>(</a:t>
            </a:r>
            <a:r>
              <a:rPr lang="en-US" sz="1800" dirty="0" err="1" smtClean="0">
                <a:solidFill>
                  <a:schemeClr val="dk1"/>
                </a:solidFill>
                <a:latin typeface="Calibri" panose="020F0502020204030204"/>
                <a:ea typeface="Calibri" panose="020F0502020204030204"/>
                <a:cs typeface="Calibri" panose="020F0502020204030204"/>
                <a:sym typeface="Calibri" panose="020F0502020204030204"/>
              </a:rPr>
              <a:t>as.numeric</a:t>
            </a:r>
            <a:r>
              <a:rPr lang="en-US" sz="1800" dirty="0" smtClean="0">
                <a:solidFill>
                  <a:schemeClr val="dk1"/>
                </a:solidFill>
                <a:latin typeface="Calibri" panose="020F0502020204030204"/>
                <a:ea typeface="Calibri" panose="020F0502020204030204"/>
                <a:cs typeface="Calibri" panose="020F0502020204030204"/>
                <a:sym typeface="Calibri" panose="020F0502020204030204"/>
              </a:rPr>
              <a:t>(</a:t>
            </a:r>
            <a:r>
              <a:rPr lang="en-US" sz="1800" dirty="0" err="1" smtClean="0">
                <a:solidFill>
                  <a:schemeClr val="dk1"/>
                </a:solidFill>
                <a:latin typeface="Calibri" panose="020F0502020204030204"/>
                <a:ea typeface="Calibri" panose="020F0502020204030204"/>
                <a:cs typeface="Calibri" panose="020F0502020204030204"/>
                <a:sym typeface="Calibri" panose="020F0502020204030204"/>
              </a:rPr>
              <a:t>bike_share_train$windspeed</a:t>
            </a:r>
            <a:r>
              <a:rPr lang="en-US" sz="1800" dirty="0" smtClean="0">
                <a:solidFill>
                  <a:schemeClr val="dk1"/>
                </a:solidFill>
                <a:latin typeface="Calibri" panose="020F0502020204030204"/>
                <a:ea typeface="Calibri" panose="020F0502020204030204"/>
                <a:cs typeface="Calibri" panose="020F0502020204030204"/>
                <a:sym typeface="Calibri" panose="020F0502020204030204"/>
              </a:rPr>
              <a:t>))</a:t>
            </a:r>
            <a:endParaRPr lang="en-US" sz="1800" dirty="0" smtClean="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Shape 231"/>
          <p:cNvSpPr txBox="1">
            <a:spLocks noGrp="1"/>
          </p:cNvSpPr>
          <p:nvPr>
            <p:ph type="ctrTitle"/>
          </p:nvPr>
        </p:nvSpPr>
        <p:spPr>
          <a:xfrm>
            <a:off x="381000" y="0"/>
            <a:ext cx="8458200" cy="762000"/>
          </a:xfrm>
          <a:prstGeom prst="rect">
            <a:avLst/>
          </a:prstGeom>
          <a:noFill/>
          <a:ln>
            <a:noFill/>
          </a:ln>
        </p:spPr>
        <p:txBody>
          <a:bodyPr wrap="square" lIns="91425" tIns="45700" rIns="91425" bIns="45700" anchor="ctr" anchorCtr="0">
            <a:noAutofit/>
          </a:bodyPr>
          <a:lstStyle/>
          <a:p>
            <a:pPr marL="0" marR="0" lvl="0" indent="0" algn="l" rtl="0">
              <a:lnSpc>
                <a:spcPct val="100000"/>
              </a:lnSpc>
              <a:spcBef>
                <a:spcPts val="0"/>
              </a:spcBef>
              <a:spcAft>
                <a:spcPts val="0"/>
              </a:spcAft>
              <a:buClr>
                <a:schemeClr val="dk1"/>
              </a:buClr>
              <a:buSzPct val="25000"/>
              <a:buFont typeface="Calibri" panose="020F0502020204030204"/>
              <a:buNone/>
            </a:pPr>
            <a:r>
              <a:rPr lang="en-US" sz="4000" b="0" i="1" u="none" strike="noStrike" cap="none" dirty="0" smtClean="0">
                <a:solidFill>
                  <a:schemeClr val="dk1"/>
                </a:solidFill>
                <a:latin typeface="Calibri" panose="020F0502020204030204"/>
                <a:ea typeface="Calibri" panose="020F0502020204030204"/>
                <a:cs typeface="Calibri" panose="020F0502020204030204"/>
                <a:sym typeface="Calibri" panose="020F0502020204030204"/>
              </a:rPr>
              <a:t>Data </a:t>
            </a:r>
            <a:r>
              <a:rPr lang="en-US" sz="4000" b="0" i="1" u="none" strike="noStrike" cap="none" dirty="0">
                <a:solidFill>
                  <a:schemeClr val="dk1"/>
                </a:solidFill>
                <a:latin typeface="Calibri" panose="020F0502020204030204"/>
                <a:ea typeface="Calibri" panose="020F0502020204030204"/>
                <a:cs typeface="Calibri" panose="020F0502020204030204"/>
                <a:sym typeface="Calibri" panose="020F0502020204030204"/>
              </a:rPr>
              <a:t>Exploration</a:t>
            </a:r>
            <a:endParaRPr lang="en-US" sz="4000" b="0" i="1"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34" name="Shape 234"/>
          <p:cNvSpPr txBox="1">
            <a:spLocks noGrp="1"/>
          </p:cNvSpPr>
          <p:nvPr>
            <p:ph type="dt" sz="half" idx="10"/>
          </p:nvPr>
        </p:nvSpPr>
        <p:spPr>
          <a:prstGeom prst="rect">
            <a:avLst/>
          </a:prstGeom>
          <a:noFill/>
          <a:ln>
            <a:noFill/>
          </a:ln>
        </p:spPr>
        <p:txBody>
          <a:bodyPr wrap="square" lIns="91425" tIns="45700" rIns="91425" bIns="45700" anchor="ctr" anchorCtr="0">
            <a:noAutofit/>
          </a:bodyPr>
          <a:lstStyle/>
          <a:p>
            <a:pPr marL="0" marR="0" lvl="0" indent="0" algn="l" rtl="0">
              <a:lnSpc>
                <a:spcPct val="100000"/>
              </a:lnSpc>
              <a:spcBef>
                <a:spcPts val="0"/>
              </a:spcBef>
              <a:spcAft>
                <a:spcPts val="0"/>
              </a:spcAft>
              <a:buClr>
                <a:schemeClr val="lt1"/>
              </a:buClr>
              <a:buSzPct val="25000"/>
              <a:buFont typeface="Calibri" panose="020F0502020204030204"/>
              <a:buNone/>
            </a:pPr>
            <a:r>
              <a:rPr lang="en-US" sz="1200" b="0" i="0" u="none" strike="noStrike" cap="none" smtClean="0">
                <a:solidFill>
                  <a:schemeClr val="lt1"/>
                </a:solidFill>
                <a:latin typeface="Calibri" panose="020F0502020204030204"/>
                <a:ea typeface="Calibri" panose="020F0502020204030204"/>
                <a:cs typeface="Calibri" panose="020F0502020204030204"/>
                <a:sym typeface="Calibri" panose="020F0502020204030204"/>
              </a:rPr>
              <a:t>Oct 14, 2018</a:t>
            </a:r>
            <a:endParaRPr lang="en-US" sz="1200" b="0" i="0" u="none" strike="noStrike" cap="none"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32" name="Shape 232"/>
          <p:cNvSpPr txBox="1">
            <a:spLocks noGrp="1"/>
          </p:cNvSpPr>
          <p:nvPr>
            <p:ph type="ftr" sz="quarter" idx="11"/>
          </p:nvPr>
        </p:nvSpPr>
        <p:spPr>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Calibri" panose="020F0502020204030204"/>
              <a:buNone/>
            </a:pPr>
            <a:r>
              <a:rPr lang="en-US" sz="1200" b="0" i="0" u="none" strike="noStrike" cap="none" smtClean="0">
                <a:solidFill>
                  <a:schemeClr val="lt1"/>
                </a:solidFill>
                <a:latin typeface="Calibri" panose="020F0502020204030204"/>
                <a:ea typeface="Calibri" panose="020F0502020204030204"/>
                <a:cs typeface="Calibri" panose="020F0502020204030204"/>
                <a:sym typeface="Calibri" panose="020F0502020204030204"/>
              </a:rPr>
              <a:t>Capstone Project Status Report - Oct-2018</a:t>
            </a:r>
            <a:endParaRPr lang="en-US" sz="1200" b="0" i="0" u="none" strike="noStrike" cap="none"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33" name="Shape 233"/>
          <p:cNvSpPr txBox="1">
            <a:spLocks noGrp="1"/>
          </p:cNvSpPr>
          <p:nvPr>
            <p:ph type="sldNum" sz="quarter" idx="12"/>
          </p:nvPr>
        </p:nvSpPr>
        <p:spPr>
          <a:prstGeom prst="rect">
            <a:avLst/>
          </a:prstGeom>
          <a:noFill/>
          <a:ln>
            <a:noFill/>
          </a:ln>
        </p:spPr>
        <p:txBody>
          <a:bodyPr wrap="square" lIns="91425" tIns="45700" rIns="91425" bIns="45700" anchor="ctr" anchorCtr="0">
            <a:noAutofit/>
          </a:bodyPr>
          <a:lstStyle/>
          <a:p>
            <a:pPr marL="0" marR="0" lvl="0" indent="0" algn="r" rtl="0">
              <a:lnSpc>
                <a:spcPct val="100000"/>
              </a:lnSpc>
              <a:spcBef>
                <a:spcPts val="0"/>
              </a:spcBef>
              <a:spcAft>
                <a:spcPts val="0"/>
              </a:spcAft>
              <a:buClr>
                <a:schemeClr val="lt1"/>
              </a:buClr>
              <a:buSzPct val="25000"/>
              <a:buFont typeface="Calibri" panose="020F0502020204030204"/>
              <a:buNone/>
            </a:pPr>
            <a:fld id="{00000000-1234-1234-1234-123412341234}" type="slidenum">
              <a:rPr lang="en-US" sz="1200" b="1" i="0" u="none" strike="noStrike" cap="none">
                <a:solidFill>
                  <a:schemeClr val="lt1"/>
                </a:solidFill>
                <a:latin typeface="Calibri" panose="020F0502020204030204"/>
                <a:ea typeface="Calibri" panose="020F0502020204030204"/>
                <a:cs typeface="Calibri" panose="020F0502020204030204"/>
                <a:sym typeface="Calibri" panose="020F0502020204030204"/>
              </a:rPr>
            </a:fld>
            <a:endParaRPr lang="en-US" sz="1200" b="1" i="0" u="none" strike="noStrike" cap="none" dirty="0">
              <a:solidFill>
                <a:schemeClr val="lt1"/>
              </a:solidFill>
              <a:latin typeface="Calibri" panose="020F0502020204030204"/>
              <a:ea typeface="Calibri" panose="020F0502020204030204"/>
              <a:cs typeface="Calibri" panose="020F0502020204030204"/>
              <a:sym typeface="Calibri" panose="020F0502020204030204"/>
            </a:endParaRPr>
          </a:p>
        </p:txBody>
      </p:sp>
      <p:pic>
        <p:nvPicPr>
          <p:cNvPr id="3074" name="Picture 2"/>
          <p:cNvPicPr>
            <a:picLocks noChangeAspect="1" noChangeArrowheads="1"/>
          </p:cNvPicPr>
          <p:nvPr/>
        </p:nvPicPr>
        <p:blipFill>
          <a:blip r:embed="rId1"/>
          <a:srcRect/>
          <a:stretch>
            <a:fillRect/>
          </a:stretch>
        </p:blipFill>
        <p:spPr bwMode="auto">
          <a:xfrm>
            <a:off x="828675" y="809625"/>
            <a:ext cx="7486650" cy="52387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Shape 231"/>
          <p:cNvSpPr txBox="1">
            <a:spLocks noGrp="1"/>
          </p:cNvSpPr>
          <p:nvPr>
            <p:ph type="ctrTitle"/>
          </p:nvPr>
        </p:nvSpPr>
        <p:spPr>
          <a:xfrm>
            <a:off x="381000" y="0"/>
            <a:ext cx="8458200" cy="762000"/>
          </a:xfrm>
          <a:prstGeom prst="rect">
            <a:avLst/>
          </a:prstGeom>
          <a:noFill/>
          <a:ln>
            <a:noFill/>
          </a:ln>
        </p:spPr>
        <p:txBody>
          <a:bodyPr wrap="square" lIns="91425" tIns="45700" rIns="91425" bIns="45700" anchor="ctr" anchorCtr="0">
            <a:noAutofit/>
          </a:bodyPr>
          <a:lstStyle/>
          <a:p>
            <a:pPr marL="0" marR="0" lvl="0" indent="0" algn="l" rtl="0">
              <a:lnSpc>
                <a:spcPct val="100000"/>
              </a:lnSpc>
              <a:spcBef>
                <a:spcPts val="0"/>
              </a:spcBef>
              <a:spcAft>
                <a:spcPts val="0"/>
              </a:spcAft>
              <a:buClr>
                <a:schemeClr val="dk1"/>
              </a:buClr>
              <a:buSzPct val="25000"/>
              <a:buFont typeface="Calibri" panose="020F0502020204030204"/>
              <a:buNone/>
            </a:pPr>
            <a:r>
              <a:rPr lang="en-US" sz="4000" b="0" i="1" u="none" strike="noStrike" cap="none" dirty="0" smtClean="0">
                <a:solidFill>
                  <a:schemeClr val="dk1"/>
                </a:solidFill>
                <a:latin typeface="Calibri" panose="020F0502020204030204"/>
                <a:ea typeface="Calibri" panose="020F0502020204030204"/>
                <a:cs typeface="Calibri" panose="020F0502020204030204"/>
                <a:sym typeface="Calibri" panose="020F0502020204030204"/>
              </a:rPr>
              <a:t>Data </a:t>
            </a:r>
            <a:r>
              <a:rPr lang="en-US" sz="4000" b="0" i="1" u="none" strike="noStrike" cap="none" dirty="0">
                <a:solidFill>
                  <a:schemeClr val="dk1"/>
                </a:solidFill>
                <a:latin typeface="Calibri" panose="020F0502020204030204"/>
                <a:ea typeface="Calibri" panose="020F0502020204030204"/>
                <a:cs typeface="Calibri" panose="020F0502020204030204"/>
                <a:sym typeface="Calibri" panose="020F0502020204030204"/>
              </a:rPr>
              <a:t>Exploration</a:t>
            </a:r>
            <a:endParaRPr lang="en-US" sz="4000" b="0" i="1"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34" name="Shape 234"/>
          <p:cNvSpPr txBox="1">
            <a:spLocks noGrp="1"/>
          </p:cNvSpPr>
          <p:nvPr>
            <p:ph type="dt" sz="half" idx="10"/>
          </p:nvPr>
        </p:nvSpPr>
        <p:spPr>
          <a:prstGeom prst="rect">
            <a:avLst/>
          </a:prstGeom>
          <a:noFill/>
          <a:ln>
            <a:noFill/>
          </a:ln>
        </p:spPr>
        <p:txBody>
          <a:bodyPr wrap="square" lIns="91425" tIns="45700" rIns="91425" bIns="45700" anchor="ctr" anchorCtr="0">
            <a:noAutofit/>
          </a:bodyPr>
          <a:lstStyle/>
          <a:p>
            <a:pPr marL="0" marR="0" lvl="0" indent="0" algn="l" rtl="0">
              <a:lnSpc>
                <a:spcPct val="100000"/>
              </a:lnSpc>
              <a:spcBef>
                <a:spcPts val="0"/>
              </a:spcBef>
              <a:spcAft>
                <a:spcPts val="0"/>
              </a:spcAft>
              <a:buClr>
                <a:schemeClr val="lt1"/>
              </a:buClr>
              <a:buSzPct val="25000"/>
              <a:buFont typeface="Calibri" panose="020F0502020204030204"/>
              <a:buNone/>
            </a:pPr>
            <a:r>
              <a:rPr lang="en-US" sz="1200" b="0" i="0" u="none" strike="noStrike" cap="none" smtClean="0">
                <a:solidFill>
                  <a:schemeClr val="lt1"/>
                </a:solidFill>
                <a:latin typeface="Calibri" panose="020F0502020204030204"/>
                <a:ea typeface="Calibri" panose="020F0502020204030204"/>
                <a:cs typeface="Calibri" panose="020F0502020204030204"/>
                <a:sym typeface="Calibri" panose="020F0502020204030204"/>
              </a:rPr>
              <a:t>Oct 14, 2018</a:t>
            </a:r>
            <a:endParaRPr lang="en-US" sz="1200" b="0" i="0" u="none" strike="noStrike" cap="none"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32" name="Shape 232"/>
          <p:cNvSpPr txBox="1">
            <a:spLocks noGrp="1"/>
          </p:cNvSpPr>
          <p:nvPr>
            <p:ph type="ftr" sz="quarter" idx="11"/>
          </p:nvPr>
        </p:nvSpPr>
        <p:spPr>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Calibri" panose="020F0502020204030204"/>
              <a:buNone/>
            </a:pPr>
            <a:r>
              <a:rPr lang="en-US" sz="1200" b="0" i="0" u="none" strike="noStrike" cap="none" smtClean="0">
                <a:solidFill>
                  <a:schemeClr val="lt1"/>
                </a:solidFill>
                <a:latin typeface="Calibri" panose="020F0502020204030204"/>
                <a:ea typeface="Calibri" panose="020F0502020204030204"/>
                <a:cs typeface="Calibri" panose="020F0502020204030204"/>
                <a:sym typeface="Calibri" panose="020F0502020204030204"/>
              </a:rPr>
              <a:t>Capstone Project Status Report - Oct-2018</a:t>
            </a:r>
            <a:endParaRPr lang="en-US" sz="1200" b="0" i="0" u="none" strike="noStrike" cap="none"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33" name="Shape 233"/>
          <p:cNvSpPr txBox="1">
            <a:spLocks noGrp="1"/>
          </p:cNvSpPr>
          <p:nvPr>
            <p:ph type="sldNum" sz="quarter" idx="12"/>
          </p:nvPr>
        </p:nvSpPr>
        <p:spPr>
          <a:prstGeom prst="rect">
            <a:avLst/>
          </a:prstGeom>
          <a:noFill/>
          <a:ln>
            <a:noFill/>
          </a:ln>
        </p:spPr>
        <p:txBody>
          <a:bodyPr wrap="square" lIns="91425" tIns="45700" rIns="91425" bIns="45700" anchor="ctr" anchorCtr="0">
            <a:noAutofit/>
          </a:bodyPr>
          <a:lstStyle/>
          <a:p>
            <a:pPr marL="0" marR="0" lvl="0" indent="0" algn="r" rtl="0">
              <a:lnSpc>
                <a:spcPct val="100000"/>
              </a:lnSpc>
              <a:spcBef>
                <a:spcPts val="0"/>
              </a:spcBef>
              <a:spcAft>
                <a:spcPts val="0"/>
              </a:spcAft>
              <a:buClr>
                <a:schemeClr val="lt1"/>
              </a:buClr>
              <a:buSzPct val="25000"/>
              <a:buFont typeface="Calibri" panose="020F0502020204030204"/>
              <a:buNone/>
            </a:pPr>
            <a:fld id="{00000000-1234-1234-1234-123412341234}" type="slidenum">
              <a:rPr lang="en-US" sz="1200" b="1" i="0" u="none" strike="noStrike" cap="none">
                <a:solidFill>
                  <a:schemeClr val="lt1"/>
                </a:solidFill>
                <a:latin typeface="Calibri" panose="020F0502020204030204"/>
                <a:ea typeface="Calibri" panose="020F0502020204030204"/>
                <a:cs typeface="Calibri" panose="020F0502020204030204"/>
                <a:sym typeface="Calibri" panose="020F0502020204030204"/>
              </a:rPr>
            </a:fld>
            <a:endParaRPr lang="en-US" sz="1200" b="1" i="0" u="none" strike="noStrike" cap="none" dirty="0">
              <a:solidFill>
                <a:schemeClr val="lt1"/>
              </a:solidFill>
              <a:latin typeface="Calibri" panose="020F0502020204030204"/>
              <a:ea typeface="Calibri" panose="020F0502020204030204"/>
              <a:cs typeface="Calibri" panose="020F0502020204030204"/>
              <a:sym typeface="Calibri" panose="020F0502020204030204"/>
            </a:endParaRPr>
          </a:p>
        </p:txBody>
      </p:sp>
      <p:pic>
        <p:nvPicPr>
          <p:cNvPr id="4098" name="Picture 2" descr="C:\Shiv\Assignment Submission Aegis\CapstoneProject\Send to Dev\png\png\weather.png"/>
          <p:cNvPicPr>
            <a:picLocks noChangeAspect="1" noChangeArrowheads="1"/>
          </p:cNvPicPr>
          <p:nvPr/>
        </p:nvPicPr>
        <p:blipFill>
          <a:blip r:embed="rId1"/>
          <a:srcRect/>
          <a:stretch>
            <a:fillRect/>
          </a:stretch>
        </p:blipFill>
        <p:spPr bwMode="auto">
          <a:xfrm>
            <a:off x="827088" y="809625"/>
            <a:ext cx="7488237" cy="5238750"/>
          </a:xfrm>
          <a:prstGeom prst="rect">
            <a:avLst/>
          </a:prstGeo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Shape 231"/>
          <p:cNvSpPr txBox="1">
            <a:spLocks noGrp="1"/>
          </p:cNvSpPr>
          <p:nvPr>
            <p:ph type="ctrTitle"/>
          </p:nvPr>
        </p:nvSpPr>
        <p:spPr>
          <a:xfrm>
            <a:off x="381000" y="0"/>
            <a:ext cx="8458200" cy="762000"/>
          </a:xfrm>
          <a:prstGeom prst="rect">
            <a:avLst/>
          </a:prstGeom>
          <a:noFill/>
          <a:ln>
            <a:noFill/>
          </a:ln>
        </p:spPr>
        <p:txBody>
          <a:bodyPr wrap="square" lIns="91425" tIns="45700" rIns="91425" bIns="45700" anchor="ctr" anchorCtr="0">
            <a:noAutofit/>
          </a:bodyPr>
          <a:lstStyle/>
          <a:p>
            <a:pPr marL="0" marR="0" lvl="0" indent="0" algn="l" rtl="0">
              <a:lnSpc>
                <a:spcPct val="100000"/>
              </a:lnSpc>
              <a:spcBef>
                <a:spcPts val="0"/>
              </a:spcBef>
              <a:spcAft>
                <a:spcPts val="0"/>
              </a:spcAft>
              <a:buClr>
                <a:schemeClr val="dk1"/>
              </a:buClr>
              <a:buSzPct val="25000"/>
              <a:buFont typeface="Calibri" panose="020F0502020204030204"/>
              <a:buNone/>
            </a:pPr>
            <a:r>
              <a:rPr lang="en-US" sz="4000" b="0" i="1" u="none" strike="noStrike" cap="none" dirty="0" smtClean="0">
                <a:solidFill>
                  <a:schemeClr val="dk1"/>
                </a:solidFill>
                <a:latin typeface="Calibri" panose="020F0502020204030204"/>
                <a:ea typeface="Calibri" panose="020F0502020204030204"/>
                <a:cs typeface="Calibri" panose="020F0502020204030204"/>
                <a:sym typeface="Calibri" panose="020F0502020204030204"/>
              </a:rPr>
              <a:t>Data </a:t>
            </a:r>
            <a:r>
              <a:rPr lang="en-US" sz="4000" b="0" i="1" u="none" strike="noStrike" cap="none" dirty="0">
                <a:solidFill>
                  <a:schemeClr val="dk1"/>
                </a:solidFill>
                <a:latin typeface="Calibri" panose="020F0502020204030204"/>
                <a:ea typeface="Calibri" panose="020F0502020204030204"/>
                <a:cs typeface="Calibri" panose="020F0502020204030204"/>
                <a:sym typeface="Calibri" panose="020F0502020204030204"/>
              </a:rPr>
              <a:t>Exploration</a:t>
            </a:r>
            <a:endParaRPr lang="en-US" sz="4000" b="0" i="1"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34" name="Shape 234"/>
          <p:cNvSpPr txBox="1">
            <a:spLocks noGrp="1"/>
          </p:cNvSpPr>
          <p:nvPr>
            <p:ph type="dt" sz="half" idx="10"/>
          </p:nvPr>
        </p:nvSpPr>
        <p:spPr>
          <a:prstGeom prst="rect">
            <a:avLst/>
          </a:prstGeom>
          <a:noFill/>
          <a:ln>
            <a:noFill/>
          </a:ln>
        </p:spPr>
        <p:txBody>
          <a:bodyPr wrap="square" lIns="91425" tIns="45700" rIns="91425" bIns="45700" anchor="ctr" anchorCtr="0">
            <a:noAutofit/>
          </a:bodyPr>
          <a:lstStyle/>
          <a:p>
            <a:pPr marL="0" marR="0" lvl="0" indent="0" algn="l" rtl="0">
              <a:lnSpc>
                <a:spcPct val="100000"/>
              </a:lnSpc>
              <a:spcBef>
                <a:spcPts val="0"/>
              </a:spcBef>
              <a:spcAft>
                <a:spcPts val="0"/>
              </a:spcAft>
              <a:buClr>
                <a:schemeClr val="lt1"/>
              </a:buClr>
              <a:buSzPct val="25000"/>
              <a:buFont typeface="Calibri" panose="020F0502020204030204"/>
              <a:buNone/>
            </a:pPr>
            <a:r>
              <a:rPr lang="en-US" sz="1200" b="0" i="0" u="none" strike="noStrike" cap="none" smtClean="0">
                <a:solidFill>
                  <a:schemeClr val="lt1"/>
                </a:solidFill>
                <a:latin typeface="Calibri" panose="020F0502020204030204"/>
                <a:ea typeface="Calibri" panose="020F0502020204030204"/>
                <a:cs typeface="Calibri" panose="020F0502020204030204"/>
                <a:sym typeface="Calibri" panose="020F0502020204030204"/>
              </a:rPr>
              <a:t>Oct 14, 2018</a:t>
            </a:r>
            <a:endParaRPr lang="en-US" sz="1200" b="0" i="0" u="none" strike="noStrike" cap="none"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32" name="Shape 232"/>
          <p:cNvSpPr txBox="1">
            <a:spLocks noGrp="1"/>
          </p:cNvSpPr>
          <p:nvPr>
            <p:ph type="ftr" sz="quarter" idx="11"/>
          </p:nvPr>
        </p:nvSpPr>
        <p:spPr>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Calibri" panose="020F0502020204030204"/>
              <a:buNone/>
            </a:pPr>
            <a:r>
              <a:rPr lang="en-US" sz="1200" b="0" i="0" u="none" strike="noStrike" cap="none" smtClean="0">
                <a:solidFill>
                  <a:schemeClr val="lt1"/>
                </a:solidFill>
                <a:latin typeface="Calibri" panose="020F0502020204030204"/>
                <a:ea typeface="Calibri" panose="020F0502020204030204"/>
                <a:cs typeface="Calibri" panose="020F0502020204030204"/>
                <a:sym typeface="Calibri" panose="020F0502020204030204"/>
              </a:rPr>
              <a:t>Capstone Project Status Report - Oct-2018</a:t>
            </a:r>
            <a:endParaRPr lang="en-US" sz="1200" b="0" i="0" u="none" strike="noStrike" cap="none"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33" name="Shape 233"/>
          <p:cNvSpPr txBox="1">
            <a:spLocks noGrp="1"/>
          </p:cNvSpPr>
          <p:nvPr>
            <p:ph type="sldNum" sz="quarter" idx="12"/>
          </p:nvPr>
        </p:nvSpPr>
        <p:spPr>
          <a:prstGeom prst="rect">
            <a:avLst/>
          </a:prstGeom>
          <a:noFill/>
          <a:ln>
            <a:noFill/>
          </a:ln>
        </p:spPr>
        <p:txBody>
          <a:bodyPr wrap="square" lIns="91425" tIns="45700" rIns="91425" bIns="45700" anchor="ctr" anchorCtr="0">
            <a:noAutofit/>
          </a:bodyPr>
          <a:lstStyle/>
          <a:p>
            <a:pPr marL="0" marR="0" lvl="0" indent="0" algn="r" rtl="0">
              <a:lnSpc>
                <a:spcPct val="100000"/>
              </a:lnSpc>
              <a:spcBef>
                <a:spcPts val="0"/>
              </a:spcBef>
              <a:spcAft>
                <a:spcPts val="0"/>
              </a:spcAft>
              <a:buClr>
                <a:schemeClr val="lt1"/>
              </a:buClr>
              <a:buSzPct val="25000"/>
              <a:buFont typeface="Calibri" panose="020F0502020204030204"/>
              <a:buNone/>
            </a:pPr>
            <a:fld id="{00000000-1234-1234-1234-123412341234}" type="slidenum">
              <a:rPr lang="en-US" sz="1200" b="1" i="0" u="none" strike="noStrike" cap="none">
                <a:solidFill>
                  <a:schemeClr val="lt1"/>
                </a:solidFill>
                <a:latin typeface="Calibri" panose="020F0502020204030204"/>
                <a:ea typeface="Calibri" panose="020F0502020204030204"/>
                <a:cs typeface="Calibri" panose="020F0502020204030204"/>
                <a:sym typeface="Calibri" panose="020F0502020204030204"/>
              </a:rPr>
            </a:fld>
            <a:endParaRPr lang="en-US" sz="1200" b="1" i="0" u="none" strike="noStrike" cap="none" dirty="0">
              <a:solidFill>
                <a:schemeClr val="lt1"/>
              </a:solidFill>
              <a:latin typeface="Calibri" panose="020F0502020204030204"/>
              <a:ea typeface="Calibri" panose="020F0502020204030204"/>
              <a:cs typeface="Calibri" panose="020F0502020204030204"/>
              <a:sym typeface="Calibri" panose="020F0502020204030204"/>
            </a:endParaRPr>
          </a:p>
        </p:txBody>
      </p:sp>
      <p:pic>
        <p:nvPicPr>
          <p:cNvPr id="5122" name="Picture 2" descr="C:\Shiv\Assignment Submission Aegis\CapstoneProject\Send to Dev\png\png\weekdays.png"/>
          <p:cNvPicPr>
            <a:picLocks noChangeAspect="1" noChangeArrowheads="1"/>
          </p:cNvPicPr>
          <p:nvPr/>
        </p:nvPicPr>
        <p:blipFill>
          <a:blip r:embed="rId1"/>
          <a:srcRect/>
          <a:stretch>
            <a:fillRect/>
          </a:stretch>
        </p:blipFill>
        <p:spPr bwMode="auto">
          <a:xfrm>
            <a:off x="827088" y="809625"/>
            <a:ext cx="7488237" cy="5238750"/>
          </a:xfrm>
          <a:prstGeom prst="rect">
            <a:avLst/>
          </a:prstGeo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Shape 245"/>
          <p:cNvSpPr txBox="1">
            <a:spLocks noGrp="1"/>
          </p:cNvSpPr>
          <p:nvPr>
            <p:ph type="ctrTitle"/>
          </p:nvPr>
        </p:nvSpPr>
        <p:spPr>
          <a:xfrm>
            <a:off x="381000" y="0"/>
            <a:ext cx="8458200" cy="762000"/>
          </a:xfrm>
          <a:prstGeom prst="rect">
            <a:avLst/>
          </a:prstGeom>
          <a:noFill/>
          <a:ln>
            <a:noFill/>
          </a:ln>
        </p:spPr>
        <p:txBody>
          <a:bodyPr wrap="square" lIns="91425" tIns="45700" rIns="91425" bIns="45700" anchor="ctr" anchorCtr="0">
            <a:noAutofit/>
          </a:bodyPr>
          <a:lstStyle/>
          <a:p>
            <a:pPr marL="0" marR="0" lvl="0" indent="0" algn="l" rtl="0">
              <a:lnSpc>
                <a:spcPct val="100000"/>
              </a:lnSpc>
              <a:spcBef>
                <a:spcPts val="0"/>
              </a:spcBef>
              <a:spcAft>
                <a:spcPts val="0"/>
              </a:spcAft>
              <a:buClr>
                <a:schemeClr val="dk1"/>
              </a:buClr>
              <a:buSzPct val="25000"/>
              <a:buFont typeface="Calibri" panose="020F0502020204030204"/>
              <a:buNone/>
            </a:pPr>
            <a:r>
              <a:rPr lang="en-US" sz="4000" b="0" i="1" u="none" strike="noStrike" cap="none" dirty="0" smtClean="0">
                <a:solidFill>
                  <a:schemeClr val="tx1"/>
                </a:solidFill>
                <a:latin typeface="Calibri" panose="020F0502020204030204"/>
                <a:ea typeface="Calibri" panose="020F0502020204030204"/>
                <a:cs typeface="Calibri" panose="020F0502020204030204"/>
                <a:sym typeface="Calibri" panose="020F0502020204030204"/>
              </a:rPr>
              <a:t>Data </a:t>
            </a:r>
            <a:r>
              <a:rPr lang="en-US" sz="4000" i="1" dirty="0" smtClean="0">
                <a:solidFill>
                  <a:schemeClr val="tx1"/>
                </a:solidFill>
              </a:rPr>
              <a:t>Exploration</a:t>
            </a:r>
            <a:endParaRPr lang="en-US" sz="4000" b="0" i="1" u="none" strike="noStrike" cap="none" dirty="0">
              <a:solidFill>
                <a:schemeClr val="tx1"/>
              </a:solidFill>
              <a:latin typeface="Calibri" panose="020F0502020204030204"/>
              <a:ea typeface="Calibri" panose="020F0502020204030204"/>
              <a:cs typeface="Calibri" panose="020F0502020204030204"/>
              <a:sym typeface="Calibri" panose="020F0502020204030204"/>
            </a:endParaRPr>
          </a:p>
        </p:txBody>
      </p:sp>
      <p:sp>
        <p:nvSpPr>
          <p:cNvPr id="249" name="Shape 249"/>
          <p:cNvSpPr txBox="1">
            <a:spLocks noGrp="1"/>
          </p:cNvSpPr>
          <p:nvPr>
            <p:ph type="dt" sz="half" idx="10"/>
          </p:nvPr>
        </p:nvSpPr>
        <p:spPr>
          <a:prstGeom prst="rect">
            <a:avLst/>
          </a:prstGeom>
          <a:noFill/>
          <a:ln>
            <a:noFill/>
          </a:ln>
        </p:spPr>
        <p:txBody>
          <a:bodyPr wrap="square" lIns="91425" tIns="45700" rIns="91425" bIns="45700" anchor="ctr" anchorCtr="0">
            <a:noAutofit/>
          </a:bodyPr>
          <a:lstStyle/>
          <a:p>
            <a:pPr marL="0" marR="0" lvl="0" indent="0" algn="l" rtl="0">
              <a:lnSpc>
                <a:spcPct val="100000"/>
              </a:lnSpc>
              <a:spcBef>
                <a:spcPts val="0"/>
              </a:spcBef>
              <a:spcAft>
                <a:spcPts val="0"/>
              </a:spcAft>
              <a:buClr>
                <a:schemeClr val="lt1"/>
              </a:buClr>
              <a:buSzPct val="25000"/>
              <a:buFont typeface="Calibri" panose="020F0502020204030204"/>
              <a:buNone/>
            </a:pPr>
            <a:r>
              <a:rPr lang="en-US" sz="1200" b="0" i="0" u="none" strike="noStrike" cap="none" smtClean="0">
                <a:solidFill>
                  <a:schemeClr val="lt1"/>
                </a:solidFill>
                <a:latin typeface="Calibri" panose="020F0502020204030204"/>
                <a:ea typeface="Calibri" panose="020F0502020204030204"/>
                <a:cs typeface="Calibri" panose="020F0502020204030204"/>
                <a:sym typeface="Calibri" panose="020F0502020204030204"/>
              </a:rPr>
              <a:t>Oct 14, 2018</a:t>
            </a:r>
            <a:endParaRPr lang="en-US" sz="1200" b="0" i="0" u="none" strike="noStrike" cap="none"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47" name="Shape 247"/>
          <p:cNvSpPr txBox="1">
            <a:spLocks noGrp="1"/>
          </p:cNvSpPr>
          <p:nvPr>
            <p:ph type="ftr" sz="quarter" idx="11"/>
          </p:nvPr>
        </p:nvSpPr>
        <p:spPr>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Calibri" panose="020F0502020204030204"/>
              <a:buNone/>
            </a:pPr>
            <a:r>
              <a:rPr lang="en-US" sz="1200" b="0" i="0" u="none" strike="noStrike" cap="none" smtClean="0">
                <a:solidFill>
                  <a:schemeClr val="lt1"/>
                </a:solidFill>
                <a:latin typeface="Calibri" panose="020F0502020204030204"/>
                <a:ea typeface="Calibri" panose="020F0502020204030204"/>
                <a:cs typeface="Calibri" panose="020F0502020204030204"/>
                <a:sym typeface="Calibri" panose="020F0502020204030204"/>
              </a:rPr>
              <a:t>Capstone Project Status Report - Oct-2018</a:t>
            </a:r>
            <a:endParaRPr lang="en-US" sz="1200" b="0" i="0" u="none" strike="noStrike" cap="none"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48" name="Shape 248"/>
          <p:cNvSpPr txBox="1">
            <a:spLocks noGrp="1"/>
          </p:cNvSpPr>
          <p:nvPr>
            <p:ph type="sldNum" sz="quarter" idx="12"/>
          </p:nvPr>
        </p:nvSpPr>
        <p:spPr>
          <a:prstGeom prst="rect">
            <a:avLst/>
          </a:prstGeom>
          <a:noFill/>
          <a:ln>
            <a:noFill/>
          </a:ln>
        </p:spPr>
        <p:txBody>
          <a:bodyPr wrap="square" lIns="91425" tIns="45700" rIns="91425" bIns="45700" anchor="ctr" anchorCtr="0">
            <a:noAutofit/>
          </a:bodyPr>
          <a:lstStyle/>
          <a:p>
            <a:pPr marL="0" marR="0" lvl="0" indent="0" algn="r" rtl="0">
              <a:lnSpc>
                <a:spcPct val="100000"/>
              </a:lnSpc>
              <a:spcBef>
                <a:spcPts val="0"/>
              </a:spcBef>
              <a:spcAft>
                <a:spcPts val="0"/>
              </a:spcAft>
              <a:buClr>
                <a:schemeClr val="lt1"/>
              </a:buClr>
              <a:buSzPct val="25000"/>
              <a:buFont typeface="Calibri" panose="020F0502020204030204"/>
              <a:buNone/>
            </a:pPr>
            <a:fld id="{00000000-1234-1234-1234-123412341234}" type="slidenum">
              <a:rPr lang="en-US" sz="1200" b="1" i="0" u="none" strike="noStrike" cap="none">
                <a:solidFill>
                  <a:schemeClr val="lt1"/>
                </a:solidFill>
                <a:latin typeface="Calibri" panose="020F0502020204030204"/>
                <a:ea typeface="Calibri" panose="020F0502020204030204"/>
                <a:cs typeface="Calibri" panose="020F0502020204030204"/>
                <a:sym typeface="Calibri" panose="020F0502020204030204"/>
              </a:rPr>
            </a:fld>
            <a:endParaRPr lang="en-US" sz="1200" b="1" i="0" u="none" strike="noStrike" cap="none"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46" name="Shape 246"/>
          <p:cNvSpPr txBox="1"/>
          <p:nvPr/>
        </p:nvSpPr>
        <p:spPr>
          <a:xfrm>
            <a:off x="342900" y="815927"/>
            <a:ext cx="8458200" cy="5050302"/>
          </a:xfrm>
          <a:prstGeom prst="rect">
            <a:avLst/>
          </a:prstGeom>
          <a:noFill/>
          <a:ln w="9525" cap="flat" cmpd="sng">
            <a:solidFill>
              <a:schemeClr val="dk1"/>
            </a:solidFill>
            <a:prstDash val="solid"/>
            <a:round/>
            <a:headEnd type="none" w="med" len="med"/>
            <a:tailEnd type="none" w="med" len="med"/>
          </a:ln>
        </p:spPr>
        <p:txBody>
          <a:bodyPr wrap="square" lIns="91425" tIns="45700" rIns="91425" bIns="45700" anchor="t" anchorCtr="0">
            <a:noAutofit/>
          </a:bodyPr>
          <a:lstStyle/>
          <a:p>
            <a:pPr marL="285750" indent="-285750">
              <a:buClr>
                <a:schemeClr val="dk1"/>
              </a:buClr>
              <a:buSzPct val="75000"/>
            </a:pPr>
            <a:r>
              <a:rPr lang="en-US" sz="1800" dirty="0" smtClean="0">
                <a:solidFill>
                  <a:schemeClr val="dk1"/>
                </a:solidFill>
                <a:latin typeface="Calibri" panose="020F0502020204030204"/>
                <a:ea typeface="Calibri" panose="020F0502020204030204"/>
                <a:cs typeface="Calibri" panose="020F0502020204030204"/>
                <a:sym typeface="Calibri" panose="020F0502020204030204"/>
              </a:rPr>
              <a:t>Few inferences can be drawn by looking at the these histograms:</a:t>
            </a:r>
            <a:endParaRPr lang="en-US" sz="1800" dirty="0" smtClean="0">
              <a:solidFill>
                <a:schemeClr val="dk1"/>
              </a:solidFill>
              <a:latin typeface="Calibri" panose="020F0502020204030204"/>
              <a:ea typeface="Calibri" panose="020F0502020204030204"/>
              <a:cs typeface="Calibri" panose="020F0502020204030204"/>
              <a:sym typeface="Calibri" panose="020F0502020204030204"/>
            </a:endParaRPr>
          </a:p>
          <a:p>
            <a:pPr marL="285750" indent="-285750">
              <a:buClr>
                <a:schemeClr val="dk1"/>
              </a:buClr>
              <a:buSzPct val="75000"/>
            </a:pPr>
            <a:endParaRPr lang="en-US" sz="1800" dirty="0" smtClean="0">
              <a:solidFill>
                <a:schemeClr val="dk1"/>
              </a:solidFill>
              <a:latin typeface="Calibri" panose="020F0502020204030204"/>
              <a:ea typeface="Calibri" panose="020F0502020204030204"/>
              <a:cs typeface="Calibri" panose="020F0502020204030204"/>
              <a:sym typeface="Calibri" panose="020F0502020204030204"/>
            </a:endParaRPr>
          </a:p>
          <a:p>
            <a:pPr marL="285750" indent="-285750">
              <a:buClr>
                <a:schemeClr val="dk1"/>
              </a:buClr>
              <a:buSzPct val="75000"/>
              <a:buFont typeface="Wingdings" panose="05000000000000000000" pitchFamily="2" charset="2"/>
              <a:buChar char="q"/>
            </a:pPr>
            <a:r>
              <a:rPr lang="en-US" sz="1800" dirty="0" smtClean="0">
                <a:solidFill>
                  <a:schemeClr val="dk1"/>
                </a:solidFill>
                <a:latin typeface="Calibri" panose="020F0502020204030204"/>
                <a:ea typeface="Calibri" panose="020F0502020204030204"/>
                <a:cs typeface="Calibri" panose="020F0502020204030204"/>
                <a:sym typeface="Calibri" panose="020F0502020204030204"/>
              </a:rPr>
              <a:t>Season has four categories of almost equal distribution</a:t>
            </a:r>
            <a:endParaRPr lang="en-US" sz="1800" dirty="0" smtClean="0">
              <a:solidFill>
                <a:schemeClr val="dk1"/>
              </a:solidFill>
              <a:latin typeface="Calibri" panose="020F0502020204030204"/>
              <a:ea typeface="Calibri" panose="020F0502020204030204"/>
              <a:cs typeface="Calibri" panose="020F0502020204030204"/>
              <a:sym typeface="Calibri" panose="020F0502020204030204"/>
            </a:endParaRPr>
          </a:p>
          <a:p>
            <a:pPr marL="285750" indent="-285750">
              <a:buClr>
                <a:schemeClr val="dk1"/>
              </a:buClr>
              <a:buSzPct val="75000"/>
              <a:buFont typeface="Wingdings" panose="05000000000000000000" pitchFamily="2" charset="2"/>
              <a:buChar char="q"/>
            </a:pPr>
            <a:endParaRPr lang="en-US" sz="1800" dirty="0" smtClean="0">
              <a:solidFill>
                <a:schemeClr val="dk1"/>
              </a:solidFill>
              <a:latin typeface="Calibri" panose="020F0502020204030204"/>
              <a:ea typeface="Calibri" panose="020F0502020204030204"/>
              <a:cs typeface="Calibri" panose="020F0502020204030204"/>
              <a:sym typeface="Calibri" panose="020F0502020204030204"/>
            </a:endParaRPr>
          </a:p>
          <a:p>
            <a:pPr marL="285750" indent="-285750">
              <a:buClr>
                <a:schemeClr val="dk1"/>
              </a:buClr>
              <a:buSzPct val="75000"/>
              <a:buFont typeface="Wingdings" panose="05000000000000000000" pitchFamily="2" charset="2"/>
              <a:buChar char="q"/>
            </a:pPr>
            <a:r>
              <a:rPr lang="en-US" sz="1800" dirty="0" smtClean="0">
                <a:solidFill>
                  <a:schemeClr val="dk1"/>
                </a:solidFill>
                <a:latin typeface="Calibri" panose="020F0502020204030204"/>
                <a:ea typeface="Calibri" panose="020F0502020204030204"/>
                <a:cs typeface="Calibri" panose="020F0502020204030204"/>
                <a:sym typeface="Calibri" panose="020F0502020204030204"/>
              </a:rPr>
              <a:t>Weather 1 has higher contribution i.e. mostly clear weather. </a:t>
            </a:r>
            <a:endParaRPr lang="en-US" sz="1800" dirty="0" smtClean="0">
              <a:solidFill>
                <a:schemeClr val="dk1"/>
              </a:solidFill>
              <a:latin typeface="Calibri" panose="020F0502020204030204"/>
              <a:ea typeface="Calibri" panose="020F0502020204030204"/>
              <a:cs typeface="Calibri" panose="020F0502020204030204"/>
              <a:sym typeface="Calibri" panose="020F0502020204030204"/>
            </a:endParaRPr>
          </a:p>
          <a:p>
            <a:pPr marL="285750" indent="-285750">
              <a:buClr>
                <a:schemeClr val="dk1"/>
              </a:buClr>
              <a:buSzPct val="75000"/>
            </a:pPr>
            <a:endParaRPr lang="en-US" sz="1800" dirty="0" smtClean="0">
              <a:solidFill>
                <a:schemeClr val="dk1"/>
              </a:solidFill>
              <a:latin typeface="Calibri" panose="020F0502020204030204"/>
              <a:ea typeface="Calibri" panose="020F0502020204030204"/>
              <a:cs typeface="Calibri" panose="020F0502020204030204"/>
              <a:sym typeface="Calibri" panose="020F0502020204030204"/>
            </a:endParaRPr>
          </a:p>
          <a:p>
            <a:pPr marL="285750" indent="-285750">
              <a:buClr>
                <a:schemeClr val="dk1"/>
              </a:buClr>
              <a:buSzPct val="75000"/>
              <a:buFont typeface="Wingdings" panose="05000000000000000000" pitchFamily="2" charset="2"/>
              <a:buChar char="q"/>
            </a:pPr>
            <a:r>
              <a:rPr lang="en-US" sz="1800" dirty="0" smtClean="0">
                <a:solidFill>
                  <a:schemeClr val="dk1"/>
                </a:solidFill>
                <a:latin typeface="Calibri" panose="020F0502020204030204"/>
                <a:ea typeface="Calibri" panose="020F0502020204030204"/>
                <a:cs typeface="Calibri" panose="020F0502020204030204"/>
                <a:sym typeface="Calibri" panose="020F0502020204030204"/>
              </a:rPr>
              <a:t>As expected, mostly working days and variable holiday is also showing a similar inference. </a:t>
            </a:r>
            <a:endParaRPr lang="en-US" sz="1800" dirty="0" smtClean="0">
              <a:solidFill>
                <a:schemeClr val="dk1"/>
              </a:solidFill>
              <a:latin typeface="Calibri" panose="020F0502020204030204"/>
              <a:ea typeface="Calibri" panose="020F0502020204030204"/>
              <a:cs typeface="Calibri" panose="020F0502020204030204"/>
              <a:sym typeface="Calibri" panose="020F0502020204030204"/>
            </a:endParaRPr>
          </a:p>
          <a:p>
            <a:pPr marL="285750" indent="-285750">
              <a:buClr>
                <a:schemeClr val="dk1"/>
              </a:buClr>
              <a:buSzPct val="75000"/>
              <a:buFont typeface="Wingdings" panose="05000000000000000000" pitchFamily="2" charset="2"/>
              <a:buChar char="q"/>
            </a:pPr>
            <a:r>
              <a:rPr lang="en-US" sz="1800" dirty="0" smtClean="0">
                <a:solidFill>
                  <a:schemeClr val="dk1"/>
                </a:solidFill>
                <a:latin typeface="Calibri" panose="020F0502020204030204"/>
                <a:ea typeface="Calibri" panose="020F0502020204030204"/>
                <a:cs typeface="Calibri" panose="020F0502020204030204"/>
                <a:sym typeface="Calibri" panose="020F0502020204030204"/>
              </a:rPr>
              <a:t>Variables temp, </a:t>
            </a:r>
            <a:r>
              <a:rPr lang="en-US" sz="1800" dirty="0" err="1" smtClean="0">
                <a:solidFill>
                  <a:schemeClr val="dk1"/>
                </a:solidFill>
                <a:latin typeface="Calibri" panose="020F0502020204030204"/>
                <a:ea typeface="Calibri" panose="020F0502020204030204"/>
                <a:cs typeface="Calibri" panose="020F0502020204030204"/>
                <a:sym typeface="Calibri" panose="020F0502020204030204"/>
              </a:rPr>
              <a:t>atemp</a:t>
            </a:r>
            <a:r>
              <a:rPr lang="en-US" sz="1800" dirty="0" smtClean="0">
                <a:solidFill>
                  <a:schemeClr val="dk1"/>
                </a:solidFill>
                <a:latin typeface="Calibri" panose="020F0502020204030204"/>
                <a:ea typeface="Calibri" panose="020F0502020204030204"/>
                <a:cs typeface="Calibri" panose="020F0502020204030204"/>
                <a:sym typeface="Calibri" panose="020F0502020204030204"/>
              </a:rPr>
              <a:t>, humidity and windspeed  looks naturally distributed.</a:t>
            </a:r>
            <a:endParaRPr lang="en-US" sz="1800" dirty="0" smtClean="0">
              <a:solidFill>
                <a:schemeClr val="dk1"/>
              </a:solidFill>
              <a:latin typeface="Calibri" panose="020F0502020204030204"/>
              <a:ea typeface="Calibri" panose="020F0502020204030204"/>
              <a:cs typeface="Calibri" panose="020F0502020204030204"/>
              <a:sym typeface="Calibri" panose="020F0502020204030204"/>
            </a:endParaRPr>
          </a:p>
          <a:p>
            <a:pPr marL="285750" indent="-285750">
              <a:buClr>
                <a:schemeClr val="dk1"/>
              </a:buClr>
              <a:buSzPct val="75000"/>
              <a:buFont typeface="Wingdings" panose="05000000000000000000" pitchFamily="2" charset="2"/>
              <a:buChar char="q"/>
            </a:pPr>
            <a:endParaRPr lang="en-US" sz="1800" dirty="0" smtClean="0">
              <a:solidFill>
                <a:schemeClr val="dk1"/>
              </a:solidFill>
              <a:latin typeface="Calibri" panose="020F0502020204030204"/>
              <a:ea typeface="Calibri" panose="020F0502020204030204"/>
              <a:cs typeface="Calibri" panose="020F0502020204030204"/>
              <a:sym typeface="Calibri" panose="020F0502020204030204"/>
            </a:endParaRPr>
          </a:p>
          <a:p>
            <a:pPr marL="285750" indent="-285750">
              <a:buClr>
                <a:schemeClr val="dk1"/>
              </a:buClr>
              <a:buSzPct val="75000"/>
              <a:buFont typeface="Wingdings" panose="05000000000000000000" pitchFamily="2" charset="2"/>
              <a:buChar char="q"/>
            </a:pPr>
            <a:r>
              <a:rPr lang="en-US" sz="1800" dirty="0" smtClean="0">
                <a:solidFill>
                  <a:schemeClr val="dk1"/>
                </a:solidFill>
                <a:latin typeface="Calibri" panose="020F0502020204030204"/>
                <a:ea typeface="Calibri" panose="020F0502020204030204"/>
                <a:cs typeface="Calibri" panose="020F0502020204030204"/>
                <a:sym typeface="Calibri" panose="020F0502020204030204"/>
              </a:rPr>
              <a:t>The bike rentals can be segregated into three categories:  </a:t>
            </a:r>
            <a:endParaRPr lang="en-US" sz="1800" dirty="0" smtClean="0">
              <a:solidFill>
                <a:schemeClr val="dk1"/>
              </a:solidFill>
              <a:latin typeface="Calibri" panose="020F0502020204030204"/>
              <a:ea typeface="Calibri" panose="020F0502020204030204"/>
              <a:cs typeface="Calibri" panose="020F0502020204030204"/>
              <a:sym typeface="Calibri" panose="020F0502020204030204"/>
            </a:endParaRPr>
          </a:p>
          <a:p>
            <a:pPr marL="285750" indent="-285750">
              <a:buClr>
                <a:schemeClr val="dk1"/>
              </a:buClr>
              <a:buSzPct val="75000"/>
              <a:buFont typeface="Wingdings" panose="05000000000000000000" pitchFamily="2" charset="2"/>
              <a:buChar char="q"/>
            </a:pPr>
            <a:endParaRPr lang="en-US" sz="1800" dirty="0" smtClean="0">
              <a:solidFill>
                <a:schemeClr val="dk1"/>
              </a:solidFill>
              <a:latin typeface="Calibri" panose="020F0502020204030204"/>
              <a:ea typeface="Calibri" panose="020F0502020204030204"/>
              <a:cs typeface="Calibri" panose="020F0502020204030204"/>
              <a:sym typeface="Calibri" panose="020F0502020204030204"/>
            </a:endParaRPr>
          </a:p>
          <a:p>
            <a:pPr marL="285750" indent="-285750">
              <a:buClr>
                <a:schemeClr val="dk1"/>
              </a:buClr>
              <a:buSzPct val="75000"/>
            </a:pPr>
            <a:r>
              <a:rPr lang="en-US" sz="1800" dirty="0" smtClean="0">
                <a:solidFill>
                  <a:schemeClr val="dk1"/>
                </a:solidFill>
                <a:latin typeface="Calibri" panose="020F0502020204030204"/>
                <a:ea typeface="Calibri" panose="020F0502020204030204"/>
                <a:cs typeface="Calibri" panose="020F0502020204030204"/>
                <a:sym typeface="Calibri" panose="020F0502020204030204"/>
              </a:rPr>
              <a:t>		1. High         : 8:00-10:00 and 17:00-20:00 </a:t>
            </a:r>
            <a:endParaRPr lang="en-US" sz="1800" dirty="0" smtClean="0">
              <a:solidFill>
                <a:schemeClr val="dk1"/>
              </a:solidFill>
              <a:latin typeface="Calibri" panose="020F0502020204030204"/>
              <a:ea typeface="Calibri" panose="020F0502020204030204"/>
              <a:cs typeface="Calibri" panose="020F0502020204030204"/>
              <a:sym typeface="Calibri" panose="020F0502020204030204"/>
            </a:endParaRPr>
          </a:p>
          <a:p>
            <a:pPr marL="285750" indent="-285750">
              <a:buClr>
                <a:schemeClr val="dk1"/>
              </a:buClr>
              <a:buSzPct val="75000"/>
            </a:pPr>
            <a:r>
              <a:rPr lang="en-US" sz="1800" dirty="0" smtClean="0">
                <a:solidFill>
                  <a:schemeClr val="dk1"/>
                </a:solidFill>
                <a:latin typeface="Calibri" panose="020F0502020204030204"/>
                <a:ea typeface="Calibri" panose="020F0502020204030204"/>
                <a:cs typeface="Calibri" panose="020F0502020204030204"/>
                <a:sym typeface="Calibri" panose="020F0502020204030204"/>
              </a:rPr>
              <a:t>		2. Average   : 10:00-16:00 </a:t>
            </a:r>
            <a:endParaRPr lang="en-US" sz="1800" dirty="0" smtClean="0">
              <a:solidFill>
                <a:schemeClr val="dk1"/>
              </a:solidFill>
              <a:latin typeface="Calibri" panose="020F0502020204030204"/>
              <a:ea typeface="Calibri" panose="020F0502020204030204"/>
              <a:cs typeface="Calibri" panose="020F0502020204030204"/>
              <a:sym typeface="Calibri" panose="020F0502020204030204"/>
            </a:endParaRPr>
          </a:p>
          <a:p>
            <a:pPr marL="285750" indent="-285750">
              <a:buClr>
                <a:schemeClr val="dk1"/>
              </a:buClr>
              <a:buSzPct val="75000"/>
            </a:pPr>
            <a:r>
              <a:rPr lang="en-US" sz="1800" dirty="0" smtClean="0">
                <a:solidFill>
                  <a:schemeClr val="dk1"/>
                </a:solidFill>
                <a:latin typeface="Calibri" panose="020F0502020204030204"/>
                <a:ea typeface="Calibri" panose="020F0502020204030204"/>
                <a:cs typeface="Calibri" panose="020F0502020204030204"/>
                <a:sym typeface="Calibri" panose="020F0502020204030204"/>
              </a:rPr>
              <a:t>		3. Low          : 0:00-6:00 and 20:00-24:00 </a:t>
            </a:r>
            <a:endParaRPr lang="en-US" sz="1800" dirty="0" smtClean="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Shape 104"/>
          <p:cNvSpPr txBox="1">
            <a:spLocks noGrp="1"/>
          </p:cNvSpPr>
          <p:nvPr>
            <p:ph type="ctrTitle"/>
          </p:nvPr>
        </p:nvSpPr>
        <p:spPr>
          <a:xfrm>
            <a:off x="381000" y="0"/>
            <a:ext cx="8458200" cy="762000"/>
          </a:xfrm>
          <a:prstGeom prst="rect">
            <a:avLst/>
          </a:prstGeom>
          <a:noFill/>
          <a:ln>
            <a:noFill/>
          </a:ln>
        </p:spPr>
        <p:txBody>
          <a:bodyPr wrap="square" lIns="91425" tIns="45700" rIns="91425" bIns="45700" anchor="ctr" anchorCtr="0">
            <a:noAutofit/>
          </a:bodyPr>
          <a:lstStyle/>
          <a:p>
            <a:pPr marL="0" marR="0" lvl="0" indent="0" algn="l" rtl="0">
              <a:lnSpc>
                <a:spcPct val="100000"/>
              </a:lnSpc>
              <a:spcBef>
                <a:spcPts val="0"/>
              </a:spcBef>
              <a:spcAft>
                <a:spcPts val="0"/>
              </a:spcAft>
              <a:buClr>
                <a:schemeClr val="dk1"/>
              </a:buClr>
              <a:buSzPct val="25000"/>
              <a:buFont typeface="Calibri" panose="020F0502020204030204"/>
              <a:buNone/>
            </a:pPr>
            <a:r>
              <a:rPr lang="en-US" sz="4000" b="0" i="1" u="none" strike="noStrike" cap="none">
                <a:solidFill>
                  <a:schemeClr val="dk1"/>
                </a:solidFill>
                <a:latin typeface="Calibri" panose="020F0502020204030204"/>
                <a:ea typeface="Calibri" panose="020F0502020204030204"/>
                <a:cs typeface="Calibri" panose="020F0502020204030204"/>
                <a:sym typeface="Calibri" panose="020F0502020204030204"/>
              </a:rPr>
              <a:t>Agenda</a:t>
            </a:r>
            <a:endParaRPr lang="en-US" sz="4000" b="0" i="1"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8" name="Shape 108"/>
          <p:cNvSpPr txBox="1">
            <a:spLocks noGrp="1"/>
          </p:cNvSpPr>
          <p:nvPr>
            <p:ph type="dt" sz="half" idx="10"/>
          </p:nvPr>
        </p:nvSpPr>
        <p:spPr>
          <a:prstGeom prst="rect">
            <a:avLst/>
          </a:prstGeom>
          <a:noFill/>
          <a:ln>
            <a:noFill/>
          </a:ln>
        </p:spPr>
        <p:txBody>
          <a:bodyPr wrap="square" lIns="91425" tIns="45700" rIns="91425" bIns="45700" anchor="ctr" anchorCtr="0">
            <a:noAutofit/>
          </a:bodyPr>
          <a:lstStyle/>
          <a:p>
            <a:pPr marL="0" marR="0" lvl="0" indent="0" algn="l" rtl="0">
              <a:lnSpc>
                <a:spcPct val="100000"/>
              </a:lnSpc>
              <a:spcBef>
                <a:spcPts val="0"/>
              </a:spcBef>
              <a:spcAft>
                <a:spcPts val="0"/>
              </a:spcAft>
              <a:buClr>
                <a:schemeClr val="lt1"/>
              </a:buClr>
              <a:buSzPct val="25000"/>
              <a:buFont typeface="Calibri" panose="020F0502020204030204"/>
              <a:buNone/>
            </a:pPr>
            <a:r>
              <a:rPr lang="en-US" sz="1200" b="0" i="0" u="none" strike="noStrike" cap="none" smtClean="0">
                <a:solidFill>
                  <a:schemeClr val="lt1"/>
                </a:solidFill>
                <a:latin typeface="Calibri" panose="020F0502020204030204"/>
                <a:ea typeface="Calibri" panose="020F0502020204030204"/>
                <a:cs typeface="Calibri" panose="020F0502020204030204"/>
                <a:sym typeface="Calibri" panose="020F0502020204030204"/>
              </a:rPr>
              <a:t>Oct 14, 2018</a:t>
            </a:r>
            <a:endParaRPr lang="en-US" sz="12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06" name="Shape 106"/>
          <p:cNvSpPr txBox="1">
            <a:spLocks noGrp="1"/>
          </p:cNvSpPr>
          <p:nvPr>
            <p:ph type="ftr" sz="quarter" idx="11"/>
          </p:nvPr>
        </p:nvSpPr>
        <p:spPr>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Calibri" panose="020F0502020204030204"/>
              <a:buNone/>
            </a:pPr>
            <a:r>
              <a:rPr lang="en-US" sz="1200" b="0" i="0" u="none" strike="noStrike" cap="none" smtClean="0">
                <a:solidFill>
                  <a:schemeClr val="lt1"/>
                </a:solidFill>
                <a:latin typeface="Calibri" panose="020F0502020204030204"/>
                <a:ea typeface="Calibri" panose="020F0502020204030204"/>
                <a:cs typeface="Calibri" panose="020F0502020204030204"/>
                <a:sym typeface="Calibri" panose="020F0502020204030204"/>
              </a:rPr>
              <a:t>Capstone Project Status Report - Oct-2018</a:t>
            </a:r>
            <a:endParaRPr lang="en-US" sz="12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07" name="Shape 107"/>
          <p:cNvSpPr txBox="1">
            <a:spLocks noGrp="1"/>
          </p:cNvSpPr>
          <p:nvPr>
            <p:ph type="sldNum" sz="quarter" idx="12"/>
          </p:nvPr>
        </p:nvSpPr>
        <p:spPr>
          <a:prstGeom prst="rect">
            <a:avLst/>
          </a:prstGeom>
          <a:noFill/>
          <a:ln>
            <a:noFill/>
          </a:ln>
        </p:spPr>
        <p:txBody>
          <a:bodyPr wrap="square" lIns="91425" tIns="45700" rIns="91425" bIns="45700" anchor="ctr" anchorCtr="0">
            <a:noAutofit/>
          </a:bodyPr>
          <a:lstStyle/>
          <a:p>
            <a:pPr marL="0" marR="0" lvl="0" indent="0" algn="r" rtl="0">
              <a:lnSpc>
                <a:spcPct val="100000"/>
              </a:lnSpc>
              <a:spcBef>
                <a:spcPts val="0"/>
              </a:spcBef>
              <a:spcAft>
                <a:spcPts val="0"/>
              </a:spcAft>
              <a:buClr>
                <a:schemeClr val="lt1"/>
              </a:buClr>
              <a:buSzPct val="25000"/>
              <a:buFont typeface="Calibri" panose="020F0502020204030204"/>
              <a:buNone/>
            </a:pPr>
            <a:fld id="{00000000-1234-1234-1234-123412341234}" type="slidenum">
              <a:rPr lang="en-US" sz="1200" b="1" i="0" u="none" strike="noStrike" cap="none">
                <a:solidFill>
                  <a:schemeClr val="lt1"/>
                </a:solidFill>
                <a:latin typeface="Calibri" panose="020F0502020204030204"/>
                <a:ea typeface="Calibri" panose="020F0502020204030204"/>
                <a:cs typeface="Calibri" panose="020F0502020204030204"/>
                <a:sym typeface="Calibri" panose="020F0502020204030204"/>
              </a:rPr>
            </a:fld>
            <a:endParaRPr lang="en-US" sz="1200" b="1"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graphicFrame>
        <p:nvGraphicFramePr>
          <p:cNvPr id="105" name="Shape 105"/>
          <p:cNvGraphicFramePr/>
          <p:nvPr/>
        </p:nvGraphicFramePr>
        <p:xfrm>
          <a:off x="381000" y="1314449"/>
          <a:ext cx="8229600" cy="4229100"/>
        </p:xfrm>
        <a:graphic>
          <a:graphicData uri="http://schemas.openxmlformats.org/drawingml/2006/table">
            <a:tbl>
              <a:tblPr firstCol="1">
                <a:noFill/>
                <a:tableStyleId>{B6A44D8F-41B5-4F18-93B8-F2A69BC86BB6}</a:tableStyleId>
              </a:tblPr>
              <a:tblGrid>
                <a:gridCol w="1028700"/>
                <a:gridCol w="7200900"/>
              </a:tblGrid>
              <a:tr h="521088">
                <a:tc>
                  <a:txBody>
                    <a:bodyPr/>
                    <a:lstStyle/>
                    <a:p>
                      <a:pPr marL="0" marR="0" lvl="0" indent="0" algn="ctr" rtl="0">
                        <a:lnSpc>
                          <a:spcPct val="100000"/>
                        </a:lnSpc>
                        <a:spcBef>
                          <a:spcPts val="0"/>
                        </a:spcBef>
                        <a:spcAft>
                          <a:spcPts val="0"/>
                        </a:spcAft>
                        <a:buClr>
                          <a:srgbClr val="000000"/>
                        </a:buClr>
                        <a:buSzPct val="25000"/>
                        <a:buFont typeface="Arial" panose="020B0604020202020204"/>
                        <a:buNone/>
                      </a:pPr>
                      <a:r>
                        <a:rPr lang="en-US" sz="2400" i="1" u="none" strike="noStrike" cap="none" dirty="0"/>
                        <a:t>1</a:t>
                      </a:r>
                      <a:endParaRPr lang="en-US" sz="2400" i="1" u="none" strike="noStrike" cap="none" dirty="0"/>
                    </a:p>
                  </a:txBody>
                  <a:tcPr marL="91450" marR="91450" marT="45725" marB="45725" anchor="ctr">
                    <a:solidFill>
                      <a:srgbClr val="A80000"/>
                    </a:solidFill>
                  </a:tcPr>
                </a:tc>
                <a:tc>
                  <a:txBody>
                    <a:bodyPr/>
                    <a:lstStyle/>
                    <a:p>
                      <a:pPr marL="0" marR="0" lvl="0" indent="0" algn="l" rtl="0">
                        <a:lnSpc>
                          <a:spcPct val="100000"/>
                        </a:lnSpc>
                        <a:spcBef>
                          <a:spcPts val="0"/>
                        </a:spcBef>
                        <a:spcAft>
                          <a:spcPts val="0"/>
                        </a:spcAft>
                        <a:buClr>
                          <a:srgbClr val="000000"/>
                        </a:buClr>
                        <a:buSzPct val="25000"/>
                        <a:buFont typeface="Arial" panose="020B0604020202020204"/>
                        <a:buNone/>
                      </a:pPr>
                      <a:r>
                        <a:rPr lang="en-US" sz="2400" i="1" u="none" strike="noStrike" cap="none" dirty="0" smtClean="0"/>
                        <a:t>Overall Status</a:t>
                      </a:r>
                      <a:endParaRPr lang="en-US" sz="2400" i="1" u="none" strike="noStrike" cap="none" dirty="0"/>
                    </a:p>
                  </a:txBody>
                  <a:tcPr marL="91450" marR="91450" marT="45725" marB="45725" anchor="ctr"/>
                </a:tc>
              </a:tr>
              <a:tr h="618002">
                <a:tc>
                  <a:txBody>
                    <a:bodyPr/>
                    <a:lstStyle/>
                    <a:p>
                      <a:pPr marL="0" marR="0" lvl="0" indent="0" algn="ctr" rtl="0">
                        <a:lnSpc>
                          <a:spcPct val="100000"/>
                        </a:lnSpc>
                        <a:spcBef>
                          <a:spcPts val="0"/>
                        </a:spcBef>
                        <a:spcAft>
                          <a:spcPts val="0"/>
                        </a:spcAft>
                        <a:buClr>
                          <a:srgbClr val="000000"/>
                        </a:buClr>
                        <a:buSzPct val="25000"/>
                        <a:buFont typeface="Arial" panose="020B0604020202020204"/>
                        <a:buNone/>
                      </a:pPr>
                      <a:r>
                        <a:rPr lang="en-US" sz="2400" i="1" u="none" strike="noStrike" cap="none"/>
                        <a:t>2</a:t>
                      </a:r>
                      <a:endParaRPr lang="en-US" sz="2400" i="1" u="none" strike="noStrike" cap="none"/>
                    </a:p>
                  </a:txBody>
                  <a:tcPr marL="91450" marR="91450" marT="45725" marB="45725" anchor="ctr">
                    <a:solidFill>
                      <a:srgbClr val="A80000"/>
                    </a:solidFill>
                  </a:tcPr>
                </a:tc>
                <a:tc>
                  <a:txBody>
                    <a:bodyPr/>
                    <a:lstStyle/>
                    <a:p>
                      <a:pPr marL="0" marR="0" lvl="0" indent="0" algn="l" rtl="0">
                        <a:lnSpc>
                          <a:spcPct val="100000"/>
                        </a:lnSpc>
                        <a:spcBef>
                          <a:spcPts val="0"/>
                        </a:spcBef>
                        <a:spcAft>
                          <a:spcPts val="0"/>
                        </a:spcAft>
                        <a:buClr>
                          <a:srgbClr val="000000"/>
                        </a:buClr>
                        <a:buSzPct val="25000"/>
                        <a:buFont typeface="Arial" panose="020B0604020202020204"/>
                        <a:buNone/>
                      </a:pPr>
                      <a:r>
                        <a:rPr lang="en-US" sz="2400" i="1" u="none" strike="noStrike" cap="none" dirty="0" smtClean="0"/>
                        <a:t>Data Exploration &amp;</a:t>
                      </a:r>
                      <a:r>
                        <a:rPr lang="en-US" sz="2400" i="1" u="none" strike="noStrike" cap="none" baseline="0" dirty="0" smtClean="0"/>
                        <a:t> Data Processing</a:t>
                      </a:r>
                      <a:endParaRPr lang="en-US" sz="2400" i="1" u="none" strike="noStrike" cap="none" dirty="0"/>
                    </a:p>
                  </a:txBody>
                  <a:tcPr marL="91450" marR="91450" marT="45725" marB="45725" anchor="ctr"/>
                </a:tc>
              </a:tr>
              <a:tr h="618002">
                <a:tc>
                  <a:txBody>
                    <a:bodyPr/>
                    <a:lstStyle/>
                    <a:p>
                      <a:pPr marL="0" marR="0" lvl="0" indent="0" algn="ctr" rtl="0">
                        <a:lnSpc>
                          <a:spcPct val="100000"/>
                        </a:lnSpc>
                        <a:spcBef>
                          <a:spcPts val="0"/>
                        </a:spcBef>
                        <a:spcAft>
                          <a:spcPts val="0"/>
                        </a:spcAft>
                        <a:buClr>
                          <a:srgbClr val="000000"/>
                        </a:buClr>
                        <a:buSzPct val="25000"/>
                        <a:buFont typeface="Arial" panose="020B0604020202020204"/>
                        <a:buNone/>
                      </a:pPr>
                      <a:r>
                        <a:rPr lang="en-US" sz="2400" b="1" i="1" u="none" strike="noStrike" cap="none"/>
                        <a:t>3</a:t>
                      </a:r>
                      <a:endParaRPr lang="en-US" sz="2400" b="1" i="1" u="none" strike="noStrike" cap="none"/>
                    </a:p>
                  </a:txBody>
                  <a:tcPr marL="91450" marR="91450" marT="45725" marB="45725" anchor="ctr">
                    <a:solidFill>
                      <a:srgbClr val="A80000"/>
                    </a:solidFill>
                  </a:tcPr>
                </a:tc>
                <a:tc>
                  <a:txBody>
                    <a:bodyPr/>
                    <a:lstStyle/>
                    <a:p>
                      <a:pPr marL="0" marR="0" lvl="0" indent="0" algn="l" rtl="0">
                        <a:lnSpc>
                          <a:spcPct val="100000"/>
                        </a:lnSpc>
                        <a:spcBef>
                          <a:spcPts val="0"/>
                        </a:spcBef>
                        <a:spcAft>
                          <a:spcPts val="0"/>
                        </a:spcAft>
                        <a:buClr>
                          <a:schemeClr val="dk1"/>
                        </a:buClr>
                        <a:buSzPct val="25000"/>
                        <a:buFont typeface="Calibri" panose="020F0502020204030204"/>
                        <a:buNone/>
                      </a:pPr>
                      <a:r>
                        <a:rPr lang="en-US" sz="2400" i="1" u="none" strike="noStrike" cap="none" baseline="0" dirty="0" smtClean="0"/>
                        <a:t> Linear Regression </a:t>
                      </a:r>
                      <a:r>
                        <a:rPr lang="en-US" sz="2400" i="1" u="none" strike="noStrike" cap="none" dirty="0" smtClean="0"/>
                        <a:t>Model Implementation</a:t>
                      </a:r>
                      <a:r>
                        <a:rPr lang="en-US" sz="2400" i="1" u="none" strike="noStrike" cap="none" baseline="0" dirty="0" smtClean="0"/>
                        <a:t> Results</a:t>
                      </a:r>
                      <a:endParaRPr lang="en-US" sz="2400" i="1" u="none" strike="noStrike" cap="none" dirty="0"/>
                    </a:p>
                  </a:txBody>
                  <a:tcPr marL="91450" marR="91450" marT="45725" marB="45725" anchor="ctr"/>
                </a:tc>
              </a:tr>
              <a:tr h="618002">
                <a:tc>
                  <a:txBody>
                    <a:bodyPr/>
                    <a:lstStyle/>
                    <a:p>
                      <a:pPr marL="0" marR="0" lvl="0" indent="0" algn="ctr" rtl="0">
                        <a:lnSpc>
                          <a:spcPct val="100000"/>
                        </a:lnSpc>
                        <a:spcBef>
                          <a:spcPts val="0"/>
                        </a:spcBef>
                        <a:spcAft>
                          <a:spcPts val="0"/>
                        </a:spcAft>
                        <a:buClr>
                          <a:srgbClr val="000000"/>
                        </a:buClr>
                        <a:buSzPct val="25000"/>
                        <a:buFont typeface="Arial" panose="020B0604020202020204"/>
                        <a:buNone/>
                      </a:pPr>
                      <a:r>
                        <a:rPr lang="en-US" sz="2400" i="1" u="none" strike="noStrike" cap="none"/>
                        <a:t>4</a:t>
                      </a:r>
                      <a:endParaRPr lang="en-US" sz="2400" i="1" u="none" strike="noStrike" cap="none"/>
                    </a:p>
                  </a:txBody>
                  <a:tcPr marL="91450" marR="91450" marT="45725" marB="45725" anchor="ctr">
                    <a:solidFill>
                      <a:srgbClr val="A80000"/>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ct val="25000"/>
                        <a:buFont typeface="Arial" panose="020B0604020202020204"/>
                        <a:buNone/>
                        <a:defRPr/>
                      </a:pPr>
                      <a:r>
                        <a:rPr lang="en-US" sz="2400" i="1" u="none" strike="noStrike" cap="none" baseline="0" dirty="0" smtClean="0"/>
                        <a:t>Analysis of Results &amp; Optimization</a:t>
                      </a:r>
                      <a:endParaRPr lang="en-US" sz="2400" i="1" u="none" strike="noStrike" cap="none" dirty="0" smtClean="0"/>
                    </a:p>
                  </a:txBody>
                  <a:tcPr marL="91450" marR="91450" marT="45725" marB="45725" anchor="ctr"/>
                </a:tc>
              </a:tr>
              <a:tr h="618002">
                <a:tc>
                  <a:txBody>
                    <a:bodyPr/>
                    <a:lstStyle/>
                    <a:p>
                      <a:pPr marL="0" marR="0" lvl="0" indent="0" algn="ctr" rtl="0">
                        <a:lnSpc>
                          <a:spcPct val="100000"/>
                        </a:lnSpc>
                        <a:spcBef>
                          <a:spcPts val="0"/>
                        </a:spcBef>
                        <a:spcAft>
                          <a:spcPts val="0"/>
                        </a:spcAft>
                        <a:buClr>
                          <a:srgbClr val="000000"/>
                        </a:buClr>
                        <a:buSzPct val="25000"/>
                        <a:buFont typeface="Arial" panose="020B0604020202020204"/>
                        <a:buNone/>
                      </a:pPr>
                      <a:r>
                        <a:rPr lang="en-US" sz="2400" i="1" u="none" strike="noStrike" cap="none" dirty="0" smtClean="0"/>
                        <a:t>5</a:t>
                      </a:r>
                      <a:endParaRPr lang="en-US" sz="2400" i="1" u="none" strike="noStrike" cap="none" dirty="0"/>
                    </a:p>
                  </a:txBody>
                  <a:tcPr marL="91450" marR="91450" marT="45725" marB="45725" anchor="ctr">
                    <a:solidFill>
                      <a:srgbClr val="A80000"/>
                    </a:solidFill>
                  </a:tcPr>
                </a:tc>
                <a:tc>
                  <a:txBody>
                    <a:bodyPr/>
                    <a:lstStyle/>
                    <a:p>
                      <a:pPr marL="0" marR="0" lvl="0" indent="0" algn="l" rtl="0">
                        <a:lnSpc>
                          <a:spcPct val="100000"/>
                        </a:lnSpc>
                        <a:spcBef>
                          <a:spcPts val="0"/>
                        </a:spcBef>
                        <a:spcAft>
                          <a:spcPts val="0"/>
                        </a:spcAft>
                        <a:buClr>
                          <a:srgbClr val="000000"/>
                        </a:buClr>
                        <a:buSzPct val="25000"/>
                        <a:buFont typeface="Arial" panose="020B0604020202020204"/>
                        <a:buNone/>
                      </a:pPr>
                      <a:r>
                        <a:rPr lang="en-US" sz="2400" i="1" u="none" strike="noStrike" cap="none" dirty="0" smtClean="0"/>
                        <a:t>Components &amp; Deliverables</a:t>
                      </a:r>
                      <a:endParaRPr lang="en-US" sz="2400" i="1" u="none" strike="noStrike" cap="none" dirty="0"/>
                    </a:p>
                  </a:txBody>
                  <a:tcPr marL="91450" marR="91450" marT="45725" marB="45725" anchor="ctr"/>
                </a:tc>
              </a:tr>
              <a:tr h="618002">
                <a:tc>
                  <a:txBody>
                    <a:bodyPr/>
                    <a:lstStyle/>
                    <a:p>
                      <a:pPr marL="0" marR="0" lvl="0" indent="0" algn="ctr" rtl="0">
                        <a:lnSpc>
                          <a:spcPct val="100000"/>
                        </a:lnSpc>
                        <a:spcBef>
                          <a:spcPts val="0"/>
                        </a:spcBef>
                        <a:spcAft>
                          <a:spcPts val="0"/>
                        </a:spcAft>
                        <a:buClr>
                          <a:srgbClr val="000000"/>
                        </a:buClr>
                        <a:buSzPct val="25000"/>
                        <a:buFont typeface="Arial" panose="020B0604020202020204"/>
                        <a:buNone/>
                      </a:pPr>
                      <a:r>
                        <a:rPr lang="en-US" sz="2400" i="1" u="none" strike="noStrike" cap="none" dirty="0" smtClean="0"/>
                        <a:t>6</a:t>
                      </a:r>
                      <a:endParaRPr lang="en-US" sz="2400" i="1" u="none" strike="noStrike" cap="none" dirty="0"/>
                    </a:p>
                  </a:txBody>
                  <a:tcPr marL="91450" marR="91450" marT="45725" marB="45725" anchor="ctr">
                    <a:solidFill>
                      <a:srgbClr val="A80000"/>
                    </a:solidFill>
                  </a:tcPr>
                </a:tc>
                <a:tc>
                  <a:txBody>
                    <a:bodyPr/>
                    <a:lstStyle/>
                    <a:p>
                      <a:pPr marL="0" marR="0" lvl="0" indent="0" algn="l" rtl="0">
                        <a:lnSpc>
                          <a:spcPct val="100000"/>
                        </a:lnSpc>
                        <a:spcBef>
                          <a:spcPts val="0"/>
                        </a:spcBef>
                        <a:spcAft>
                          <a:spcPts val="0"/>
                        </a:spcAft>
                        <a:buClr>
                          <a:schemeClr val="dk1"/>
                        </a:buClr>
                        <a:buSzPct val="25000"/>
                        <a:buFont typeface="Calibri" panose="020F0502020204030204"/>
                        <a:buNone/>
                      </a:pPr>
                      <a:r>
                        <a:rPr lang="en-US" sz="2400" i="1" u="none" strike="noStrike" cap="none" dirty="0" smtClean="0"/>
                        <a:t>Next Steps</a:t>
                      </a:r>
                      <a:endParaRPr lang="en-US" sz="2400" i="1" u="none" strike="noStrike" cap="none" dirty="0"/>
                    </a:p>
                  </a:txBody>
                  <a:tcPr marL="91450" marR="91450" marT="45725" marB="45725" anchor="ctr"/>
                </a:tc>
              </a:tr>
              <a:tr h="618002">
                <a:tc>
                  <a:txBody>
                    <a:bodyPr/>
                    <a:lstStyle/>
                    <a:p>
                      <a:pPr marL="0" marR="0" lvl="0" indent="0" algn="ctr" rtl="0">
                        <a:lnSpc>
                          <a:spcPct val="100000"/>
                        </a:lnSpc>
                        <a:spcBef>
                          <a:spcPts val="0"/>
                        </a:spcBef>
                        <a:spcAft>
                          <a:spcPts val="0"/>
                        </a:spcAft>
                        <a:buClr>
                          <a:srgbClr val="000000"/>
                        </a:buClr>
                        <a:buSzPct val="25000"/>
                        <a:buFont typeface="Arial" panose="020B0604020202020204"/>
                        <a:buNone/>
                      </a:pPr>
                      <a:r>
                        <a:rPr lang="en-US" sz="2400" i="1" u="none" strike="noStrike" cap="none" dirty="0" smtClean="0"/>
                        <a:t>7</a:t>
                      </a:r>
                      <a:endParaRPr lang="en-US" sz="2400" i="1" u="none" strike="noStrike" cap="none" dirty="0"/>
                    </a:p>
                  </a:txBody>
                  <a:tcPr marL="91450" marR="91450" marT="45725" marB="45725" anchor="ctr">
                    <a:solidFill>
                      <a:srgbClr val="A80000"/>
                    </a:solidFill>
                  </a:tcPr>
                </a:tc>
                <a:tc>
                  <a:txBody>
                    <a:bodyPr/>
                    <a:lstStyle/>
                    <a:p>
                      <a:pPr marL="0" marR="0" lvl="0" indent="0" algn="l" rtl="0">
                        <a:lnSpc>
                          <a:spcPct val="100000"/>
                        </a:lnSpc>
                        <a:spcBef>
                          <a:spcPts val="0"/>
                        </a:spcBef>
                        <a:spcAft>
                          <a:spcPts val="0"/>
                        </a:spcAft>
                        <a:buClr>
                          <a:srgbClr val="000000"/>
                        </a:buClr>
                        <a:buSzPct val="25000"/>
                        <a:buFont typeface="Arial" panose="020B0604020202020204"/>
                        <a:buNone/>
                      </a:pPr>
                      <a:r>
                        <a:rPr lang="en-US" sz="2400" i="1" u="none" strike="noStrike" cap="none" dirty="0" smtClean="0"/>
                        <a:t>Appendix</a:t>
                      </a:r>
                      <a:endParaRPr lang="en-US" sz="2400" i="1" u="none" strike="noStrike" cap="none" dirty="0"/>
                    </a:p>
                  </a:txBody>
                  <a:tcPr marL="91450" marR="91450" marT="45725" marB="45725" anchor="ctr"/>
                </a:tc>
              </a:tr>
            </a:tbl>
          </a:graphicData>
        </a:graphic>
      </p:graphicFrame>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Shape 245"/>
          <p:cNvSpPr txBox="1">
            <a:spLocks noGrp="1"/>
          </p:cNvSpPr>
          <p:nvPr>
            <p:ph type="ctrTitle"/>
          </p:nvPr>
        </p:nvSpPr>
        <p:spPr>
          <a:xfrm>
            <a:off x="381000" y="0"/>
            <a:ext cx="8458200" cy="762000"/>
          </a:xfrm>
          <a:prstGeom prst="rect">
            <a:avLst/>
          </a:prstGeom>
          <a:noFill/>
          <a:ln>
            <a:noFill/>
          </a:ln>
        </p:spPr>
        <p:txBody>
          <a:bodyPr wrap="square" lIns="91425" tIns="45700" rIns="91425" bIns="45700" anchor="ctr" anchorCtr="0">
            <a:noAutofit/>
          </a:bodyPr>
          <a:lstStyle/>
          <a:p>
            <a:pPr algn="l">
              <a:buSzPct val="25000"/>
            </a:pPr>
            <a:r>
              <a:rPr lang="en-US" sz="4000" i="1" dirty="0" smtClean="0">
                <a:solidFill>
                  <a:schemeClr val="tx1"/>
                </a:solidFill>
              </a:rPr>
              <a:t>Hypothesis Testing</a:t>
            </a:r>
            <a:endParaRPr lang="en-US" sz="4000" b="0" i="1" u="none" strike="noStrike" cap="none" dirty="0">
              <a:solidFill>
                <a:schemeClr val="tx1"/>
              </a:solidFill>
              <a:latin typeface="Calibri" panose="020F0502020204030204"/>
              <a:ea typeface="Calibri" panose="020F0502020204030204"/>
              <a:cs typeface="Calibri" panose="020F0502020204030204"/>
              <a:sym typeface="Calibri" panose="020F0502020204030204"/>
            </a:endParaRPr>
          </a:p>
        </p:txBody>
      </p:sp>
      <p:sp>
        <p:nvSpPr>
          <p:cNvPr id="249" name="Shape 249"/>
          <p:cNvSpPr txBox="1">
            <a:spLocks noGrp="1"/>
          </p:cNvSpPr>
          <p:nvPr>
            <p:ph type="dt" sz="half" idx="10"/>
          </p:nvPr>
        </p:nvSpPr>
        <p:spPr>
          <a:prstGeom prst="rect">
            <a:avLst/>
          </a:prstGeom>
          <a:noFill/>
          <a:ln>
            <a:noFill/>
          </a:ln>
        </p:spPr>
        <p:txBody>
          <a:bodyPr wrap="square" lIns="91425" tIns="45700" rIns="91425" bIns="45700" anchor="ctr" anchorCtr="0">
            <a:noAutofit/>
          </a:bodyPr>
          <a:lstStyle/>
          <a:p>
            <a:pPr marL="0" marR="0" lvl="0" indent="0" algn="l" rtl="0">
              <a:lnSpc>
                <a:spcPct val="100000"/>
              </a:lnSpc>
              <a:spcBef>
                <a:spcPts val="0"/>
              </a:spcBef>
              <a:spcAft>
                <a:spcPts val="0"/>
              </a:spcAft>
              <a:buClr>
                <a:schemeClr val="lt1"/>
              </a:buClr>
              <a:buSzPct val="25000"/>
              <a:buFont typeface="Calibri" panose="020F0502020204030204"/>
              <a:buNone/>
            </a:pPr>
            <a:r>
              <a:rPr lang="en-US" sz="1200" b="0" i="0" u="none" strike="noStrike" cap="none" smtClean="0">
                <a:solidFill>
                  <a:schemeClr val="lt1"/>
                </a:solidFill>
                <a:latin typeface="Calibri" panose="020F0502020204030204"/>
                <a:ea typeface="Calibri" panose="020F0502020204030204"/>
                <a:cs typeface="Calibri" panose="020F0502020204030204"/>
                <a:sym typeface="Calibri" panose="020F0502020204030204"/>
              </a:rPr>
              <a:t>Oct 14, 2018</a:t>
            </a:r>
            <a:endParaRPr lang="en-US" sz="1200" b="0" i="0" u="none" strike="noStrike" cap="none"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47" name="Shape 247"/>
          <p:cNvSpPr txBox="1">
            <a:spLocks noGrp="1"/>
          </p:cNvSpPr>
          <p:nvPr>
            <p:ph type="ftr" sz="quarter" idx="11"/>
          </p:nvPr>
        </p:nvSpPr>
        <p:spPr>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Calibri" panose="020F0502020204030204"/>
              <a:buNone/>
            </a:pPr>
            <a:r>
              <a:rPr lang="en-US" sz="1200" b="0" i="0" u="none" strike="noStrike" cap="none" smtClean="0">
                <a:solidFill>
                  <a:schemeClr val="lt1"/>
                </a:solidFill>
                <a:latin typeface="Calibri" panose="020F0502020204030204"/>
                <a:ea typeface="Calibri" panose="020F0502020204030204"/>
                <a:cs typeface="Calibri" panose="020F0502020204030204"/>
                <a:sym typeface="Calibri" panose="020F0502020204030204"/>
              </a:rPr>
              <a:t>Capstone Project Status Report - Oct-2018</a:t>
            </a:r>
            <a:endParaRPr lang="en-US" sz="1200" b="0" i="0" u="none" strike="noStrike" cap="none"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48" name="Shape 248"/>
          <p:cNvSpPr txBox="1">
            <a:spLocks noGrp="1"/>
          </p:cNvSpPr>
          <p:nvPr>
            <p:ph type="sldNum" sz="quarter" idx="12"/>
          </p:nvPr>
        </p:nvSpPr>
        <p:spPr>
          <a:prstGeom prst="rect">
            <a:avLst/>
          </a:prstGeom>
          <a:noFill/>
          <a:ln>
            <a:noFill/>
          </a:ln>
        </p:spPr>
        <p:txBody>
          <a:bodyPr wrap="square" lIns="91425" tIns="45700" rIns="91425" bIns="45700" anchor="ctr" anchorCtr="0">
            <a:noAutofit/>
          </a:bodyPr>
          <a:lstStyle/>
          <a:p>
            <a:pPr marL="0" marR="0" lvl="0" indent="0" algn="r" rtl="0">
              <a:lnSpc>
                <a:spcPct val="100000"/>
              </a:lnSpc>
              <a:spcBef>
                <a:spcPts val="0"/>
              </a:spcBef>
              <a:spcAft>
                <a:spcPts val="0"/>
              </a:spcAft>
              <a:buClr>
                <a:schemeClr val="lt1"/>
              </a:buClr>
              <a:buSzPct val="25000"/>
              <a:buFont typeface="Calibri" panose="020F0502020204030204"/>
              <a:buNone/>
            </a:pPr>
            <a:fld id="{00000000-1234-1234-1234-123412341234}" type="slidenum">
              <a:rPr lang="en-US" sz="1200" b="1" i="0" u="none" strike="noStrike" cap="none">
                <a:solidFill>
                  <a:schemeClr val="lt1"/>
                </a:solidFill>
                <a:latin typeface="Calibri" panose="020F0502020204030204"/>
                <a:ea typeface="Calibri" panose="020F0502020204030204"/>
                <a:cs typeface="Calibri" panose="020F0502020204030204"/>
                <a:sym typeface="Calibri" panose="020F0502020204030204"/>
              </a:rPr>
            </a:fld>
            <a:endParaRPr lang="en-US" sz="1200" b="1" i="0" u="none" strike="noStrike" cap="none"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46" name="Shape 246"/>
          <p:cNvSpPr txBox="1"/>
          <p:nvPr/>
        </p:nvSpPr>
        <p:spPr>
          <a:xfrm>
            <a:off x="342900" y="703385"/>
            <a:ext cx="8458200" cy="5162844"/>
          </a:xfrm>
          <a:prstGeom prst="rect">
            <a:avLst/>
          </a:prstGeom>
          <a:noFill/>
          <a:ln w="9525" cap="flat" cmpd="sng">
            <a:solidFill>
              <a:schemeClr val="dk1"/>
            </a:solidFill>
            <a:prstDash val="solid"/>
            <a:round/>
            <a:headEnd type="none" w="med" len="med"/>
            <a:tailEnd type="none" w="med" len="med"/>
          </a:ln>
        </p:spPr>
        <p:txBody>
          <a:bodyPr wrap="square" lIns="91425" tIns="45700" rIns="91425" bIns="45700" anchor="t" anchorCtr="0">
            <a:noAutofit/>
          </a:bodyPr>
          <a:lstStyle/>
          <a:p>
            <a:pPr>
              <a:buClr>
                <a:srgbClr val="0070C0"/>
              </a:buClr>
              <a:buSzPct val="25000"/>
            </a:pPr>
            <a:r>
              <a:rPr lang="en-US" sz="2400" dirty="0" smtClean="0">
                <a:solidFill>
                  <a:srgbClr val="0070C0"/>
                </a:solidFill>
                <a:latin typeface="Calibri" panose="020F0502020204030204"/>
                <a:ea typeface="Calibri" panose="020F0502020204030204"/>
                <a:cs typeface="Calibri" panose="020F0502020204030204"/>
                <a:sym typeface="Calibri" panose="020F0502020204030204"/>
              </a:rPr>
              <a:t>Using multivariate analysis:</a:t>
            </a:r>
            <a:endParaRPr lang="en-US" sz="2400" dirty="0" smtClean="0">
              <a:solidFill>
                <a:srgbClr val="0070C0"/>
              </a:solidFill>
              <a:latin typeface="Calibri" panose="020F0502020204030204"/>
              <a:ea typeface="Calibri" panose="020F0502020204030204"/>
              <a:cs typeface="Calibri" panose="020F0502020204030204"/>
              <a:sym typeface="Calibri" panose="020F0502020204030204"/>
            </a:endParaRPr>
          </a:p>
          <a:p>
            <a:pPr>
              <a:buClr>
                <a:srgbClr val="0070C0"/>
              </a:buClr>
              <a:buSzPct val="25000"/>
            </a:pPr>
            <a:endParaRPr lang="en-US" sz="1800" dirty="0" smtClean="0">
              <a:solidFill>
                <a:schemeClr val="dk1"/>
              </a:solidFill>
              <a:latin typeface="Calibri" panose="020F0502020204030204"/>
              <a:ea typeface="Calibri" panose="020F0502020204030204"/>
              <a:cs typeface="Calibri" panose="020F0502020204030204"/>
              <a:sym typeface="Calibri" panose="020F0502020204030204"/>
            </a:endParaRPr>
          </a:p>
          <a:p>
            <a:pPr>
              <a:buClr>
                <a:srgbClr val="0070C0"/>
              </a:buClr>
              <a:buSzPct val="25000"/>
            </a:pPr>
            <a:r>
              <a:rPr lang="en-US" sz="1800" dirty="0" smtClean="0">
                <a:solidFill>
                  <a:schemeClr val="dk1"/>
                </a:solidFill>
                <a:latin typeface="Calibri" panose="020F0502020204030204"/>
                <a:ea typeface="Calibri" panose="020F0502020204030204"/>
                <a:cs typeface="Calibri" panose="020F0502020204030204"/>
                <a:sym typeface="Calibri" panose="020F0502020204030204"/>
              </a:rPr>
              <a:t>Till now, we have got a fair understanding of the data set. Now, let’s test the hypothesis which we had generated earlier.  Here we have added some additional hypothesis from the dataset. Let’s test them one by one:</a:t>
            </a:r>
            <a:endParaRPr lang="en-US" sz="1800" dirty="0" smtClean="0">
              <a:solidFill>
                <a:schemeClr val="dk1"/>
              </a:solidFill>
              <a:latin typeface="Calibri" panose="020F0502020204030204"/>
              <a:ea typeface="Calibri" panose="020F0502020204030204"/>
              <a:cs typeface="Calibri" panose="020F0502020204030204"/>
              <a:sym typeface="Calibri" panose="020F0502020204030204"/>
            </a:endParaRPr>
          </a:p>
          <a:p>
            <a:pPr>
              <a:buClr>
                <a:srgbClr val="0070C0"/>
              </a:buClr>
              <a:buSzPct val="25000"/>
            </a:pPr>
            <a:endParaRPr lang="en-US" sz="1800" dirty="0" smtClean="0">
              <a:solidFill>
                <a:schemeClr val="dk1"/>
              </a:solidFill>
              <a:latin typeface="Calibri" panose="020F0502020204030204"/>
              <a:ea typeface="Calibri" panose="020F0502020204030204"/>
              <a:cs typeface="Calibri" panose="020F0502020204030204"/>
              <a:sym typeface="Calibri" panose="020F0502020204030204"/>
            </a:endParaRPr>
          </a:p>
          <a:p>
            <a:pPr marL="285750" lvl="0" indent="-285750">
              <a:buClr>
                <a:srgbClr val="000000"/>
              </a:buClr>
              <a:buSzPct val="75000"/>
              <a:buFont typeface="Wingdings" panose="05000000000000000000" pitchFamily="2" charset="2"/>
              <a:buChar char="q"/>
            </a:pPr>
            <a:r>
              <a:rPr lang="en-US" sz="1800" b="1" dirty="0" smtClean="0">
                <a:solidFill>
                  <a:schemeClr val="dk1"/>
                </a:solidFill>
                <a:latin typeface="Calibri" panose="020F0502020204030204"/>
                <a:ea typeface="Calibri" panose="020F0502020204030204"/>
                <a:cs typeface="Calibri" panose="020F0502020204030204"/>
                <a:sym typeface="Calibri" panose="020F0502020204030204"/>
              </a:rPr>
              <a:t>Hourly trend: </a:t>
            </a:r>
            <a:r>
              <a:rPr lang="en-US" sz="1800" dirty="0" smtClean="0">
                <a:solidFill>
                  <a:schemeClr val="dk1"/>
                </a:solidFill>
                <a:latin typeface="Calibri" panose="020F0502020204030204"/>
                <a:ea typeface="Calibri" panose="020F0502020204030204"/>
                <a:cs typeface="Calibri" panose="020F0502020204030204"/>
                <a:sym typeface="Calibri" panose="020F0502020204030204"/>
              </a:rPr>
              <a:t>We don’t have the variable ‘hour’ with us right now. But we can extract it using the datetime column</a:t>
            </a:r>
            <a:r>
              <a:rPr lang="en-US" sz="1800" dirty="0" smtClean="0">
                <a:latin typeface="Calibri" panose="020F0502020204030204"/>
                <a:ea typeface="Calibri" panose="020F0502020204030204"/>
                <a:cs typeface="Calibri" panose="020F0502020204030204"/>
                <a:sym typeface="Calibri" panose="020F0502020204030204"/>
              </a:rPr>
              <a:t>.</a:t>
            </a:r>
            <a:endParaRPr lang="en-US" sz="1800" dirty="0" smtClean="0">
              <a:latin typeface="Calibri" panose="020F0502020204030204"/>
              <a:ea typeface="Calibri" panose="020F0502020204030204"/>
              <a:cs typeface="Calibri" panose="020F0502020204030204"/>
              <a:sym typeface="Calibri" panose="020F0502020204030204"/>
            </a:endParaRPr>
          </a:p>
          <a:p>
            <a:pPr>
              <a:buClr>
                <a:srgbClr val="0070C0"/>
              </a:buClr>
              <a:buSzPct val="25000"/>
            </a:pPr>
            <a:endParaRPr lang="en-US" sz="1800" dirty="0" smtClean="0">
              <a:solidFill>
                <a:schemeClr val="dk1"/>
              </a:solidFill>
              <a:latin typeface="Calibri" panose="020F0502020204030204"/>
              <a:ea typeface="Calibri" panose="020F0502020204030204"/>
              <a:cs typeface="Calibri" panose="020F0502020204030204"/>
              <a:sym typeface="Calibri" panose="020F0502020204030204"/>
            </a:endParaRPr>
          </a:p>
          <a:p>
            <a:pPr>
              <a:buClr>
                <a:srgbClr val="0070C0"/>
              </a:buClr>
              <a:buSzPct val="25000"/>
            </a:pPr>
            <a:r>
              <a:rPr lang="en-US" sz="1800" dirty="0" smtClean="0">
                <a:solidFill>
                  <a:schemeClr val="dk1"/>
                </a:solidFill>
                <a:latin typeface="Calibri" panose="020F0502020204030204"/>
                <a:ea typeface="Calibri" panose="020F0502020204030204"/>
                <a:cs typeface="Calibri" panose="020F0502020204030204"/>
                <a:sym typeface="Calibri" panose="020F0502020204030204"/>
              </a:rPr>
              <a:t>	</a:t>
            </a:r>
            <a:r>
              <a:rPr lang="en-US" sz="1800" dirty="0" err="1" smtClean="0">
                <a:solidFill>
                  <a:schemeClr val="dk1"/>
                </a:solidFill>
                <a:latin typeface="Calibri" panose="020F0502020204030204"/>
                <a:ea typeface="Calibri" panose="020F0502020204030204"/>
                <a:cs typeface="Calibri" panose="020F0502020204030204"/>
                <a:sym typeface="Calibri" panose="020F0502020204030204"/>
              </a:rPr>
              <a:t>data$hour</a:t>
            </a:r>
            <a:r>
              <a:rPr lang="en-US" sz="1800" dirty="0" smtClean="0">
                <a:solidFill>
                  <a:schemeClr val="dk1"/>
                </a:solidFill>
                <a:latin typeface="Calibri" panose="020F0502020204030204"/>
                <a:ea typeface="Calibri" panose="020F0502020204030204"/>
                <a:cs typeface="Calibri" panose="020F0502020204030204"/>
                <a:sym typeface="Calibri" panose="020F0502020204030204"/>
              </a:rPr>
              <a:t>=</a:t>
            </a:r>
            <a:r>
              <a:rPr lang="en-US" sz="1800" dirty="0" err="1" smtClean="0">
                <a:solidFill>
                  <a:schemeClr val="dk1"/>
                </a:solidFill>
                <a:latin typeface="Calibri" panose="020F0502020204030204"/>
                <a:ea typeface="Calibri" panose="020F0502020204030204"/>
                <a:cs typeface="Calibri" panose="020F0502020204030204"/>
                <a:sym typeface="Calibri" panose="020F0502020204030204"/>
              </a:rPr>
              <a:t>substr</a:t>
            </a:r>
            <a:r>
              <a:rPr lang="en-US" sz="1800" dirty="0" smtClean="0">
                <a:solidFill>
                  <a:schemeClr val="dk1"/>
                </a:solidFill>
                <a:latin typeface="Calibri" panose="020F0502020204030204"/>
                <a:ea typeface="Calibri" panose="020F0502020204030204"/>
                <a:cs typeface="Calibri" panose="020F0502020204030204"/>
                <a:sym typeface="Calibri" panose="020F0502020204030204"/>
              </a:rPr>
              <a:t>(data$datetime,12,13) </a:t>
            </a:r>
            <a:endParaRPr lang="en-US" sz="1800" dirty="0" smtClean="0">
              <a:solidFill>
                <a:schemeClr val="dk1"/>
              </a:solidFill>
              <a:latin typeface="Calibri" panose="020F0502020204030204"/>
              <a:ea typeface="Calibri" panose="020F0502020204030204"/>
              <a:cs typeface="Calibri" panose="020F0502020204030204"/>
              <a:sym typeface="Calibri" panose="020F0502020204030204"/>
            </a:endParaRPr>
          </a:p>
          <a:p>
            <a:pPr>
              <a:buClr>
                <a:srgbClr val="0070C0"/>
              </a:buClr>
              <a:buSzPct val="25000"/>
            </a:pPr>
            <a:r>
              <a:rPr lang="en-US" sz="1800" dirty="0" smtClean="0">
                <a:solidFill>
                  <a:schemeClr val="dk1"/>
                </a:solidFill>
                <a:latin typeface="Calibri" panose="020F0502020204030204"/>
                <a:ea typeface="Calibri" panose="020F0502020204030204"/>
                <a:cs typeface="Calibri" panose="020F0502020204030204"/>
                <a:sym typeface="Calibri" panose="020F0502020204030204"/>
              </a:rPr>
              <a:t>	</a:t>
            </a:r>
            <a:r>
              <a:rPr lang="en-US" sz="1800" dirty="0" err="1" smtClean="0">
                <a:solidFill>
                  <a:schemeClr val="dk1"/>
                </a:solidFill>
                <a:latin typeface="Calibri" panose="020F0502020204030204"/>
                <a:ea typeface="Calibri" panose="020F0502020204030204"/>
                <a:cs typeface="Calibri" panose="020F0502020204030204"/>
                <a:sym typeface="Calibri" panose="020F0502020204030204"/>
              </a:rPr>
              <a:t>data$hour</a:t>
            </a:r>
            <a:r>
              <a:rPr lang="en-US" sz="1800" dirty="0" smtClean="0">
                <a:solidFill>
                  <a:schemeClr val="dk1"/>
                </a:solidFill>
                <a:latin typeface="Calibri" panose="020F0502020204030204"/>
                <a:ea typeface="Calibri" panose="020F0502020204030204"/>
                <a:cs typeface="Calibri" panose="020F0502020204030204"/>
                <a:sym typeface="Calibri" panose="020F0502020204030204"/>
              </a:rPr>
              <a:t>=</a:t>
            </a:r>
            <a:r>
              <a:rPr lang="en-US" sz="1800" dirty="0" err="1" smtClean="0">
                <a:solidFill>
                  <a:schemeClr val="dk1"/>
                </a:solidFill>
                <a:latin typeface="Calibri" panose="020F0502020204030204"/>
                <a:ea typeface="Calibri" panose="020F0502020204030204"/>
                <a:cs typeface="Calibri" panose="020F0502020204030204"/>
                <a:sym typeface="Calibri" panose="020F0502020204030204"/>
              </a:rPr>
              <a:t>as.factor</a:t>
            </a:r>
            <a:r>
              <a:rPr lang="en-US" sz="1800" dirty="0" smtClean="0">
                <a:solidFill>
                  <a:schemeClr val="dk1"/>
                </a:solidFill>
                <a:latin typeface="Calibri" panose="020F0502020204030204"/>
                <a:ea typeface="Calibri" panose="020F0502020204030204"/>
                <a:cs typeface="Calibri" panose="020F0502020204030204"/>
                <a:sym typeface="Calibri" panose="020F0502020204030204"/>
              </a:rPr>
              <a:t>(</a:t>
            </a:r>
            <a:r>
              <a:rPr lang="en-US" sz="1800" dirty="0" err="1" smtClean="0">
                <a:solidFill>
                  <a:schemeClr val="dk1"/>
                </a:solidFill>
                <a:latin typeface="Calibri" panose="020F0502020204030204"/>
                <a:ea typeface="Calibri" panose="020F0502020204030204"/>
                <a:cs typeface="Calibri" panose="020F0502020204030204"/>
                <a:sym typeface="Calibri" panose="020F0502020204030204"/>
              </a:rPr>
              <a:t>data$hour</a:t>
            </a:r>
            <a:r>
              <a:rPr lang="en-US" sz="1800" dirty="0" smtClean="0">
                <a:solidFill>
                  <a:schemeClr val="dk1"/>
                </a:solidFill>
                <a:latin typeface="Calibri" panose="020F0502020204030204"/>
                <a:ea typeface="Calibri" panose="020F0502020204030204"/>
                <a:cs typeface="Calibri" panose="020F0502020204030204"/>
                <a:sym typeface="Calibri" panose="020F0502020204030204"/>
              </a:rPr>
              <a:t>)</a:t>
            </a:r>
            <a:endParaRPr lang="en-US" sz="1800" dirty="0" smtClean="0">
              <a:solidFill>
                <a:schemeClr val="dk1"/>
              </a:solidFill>
              <a:latin typeface="Calibri" panose="020F0502020204030204"/>
              <a:ea typeface="Calibri" panose="020F0502020204030204"/>
              <a:cs typeface="Calibri" panose="020F0502020204030204"/>
              <a:sym typeface="Calibri" panose="020F0502020204030204"/>
            </a:endParaRPr>
          </a:p>
          <a:p>
            <a:pPr>
              <a:buClr>
                <a:srgbClr val="0070C0"/>
              </a:buClr>
              <a:buSzPct val="25000"/>
            </a:pPr>
            <a:endParaRPr lang="en-US" sz="1800" dirty="0" smtClean="0">
              <a:solidFill>
                <a:schemeClr val="dk1"/>
              </a:solidFill>
              <a:latin typeface="Calibri" panose="020F0502020204030204"/>
              <a:ea typeface="Calibri" panose="020F0502020204030204"/>
              <a:cs typeface="Calibri" panose="020F0502020204030204"/>
              <a:sym typeface="Calibri" panose="020F0502020204030204"/>
            </a:endParaRPr>
          </a:p>
          <a:p>
            <a:pPr>
              <a:buClr>
                <a:srgbClr val="0070C0"/>
              </a:buClr>
              <a:buSzPct val="25000"/>
            </a:pPr>
            <a:r>
              <a:rPr lang="en-US" sz="1800" dirty="0" smtClean="0">
                <a:solidFill>
                  <a:schemeClr val="dk1"/>
                </a:solidFill>
                <a:latin typeface="Calibri" panose="020F0502020204030204"/>
                <a:ea typeface="Calibri" panose="020F0502020204030204"/>
                <a:cs typeface="Calibri" panose="020F0502020204030204"/>
                <a:sym typeface="Calibri" panose="020F0502020204030204"/>
              </a:rPr>
              <a:t>Let’s plot the hourly trend of count over hours and check if our hypothesis is correct or not. We will separate train and test data set from combined one.</a:t>
            </a:r>
            <a:endParaRPr lang="en-US" sz="1800" dirty="0" smtClean="0">
              <a:solidFill>
                <a:schemeClr val="dk1"/>
              </a:solidFill>
              <a:latin typeface="Calibri" panose="020F0502020204030204"/>
              <a:ea typeface="Calibri" panose="020F0502020204030204"/>
              <a:cs typeface="Calibri" panose="020F0502020204030204"/>
              <a:sym typeface="Calibri" panose="020F0502020204030204"/>
            </a:endParaRPr>
          </a:p>
          <a:p>
            <a:pPr>
              <a:buClr>
                <a:srgbClr val="0070C0"/>
              </a:buClr>
              <a:buSzPct val="25000"/>
            </a:pPr>
            <a:endParaRPr lang="en-US" sz="1800" dirty="0" smtClean="0">
              <a:solidFill>
                <a:schemeClr val="dk1"/>
              </a:solidFill>
              <a:latin typeface="Calibri" panose="020F0502020204030204"/>
              <a:ea typeface="Calibri" panose="020F0502020204030204"/>
              <a:cs typeface="Calibri" panose="020F0502020204030204"/>
              <a:sym typeface="Calibri" panose="020F0502020204030204"/>
            </a:endParaRPr>
          </a:p>
          <a:p>
            <a:pPr>
              <a:buClr>
                <a:srgbClr val="0070C0"/>
              </a:buClr>
              <a:buSzPct val="25000"/>
            </a:pPr>
            <a:r>
              <a:rPr lang="en-US" sz="1800" dirty="0" smtClean="0">
                <a:solidFill>
                  <a:schemeClr val="dk1"/>
                </a:solidFill>
                <a:latin typeface="Calibri" panose="020F0502020204030204"/>
                <a:ea typeface="Calibri" panose="020F0502020204030204"/>
                <a:cs typeface="Calibri" panose="020F0502020204030204"/>
                <a:sym typeface="Calibri" panose="020F0502020204030204"/>
              </a:rPr>
              <a:t>train=data[</a:t>
            </a:r>
            <a:r>
              <a:rPr lang="en-US" sz="1800" dirty="0" err="1" smtClean="0">
                <a:solidFill>
                  <a:schemeClr val="dk1"/>
                </a:solidFill>
                <a:latin typeface="Calibri" panose="020F0502020204030204"/>
                <a:ea typeface="Calibri" panose="020F0502020204030204"/>
                <a:cs typeface="Calibri" panose="020F0502020204030204"/>
                <a:sym typeface="Calibri" panose="020F0502020204030204"/>
              </a:rPr>
              <a:t>as.integer</a:t>
            </a:r>
            <a:r>
              <a:rPr lang="en-US" sz="1800" dirty="0" smtClean="0">
                <a:solidFill>
                  <a:schemeClr val="dk1"/>
                </a:solidFill>
                <a:latin typeface="Calibri" panose="020F0502020204030204"/>
                <a:ea typeface="Calibri" panose="020F0502020204030204"/>
                <a:cs typeface="Calibri" panose="020F0502020204030204"/>
                <a:sym typeface="Calibri" panose="020F0502020204030204"/>
              </a:rPr>
              <a:t>(</a:t>
            </a:r>
            <a:r>
              <a:rPr lang="en-US" sz="1800" dirty="0" err="1" smtClean="0">
                <a:solidFill>
                  <a:schemeClr val="dk1"/>
                </a:solidFill>
                <a:latin typeface="Calibri" panose="020F0502020204030204"/>
                <a:ea typeface="Calibri" panose="020F0502020204030204"/>
                <a:cs typeface="Calibri" panose="020F0502020204030204"/>
                <a:sym typeface="Calibri" panose="020F0502020204030204"/>
              </a:rPr>
              <a:t>substr</a:t>
            </a:r>
            <a:r>
              <a:rPr lang="en-US" sz="1800" dirty="0" smtClean="0">
                <a:solidFill>
                  <a:schemeClr val="dk1"/>
                </a:solidFill>
                <a:latin typeface="Calibri" panose="020F0502020204030204"/>
                <a:ea typeface="Calibri" panose="020F0502020204030204"/>
                <a:cs typeface="Calibri" panose="020F0502020204030204"/>
                <a:sym typeface="Calibri" panose="020F0502020204030204"/>
              </a:rPr>
              <a:t>(data$datetime,9,10))&lt;20,] test=data[</a:t>
            </a:r>
            <a:r>
              <a:rPr lang="en-US" sz="1800" dirty="0" err="1" smtClean="0">
                <a:solidFill>
                  <a:schemeClr val="dk1"/>
                </a:solidFill>
                <a:latin typeface="Calibri" panose="020F0502020204030204"/>
                <a:ea typeface="Calibri" panose="020F0502020204030204"/>
                <a:cs typeface="Calibri" panose="020F0502020204030204"/>
                <a:sym typeface="Calibri" panose="020F0502020204030204"/>
              </a:rPr>
              <a:t>as.integer</a:t>
            </a:r>
            <a:r>
              <a:rPr lang="en-US" sz="1800" dirty="0" smtClean="0">
                <a:solidFill>
                  <a:schemeClr val="dk1"/>
                </a:solidFill>
                <a:latin typeface="Calibri" panose="020F0502020204030204"/>
                <a:ea typeface="Calibri" panose="020F0502020204030204"/>
                <a:cs typeface="Calibri" panose="020F0502020204030204"/>
                <a:sym typeface="Calibri" panose="020F0502020204030204"/>
              </a:rPr>
              <a:t>(</a:t>
            </a:r>
            <a:r>
              <a:rPr lang="en-US" sz="1800" dirty="0" err="1" smtClean="0">
                <a:solidFill>
                  <a:schemeClr val="dk1"/>
                </a:solidFill>
                <a:latin typeface="Calibri" panose="020F0502020204030204"/>
                <a:ea typeface="Calibri" panose="020F0502020204030204"/>
                <a:cs typeface="Calibri" panose="020F0502020204030204"/>
                <a:sym typeface="Calibri" panose="020F0502020204030204"/>
              </a:rPr>
              <a:t>substr</a:t>
            </a:r>
            <a:r>
              <a:rPr lang="en-US" sz="1800" dirty="0" smtClean="0">
                <a:solidFill>
                  <a:schemeClr val="dk1"/>
                </a:solidFill>
                <a:latin typeface="Calibri" panose="020F0502020204030204"/>
                <a:ea typeface="Calibri" panose="020F0502020204030204"/>
                <a:cs typeface="Calibri" panose="020F0502020204030204"/>
                <a:sym typeface="Calibri" panose="020F0502020204030204"/>
              </a:rPr>
              <a:t>(data$datetime,9,10))&gt;19,] </a:t>
            </a:r>
            <a:r>
              <a:rPr lang="en-US" sz="1800" dirty="0" err="1" smtClean="0">
                <a:solidFill>
                  <a:schemeClr val="dk1"/>
                </a:solidFill>
                <a:latin typeface="Calibri" panose="020F0502020204030204"/>
                <a:ea typeface="Calibri" panose="020F0502020204030204"/>
                <a:cs typeface="Calibri" panose="020F0502020204030204"/>
                <a:sym typeface="Calibri" panose="020F0502020204030204"/>
              </a:rPr>
              <a:t>boxplot</a:t>
            </a:r>
            <a:r>
              <a:rPr lang="en-US" sz="1800" dirty="0" smtClean="0">
                <a:solidFill>
                  <a:schemeClr val="dk1"/>
                </a:solidFill>
                <a:latin typeface="Calibri" panose="020F0502020204030204"/>
                <a:ea typeface="Calibri" panose="020F0502020204030204"/>
                <a:cs typeface="Calibri" panose="020F0502020204030204"/>
                <a:sym typeface="Calibri" panose="020F0502020204030204"/>
              </a:rPr>
              <a:t>(</a:t>
            </a:r>
            <a:r>
              <a:rPr lang="en-US" sz="1800" dirty="0" err="1" smtClean="0">
                <a:solidFill>
                  <a:schemeClr val="dk1"/>
                </a:solidFill>
                <a:latin typeface="Calibri" panose="020F0502020204030204"/>
                <a:ea typeface="Calibri" panose="020F0502020204030204"/>
                <a:cs typeface="Calibri" panose="020F0502020204030204"/>
                <a:sym typeface="Calibri" panose="020F0502020204030204"/>
              </a:rPr>
              <a:t>train$count~train$hour,xlab</a:t>
            </a:r>
            <a:r>
              <a:rPr lang="en-US" sz="1800" dirty="0" smtClean="0">
                <a:solidFill>
                  <a:schemeClr val="dk1"/>
                </a:solidFill>
                <a:latin typeface="Calibri" panose="020F0502020204030204"/>
                <a:ea typeface="Calibri" panose="020F0502020204030204"/>
                <a:cs typeface="Calibri" panose="020F0502020204030204"/>
                <a:sym typeface="Calibri" panose="020F0502020204030204"/>
              </a:rPr>
              <a:t>="hour", </a:t>
            </a:r>
            <a:r>
              <a:rPr lang="en-US" sz="1800" dirty="0" err="1" smtClean="0">
                <a:solidFill>
                  <a:schemeClr val="dk1"/>
                </a:solidFill>
                <a:latin typeface="Calibri" panose="020F0502020204030204"/>
                <a:ea typeface="Calibri" panose="020F0502020204030204"/>
                <a:cs typeface="Calibri" panose="020F0502020204030204"/>
                <a:sym typeface="Calibri" panose="020F0502020204030204"/>
              </a:rPr>
              <a:t>ylab</a:t>
            </a:r>
            <a:r>
              <a:rPr lang="en-US" sz="1800" dirty="0" smtClean="0">
                <a:solidFill>
                  <a:schemeClr val="dk1"/>
                </a:solidFill>
                <a:latin typeface="Calibri" panose="020F0502020204030204"/>
                <a:ea typeface="Calibri" panose="020F0502020204030204"/>
                <a:cs typeface="Calibri" panose="020F0502020204030204"/>
                <a:sym typeface="Calibri" panose="020F0502020204030204"/>
              </a:rPr>
              <a:t>="count of users")</a:t>
            </a:r>
            <a:endParaRPr lang="en-US" sz="1800" dirty="0" smtClean="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Shape 245"/>
          <p:cNvSpPr txBox="1">
            <a:spLocks noGrp="1"/>
          </p:cNvSpPr>
          <p:nvPr>
            <p:ph type="ctrTitle"/>
          </p:nvPr>
        </p:nvSpPr>
        <p:spPr>
          <a:xfrm>
            <a:off x="381000" y="0"/>
            <a:ext cx="8458200" cy="762000"/>
          </a:xfrm>
          <a:prstGeom prst="rect">
            <a:avLst/>
          </a:prstGeom>
          <a:noFill/>
          <a:ln>
            <a:noFill/>
          </a:ln>
        </p:spPr>
        <p:txBody>
          <a:bodyPr wrap="square" lIns="91425" tIns="45700" rIns="91425" bIns="45700" anchor="ctr" anchorCtr="0">
            <a:noAutofit/>
          </a:bodyPr>
          <a:lstStyle/>
          <a:p>
            <a:pPr algn="l">
              <a:buSzPct val="25000"/>
            </a:pPr>
            <a:r>
              <a:rPr lang="en-US" sz="4000" i="1" dirty="0" smtClean="0">
                <a:solidFill>
                  <a:schemeClr val="tx1"/>
                </a:solidFill>
              </a:rPr>
              <a:t>Hypothesis Testing</a:t>
            </a:r>
            <a:endParaRPr lang="en-US" sz="4000" b="0" i="1" u="none" strike="noStrike" cap="none" dirty="0">
              <a:solidFill>
                <a:schemeClr val="tx1"/>
              </a:solidFill>
              <a:latin typeface="Calibri" panose="020F0502020204030204"/>
              <a:ea typeface="Calibri" panose="020F0502020204030204"/>
              <a:cs typeface="Calibri" panose="020F0502020204030204"/>
              <a:sym typeface="Calibri" panose="020F0502020204030204"/>
            </a:endParaRPr>
          </a:p>
        </p:txBody>
      </p:sp>
      <p:sp>
        <p:nvSpPr>
          <p:cNvPr id="249" name="Shape 249"/>
          <p:cNvSpPr txBox="1">
            <a:spLocks noGrp="1"/>
          </p:cNvSpPr>
          <p:nvPr>
            <p:ph type="dt" sz="half" idx="10"/>
          </p:nvPr>
        </p:nvSpPr>
        <p:spPr>
          <a:prstGeom prst="rect">
            <a:avLst/>
          </a:prstGeom>
          <a:noFill/>
          <a:ln>
            <a:noFill/>
          </a:ln>
        </p:spPr>
        <p:txBody>
          <a:bodyPr wrap="square" lIns="91425" tIns="45700" rIns="91425" bIns="45700" anchor="ctr" anchorCtr="0">
            <a:noAutofit/>
          </a:bodyPr>
          <a:lstStyle/>
          <a:p>
            <a:pPr marL="0" marR="0" lvl="0" indent="0" algn="l" rtl="0">
              <a:lnSpc>
                <a:spcPct val="100000"/>
              </a:lnSpc>
              <a:spcBef>
                <a:spcPts val="0"/>
              </a:spcBef>
              <a:spcAft>
                <a:spcPts val="0"/>
              </a:spcAft>
              <a:buClr>
                <a:schemeClr val="lt1"/>
              </a:buClr>
              <a:buSzPct val="25000"/>
              <a:buFont typeface="Calibri" panose="020F0502020204030204"/>
              <a:buNone/>
            </a:pPr>
            <a:r>
              <a:rPr lang="en-US" sz="1200" b="0" i="0" u="none" strike="noStrike" cap="none" smtClean="0">
                <a:solidFill>
                  <a:schemeClr val="lt1"/>
                </a:solidFill>
                <a:latin typeface="Calibri" panose="020F0502020204030204"/>
                <a:ea typeface="Calibri" panose="020F0502020204030204"/>
                <a:cs typeface="Calibri" panose="020F0502020204030204"/>
                <a:sym typeface="Calibri" panose="020F0502020204030204"/>
              </a:rPr>
              <a:t>Oct 14, 2018</a:t>
            </a:r>
            <a:endParaRPr lang="en-US" sz="1200" b="0" i="0" u="none" strike="noStrike" cap="none"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47" name="Shape 247"/>
          <p:cNvSpPr txBox="1">
            <a:spLocks noGrp="1"/>
          </p:cNvSpPr>
          <p:nvPr>
            <p:ph type="ftr" sz="quarter" idx="11"/>
          </p:nvPr>
        </p:nvSpPr>
        <p:spPr>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Calibri" panose="020F0502020204030204"/>
              <a:buNone/>
            </a:pPr>
            <a:r>
              <a:rPr lang="en-US" sz="1200" b="0" i="0" u="none" strike="noStrike" cap="none" smtClean="0">
                <a:solidFill>
                  <a:schemeClr val="lt1"/>
                </a:solidFill>
                <a:latin typeface="Calibri" panose="020F0502020204030204"/>
                <a:ea typeface="Calibri" panose="020F0502020204030204"/>
                <a:cs typeface="Calibri" panose="020F0502020204030204"/>
                <a:sym typeface="Calibri" panose="020F0502020204030204"/>
              </a:rPr>
              <a:t>Capstone Project Status Report - Oct-2018</a:t>
            </a:r>
            <a:endParaRPr lang="en-US" sz="1200" b="0" i="0" u="none" strike="noStrike" cap="none"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48" name="Shape 248"/>
          <p:cNvSpPr txBox="1">
            <a:spLocks noGrp="1"/>
          </p:cNvSpPr>
          <p:nvPr>
            <p:ph type="sldNum" sz="quarter" idx="12"/>
          </p:nvPr>
        </p:nvSpPr>
        <p:spPr>
          <a:prstGeom prst="rect">
            <a:avLst/>
          </a:prstGeom>
          <a:noFill/>
          <a:ln>
            <a:noFill/>
          </a:ln>
        </p:spPr>
        <p:txBody>
          <a:bodyPr wrap="square" lIns="91425" tIns="45700" rIns="91425" bIns="45700" anchor="ctr" anchorCtr="0">
            <a:noAutofit/>
          </a:bodyPr>
          <a:lstStyle/>
          <a:p>
            <a:pPr marL="0" marR="0" lvl="0" indent="0" algn="r" rtl="0">
              <a:lnSpc>
                <a:spcPct val="100000"/>
              </a:lnSpc>
              <a:spcBef>
                <a:spcPts val="0"/>
              </a:spcBef>
              <a:spcAft>
                <a:spcPts val="0"/>
              </a:spcAft>
              <a:buClr>
                <a:schemeClr val="lt1"/>
              </a:buClr>
              <a:buSzPct val="25000"/>
              <a:buFont typeface="Calibri" panose="020F0502020204030204"/>
              <a:buNone/>
            </a:pPr>
            <a:fld id="{00000000-1234-1234-1234-123412341234}" type="slidenum">
              <a:rPr lang="en-US" sz="1200" b="1" i="0" u="none" strike="noStrike" cap="none">
                <a:solidFill>
                  <a:schemeClr val="lt1"/>
                </a:solidFill>
                <a:latin typeface="Calibri" panose="020F0502020204030204"/>
                <a:ea typeface="Calibri" panose="020F0502020204030204"/>
                <a:cs typeface="Calibri" panose="020F0502020204030204"/>
                <a:sym typeface="Calibri" panose="020F0502020204030204"/>
              </a:rPr>
            </a:fld>
            <a:endParaRPr lang="en-US" sz="1200" b="1" i="0" u="none" strike="noStrike" cap="none"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46" name="Shape 246"/>
          <p:cNvSpPr txBox="1"/>
          <p:nvPr/>
        </p:nvSpPr>
        <p:spPr>
          <a:xfrm>
            <a:off x="342900" y="703385"/>
            <a:ext cx="8458200" cy="5162844"/>
          </a:xfrm>
          <a:prstGeom prst="rect">
            <a:avLst/>
          </a:prstGeom>
          <a:noFill/>
          <a:ln w="9525" cap="flat" cmpd="sng">
            <a:solidFill>
              <a:schemeClr val="dk1"/>
            </a:solidFill>
            <a:prstDash val="solid"/>
            <a:round/>
            <a:headEnd type="none" w="med" len="med"/>
            <a:tailEnd type="none" w="med" len="med"/>
          </a:ln>
        </p:spPr>
        <p:txBody>
          <a:bodyPr wrap="square" lIns="91425" tIns="45700" rIns="91425" bIns="45700" anchor="t" anchorCtr="0">
            <a:noAutofit/>
          </a:bodyPr>
          <a:lstStyle/>
          <a:p>
            <a:pPr>
              <a:buClr>
                <a:srgbClr val="0070C0"/>
              </a:buClr>
              <a:buSzPct val="25000"/>
            </a:pPr>
            <a:endParaRPr lang="en-US" sz="1800" dirty="0" smtClean="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 name="Shape 300"/>
          <p:cNvSpPr txBox="1"/>
          <p:nvPr/>
        </p:nvSpPr>
        <p:spPr>
          <a:xfrm>
            <a:off x="6089391" y="783272"/>
            <a:ext cx="2532096" cy="4727306"/>
          </a:xfrm>
          <a:prstGeom prst="rect">
            <a:avLst/>
          </a:prstGeom>
          <a:noFill/>
          <a:ln w="9525" cap="flat" cmpd="sng">
            <a:solidFill>
              <a:schemeClr val="dk1"/>
            </a:solidFill>
            <a:prstDash val="solid"/>
            <a:round/>
            <a:headEnd type="none" w="med" len="med"/>
            <a:tailEnd type="none" w="med" len="med"/>
          </a:ln>
        </p:spPr>
        <p:txBody>
          <a:bodyPr wrap="square" lIns="91425" tIns="45700" rIns="91425" bIns="45700" anchor="t" anchorCtr="0">
            <a:noAutofit/>
          </a:bodyPr>
          <a:lstStyle/>
          <a:p>
            <a:pPr marL="285750" indent="-285750">
              <a:buClr>
                <a:schemeClr val="dk1"/>
              </a:buClr>
              <a:buSzPct val="75000"/>
            </a:pPr>
            <a:r>
              <a:rPr lang="en-US" sz="1800" dirty="0" smtClean="0">
                <a:solidFill>
                  <a:schemeClr val="dk1"/>
                </a:solidFill>
                <a:latin typeface="Calibri" panose="020F0502020204030204"/>
                <a:ea typeface="Calibri" panose="020F0502020204030204"/>
                <a:cs typeface="Calibri" panose="020F0502020204030204"/>
                <a:sym typeface="Calibri" panose="020F0502020204030204"/>
              </a:rPr>
              <a:t>	Here we can see the trend of bike demand over hours. We’ll segregate the bike demand in three categories:</a:t>
            </a:r>
            <a:endParaRPr lang="en-US" sz="18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85750" algn="l" rtl="0">
              <a:lnSpc>
                <a:spcPct val="100000"/>
              </a:lnSpc>
              <a:spcBef>
                <a:spcPts val="0"/>
              </a:spcBef>
              <a:spcAft>
                <a:spcPts val="0"/>
              </a:spcAft>
              <a:buClr>
                <a:schemeClr val="dk1"/>
              </a:buClr>
              <a:buFont typeface="Noto Sans Symbols"/>
              <a:buNone/>
            </a:pPr>
            <a:endParaRPr sz="18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a:p>
            <a:pPr marL="285750" lvl="0" indent="-285750">
              <a:buClr>
                <a:schemeClr val="dk1"/>
              </a:buClr>
              <a:buSzPct val="75000"/>
              <a:buFont typeface="Noto Sans Symbols"/>
              <a:buChar char="❑"/>
            </a:pPr>
            <a:r>
              <a:rPr lang="en-US" sz="1800" dirty="0" smtClean="0">
                <a:solidFill>
                  <a:schemeClr val="dk1"/>
                </a:solidFill>
                <a:latin typeface="Calibri" panose="020F0502020204030204"/>
                <a:ea typeface="Calibri" panose="020F0502020204030204"/>
                <a:cs typeface="Calibri" panose="020F0502020204030204"/>
                <a:sym typeface="Calibri" panose="020F0502020204030204"/>
              </a:rPr>
              <a:t>High       : 7-9 and 17-	     19 hours</a:t>
            </a:r>
            <a:endParaRPr lang="en-US" sz="1800" dirty="0" smtClean="0">
              <a:solidFill>
                <a:schemeClr val="dk1"/>
              </a:solidFill>
              <a:latin typeface="Calibri" panose="020F0502020204030204"/>
              <a:ea typeface="Calibri" panose="020F0502020204030204"/>
              <a:cs typeface="Calibri" panose="020F0502020204030204"/>
              <a:sym typeface="Calibri" panose="020F0502020204030204"/>
            </a:endParaRPr>
          </a:p>
          <a:p>
            <a:pPr marL="285750" lvl="0" indent="-285750">
              <a:buClr>
                <a:schemeClr val="dk1"/>
              </a:buClr>
              <a:buSzPct val="75000"/>
              <a:buFont typeface="Noto Sans Symbols"/>
              <a:buChar char="❑"/>
            </a:pPr>
            <a:r>
              <a:rPr lang="en-US" sz="1800" dirty="0" smtClean="0">
                <a:solidFill>
                  <a:schemeClr val="dk1"/>
                </a:solidFill>
                <a:latin typeface="Calibri" panose="020F0502020204030204"/>
                <a:ea typeface="Calibri" panose="020F0502020204030204"/>
                <a:cs typeface="Calibri" panose="020F0502020204030204"/>
                <a:sym typeface="Calibri" panose="020F0502020204030204"/>
              </a:rPr>
              <a:t>Average  : 10-16 hours</a:t>
            </a:r>
            <a:endParaRPr lang="en-US" sz="1800" dirty="0" smtClean="0">
              <a:solidFill>
                <a:schemeClr val="dk1"/>
              </a:solidFill>
              <a:latin typeface="Calibri" panose="020F0502020204030204"/>
              <a:ea typeface="Calibri" panose="020F0502020204030204"/>
              <a:cs typeface="Calibri" panose="020F0502020204030204"/>
              <a:sym typeface="Calibri" panose="020F0502020204030204"/>
            </a:endParaRPr>
          </a:p>
          <a:p>
            <a:pPr marL="285750" lvl="0" indent="-285750">
              <a:buClr>
                <a:schemeClr val="dk1"/>
              </a:buClr>
              <a:buSzPct val="75000"/>
              <a:buFont typeface="Noto Sans Symbols"/>
              <a:buChar char="❑"/>
            </a:pPr>
            <a:r>
              <a:rPr lang="en-US" sz="1800" dirty="0" smtClean="0">
                <a:solidFill>
                  <a:schemeClr val="dk1"/>
                </a:solidFill>
                <a:latin typeface="Calibri" panose="020F0502020204030204"/>
                <a:ea typeface="Calibri" panose="020F0502020204030204"/>
                <a:cs typeface="Calibri" panose="020F0502020204030204"/>
                <a:sym typeface="Calibri" panose="020F0502020204030204"/>
              </a:rPr>
              <a:t>Low         : 0-6 and 20-24 hours</a:t>
            </a:r>
            <a:endParaRPr lang="en-US" sz="1800" dirty="0" smtClean="0">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85750" algn="l" rtl="0">
              <a:lnSpc>
                <a:spcPct val="100000"/>
              </a:lnSpc>
              <a:spcBef>
                <a:spcPts val="0"/>
              </a:spcBef>
              <a:spcAft>
                <a:spcPts val="0"/>
              </a:spcAft>
              <a:buClr>
                <a:schemeClr val="dk1"/>
              </a:buClr>
              <a:buFont typeface="Noto Sans Symbols"/>
              <a:buNone/>
            </a:pPr>
            <a:endParaRPr sz="18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1026" name="Picture 2"/>
          <p:cNvPicPr>
            <a:picLocks noChangeAspect="1" noChangeArrowheads="1"/>
          </p:cNvPicPr>
          <p:nvPr/>
        </p:nvPicPr>
        <p:blipFill>
          <a:blip r:embed="rId1"/>
          <a:srcRect/>
          <a:stretch>
            <a:fillRect/>
          </a:stretch>
        </p:blipFill>
        <p:spPr bwMode="auto">
          <a:xfrm>
            <a:off x="393700" y="809625"/>
            <a:ext cx="5516078" cy="47275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Shape 231"/>
          <p:cNvSpPr txBox="1">
            <a:spLocks noGrp="1"/>
          </p:cNvSpPr>
          <p:nvPr>
            <p:ph type="ctrTitle"/>
          </p:nvPr>
        </p:nvSpPr>
        <p:spPr>
          <a:xfrm>
            <a:off x="381000" y="0"/>
            <a:ext cx="8458200" cy="762000"/>
          </a:xfrm>
          <a:prstGeom prst="rect">
            <a:avLst/>
          </a:prstGeom>
          <a:noFill/>
          <a:ln>
            <a:noFill/>
          </a:ln>
        </p:spPr>
        <p:txBody>
          <a:bodyPr wrap="square" lIns="91425" tIns="45700" rIns="91425" bIns="45700" anchor="ctr" anchorCtr="0">
            <a:noAutofit/>
          </a:bodyPr>
          <a:lstStyle/>
          <a:p>
            <a:pPr lvl="0" algn="l">
              <a:buSzPct val="25000"/>
            </a:pPr>
            <a:r>
              <a:rPr lang="en-US" sz="4000" i="1" dirty="0" smtClean="0">
                <a:solidFill>
                  <a:schemeClr val="tx1"/>
                </a:solidFill>
              </a:rPr>
              <a:t>Hypothesis Testing</a:t>
            </a:r>
            <a:endParaRPr lang="en-US" sz="4000" b="0" i="1" u="none" strike="noStrike" cap="none" dirty="0">
              <a:solidFill>
                <a:schemeClr val="tx1"/>
              </a:solidFill>
              <a:latin typeface="Calibri" panose="020F0502020204030204"/>
              <a:ea typeface="Calibri" panose="020F0502020204030204"/>
              <a:cs typeface="Calibri" panose="020F0502020204030204"/>
              <a:sym typeface="Calibri" panose="020F0502020204030204"/>
            </a:endParaRPr>
          </a:p>
        </p:txBody>
      </p:sp>
      <p:sp>
        <p:nvSpPr>
          <p:cNvPr id="234" name="Shape 234"/>
          <p:cNvSpPr txBox="1">
            <a:spLocks noGrp="1"/>
          </p:cNvSpPr>
          <p:nvPr>
            <p:ph type="dt" sz="half" idx="10"/>
          </p:nvPr>
        </p:nvSpPr>
        <p:spPr>
          <a:prstGeom prst="rect">
            <a:avLst/>
          </a:prstGeom>
          <a:noFill/>
          <a:ln>
            <a:noFill/>
          </a:ln>
        </p:spPr>
        <p:txBody>
          <a:bodyPr wrap="square" lIns="91425" tIns="45700" rIns="91425" bIns="45700" anchor="ctr" anchorCtr="0">
            <a:noAutofit/>
          </a:bodyPr>
          <a:lstStyle/>
          <a:p>
            <a:pPr marL="0" marR="0" lvl="0" indent="0" algn="l" rtl="0">
              <a:lnSpc>
                <a:spcPct val="100000"/>
              </a:lnSpc>
              <a:spcBef>
                <a:spcPts val="0"/>
              </a:spcBef>
              <a:spcAft>
                <a:spcPts val="0"/>
              </a:spcAft>
              <a:buClr>
                <a:schemeClr val="lt1"/>
              </a:buClr>
              <a:buSzPct val="25000"/>
              <a:buFont typeface="Calibri" panose="020F0502020204030204"/>
              <a:buNone/>
            </a:pPr>
            <a:r>
              <a:rPr lang="en-US" sz="1200" b="0" i="0" u="none" strike="noStrike" cap="none" smtClean="0">
                <a:solidFill>
                  <a:schemeClr val="lt1"/>
                </a:solidFill>
                <a:latin typeface="Calibri" panose="020F0502020204030204"/>
                <a:ea typeface="Calibri" panose="020F0502020204030204"/>
                <a:cs typeface="Calibri" panose="020F0502020204030204"/>
                <a:sym typeface="Calibri" panose="020F0502020204030204"/>
              </a:rPr>
              <a:t>Oct 14, 2018</a:t>
            </a:r>
            <a:endParaRPr lang="en-US" sz="1200" b="0" i="0" u="none" strike="noStrike" cap="none"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32" name="Shape 232"/>
          <p:cNvSpPr txBox="1">
            <a:spLocks noGrp="1"/>
          </p:cNvSpPr>
          <p:nvPr>
            <p:ph type="ftr" sz="quarter" idx="11"/>
          </p:nvPr>
        </p:nvSpPr>
        <p:spPr>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Calibri" panose="020F0502020204030204"/>
              <a:buNone/>
            </a:pPr>
            <a:r>
              <a:rPr lang="en-US" sz="1200" b="0" i="0" u="none" strike="noStrike" cap="none" smtClean="0">
                <a:solidFill>
                  <a:schemeClr val="lt1"/>
                </a:solidFill>
                <a:latin typeface="Calibri" panose="020F0502020204030204"/>
                <a:ea typeface="Calibri" panose="020F0502020204030204"/>
                <a:cs typeface="Calibri" panose="020F0502020204030204"/>
                <a:sym typeface="Calibri" panose="020F0502020204030204"/>
              </a:rPr>
              <a:t>Capstone Project Status Report - Oct-2018</a:t>
            </a:r>
            <a:endParaRPr lang="en-US" sz="1200" b="0" i="0" u="none" strike="noStrike" cap="none"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33" name="Shape 233"/>
          <p:cNvSpPr txBox="1">
            <a:spLocks noGrp="1"/>
          </p:cNvSpPr>
          <p:nvPr>
            <p:ph type="sldNum" sz="quarter" idx="12"/>
          </p:nvPr>
        </p:nvSpPr>
        <p:spPr>
          <a:prstGeom prst="rect">
            <a:avLst/>
          </a:prstGeom>
          <a:noFill/>
          <a:ln>
            <a:noFill/>
          </a:ln>
        </p:spPr>
        <p:txBody>
          <a:bodyPr wrap="square" lIns="91425" tIns="45700" rIns="91425" bIns="45700" anchor="ctr" anchorCtr="0">
            <a:noAutofit/>
          </a:bodyPr>
          <a:lstStyle/>
          <a:p>
            <a:pPr marL="0" marR="0" lvl="0" indent="0" algn="r" rtl="0">
              <a:lnSpc>
                <a:spcPct val="100000"/>
              </a:lnSpc>
              <a:spcBef>
                <a:spcPts val="0"/>
              </a:spcBef>
              <a:spcAft>
                <a:spcPts val="0"/>
              </a:spcAft>
              <a:buClr>
                <a:schemeClr val="lt1"/>
              </a:buClr>
              <a:buSzPct val="25000"/>
              <a:buFont typeface="Calibri" panose="020F0502020204030204"/>
              <a:buNone/>
            </a:pPr>
            <a:fld id="{00000000-1234-1234-1234-123412341234}" type="slidenum">
              <a:rPr lang="en-US" sz="1200" b="1" i="0" u="none" strike="noStrike" cap="none">
                <a:solidFill>
                  <a:schemeClr val="lt1"/>
                </a:solidFill>
                <a:latin typeface="Calibri" panose="020F0502020204030204"/>
                <a:ea typeface="Calibri" panose="020F0502020204030204"/>
                <a:cs typeface="Calibri" panose="020F0502020204030204"/>
                <a:sym typeface="Calibri" panose="020F0502020204030204"/>
              </a:rPr>
            </a:fld>
            <a:endParaRPr lang="en-US" sz="1200" b="1" i="0" u="none" strike="noStrike" cap="none" dirty="0">
              <a:solidFill>
                <a:schemeClr val="lt1"/>
              </a:solidFill>
              <a:latin typeface="Calibri" panose="020F0502020204030204"/>
              <a:ea typeface="Calibri" panose="020F0502020204030204"/>
              <a:cs typeface="Calibri" panose="020F0502020204030204"/>
              <a:sym typeface="Calibri" panose="020F0502020204030204"/>
            </a:endParaRPr>
          </a:p>
        </p:txBody>
      </p:sp>
      <p:pic>
        <p:nvPicPr>
          <p:cNvPr id="2050" name="Picture 2"/>
          <p:cNvPicPr>
            <a:picLocks noChangeAspect="1" noChangeArrowheads="1"/>
          </p:cNvPicPr>
          <p:nvPr/>
        </p:nvPicPr>
        <p:blipFill>
          <a:blip r:embed="rId1"/>
          <a:srcRect/>
          <a:stretch>
            <a:fillRect/>
          </a:stretch>
        </p:blipFill>
        <p:spPr bwMode="auto">
          <a:xfrm>
            <a:off x="828675" y="1549399"/>
            <a:ext cx="7486650" cy="4498975"/>
          </a:xfrm>
          <a:prstGeom prst="rect">
            <a:avLst/>
          </a:prstGeom>
          <a:noFill/>
          <a:ln w="9525">
            <a:noFill/>
            <a:miter lim="800000"/>
            <a:headEnd/>
            <a:tailEnd/>
          </a:ln>
        </p:spPr>
      </p:pic>
      <p:sp>
        <p:nvSpPr>
          <p:cNvPr id="7" name="Rectangle 6"/>
          <p:cNvSpPr/>
          <p:nvPr/>
        </p:nvSpPr>
        <p:spPr>
          <a:xfrm>
            <a:off x="685800" y="762000"/>
            <a:ext cx="7696200" cy="923330"/>
          </a:xfrm>
          <a:prstGeom prst="rect">
            <a:avLst/>
          </a:prstGeom>
        </p:spPr>
        <p:txBody>
          <a:bodyPr wrap="square">
            <a:spAutoFit/>
          </a:bodyPr>
          <a:lstStyle/>
          <a:p>
            <a:pPr>
              <a:buFont typeface="Wingdings" panose="05000000000000000000" pitchFamily="2" charset="2"/>
              <a:buChar char="q"/>
            </a:pPr>
            <a:r>
              <a:rPr lang="en-US" sz="1800" dirty="0" smtClean="0">
                <a:latin typeface="Calibri" panose="020F0502020204030204"/>
                <a:ea typeface="Calibri" panose="020F0502020204030204"/>
                <a:cs typeface="Calibri" panose="020F0502020204030204"/>
                <a:sym typeface="Calibri" panose="020F0502020204030204"/>
              </a:rPr>
              <a:t>Correlation Analysis</a:t>
            </a:r>
            <a:endParaRPr lang="en-US" dirty="0" smtClean="0"/>
          </a:p>
          <a:p>
            <a:pPr>
              <a:buFont typeface="Wingdings" panose="05000000000000000000" pitchFamily="2" charset="2"/>
              <a:buChar char="q"/>
            </a:pPr>
            <a:r>
              <a:rPr lang="en-US" sz="1800" dirty="0" smtClean="0">
                <a:latin typeface="Calibri" panose="020F0502020204030204"/>
                <a:ea typeface="Calibri" panose="020F0502020204030204"/>
                <a:cs typeface="Calibri" panose="020F0502020204030204"/>
                <a:sym typeface="Calibri" panose="020F0502020204030204"/>
              </a:rPr>
              <a:t>Correlation plot between fields</a:t>
            </a:r>
            <a:endParaRPr lang="en-US" dirty="0" smtClean="0"/>
          </a:p>
          <a:p>
            <a:pPr>
              <a:buFont typeface="Wingdings" panose="05000000000000000000" pitchFamily="2" charset="2"/>
              <a:buChar char="q"/>
            </a:pPr>
            <a:r>
              <a:rPr lang="en-US" sz="1800" dirty="0" smtClean="0">
                <a:latin typeface="Calibri" panose="020F0502020204030204"/>
                <a:ea typeface="Calibri" panose="020F0502020204030204"/>
                <a:cs typeface="Calibri" panose="020F0502020204030204"/>
                <a:sym typeface="Calibri" panose="020F0502020204030204"/>
              </a:rPr>
              <a:t>It shows that temp, </a:t>
            </a:r>
            <a:r>
              <a:rPr lang="en-US" sz="1800" dirty="0" err="1" smtClean="0">
                <a:latin typeface="Calibri" panose="020F0502020204030204"/>
                <a:ea typeface="Calibri" panose="020F0502020204030204"/>
                <a:cs typeface="Calibri" panose="020F0502020204030204"/>
                <a:sym typeface="Calibri" panose="020F0502020204030204"/>
              </a:rPr>
              <a:t>atemp</a:t>
            </a:r>
            <a:r>
              <a:rPr lang="en-US" sz="1800" dirty="0" smtClean="0">
                <a:latin typeface="Calibri" panose="020F0502020204030204"/>
                <a:ea typeface="Calibri" panose="020F0502020204030204"/>
                <a:cs typeface="Calibri" panose="020F0502020204030204"/>
                <a:sym typeface="Calibri" panose="020F0502020204030204"/>
              </a:rPr>
              <a:t> has much correlation.</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Shape 245"/>
          <p:cNvSpPr txBox="1">
            <a:spLocks noGrp="1"/>
          </p:cNvSpPr>
          <p:nvPr>
            <p:ph type="ctrTitle"/>
          </p:nvPr>
        </p:nvSpPr>
        <p:spPr>
          <a:xfrm>
            <a:off x="381000" y="0"/>
            <a:ext cx="8458200" cy="762000"/>
          </a:xfrm>
          <a:prstGeom prst="rect">
            <a:avLst/>
          </a:prstGeom>
          <a:noFill/>
          <a:ln>
            <a:noFill/>
          </a:ln>
        </p:spPr>
        <p:txBody>
          <a:bodyPr wrap="square" lIns="91425" tIns="45700" rIns="91425" bIns="45700" anchor="ctr" anchorCtr="0">
            <a:noAutofit/>
          </a:bodyPr>
          <a:lstStyle/>
          <a:p>
            <a:pPr algn="l">
              <a:buSzPct val="25000"/>
            </a:pPr>
            <a:r>
              <a:rPr lang="en-US" sz="4000" i="1" dirty="0" smtClean="0">
                <a:solidFill>
                  <a:schemeClr val="tx1"/>
                </a:solidFill>
              </a:rPr>
              <a:t>Hypothesis Testing</a:t>
            </a:r>
            <a:endParaRPr lang="en-US" sz="4000" b="0" i="1" u="none" strike="noStrike" cap="none" dirty="0">
              <a:solidFill>
                <a:schemeClr val="tx1"/>
              </a:solidFill>
              <a:latin typeface="Calibri" panose="020F0502020204030204"/>
              <a:ea typeface="Calibri" panose="020F0502020204030204"/>
              <a:cs typeface="Calibri" panose="020F0502020204030204"/>
              <a:sym typeface="Calibri" panose="020F0502020204030204"/>
            </a:endParaRPr>
          </a:p>
        </p:txBody>
      </p:sp>
      <p:sp>
        <p:nvSpPr>
          <p:cNvPr id="249" name="Shape 249"/>
          <p:cNvSpPr txBox="1">
            <a:spLocks noGrp="1"/>
          </p:cNvSpPr>
          <p:nvPr>
            <p:ph type="dt" sz="half" idx="10"/>
          </p:nvPr>
        </p:nvSpPr>
        <p:spPr>
          <a:prstGeom prst="rect">
            <a:avLst/>
          </a:prstGeom>
          <a:noFill/>
          <a:ln>
            <a:noFill/>
          </a:ln>
        </p:spPr>
        <p:txBody>
          <a:bodyPr wrap="square" lIns="91425" tIns="45700" rIns="91425" bIns="45700" anchor="ctr" anchorCtr="0">
            <a:noAutofit/>
          </a:bodyPr>
          <a:lstStyle/>
          <a:p>
            <a:pPr marL="0" marR="0" lvl="0" indent="0" algn="l" rtl="0">
              <a:lnSpc>
                <a:spcPct val="100000"/>
              </a:lnSpc>
              <a:spcBef>
                <a:spcPts val="0"/>
              </a:spcBef>
              <a:spcAft>
                <a:spcPts val="0"/>
              </a:spcAft>
              <a:buClr>
                <a:schemeClr val="lt1"/>
              </a:buClr>
              <a:buSzPct val="25000"/>
              <a:buFont typeface="Calibri" panose="020F0502020204030204"/>
              <a:buNone/>
            </a:pPr>
            <a:r>
              <a:rPr lang="en-US" sz="1200" b="0" i="0" u="none" strike="noStrike" cap="none" smtClean="0">
                <a:solidFill>
                  <a:schemeClr val="lt1"/>
                </a:solidFill>
                <a:latin typeface="Calibri" panose="020F0502020204030204"/>
                <a:ea typeface="Calibri" panose="020F0502020204030204"/>
                <a:cs typeface="Calibri" panose="020F0502020204030204"/>
                <a:sym typeface="Calibri" panose="020F0502020204030204"/>
              </a:rPr>
              <a:t>Oct 14, 2018</a:t>
            </a:r>
            <a:endParaRPr lang="en-US" sz="1200" b="0" i="0" u="none" strike="noStrike" cap="none"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47" name="Shape 247"/>
          <p:cNvSpPr txBox="1">
            <a:spLocks noGrp="1"/>
          </p:cNvSpPr>
          <p:nvPr>
            <p:ph type="ftr" sz="quarter" idx="11"/>
          </p:nvPr>
        </p:nvSpPr>
        <p:spPr>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Calibri" panose="020F0502020204030204"/>
              <a:buNone/>
            </a:pPr>
            <a:r>
              <a:rPr lang="en-US" sz="1200" b="0" i="0" u="none" strike="noStrike" cap="none" smtClean="0">
                <a:solidFill>
                  <a:schemeClr val="lt1"/>
                </a:solidFill>
                <a:latin typeface="Calibri" panose="020F0502020204030204"/>
                <a:ea typeface="Calibri" panose="020F0502020204030204"/>
                <a:cs typeface="Calibri" panose="020F0502020204030204"/>
                <a:sym typeface="Calibri" panose="020F0502020204030204"/>
              </a:rPr>
              <a:t>Capstone Project Status Report - Oct-2018</a:t>
            </a:r>
            <a:endParaRPr lang="en-US" sz="1200" b="0" i="0" u="none" strike="noStrike" cap="none"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48" name="Shape 248"/>
          <p:cNvSpPr txBox="1">
            <a:spLocks noGrp="1"/>
          </p:cNvSpPr>
          <p:nvPr>
            <p:ph type="sldNum" sz="quarter" idx="12"/>
          </p:nvPr>
        </p:nvSpPr>
        <p:spPr>
          <a:prstGeom prst="rect">
            <a:avLst/>
          </a:prstGeom>
          <a:noFill/>
          <a:ln>
            <a:noFill/>
          </a:ln>
        </p:spPr>
        <p:txBody>
          <a:bodyPr wrap="square" lIns="91425" tIns="45700" rIns="91425" bIns="45700" anchor="ctr" anchorCtr="0">
            <a:noAutofit/>
          </a:bodyPr>
          <a:lstStyle/>
          <a:p>
            <a:pPr marL="0" marR="0" lvl="0" indent="0" algn="r" rtl="0">
              <a:lnSpc>
                <a:spcPct val="100000"/>
              </a:lnSpc>
              <a:spcBef>
                <a:spcPts val="0"/>
              </a:spcBef>
              <a:spcAft>
                <a:spcPts val="0"/>
              </a:spcAft>
              <a:buClr>
                <a:schemeClr val="lt1"/>
              </a:buClr>
              <a:buSzPct val="25000"/>
              <a:buFont typeface="Calibri" panose="020F0502020204030204"/>
              <a:buNone/>
            </a:pPr>
            <a:fld id="{00000000-1234-1234-1234-123412341234}" type="slidenum">
              <a:rPr lang="en-US" sz="1200" b="1" i="0" u="none" strike="noStrike" cap="none">
                <a:solidFill>
                  <a:schemeClr val="lt1"/>
                </a:solidFill>
                <a:latin typeface="Calibri" panose="020F0502020204030204"/>
                <a:ea typeface="Calibri" panose="020F0502020204030204"/>
                <a:cs typeface="Calibri" panose="020F0502020204030204"/>
                <a:sym typeface="Calibri" panose="020F0502020204030204"/>
              </a:rPr>
            </a:fld>
            <a:endParaRPr lang="en-US" sz="1200" b="1" i="0" u="none" strike="noStrike" cap="none"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46" name="Shape 246"/>
          <p:cNvSpPr txBox="1"/>
          <p:nvPr/>
        </p:nvSpPr>
        <p:spPr>
          <a:xfrm>
            <a:off x="342900" y="703385"/>
            <a:ext cx="8458200" cy="5162844"/>
          </a:xfrm>
          <a:prstGeom prst="rect">
            <a:avLst/>
          </a:prstGeom>
          <a:noFill/>
          <a:ln w="9525" cap="flat" cmpd="sng">
            <a:solidFill>
              <a:schemeClr val="dk1"/>
            </a:solidFill>
            <a:prstDash val="solid"/>
            <a:round/>
            <a:headEnd type="none" w="med" len="med"/>
            <a:tailEnd type="none" w="med" len="med"/>
          </a:ln>
        </p:spPr>
        <p:txBody>
          <a:bodyPr wrap="square" lIns="91425" tIns="45700" rIns="91425" bIns="45700" anchor="t" anchorCtr="0">
            <a:noAutofit/>
          </a:bodyPr>
          <a:lstStyle/>
          <a:p>
            <a:pPr>
              <a:buClr>
                <a:srgbClr val="0070C0"/>
              </a:buClr>
              <a:buSzPct val="25000"/>
            </a:pPr>
            <a:endParaRPr lang="en-US" sz="1800" dirty="0" smtClean="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 name="Shape 300"/>
          <p:cNvSpPr txBox="1"/>
          <p:nvPr/>
        </p:nvSpPr>
        <p:spPr>
          <a:xfrm>
            <a:off x="407963" y="741070"/>
            <a:ext cx="8328074" cy="2058402"/>
          </a:xfrm>
          <a:prstGeom prst="rect">
            <a:avLst/>
          </a:prstGeom>
          <a:noFill/>
          <a:ln w="9525" cap="flat" cmpd="sng">
            <a:solidFill>
              <a:schemeClr val="dk1"/>
            </a:solidFill>
            <a:prstDash val="solid"/>
            <a:round/>
            <a:headEnd type="none" w="med" len="med"/>
            <a:tailEnd type="none" w="med" len="med"/>
          </a:ln>
        </p:spPr>
        <p:txBody>
          <a:bodyPr wrap="square" lIns="91425" tIns="45700" rIns="91425" bIns="45700" anchor="t" anchorCtr="0">
            <a:noAutofit/>
          </a:bodyPr>
          <a:lstStyle/>
          <a:p>
            <a:pPr marL="285750" indent="-285750">
              <a:buClr>
                <a:schemeClr val="dk1"/>
              </a:buClr>
              <a:buSzPct val="75000"/>
              <a:buFont typeface="Wingdings" panose="05000000000000000000" pitchFamily="2" charset="2"/>
              <a:buChar char="q"/>
            </a:pPr>
            <a:r>
              <a:rPr lang="en-US" sz="1800" b="1" dirty="0" smtClean="0">
                <a:solidFill>
                  <a:schemeClr val="dk1"/>
                </a:solidFill>
                <a:latin typeface="Calibri" panose="020F0502020204030204"/>
                <a:ea typeface="Calibri" panose="020F0502020204030204"/>
                <a:cs typeface="Calibri" panose="020F0502020204030204"/>
                <a:sym typeface="Calibri" panose="020F0502020204030204"/>
              </a:rPr>
              <a:t>Temperature, Windspeed and Humidity: </a:t>
            </a:r>
            <a:r>
              <a:rPr lang="en-US" sz="1800" dirty="0" smtClean="0">
                <a:solidFill>
                  <a:schemeClr val="dk1"/>
                </a:solidFill>
                <a:latin typeface="Calibri" panose="020F0502020204030204"/>
                <a:ea typeface="Calibri" panose="020F0502020204030204"/>
                <a:cs typeface="Calibri" panose="020F0502020204030204"/>
                <a:sym typeface="Calibri" panose="020F0502020204030204"/>
              </a:rPr>
              <a:t>These are continuous variables so we can look at the correlation factor to validate hypothesis.</a:t>
            </a:r>
            <a:endParaRPr lang="en-US" sz="1800" dirty="0" smtClean="0">
              <a:solidFill>
                <a:schemeClr val="dk1"/>
              </a:solidFill>
              <a:latin typeface="Calibri" panose="020F0502020204030204"/>
              <a:ea typeface="Calibri" panose="020F0502020204030204"/>
              <a:cs typeface="Calibri" panose="020F0502020204030204"/>
              <a:sym typeface="Calibri" panose="020F0502020204030204"/>
            </a:endParaRPr>
          </a:p>
          <a:p>
            <a:pPr marL="285750" indent="-285750">
              <a:buClr>
                <a:schemeClr val="dk1"/>
              </a:buClr>
              <a:buSzPct val="75000"/>
            </a:pPr>
            <a:r>
              <a:rPr lang="en-US" sz="1800" dirty="0" smtClean="0">
                <a:solidFill>
                  <a:schemeClr val="dk1"/>
                </a:solidFill>
                <a:latin typeface="Calibri" panose="020F0502020204030204"/>
                <a:ea typeface="Calibri" panose="020F0502020204030204"/>
                <a:cs typeface="Calibri" panose="020F0502020204030204"/>
                <a:sym typeface="Calibri" panose="020F0502020204030204"/>
              </a:rPr>
              <a:t>	Here are a few inferences you can draw by looking at the above histograms:</a:t>
            </a:r>
            <a:endParaRPr lang="en-US" sz="1800" dirty="0" smtClean="0">
              <a:solidFill>
                <a:schemeClr val="dk1"/>
              </a:solidFill>
              <a:latin typeface="Calibri" panose="020F0502020204030204"/>
              <a:ea typeface="Calibri" panose="020F0502020204030204"/>
              <a:cs typeface="Calibri" panose="020F0502020204030204"/>
              <a:sym typeface="Calibri" panose="020F0502020204030204"/>
            </a:endParaRPr>
          </a:p>
          <a:p>
            <a:pPr marL="285750" indent="-285750">
              <a:buClr>
                <a:schemeClr val="dk1"/>
              </a:buClr>
              <a:buSzPct val="75000"/>
            </a:pPr>
            <a:r>
              <a:rPr lang="en-US" sz="1800" dirty="0" smtClean="0">
                <a:solidFill>
                  <a:schemeClr val="dk1"/>
                </a:solidFill>
                <a:latin typeface="Calibri" panose="020F0502020204030204"/>
                <a:ea typeface="Calibri" panose="020F0502020204030204"/>
                <a:cs typeface="Calibri" panose="020F0502020204030204"/>
                <a:sym typeface="Calibri" panose="020F0502020204030204"/>
              </a:rPr>
              <a:t>	Variable temp is positively correlated with dependent variables (casual is more compare to registered)</a:t>
            </a:r>
            <a:endParaRPr lang="en-US" sz="1800" dirty="0" smtClean="0">
              <a:solidFill>
                <a:schemeClr val="dk1"/>
              </a:solidFill>
              <a:latin typeface="Calibri" panose="020F0502020204030204"/>
              <a:ea typeface="Calibri" panose="020F0502020204030204"/>
              <a:cs typeface="Calibri" panose="020F0502020204030204"/>
              <a:sym typeface="Calibri" panose="020F0502020204030204"/>
            </a:endParaRPr>
          </a:p>
          <a:p>
            <a:pPr marL="285750" indent="-285750">
              <a:buClr>
                <a:schemeClr val="dk1"/>
              </a:buClr>
              <a:buSzPct val="75000"/>
            </a:pPr>
            <a:r>
              <a:rPr lang="en-US" sz="1800" dirty="0" smtClean="0">
                <a:solidFill>
                  <a:schemeClr val="dk1"/>
                </a:solidFill>
                <a:latin typeface="Calibri" panose="020F0502020204030204"/>
                <a:ea typeface="Calibri" panose="020F0502020204030204"/>
                <a:cs typeface="Calibri" panose="020F0502020204030204"/>
                <a:sym typeface="Calibri" panose="020F0502020204030204"/>
              </a:rPr>
              <a:t>	Variable </a:t>
            </a:r>
            <a:r>
              <a:rPr lang="en-US" sz="1800" dirty="0" err="1" smtClean="0">
                <a:solidFill>
                  <a:schemeClr val="dk1"/>
                </a:solidFill>
                <a:latin typeface="Calibri" panose="020F0502020204030204"/>
                <a:ea typeface="Calibri" panose="020F0502020204030204"/>
                <a:cs typeface="Calibri" panose="020F0502020204030204"/>
                <a:sym typeface="Calibri" panose="020F0502020204030204"/>
              </a:rPr>
              <a:t>atemp</a:t>
            </a:r>
            <a:r>
              <a:rPr lang="en-US" sz="1800" dirty="0" smtClean="0">
                <a:solidFill>
                  <a:schemeClr val="dk1"/>
                </a:solidFill>
                <a:latin typeface="Calibri" panose="020F0502020204030204"/>
                <a:ea typeface="Calibri" panose="020F0502020204030204"/>
                <a:cs typeface="Calibri" panose="020F0502020204030204"/>
                <a:sym typeface="Calibri" panose="020F0502020204030204"/>
              </a:rPr>
              <a:t> is highly correlated with temp.</a:t>
            </a:r>
            <a:endParaRPr lang="en-US" sz="1800" dirty="0" smtClean="0">
              <a:solidFill>
                <a:schemeClr val="dk1"/>
              </a:solidFill>
              <a:latin typeface="Calibri" panose="020F0502020204030204"/>
              <a:ea typeface="Calibri" panose="020F0502020204030204"/>
              <a:cs typeface="Calibri" panose="020F0502020204030204"/>
              <a:sym typeface="Calibri" panose="020F0502020204030204"/>
            </a:endParaRPr>
          </a:p>
          <a:p>
            <a:pPr marL="285750" indent="-285750">
              <a:buClr>
                <a:schemeClr val="dk1"/>
              </a:buClr>
              <a:buSzPct val="75000"/>
            </a:pPr>
            <a:r>
              <a:rPr lang="en-US" sz="1800" dirty="0" smtClean="0">
                <a:solidFill>
                  <a:schemeClr val="dk1"/>
                </a:solidFill>
                <a:latin typeface="Calibri" panose="020F0502020204030204"/>
                <a:ea typeface="Calibri" panose="020F0502020204030204"/>
                <a:cs typeface="Calibri" panose="020F0502020204030204"/>
                <a:sym typeface="Calibri" panose="020F0502020204030204"/>
              </a:rPr>
              <a:t>	Windspeed has lower correlation as compared to temp and humidity.</a:t>
            </a:r>
            <a:endParaRPr lang="en-US" sz="1800" dirty="0" smtClean="0">
              <a:solidFill>
                <a:schemeClr val="dk1"/>
              </a:solidFill>
              <a:latin typeface="Calibri" panose="020F0502020204030204"/>
              <a:ea typeface="Calibri" panose="020F0502020204030204"/>
              <a:cs typeface="Calibri" panose="020F0502020204030204"/>
              <a:sym typeface="Calibri" panose="020F0502020204030204"/>
            </a:endParaRPr>
          </a:p>
          <a:p>
            <a:pPr marL="285750" indent="-285750">
              <a:buClr>
                <a:schemeClr val="dk1"/>
              </a:buClr>
              <a:buSzPct val="75000"/>
              <a:buFont typeface="Wingdings" panose="05000000000000000000" pitchFamily="2" charset="2"/>
              <a:buChar char="q"/>
            </a:pPr>
            <a:endParaRPr sz="180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136194" name="Picture 2" descr="5"/>
          <p:cNvPicPr>
            <a:picLocks noChangeAspect="1" noChangeArrowheads="1"/>
          </p:cNvPicPr>
          <p:nvPr/>
        </p:nvPicPr>
        <p:blipFill>
          <a:blip r:embed="rId1"/>
          <a:srcRect/>
          <a:stretch>
            <a:fillRect/>
          </a:stretch>
        </p:blipFill>
        <p:spPr bwMode="auto">
          <a:xfrm>
            <a:off x="492369" y="2982351"/>
            <a:ext cx="8102991" cy="2630658"/>
          </a:xfrm>
          <a:prstGeom prst="rect">
            <a:avLst/>
          </a:prstGeom>
          <a:noFill/>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Shape 245"/>
          <p:cNvSpPr txBox="1">
            <a:spLocks noGrp="1"/>
          </p:cNvSpPr>
          <p:nvPr>
            <p:ph type="ctrTitle"/>
          </p:nvPr>
        </p:nvSpPr>
        <p:spPr>
          <a:xfrm>
            <a:off x="381000" y="0"/>
            <a:ext cx="8458200" cy="762000"/>
          </a:xfrm>
          <a:prstGeom prst="rect">
            <a:avLst/>
          </a:prstGeom>
          <a:noFill/>
          <a:ln>
            <a:noFill/>
          </a:ln>
        </p:spPr>
        <p:txBody>
          <a:bodyPr wrap="square" lIns="91425" tIns="45700" rIns="91425" bIns="45700" anchor="ctr" anchorCtr="0">
            <a:noAutofit/>
          </a:bodyPr>
          <a:lstStyle/>
          <a:p>
            <a:pPr algn="l">
              <a:buSzPct val="25000"/>
            </a:pPr>
            <a:r>
              <a:rPr lang="en-US" sz="4000" i="1" dirty="0" smtClean="0">
                <a:solidFill>
                  <a:schemeClr val="tx1"/>
                </a:solidFill>
              </a:rPr>
              <a:t>Hypothesis Testing</a:t>
            </a:r>
            <a:endParaRPr lang="en-US" sz="4000" b="0" i="1" u="none" strike="noStrike" cap="none" dirty="0">
              <a:solidFill>
                <a:schemeClr val="tx1"/>
              </a:solidFill>
              <a:latin typeface="Calibri" panose="020F0502020204030204"/>
              <a:ea typeface="Calibri" panose="020F0502020204030204"/>
              <a:cs typeface="Calibri" panose="020F0502020204030204"/>
              <a:sym typeface="Calibri" panose="020F0502020204030204"/>
            </a:endParaRPr>
          </a:p>
        </p:txBody>
      </p:sp>
      <p:sp>
        <p:nvSpPr>
          <p:cNvPr id="249" name="Shape 249"/>
          <p:cNvSpPr txBox="1">
            <a:spLocks noGrp="1"/>
          </p:cNvSpPr>
          <p:nvPr>
            <p:ph type="dt" sz="half" idx="10"/>
          </p:nvPr>
        </p:nvSpPr>
        <p:spPr>
          <a:prstGeom prst="rect">
            <a:avLst/>
          </a:prstGeom>
          <a:noFill/>
          <a:ln>
            <a:noFill/>
          </a:ln>
        </p:spPr>
        <p:txBody>
          <a:bodyPr wrap="square" lIns="91425" tIns="45700" rIns="91425" bIns="45700" anchor="ctr" anchorCtr="0">
            <a:noAutofit/>
          </a:bodyPr>
          <a:lstStyle/>
          <a:p>
            <a:pPr marL="0" marR="0" lvl="0" indent="0" algn="l" rtl="0">
              <a:lnSpc>
                <a:spcPct val="100000"/>
              </a:lnSpc>
              <a:spcBef>
                <a:spcPts val="0"/>
              </a:spcBef>
              <a:spcAft>
                <a:spcPts val="0"/>
              </a:spcAft>
              <a:buClr>
                <a:schemeClr val="lt1"/>
              </a:buClr>
              <a:buSzPct val="25000"/>
              <a:buFont typeface="Calibri" panose="020F0502020204030204"/>
              <a:buNone/>
            </a:pPr>
            <a:r>
              <a:rPr lang="en-US" sz="1200" b="0" i="0" u="none" strike="noStrike" cap="none" smtClean="0">
                <a:solidFill>
                  <a:schemeClr val="lt1"/>
                </a:solidFill>
                <a:latin typeface="Calibri" panose="020F0502020204030204"/>
                <a:ea typeface="Calibri" panose="020F0502020204030204"/>
                <a:cs typeface="Calibri" panose="020F0502020204030204"/>
                <a:sym typeface="Calibri" panose="020F0502020204030204"/>
              </a:rPr>
              <a:t>Oct 14, 2018</a:t>
            </a:r>
            <a:endParaRPr lang="en-US" sz="1200" b="0" i="0" u="none" strike="noStrike" cap="none"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47" name="Shape 247"/>
          <p:cNvSpPr txBox="1">
            <a:spLocks noGrp="1"/>
          </p:cNvSpPr>
          <p:nvPr>
            <p:ph type="ftr" sz="quarter" idx="11"/>
          </p:nvPr>
        </p:nvSpPr>
        <p:spPr>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Calibri" panose="020F0502020204030204"/>
              <a:buNone/>
            </a:pPr>
            <a:r>
              <a:rPr lang="en-US" sz="1200" b="0" i="0" u="none" strike="noStrike" cap="none" smtClean="0">
                <a:solidFill>
                  <a:schemeClr val="lt1"/>
                </a:solidFill>
                <a:latin typeface="Calibri" panose="020F0502020204030204"/>
                <a:ea typeface="Calibri" panose="020F0502020204030204"/>
                <a:cs typeface="Calibri" panose="020F0502020204030204"/>
                <a:sym typeface="Calibri" panose="020F0502020204030204"/>
              </a:rPr>
              <a:t>Capstone Project Status Report - Oct-2018</a:t>
            </a:r>
            <a:endParaRPr lang="en-US" sz="1200" b="0" i="0" u="none" strike="noStrike" cap="none"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48" name="Shape 248"/>
          <p:cNvSpPr txBox="1">
            <a:spLocks noGrp="1"/>
          </p:cNvSpPr>
          <p:nvPr>
            <p:ph type="sldNum" sz="quarter" idx="12"/>
          </p:nvPr>
        </p:nvSpPr>
        <p:spPr>
          <a:prstGeom prst="rect">
            <a:avLst/>
          </a:prstGeom>
          <a:noFill/>
          <a:ln>
            <a:noFill/>
          </a:ln>
        </p:spPr>
        <p:txBody>
          <a:bodyPr wrap="square" lIns="91425" tIns="45700" rIns="91425" bIns="45700" anchor="ctr" anchorCtr="0">
            <a:noAutofit/>
          </a:bodyPr>
          <a:lstStyle/>
          <a:p>
            <a:pPr marL="0" marR="0" lvl="0" indent="0" algn="r" rtl="0">
              <a:lnSpc>
                <a:spcPct val="100000"/>
              </a:lnSpc>
              <a:spcBef>
                <a:spcPts val="0"/>
              </a:spcBef>
              <a:spcAft>
                <a:spcPts val="0"/>
              </a:spcAft>
              <a:buClr>
                <a:schemeClr val="lt1"/>
              </a:buClr>
              <a:buSzPct val="25000"/>
              <a:buFont typeface="Calibri" panose="020F0502020204030204"/>
              <a:buNone/>
            </a:pPr>
            <a:fld id="{00000000-1234-1234-1234-123412341234}" type="slidenum">
              <a:rPr lang="en-US" sz="1200" b="1" i="0" u="none" strike="noStrike" cap="none">
                <a:solidFill>
                  <a:schemeClr val="lt1"/>
                </a:solidFill>
                <a:latin typeface="Calibri" panose="020F0502020204030204"/>
                <a:ea typeface="Calibri" panose="020F0502020204030204"/>
                <a:cs typeface="Calibri" panose="020F0502020204030204"/>
                <a:sym typeface="Calibri" panose="020F0502020204030204"/>
              </a:rPr>
            </a:fld>
            <a:endParaRPr lang="en-US" sz="1200" b="1" i="0" u="none" strike="noStrike" cap="none"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46" name="Shape 246"/>
          <p:cNvSpPr txBox="1"/>
          <p:nvPr/>
        </p:nvSpPr>
        <p:spPr>
          <a:xfrm>
            <a:off x="342900" y="703385"/>
            <a:ext cx="8458200" cy="5162844"/>
          </a:xfrm>
          <a:prstGeom prst="rect">
            <a:avLst/>
          </a:prstGeom>
          <a:noFill/>
          <a:ln w="9525" cap="flat" cmpd="sng">
            <a:solidFill>
              <a:schemeClr val="dk1"/>
            </a:solidFill>
            <a:prstDash val="solid"/>
            <a:round/>
            <a:headEnd type="none" w="med" len="med"/>
            <a:tailEnd type="none" w="med" len="med"/>
          </a:ln>
        </p:spPr>
        <p:txBody>
          <a:bodyPr wrap="square" lIns="91425" tIns="45700" rIns="91425" bIns="45700" anchor="t" anchorCtr="0">
            <a:noAutofit/>
          </a:bodyPr>
          <a:lstStyle/>
          <a:p>
            <a:pPr>
              <a:buClr>
                <a:srgbClr val="0070C0"/>
              </a:buClr>
              <a:buSzPct val="25000"/>
            </a:pPr>
            <a:endParaRPr lang="en-US" sz="1800" dirty="0" smtClean="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 name="Shape 300"/>
          <p:cNvSpPr txBox="1"/>
          <p:nvPr/>
        </p:nvSpPr>
        <p:spPr>
          <a:xfrm>
            <a:off x="407963" y="741070"/>
            <a:ext cx="8328074" cy="1710030"/>
          </a:xfrm>
          <a:prstGeom prst="rect">
            <a:avLst/>
          </a:prstGeom>
          <a:noFill/>
          <a:ln w="9525" cap="flat" cmpd="sng">
            <a:solidFill>
              <a:schemeClr val="dk1"/>
            </a:solidFill>
            <a:prstDash val="solid"/>
            <a:round/>
            <a:headEnd type="none" w="med" len="med"/>
            <a:tailEnd type="none" w="med" len="med"/>
          </a:ln>
        </p:spPr>
        <p:txBody>
          <a:bodyPr wrap="square" lIns="91425" tIns="45700" rIns="91425" bIns="45700" anchor="t" anchorCtr="0">
            <a:noAutofit/>
          </a:bodyPr>
          <a:lstStyle/>
          <a:p>
            <a:pPr marL="285750" indent="-285750">
              <a:buClr>
                <a:schemeClr val="dk1"/>
              </a:buClr>
              <a:buSzPct val="75000"/>
              <a:buFont typeface="Wingdings" panose="05000000000000000000" pitchFamily="2" charset="2"/>
              <a:buChar char="q"/>
            </a:pPr>
            <a:r>
              <a:rPr lang="en-US" sz="1800" b="1" dirty="0" smtClean="0">
                <a:solidFill>
                  <a:schemeClr val="dk1"/>
                </a:solidFill>
                <a:latin typeface="Calibri" panose="020F0502020204030204"/>
                <a:ea typeface="Calibri" panose="020F0502020204030204"/>
                <a:cs typeface="Calibri" panose="020F0502020204030204"/>
                <a:sym typeface="Calibri" panose="020F0502020204030204"/>
              </a:rPr>
              <a:t>Time: </a:t>
            </a:r>
            <a:r>
              <a:rPr lang="en-US" sz="1800" dirty="0" smtClean="0">
                <a:solidFill>
                  <a:schemeClr val="dk1"/>
                </a:solidFill>
                <a:latin typeface="Calibri" panose="020F0502020204030204"/>
                <a:ea typeface="Calibri" panose="020F0502020204030204"/>
                <a:cs typeface="Calibri" panose="020F0502020204030204"/>
                <a:sym typeface="Calibri" panose="020F0502020204030204"/>
              </a:rPr>
              <a:t> Let’s extract year of each observation from the datetime column and see the trend of bike demand over year.</a:t>
            </a:r>
            <a:endParaRPr lang="en-US" sz="1800" dirty="0" smtClean="0">
              <a:solidFill>
                <a:schemeClr val="dk1"/>
              </a:solidFill>
              <a:latin typeface="Calibri" panose="020F0502020204030204"/>
              <a:ea typeface="Calibri" panose="020F0502020204030204"/>
              <a:cs typeface="Calibri" panose="020F0502020204030204"/>
              <a:sym typeface="Calibri" panose="020F0502020204030204"/>
            </a:endParaRPr>
          </a:p>
          <a:p>
            <a:pPr marL="285750" indent="-285750">
              <a:buClr>
                <a:schemeClr val="dk1"/>
              </a:buClr>
              <a:buSzPct val="75000"/>
              <a:buFont typeface="Wingdings" panose="05000000000000000000" pitchFamily="2" charset="2"/>
              <a:buChar char="q"/>
            </a:pPr>
            <a:endParaRPr lang="en-US" sz="1800" i="0" u="none" strike="noStrike" cap="none" dirty="0" smtClean="0">
              <a:solidFill>
                <a:schemeClr val="dk1"/>
              </a:solidFill>
              <a:latin typeface="Calibri" panose="020F0502020204030204"/>
              <a:ea typeface="Calibri" panose="020F0502020204030204"/>
              <a:cs typeface="Calibri" panose="020F0502020204030204"/>
              <a:sym typeface="Calibri" panose="020F0502020204030204"/>
            </a:endParaRPr>
          </a:p>
          <a:p>
            <a:pPr marL="285750" indent="-285750">
              <a:buClr>
                <a:schemeClr val="dk1"/>
              </a:buClr>
              <a:buSzPct val="75000"/>
            </a:pPr>
            <a:r>
              <a:rPr lang="en-US" sz="1800" dirty="0" smtClean="0">
                <a:solidFill>
                  <a:schemeClr val="dk1"/>
                </a:solidFill>
                <a:latin typeface="Calibri" panose="020F0502020204030204"/>
                <a:ea typeface="Calibri" panose="020F0502020204030204"/>
                <a:cs typeface="Calibri" panose="020F0502020204030204"/>
                <a:sym typeface="Calibri" panose="020F0502020204030204"/>
              </a:rPr>
              <a:t>	You can see that 2012 has higher bike demand as compared to 2011.</a:t>
            </a:r>
            <a:endParaRPr sz="180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138242" name="Picture 2" descr="year"/>
          <p:cNvPicPr>
            <a:picLocks noChangeAspect="1" noChangeArrowheads="1"/>
          </p:cNvPicPr>
          <p:nvPr/>
        </p:nvPicPr>
        <p:blipFill>
          <a:blip r:embed="rId1"/>
          <a:srcRect/>
          <a:stretch>
            <a:fillRect/>
          </a:stretch>
        </p:blipFill>
        <p:spPr bwMode="auto">
          <a:xfrm>
            <a:off x="698500" y="2555875"/>
            <a:ext cx="8077200" cy="3143250"/>
          </a:xfrm>
          <a:prstGeom prst="rect">
            <a:avLst/>
          </a:prstGeom>
          <a:noFill/>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Shape 245"/>
          <p:cNvSpPr txBox="1">
            <a:spLocks noGrp="1"/>
          </p:cNvSpPr>
          <p:nvPr>
            <p:ph type="ctrTitle"/>
          </p:nvPr>
        </p:nvSpPr>
        <p:spPr>
          <a:xfrm>
            <a:off x="381000" y="0"/>
            <a:ext cx="8458200" cy="762000"/>
          </a:xfrm>
          <a:prstGeom prst="rect">
            <a:avLst/>
          </a:prstGeom>
          <a:noFill/>
          <a:ln>
            <a:noFill/>
          </a:ln>
        </p:spPr>
        <p:txBody>
          <a:bodyPr wrap="square" lIns="91425" tIns="45700" rIns="91425" bIns="45700" anchor="ctr" anchorCtr="0">
            <a:noAutofit/>
          </a:bodyPr>
          <a:lstStyle/>
          <a:p>
            <a:pPr algn="l">
              <a:buSzPct val="25000"/>
            </a:pPr>
            <a:r>
              <a:rPr lang="en-US" sz="4000" i="1" dirty="0" smtClean="0">
                <a:solidFill>
                  <a:schemeClr val="tx1"/>
                </a:solidFill>
              </a:rPr>
              <a:t>Hypothesis Testing</a:t>
            </a:r>
            <a:endParaRPr lang="en-US" sz="4000" b="0" i="1" u="none" strike="noStrike" cap="none" dirty="0">
              <a:solidFill>
                <a:schemeClr val="tx1"/>
              </a:solidFill>
              <a:latin typeface="Calibri" panose="020F0502020204030204"/>
              <a:ea typeface="Calibri" panose="020F0502020204030204"/>
              <a:cs typeface="Calibri" panose="020F0502020204030204"/>
              <a:sym typeface="Calibri" panose="020F0502020204030204"/>
            </a:endParaRPr>
          </a:p>
        </p:txBody>
      </p:sp>
      <p:sp>
        <p:nvSpPr>
          <p:cNvPr id="249" name="Shape 249"/>
          <p:cNvSpPr txBox="1">
            <a:spLocks noGrp="1"/>
          </p:cNvSpPr>
          <p:nvPr>
            <p:ph type="dt" sz="half" idx="10"/>
          </p:nvPr>
        </p:nvSpPr>
        <p:spPr>
          <a:prstGeom prst="rect">
            <a:avLst/>
          </a:prstGeom>
          <a:noFill/>
          <a:ln>
            <a:noFill/>
          </a:ln>
        </p:spPr>
        <p:txBody>
          <a:bodyPr wrap="square" lIns="91425" tIns="45700" rIns="91425" bIns="45700" anchor="ctr" anchorCtr="0">
            <a:noAutofit/>
          </a:bodyPr>
          <a:lstStyle/>
          <a:p>
            <a:pPr marL="0" marR="0" lvl="0" indent="0" algn="l" rtl="0">
              <a:lnSpc>
                <a:spcPct val="100000"/>
              </a:lnSpc>
              <a:spcBef>
                <a:spcPts val="0"/>
              </a:spcBef>
              <a:spcAft>
                <a:spcPts val="0"/>
              </a:spcAft>
              <a:buClr>
                <a:schemeClr val="lt1"/>
              </a:buClr>
              <a:buSzPct val="25000"/>
              <a:buFont typeface="Calibri" panose="020F0502020204030204"/>
              <a:buNone/>
            </a:pPr>
            <a:r>
              <a:rPr lang="en-US" sz="1200" b="0" i="0" u="none" strike="noStrike" cap="none" smtClean="0">
                <a:solidFill>
                  <a:schemeClr val="lt1"/>
                </a:solidFill>
                <a:latin typeface="Calibri" panose="020F0502020204030204"/>
                <a:ea typeface="Calibri" panose="020F0502020204030204"/>
                <a:cs typeface="Calibri" panose="020F0502020204030204"/>
                <a:sym typeface="Calibri" panose="020F0502020204030204"/>
              </a:rPr>
              <a:t>Oct 14, 2018</a:t>
            </a:r>
            <a:endParaRPr lang="en-US" sz="1200" b="0" i="0" u="none" strike="noStrike" cap="none"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47" name="Shape 247"/>
          <p:cNvSpPr txBox="1">
            <a:spLocks noGrp="1"/>
          </p:cNvSpPr>
          <p:nvPr>
            <p:ph type="ftr" sz="quarter" idx="11"/>
          </p:nvPr>
        </p:nvSpPr>
        <p:spPr>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Calibri" panose="020F0502020204030204"/>
              <a:buNone/>
            </a:pPr>
            <a:r>
              <a:rPr lang="en-US" sz="1200" b="0" i="0" u="none" strike="noStrike" cap="none" smtClean="0">
                <a:solidFill>
                  <a:schemeClr val="lt1"/>
                </a:solidFill>
                <a:latin typeface="Calibri" panose="020F0502020204030204"/>
                <a:ea typeface="Calibri" panose="020F0502020204030204"/>
                <a:cs typeface="Calibri" panose="020F0502020204030204"/>
                <a:sym typeface="Calibri" panose="020F0502020204030204"/>
              </a:rPr>
              <a:t>Capstone Project Status Report - Oct-2018</a:t>
            </a:r>
            <a:endParaRPr lang="en-US" sz="1200" b="0" i="0" u="none" strike="noStrike" cap="none"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48" name="Shape 248"/>
          <p:cNvSpPr txBox="1">
            <a:spLocks noGrp="1"/>
          </p:cNvSpPr>
          <p:nvPr>
            <p:ph type="sldNum" sz="quarter" idx="12"/>
          </p:nvPr>
        </p:nvSpPr>
        <p:spPr>
          <a:prstGeom prst="rect">
            <a:avLst/>
          </a:prstGeom>
          <a:noFill/>
          <a:ln>
            <a:noFill/>
          </a:ln>
        </p:spPr>
        <p:txBody>
          <a:bodyPr wrap="square" lIns="91425" tIns="45700" rIns="91425" bIns="45700" anchor="ctr" anchorCtr="0">
            <a:noAutofit/>
          </a:bodyPr>
          <a:lstStyle/>
          <a:p>
            <a:pPr marL="0" marR="0" lvl="0" indent="0" algn="r" rtl="0">
              <a:lnSpc>
                <a:spcPct val="100000"/>
              </a:lnSpc>
              <a:spcBef>
                <a:spcPts val="0"/>
              </a:spcBef>
              <a:spcAft>
                <a:spcPts val="0"/>
              </a:spcAft>
              <a:buClr>
                <a:schemeClr val="lt1"/>
              </a:buClr>
              <a:buSzPct val="25000"/>
              <a:buFont typeface="Calibri" panose="020F0502020204030204"/>
              <a:buNone/>
            </a:pPr>
            <a:fld id="{00000000-1234-1234-1234-123412341234}" type="slidenum">
              <a:rPr lang="en-US" sz="1200" b="1" i="0" u="none" strike="noStrike" cap="none">
                <a:solidFill>
                  <a:schemeClr val="lt1"/>
                </a:solidFill>
                <a:latin typeface="Calibri" panose="020F0502020204030204"/>
                <a:ea typeface="Calibri" panose="020F0502020204030204"/>
                <a:cs typeface="Calibri" panose="020F0502020204030204"/>
                <a:sym typeface="Calibri" panose="020F0502020204030204"/>
              </a:rPr>
            </a:fld>
            <a:endParaRPr lang="en-US" sz="1200" b="1" i="0" u="none" strike="noStrike" cap="none"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46" name="Shape 246"/>
          <p:cNvSpPr txBox="1"/>
          <p:nvPr/>
        </p:nvSpPr>
        <p:spPr>
          <a:xfrm>
            <a:off x="342900" y="703385"/>
            <a:ext cx="8458200" cy="5162844"/>
          </a:xfrm>
          <a:prstGeom prst="rect">
            <a:avLst/>
          </a:prstGeom>
          <a:noFill/>
          <a:ln w="9525" cap="flat" cmpd="sng">
            <a:solidFill>
              <a:schemeClr val="dk1"/>
            </a:solidFill>
            <a:prstDash val="solid"/>
            <a:round/>
            <a:headEnd type="none" w="med" len="med"/>
            <a:tailEnd type="none" w="med" len="med"/>
          </a:ln>
        </p:spPr>
        <p:txBody>
          <a:bodyPr wrap="square" lIns="91425" tIns="45700" rIns="91425" bIns="45700" anchor="t" anchorCtr="0">
            <a:noAutofit/>
          </a:bodyPr>
          <a:lstStyle/>
          <a:p>
            <a:pPr>
              <a:buClr>
                <a:srgbClr val="0070C0"/>
              </a:buClr>
              <a:buSzPct val="25000"/>
            </a:pPr>
            <a:endParaRPr lang="en-US" sz="1800" dirty="0" smtClean="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 name="Shape 300"/>
          <p:cNvSpPr txBox="1"/>
          <p:nvPr/>
        </p:nvSpPr>
        <p:spPr>
          <a:xfrm>
            <a:off x="407963" y="741070"/>
            <a:ext cx="8328074" cy="2058402"/>
          </a:xfrm>
          <a:prstGeom prst="rect">
            <a:avLst/>
          </a:prstGeom>
          <a:noFill/>
          <a:ln w="9525" cap="flat" cmpd="sng">
            <a:solidFill>
              <a:schemeClr val="dk1"/>
            </a:solidFill>
            <a:prstDash val="solid"/>
            <a:round/>
            <a:headEnd type="none" w="med" len="med"/>
            <a:tailEnd type="none" w="med" len="med"/>
          </a:ln>
        </p:spPr>
        <p:txBody>
          <a:bodyPr wrap="square" lIns="91425" tIns="45700" rIns="91425" bIns="45700" anchor="t" anchorCtr="0">
            <a:noAutofit/>
          </a:bodyPr>
          <a:lstStyle/>
          <a:p>
            <a:pPr marL="285750" indent="-285750">
              <a:buClr>
                <a:schemeClr val="dk1"/>
              </a:buClr>
              <a:buSzPct val="75000"/>
            </a:pPr>
            <a:r>
              <a:rPr lang="en-US" sz="1800" dirty="0" smtClean="0">
                <a:solidFill>
                  <a:schemeClr val="dk1"/>
                </a:solidFill>
                <a:latin typeface="Calibri" panose="020F0502020204030204"/>
                <a:ea typeface="Calibri" panose="020F0502020204030204"/>
                <a:cs typeface="Calibri" panose="020F0502020204030204"/>
                <a:sym typeface="Calibri" panose="020F0502020204030204"/>
              </a:rPr>
              <a:t>	There are a lot of outliers while plotting the count of registered and casual users. These values are not generated due to error, so we consider them as natural outliers. They might be a result of groups of people taking up cycling (who are not registered). To treat such outliers, we will use logarithm transformation. Let’s look at the similar plot after log transformation.</a:t>
            </a:r>
            <a:endParaRPr sz="18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130050" name="Picture 2" descr="logcount"/>
          <p:cNvPicPr>
            <a:picLocks noChangeAspect="1" noChangeArrowheads="1"/>
          </p:cNvPicPr>
          <p:nvPr/>
        </p:nvPicPr>
        <p:blipFill>
          <a:blip r:embed="rId1"/>
          <a:srcRect/>
          <a:stretch>
            <a:fillRect/>
          </a:stretch>
        </p:blipFill>
        <p:spPr bwMode="auto">
          <a:xfrm>
            <a:off x="464234" y="3084977"/>
            <a:ext cx="8285870" cy="2668709"/>
          </a:xfrm>
          <a:prstGeom prst="rect">
            <a:avLst/>
          </a:prstGeom>
          <a:noFill/>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Shape 245"/>
          <p:cNvSpPr txBox="1">
            <a:spLocks noGrp="1"/>
          </p:cNvSpPr>
          <p:nvPr>
            <p:ph type="ctrTitle"/>
          </p:nvPr>
        </p:nvSpPr>
        <p:spPr>
          <a:xfrm>
            <a:off x="381000" y="0"/>
            <a:ext cx="8458200" cy="762000"/>
          </a:xfrm>
          <a:prstGeom prst="rect">
            <a:avLst/>
          </a:prstGeom>
          <a:noFill/>
          <a:ln>
            <a:noFill/>
          </a:ln>
        </p:spPr>
        <p:txBody>
          <a:bodyPr wrap="square" lIns="91425" tIns="45700" rIns="91425" bIns="45700" anchor="ctr" anchorCtr="0">
            <a:noAutofit/>
          </a:bodyPr>
          <a:lstStyle/>
          <a:p>
            <a:pPr algn="l">
              <a:buSzPct val="25000"/>
            </a:pPr>
            <a:r>
              <a:rPr lang="en-US" sz="4000" i="1" dirty="0" smtClean="0">
                <a:solidFill>
                  <a:schemeClr val="tx1"/>
                </a:solidFill>
              </a:rPr>
              <a:t>Feature Engineering</a:t>
            </a:r>
            <a:endParaRPr lang="en-US" sz="4000" b="0" i="1" u="none" strike="noStrike" cap="none" dirty="0">
              <a:solidFill>
                <a:schemeClr val="tx1"/>
              </a:solidFill>
              <a:latin typeface="Calibri" panose="020F0502020204030204"/>
              <a:ea typeface="Calibri" panose="020F0502020204030204"/>
              <a:cs typeface="Calibri" panose="020F0502020204030204"/>
              <a:sym typeface="Calibri" panose="020F0502020204030204"/>
            </a:endParaRPr>
          </a:p>
        </p:txBody>
      </p:sp>
      <p:sp>
        <p:nvSpPr>
          <p:cNvPr id="249" name="Shape 249"/>
          <p:cNvSpPr txBox="1">
            <a:spLocks noGrp="1"/>
          </p:cNvSpPr>
          <p:nvPr>
            <p:ph type="dt" sz="half" idx="10"/>
          </p:nvPr>
        </p:nvSpPr>
        <p:spPr>
          <a:prstGeom prst="rect">
            <a:avLst/>
          </a:prstGeom>
          <a:noFill/>
          <a:ln>
            <a:noFill/>
          </a:ln>
        </p:spPr>
        <p:txBody>
          <a:bodyPr wrap="square" lIns="91425" tIns="45700" rIns="91425" bIns="45700" anchor="ctr" anchorCtr="0">
            <a:noAutofit/>
          </a:bodyPr>
          <a:lstStyle/>
          <a:p>
            <a:pPr marL="0" marR="0" lvl="0" indent="0" algn="l" rtl="0">
              <a:lnSpc>
                <a:spcPct val="100000"/>
              </a:lnSpc>
              <a:spcBef>
                <a:spcPts val="0"/>
              </a:spcBef>
              <a:spcAft>
                <a:spcPts val="0"/>
              </a:spcAft>
              <a:buClr>
                <a:schemeClr val="lt1"/>
              </a:buClr>
              <a:buSzPct val="25000"/>
              <a:buFont typeface="Calibri" panose="020F0502020204030204"/>
              <a:buNone/>
            </a:pPr>
            <a:r>
              <a:rPr lang="en-US" sz="1200" b="0" i="0" u="none" strike="noStrike" cap="none" smtClean="0">
                <a:solidFill>
                  <a:schemeClr val="lt1"/>
                </a:solidFill>
                <a:latin typeface="Calibri" panose="020F0502020204030204"/>
                <a:ea typeface="Calibri" panose="020F0502020204030204"/>
                <a:cs typeface="Calibri" panose="020F0502020204030204"/>
                <a:sym typeface="Calibri" panose="020F0502020204030204"/>
              </a:rPr>
              <a:t>Oct 14, 2018</a:t>
            </a:r>
            <a:endParaRPr lang="en-US" sz="1200" b="0" i="0" u="none" strike="noStrike" cap="none"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47" name="Shape 247"/>
          <p:cNvSpPr txBox="1">
            <a:spLocks noGrp="1"/>
          </p:cNvSpPr>
          <p:nvPr>
            <p:ph type="ftr" sz="quarter" idx="11"/>
          </p:nvPr>
        </p:nvSpPr>
        <p:spPr>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Calibri" panose="020F0502020204030204"/>
              <a:buNone/>
            </a:pPr>
            <a:r>
              <a:rPr lang="en-US" sz="1200" b="0" i="0" u="none" strike="noStrike" cap="none" smtClean="0">
                <a:solidFill>
                  <a:schemeClr val="lt1"/>
                </a:solidFill>
                <a:latin typeface="Calibri" panose="020F0502020204030204"/>
                <a:ea typeface="Calibri" panose="020F0502020204030204"/>
                <a:cs typeface="Calibri" panose="020F0502020204030204"/>
                <a:sym typeface="Calibri" panose="020F0502020204030204"/>
              </a:rPr>
              <a:t>Capstone Project Status Report - Oct-2018</a:t>
            </a:r>
            <a:endParaRPr lang="en-US" sz="1200" b="0" i="0" u="none" strike="noStrike" cap="none"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48" name="Shape 248"/>
          <p:cNvSpPr txBox="1">
            <a:spLocks noGrp="1"/>
          </p:cNvSpPr>
          <p:nvPr>
            <p:ph type="sldNum" sz="quarter" idx="12"/>
          </p:nvPr>
        </p:nvSpPr>
        <p:spPr>
          <a:prstGeom prst="rect">
            <a:avLst/>
          </a:prstGeom>
          <a:noFill/>
          <a:ln>
            <a:noFill/>
          </a:ln>
        </p:spPr>
        <p:txBody>
          <a:bodyPr wrap="square" lIns="91425" tIns="45700" rIns="91425" bIns="45700" anchor="ctr" anchorCtr="0">
            <a:noAutofit/>
          </a:bodyPr>
          <a:lstStyle/>
          <a:p>
            <a:pPr marL="0" marR="0" lvl="0" indent="0" algn="r" rtl="0">
              <a:lnSpc>
                <a:spcPct val="100000"/>
              </a:lnSpc>
              <a:spcBef>
                <a:spcPts val="0"/>
              </a:spcBef>
              <a:spcAft>
                <a:spcPts val="0"/>
              </a:spcAft>
              <a:buClr>
                <a:schemeClr val="lt1"/>
              </a:buClr>
              <a:buSzPct val="25000"/>
              <a:buFont typeface="Calibri" panose="020F0502020204030204"/>
              <a:buNone/>
            </a:pPr>
            <a:fld id="{00000000-1234-1234-1234-123412341234}" type="slidenum">
              <a:rPr lang="en-US" sz="1200" b="1" i="0" u="none" strike="noStrike" cap="none">
                <a:solidFill>
                  <a:schemeClr val="lt1"/>
                </a:solidFill>
                <a:latin typeface="Calibri" panose="020F0502020204030204"/>
                <a:ea typeface="Calibri" panose="020F0502020204030204"/>
                <a:cs typeface="Calibri" panose="020F0502020204030204"/>
                <a:sym typeface="Calibri" panose="020F0502020204030204"/>
              </a:rPr>
            </a:fld>
            <a:endParaRPr lang="en-US" sz="1200" b="1" i="0" u="none" strike="noStrike" cap="none"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46" name="Shape 246"/>
          <p:cNvSpPr txBox="1"/>
          <p:nvPr/>
        </p:nvSpPr>
        <p:spPr>
          <a:xfrm>
            <a:off x="342900" y="703385"/>
            <a:ext cx="8458200" cy="5162844"/>
          </a:xfrm>
          <a:prstGeom prst="rect">
            <a:avLst/>
          </a:prstGeom>
          <a:noFill/>
          <a:ln w="9525" cap="flat" cmpd="sng">
            <a:solidFill>
              <a:schemeClr val="dk1"/>
            </a:solidFill>
            <a:prstDash val="solid"/>
            <a:round/>
            <a:headEnd type="none" w="med" len="med"/>
            <a:tailEnd type="none" w="med" len="med"/>
          </a:ln>
        </p:spPr>
        <p:txBody>
          <a:bodyPr wrap="square" lIns="91425" tIns="45700" rIns="91425" bIns="45700" anchor="t" anchorCtr="0">
            <a:noAutofit/>
          </a:bodyPr>
          <a:lstStyle/>
          <a:p>
            <a:pPr>
              <a:buClr>
                <a:srgbClr val="0070C0"/>
              </a:buClr>
              <a:buSzPct val="25000"/>
            </a:pPr>
            <a:endParaRPr lang="en-US" sz="1800" dirty="0" smtClean="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 name="Shape 300"/>
          <p:cNvSpPr txBox="1"/>
          <p:nvPr/>
        </p:nvSpPr>
        <p:spPr>
          <a:xfrm>
            <a:off x="407963" y="741070"/>
            <a:ext cx="8328074" cy="2268830"/>
          </a:xfrm>
          <a:prstGeom prst="rect">
            <a:avLst/>
          </a:prstGeom>
          <a:noFill/>
          <a:ln w="9525" cap="flat" cmpd="sng">
            <a:solidFill>
              <a:schemeClr val="dk1"/>
            </a:solidFill>
            <a:prstDash val="solid"/>
            <a:round/>
            <a:headEnd type="none" w="med" len="med"/>
            <a:tailEnd type="none" w="med" len="med"/>
          </a:ln>
        </p:spPr>
        <p:txBody>
          <a:bodyPr wrap="square" lIns="91425" tIns="45700" rIns="91425" bIns="45700" anchor="t" anchorCtr="0">
            <a:noAutofit/>
          </a:bodyPr>
          <a:lstStyle/>
          <a:p>
            <a:pPr marL="285750" indent="-285750">
              <a:buClr>
                <a:schemeClr val="dk1"/>
              </a:buClr>
              <a:buSzPct val="75000"/>
            </a:pPr>
            <a:r>
              <a:rPr lang="en-US" sz="1800" dirty="0" smtClean="0">
                <a:solidFill>
                  <a:schemeClr val="dk1"/>
                </a:solidFill>
                <a:latin typeface="Calibri" panose="020F0502020204030204"/>
                <a:ea typeface="Calibri" panose="020F0502020204030204"/>
                <a:cs typeface="Calibri" panose="020F0502020204030204"/>
                <a:sym typeface="Calibri" panose="020F0502020204030204"/>
              </a:rPr>
              <a:t>	In addition to existing independent variables, we will create new variables to improve the prediction power of model. Initially, we must have noticed that we generated new variables like hour, month, day and year.</a:t>
            </a:r>
            <a:endParaRPr lang="en-US" sz="1800" dirty="0" smtClean="0">
              <a:solidFill>
                <a:schemeClr val="dk1"/>
              </a:solidFill>
              <a:latin typeface="Calibri" panose="020F0502020204030204"/>
              <a:ea typeface="Calibri" panose="020F0502020204030204"/>
              <a:cs typeface="Calibri" panose="020F0502020204030204"/>
              <a:sym typeface="Calibri" panose="020F0502020204030204"/>
            </a:endParaRPr>
          </a:p>
          <a:p>
            <a:pPr marL="285750" indent="-285750">
              <a:buClr>
                <a:schemeClr val="dk1"/>
              </a:buClr>
              <a:buSzPct val="75000"/>
            </a:pPr>
            <a:r>
              <a:rPr lang="en-US" sz="1800" dirty="0" smtClean="0">
                <a:solidFill>
                  <a:schemeClr val="dk1"/>
                </a:solidFill>
                <a:latin typeface="Calibri" panose="020F0502020204030204"/>
                <a:ea typeface="Calibri" panose="020F0502020204030204"/>
                <a:cs typeface="Calibri" panose="020F0502020204030204"/>
                <a:sym typeface="Calibri" panose="020F0502020204030204"/>
              </a:rPr>
              <a:t>	</a:t>
            </a:r>
            <a:endParaRPr lang="en-US" sz="1800" dirty="0" smtClean="0">
              <a:solidFill>
                <a:schemeClr val="dk1"/>
              </a:solidFill>
              <a:latin typeface="Calibri" panose="020F0502020204030204"/>
              <a:ea typeface="Calibri" panose="020F0502020204030204"/>
              <a:cs typeface="Calibri" panose="020F0502020204030204"/>
              <a:sym typeface="Calibri" panose="020F0502020204030204"/>
            </a:endParaRPr>
          </a:p>
          <a:p>
            <a:pPr marL="285750" indent="-285750">
              <a:buClr>
                <a:schemeClr val="dk1"/>
              </a:buClr>
              <a:buSzPct val="75000"/>
            </a:pPr>
            <a:r>
              <a:rPr lang="en-US" sz="1800" dirty="0" smtClean="0">
                <a:solidFill>
                  <a:schemeClr val="dk1"/>
                </a:solidFill>
                <a:latin typeface="Calibri" panose="020F0502020204030204"/>
                <a:ea typeface="Calibri" panose="020F0502020204030204"/>
                <a:cs typeface="Calibri" panose="020F0502020204030204"/>
                <a:sym typeface="Calibri" panose="020F0502020204030204"/>
              </a:rPr>
              <a:t>	Here we will create more variables, let’s look at the some of these:</a:t>
            </a:r>
            <a:endParaRPr lang="en-US" sz="1800" dirty="0" smtClean="0">
              <a:solidFill>
                <a:schemeClr val="dk1"/>
              </a:solidFill>
              <a:latin typeface="Calibri" panose="020F0502020204030204"/>
              <a:ea typeface="Calibri" panose="020F0502020204030204"/>
              <a:cs typeface="Calibri" panose="020F0502020204030204"/>
              <a:sym typeface="Calibri" panose="020F0502020204030204"/>
            </a:endParaRPr>
          </a:p>
          <a:p>
            <a:pPr marL="285750" indent="-285750">
              <a:buClr>
                <a:schemeClr val="dk1"/>
              </a:buClr>
              <a:buSzPct val="75000"/>
              <a:buFont typeface="Wingdings" panose="05000000000000000000" pitchFamily="2" charset="2"/>
              <a:buChar char="q"/>
            </a:pPr>
            <a:r>
              <a:rPr lang="en-US" sz="1800" b="1" dirty="0" smtClean="0">
                <a:solidFill>
                  <a:schemeClr val="dk1"/>
                </a:solidFill>
                <a:latin typeface="Calibri" panose="020F0502020204030204"/>
                <a:ea typeface="Calibri" panose="020F0502020204030204"/>
                <a:cs typeface="Calibri" panose="020F0502020204030204"/>
                <a:sym typeface="Calibri" panose="020F0502020204030204"/>
              </a:rPr>
              <a:t>Hour Bins:</a:t>
            </a:r>
            <a:r>
              <a:rPr lang="en-US" sz="1800" dirty="0" smtClean="0">
                <a:solidFill>
                  <a:schemeClr val="dk1"/>
                </a:solidFill>
                <a:latin typeface="Calibri" panose="020F0502020204030204"/>
                <a:ea typeface="Calibri" panose="020F0502020204030204"/>
                <a:cs typeface="Calibri" panose="020F0502020204030204"/>
                <a:sym typeface="Calibri" panose="020F0502020204030204"/>
              </a:rPr>
              <a:t> Initially, we have broadly categorize the hour into three categories. Let’s create bins for the hour variable separately for casual and registered users. Here we will use decision tree to find the accurate bins. </a:t>
            </a:r>
            <a:endParaRPr lang="en-US" sz="1800" dirty="0" smtClean="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140290" name="Picture 2" descr="6"/>
          <p:cNvPicPr>
            <a:picLocks noChangeAspect="1" noChangeArrowheads="1"/>
          </p:cNvPicPr>
          <p:nvPr/>
        </p:nvPicPr>
        <p:blipFill>
          <a:blip r:embed="rId1"/>
          <a:srcRect/>
          <a:stretch>
            <a:fillRect/>
          </a:stretch>
        </p:blipFill>
        <p:spPr bwMode="auto">
          <a:xfrm>
            <a:off x="469900" y="3035300"/>
            <a:ext cx="8115300" cy="2743200"/>
          </a:xfrm>
          <a:prstGeom prst="rect">
            <a:avLst/>
          </a:prstGeom>
          <a:noFill/>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Shape 245"/>
          <p:cNvSpPr txBox="1">
            <a:spLocks noGrp="1"/>
          </p:cNvSpPr>
          <p:nvPr>
            <p:ph type="ctrTitle"/>
          </p:nvPr>
        </p:nvSpPr>
        <p:spPr>
          <a:xfrm>
            <a:off x="381000" y="0"/>
            <a:ext cx="8458200" cy="762000"/>
          </a:xfrm>
          <a:prstGeom prst="rect">
            <a:avLst/>
          </a:prstGeom>
          <a:noFill/>
          <a:ln>
            <a:noFill/>
          </a:ln>
        </p:spPr>
        <p:txBody>
          <a:bodyPr wrap="square" lIns="91425" tIns="45700" rIns="91425" bIns="45700" anchor="ctr" anchorCtr="0">
            <a:noAutofit/>
          </a:bodyPr>
          <a:lstStyle/>
          <a:p>
            <a:pPr algn="l">
              <a:buSzPct val="25000"/>
            </a:pPr>
            <a:r>
              <a:rPr lang="en-US" sz="4000" i="1" dirty="0" smtClean="0">
                <a:solidFill>
                  <a:schemeClr val="tx1"/>
                </a:solidFill>
              </a:rPr>
              <a:t>Feature Engineering</a:t>
            </a:r>
            <a:endParaRPr lang="en-US" sz="4000" b="0" i="1" u="none" strike="noStrike" cap="none" dirty="0">
              <a:solidFill>
                <a:schemeClr val="tx1"/>
              </a:solidFill>
              <a:latin typeface="Calibri" panose="020F0502020204030204"/>
              <a:ea typeface="Calibri" panose="020F0502020204030204"/>
              <a:cs typeface="Calibri" panose="020F0502020204030204"/>
              <a:sym typeface="Calibri" panose="020F0502020204030204"/>
            </a:endParaRPr>
          </a:p>
        </p:txBody>
      </p:sp>
      <p:sp>
        <p:nvSpPr>
          <p:cNvPr id="249" name="Shape 249"/>
          <p:cNvSpPr txBox="1">
            <a:spLocks noGrp="1"/>
          </p:cNvSpPr>
          <p:nvPr>
            <p:ph type="dt" sz="half" idx="10"/>
          </p:nvPr>
        </p:nvSpPr>
        <p:spPr>
          <a:prstGeom prst="rect">
            <a:avLst/>
          </a:prstGeom>
          <a:noFill/>
          <a:ln>
            <a:noFill/>
          </a:ln>
        </p:spPr>
        <p:txBody>
          <a:bodyPr wrap="square" lIns="91425" tIns="45700" rIns="91425" bIns="45700" anchor="ctr" anchorCtr="0">
            <a:noAutofit/>
          </a:bodyPr>
          <a:lstStyle/>
          <a:p>
            <a:pPr marL="0" marR="0" lvl="0" indent="0" algn="l" rtl="0">
              <a:lnSpc>
                <a:spcPct val="100000"/>
              </a:lnSpc>
              <a:spcBef>
                <a:spcPts val="0"/>
              </a:spcBef>
              <a:spcAft>
                <a:spcPts val="0"/>
              </a:spcAft>
              <a:buClr>
                <a:schemeClr val="lt1"/>
              </a:buClr>
              <a:buSzPct val="25000"/>
              <a:buFont typeface="Calibri" panose="020F0502020204030204"/>
              <a:buNone/>
            </a:pPr>
            <a:r>
              <a:rPr lang="en-US" sz="1200" b="0" i="0" u="none" strike="noStrike" cap="none" smtClean="0">
                <a:solidFill>
                  <a:schemeClr val="lt1"/>
                </a:solidFill>
                <a:latin typeface="Calibri" panose="020F0502020204030204"/>
                <a:ea typeface="Calibri" panose="020F0502020204030204"/>
                <a:cs typeface="Calibri" panose="020F0502020204030204"/>
                <a:sym typeface="Calibri" panose="020F0502020204030204"/>
              </a:rPr>
              <a:t>Oct 14, 2018</a:t>
            </a:r>
            <a:endParaRPr lang="en-US" sz="1200" b="0" i="0" u="none" strike="noStrike" cap="none"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47" name="Shape 247"/>
          <p:cNvSpPr txBox="1">
            <a:spLocks noGrp="1"/>
          </p:cNvSpPr>
          <p:nvPr>
            <p:ph type="ftr" sz="quarter" idx="11"/>
          </p:nvPr>
        </p:nvSpPr>
        <p:spPr>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Calibri" panose="020F0502020204030204"/>
              <a:buNone/>
            </a:pPr>
            <a:r>
              <a:rPr lang="en-US" sz="1200" b="0" i="0" u="none" strike="noStrike" cap="none" smtClean="0">
                <a:solidFill>
                  <a:schemeClr val="lt1"/>
                </a:solidFill>
                <a:latin typeface="Calibri" panose="020F0502020204030204"/>
                <a:ea typeface="Calibri" panose="020F0502020204030204"/>
                <a:cs typeface="Calibri" panose="020F0502020204030204"/>
                <a:sym typeface="Calibri" panose="020F0502020204030204"/>
              </a:rPr>
              <a:t>Capstone Project Status Report - Oct-2018</a:t>
            </a:r>
            <a:endParaRPr lang="en-US" sz="1200" b="0" i="0" u="none" strike="noStrike" cap="none"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48" name="Shape 248"/>
          <p:cNvSpPr txBox="1">
            <a:spLocks noGrp="1"/>
          </p:cNvSpPr>
          <p:nvPr>
            <p:ph type="sldNum" sz="quarter" idx="12"/>
          </p:nvPr>
        </p:nvSpPr>
        <p:spPr>
          <a:prstGeom prst="rect">
            <a:avLst/>
          </a:prstGeom>
          <a:noFill/>
          <a:ln>
            <a:noFill/>
          </a:ln>
        </p:spPr>
        <p:txBody>
          <a:bodyPr wrap="square" lIns="91425" tIns="45700" rIns="91425" bIns="45700" anchor="ctr" anchorCtr="0">
            <a:noAutofit/>
          </a:bodyPr>
          <a:lstStyle/>
          <a:p>
            <a:pPr marL="0" marR="0" lvl="0" indent="0" algn="r" rtl="0">
              <a:lnSpc>
                <a:spcPct val="100000"/>
              </a:lnSpc>
              <a:spcBef>
                <a:spcPts val="0"/>
              </a:spcBef>
              <a:spcAft>
                <a:spcPts val="0"/>
              </a:spcAft>
              <a:buClr>
                <a:schemeClr val="lt1"/>
              </a:buClr>
              <a:buSzPct val="25000"/>
              <a:buFont typeface="Calibri" panose="020F0502020204030204"/>
              <a:buNone/>
            </a:pPr>
            <a:fld id="{00000000-1234-1234-1234-123412341234}" type="slidenum">
              <a:rPr lang="en-US" sz="1200" b="1" i="0" u="none" strike="noStrike" cap="none">
                <a:solidFill>
                  <a:schemeClr val="lt1"/>
                </a:solidFill>
                <a:latin typeface="Calibri" panose="020F0502020204030204"/>
                <a:ea typeface="Calibri" panose="020F0502020204030204"/>
                <a:cs typeface="Calibri" panose="020F0502020204030204"/>
                <a:sym typeface="Calibri" panose="020F0502020204030204"/>
              </a:rPr>
            </a:fld>
            <a:endParaRPr lang="en-US" sz="1200" b="1" i="0" u="none" strike="noStrike" cap="none"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46" name="Shape 246"/>
          <p:cNvSpPr txBox="1"/>
          <p:nvPr/>
        </p:nvSpPr>
        <p:spPr>
          <a:xfrm>
            <a:off x="342900" y="703385"/>
            <a:ext cx="8458200" cy="5162844"/>
          </a:xfrm>
          <a:prstGeom prst="rect">
            <a:avLst/>
          </a:prstGeom>
          <a:noFill/>
          <a:ln w="9525" cap="flat" cmpd="sng">
            <a:solidFill>
              <a:schemeClr val="dk1"/>
            </a:solidFill>
            <a:prstDash val="solid"/>
            <a:round/>
            <a:headEnd type="none" w="med" len="med"/>
            <a:tailEnd type="none" w="med" len="med"/>
          </a:ln>
        </p:spPr>
        <p:txBody>
          <a:bodyPr wrap="square" lIns="91425" tIns="45700" rIns="91425" bIns="45700" anchor="t" anchorCtr="0">
            <a:noAutofit/>
          </a:bodyPr>
          <a:lstStyle/>
          <a:p>
            <a:pPr>
              <a:buClr>
                <a:srgbClr val="0070C0"/>
              </a:buClr>
              <a:buSzPct val="25000"/>
            </a:pPr>
            <a:endParaRPr lang="en-US" sz="1800" dirty="0" smtClean="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 name="Shape 300"/>
          <p:cNvSpPr txBox="1"/>
          <p:nvPr/>
        </p:nvSpPr>
        <p:spPr>
          <a:xfrm>
            <a:off x="407963" y="741070"/>
            <a:ext cx="8328074" cy="4986630"/>
          </a:xfrm>
          <a:prstGeom prst="rect">
            <a:avLst/>
          </a:prstGeom>
          <a:noFill/>
          <a:ln w="9525" cap="flat" cmpd="sng">
            <a:solidFill>
              <a:schemeClr val="dk1"/>
            </a:solidFill>
            <a:prstDash val="solid"/>
            <a:round/>
            <a:headEnd type="none" w="med" len="med"/>
            <a:tailEnd type="none" w="med" len="med"/>
          </a:ln>
        </p:spPr>
        <p:txBody>
          <a:bodyPr wrap="square" lIns="91425" tIns="45700" rIns="91425" bIns="45700" anchor="t" anchorCtr="0">
            <a:noAutofit/>
          </a:bodyPr>
          <a:lstStyle/>
          <a:p>
            <a:pPr marL="285750" indent="-285750">
              <a:buClr>
                <a:schemeClr val="dk1"/>
              </a:buClr>
              <a:buSzPct val="75000"/>
            </a:pPr>
            <a:r>
              <a:rPr lang="en-US" sz="1800" dirty="0" smtClean="0">
                <a:solidFill>
                  <a:schemeClr val="dk1"/>
                </a:solidFill>
                <a:latin typeface="Calibri" panose="020F0502020204030204"/>
                <a:ea typeface="Calibri" panose="020F0502020204030204"/>
                <a:cs typeface="Calibri" panose="020F0502020204030204"/>
                <a:sym typeface="Calibri" panose="020F0502020204030204"/>
              </a:rPr>
              <a:t>	 Now, looking at the nodes we can create different hour bucket for registered users.</a:t>
            </a:r>
            <a:endParaRPr lang="en-US" sz="1800" dirty="0" smtClean="0">
              <a:solidFill>
                <a:schemeClr val="dk1"/>
              </a:solidFill>
              <a:latin typeface="Calibri" panose="020F0502020204030204"/>
              <a:ea typeface="Calibri" panose="020F0502020204030204"/>
              <a:cs typeface="Calibri" panose="020F0502020204030204"/>
              <a:sym typeface="Calibri" panose="020F0502020204030204"/>
            </a:endParaRPr>
          </a:p>
          <a:p>
            <a:pPr marL="285750" indent="-285750">
              <a:buClr>
                <a:schemeClr val="dk1"/>
              </a:buClr>
              <a:buSzPct val="75000"/>
            </a:pPr>
            <a:r>
              <a:rPr lang="en-US" sz="1800" dirty="0" smtClean="0">
                <a:solidFill>
                  <a:schemeClr val="dk1"/>
                </a:solidFill>
                <a:latin typeface="Calibri" panose="020F0502020204030204"/>
                <a:ea typeface="Calibri" panose="020F0502020204030204"/>
                <a:cs typeface="Calibri" panose="020F0502020204030204"/>
                <a:sym typeface="Calibri" panose="020F0502020204030204"/>
              </a:rPr>
              <a:t>	</a:t>
            </a:r>
            <a:endParaRPr lang="en-US" sz="1800" dirty="0" smtClean="0">
              <a:solidFill>
                <a:schemeClr val="dk1"/>
              </a:solidFill>
              <a:latin typeface="Calibri" panose="020F0502020204030204"/>
              <a:ea typeface="Calibri" panose="020F0502020204030204"/>
              <a:cs typeface="Calibri" panose="020F0502020204030204"/>
              <a:sym typeface="Calibri" panose="020F0502020204030204"/>
            </a:endParaRPr>
          </a:p>
          <a:p>
            <a:pPr marL="285750" indent="-285750">
              <a:buClr>
                <a:schemeClr val="dk1"/>
              </a:buClr>
              <a:buSzPct val="75000"/>
            </a:pPr>
            <a:r>
              <a:rPr lang="en-US" sz="1800" dirty="0" smtClean="0">
                <a:solidFill>
                  <a:schemeClr val="dk1"/>
                </a:solidFill>
                <a:latin typeface="Calibri" panose="020F0502020204030204"/>
                <a:ea typeface="Calibri" panose="020F0502020204030204"/>
                <a:cs typeface="Calibri" panose="020F0502020204030204"/>
                <a:sym typeface="Calibri" panose="020F0502020204030204"/>
              </a:rPr>
              <a:t>	data=</a:t>
            </a:r>
            <a:r>
              <a:rPr lang="en-US" sz="1800" dirty="0" err="1" smtClean="0">
                <a:solidFill>
                  <a:schemeClr val="dk1"/>
                </a:solidFill>
                <a:latin typeface="Calibri" panose="020F0502020204030204"/>
                <a:ea typeface="Calibri" panose="020F0502020204030204"/>
                <a:cs typeface="Calibri" panose="020F0502020204030204"/>
                <a:sym typeface="Calibri" panose="020F0502020204030204"/>
              </a:rPr>
              <a:t>rbind</a:t>
            </a:r>
            <a:r>
              <a:rPr lang="en-US" sz="1800" dirty="0" smtClean="0">
                <a:solidFill>
                  <a:schemeClr val="dk1"/>
                </a:solidFill>
                <a:latin typeface="Calibri" panose="020F0502020204030204"/>
                <a:ea typeface="Calibri" panose="020F0502020204030204"/>
                <a:cs typeface="Calibri" panose="020F0502020204030204"/>
                <a:sym typeface="Calibri" panose="020F0502020204030204"/>
              </a:rPr>
              <a:t>(</a:t>
            </a:r>
            <a:r>
              <a:rPr lang="en-US" sz="1800" dirty="0" err="1" smtClean="0">
                <a:solidFill>
                  <a:schemeClr val="dk1"/>
                </a:solidFill>
                <a:latin typeface="Calibri" panose="020F0502020204030204"/>
                <a:ea typeface="Calibri" panose="020F0502020204030204"/>
                <a:cs typeface="Calibri" panose="020F0502020204030204"/>
                <a:sym typeface="Calibri" panose="020F0502020204030204"/>
              </a:rPr>
              <a:t>train,test</a:t>
            </a:r>
            <a:r>
              <a:rPr lang="en-US" sz="1800" dirty="0" smtClean="0">
                <a:solidFill>
                  <a:schemeClr val="dk1"/>
                </a:solidFill>
                <a:latin typeface="Calibri" panose="020F0502020204030204"/>
                <a:ea typeface="Calibri" panose="020F0502020204030204"/>
                <a:cs typeface="Calibri" panose="020F0502020204030204"/>
                <a:sym typeface="Calibri" panose="020F0502020204030204"/>
              </a:rPr>
              <a:t>) </a:t>
            </a:r>
            <a:endParaRPr lang="en-US" sz="1800" dirty="0" smtClean="0">
              <a:solidFill>
                <a:schemeClr val="dk1"/>
              </a:solidFill>
              <a:latin typeface="Calibri" panose="020F0502020204030204"/>
              <a:ea typeface="Calibri" panose="020F0502020204030204"/>
              <a:cs typeface="Calibri" panose="020F0502020204030204"/>
              <a:sym typeface="Calibri" panose="020F0502020204030204"/>
            </a:endParaRPr>
          </a:p>
          <a:p>
            <a:pPr marL="285750" indent="-285750">
              <a:buClr>
                <a:schemeClr val="dk1"/>
              </a:buClr>
              <a:buSzPct val="75000"/>
            </a:pPr>
            <a:r>
              <a:rPr lang="en-US" sz="1800" dirty="0" smtClean="0">
                <a:solidFill>
                  <a:schemeClr val="dk1"/>
                </a:solidFill>
                <a:latin typeface="Calibri" panose="020F0502020204030204"/>
                <a:ea typeface="Calibri" panose="020F0502020204030204"/>
                <a:cs typeface="Calibri" panose="020F0502020204030204"/>
                <a:sym typeface="Calibri" panose="020F0502020204030204"/>
              </a:rPr>
              <a:t>	</a:t>
            </a:r>
            <a:r>
              <a:rPr lang="en-US" sz="1800" dirty="0" err="1" smtClean="0">
                <a:solidFill>
                  <a:schemeClr val="dk1"/>
                </a:solidFill>
                <a:latin typeface="Calibri" panose="020F0502020204030204"/>
                <a:ea typeface="Calibri" panose="020F0502020204030204"/>
                <a:cs typeface="Calibri" panose="020F0502020204030204"/>
                <a:sym typeface="Calibri" panose="020F0502020204030204"/>
              </a:rPr>
              <a:t>data$dp_reg</a:t>
            </a:r>
            <a:r>
              <a:rPr lang="en-US" sz="1800" dirty="0" smtClean="0">
                <a:solidFill>
                  <a:schemeClr val="dk1"/>
                </a:solidFill>
                <a:latin typeface="Calibri" panose="020F0502020204030204"/>
                <a:ea typeface="Calibri" panose="020F0502020204030204"/>
                <a:cs typeface="Calibri" panose="020F0502020204030204"/>
                <a:sym typeface="Calibri" panose="020F0502020204030204"/>
              </a:rPr>
              <a:t>=0 </a:t>
            </a:r>
            <a:endParaRPr lang="en-US" sz="1800" dirty="0" smtClean="0">
              <a:solidFill>
                <a:schemeClr val="dk1"/>
              </a:solidFill>
              <a:latin typeface="Calibri" panose="020F0502020204030204"/>
              <a:ea typeface="Calibri" panose="020F0502020204030204"/>
              <a:cs typeface="Calibri" panose="020F0502020204030204"/>
              <a:sym typeface="Calibri" panose="020F0502020204030204"/>
            </a:endParaRPr>
          </a:p>
          <a:p>
            <a:pPr marL="285750" indent="-285750">
              <a:buClr>
                <a:schemeClr val="dk1"/>
              </a:buClr>
              <a:buSzPct val="75000"/>
            </a:pPr>
            <a:r>
              <a:rPr lang="en-US" sz="1800" dirty="0" smtClean="0">
                <a:solidFill>
                  <a:schemeClr val="dk1"/>
                </a:solidFill>
                <a:latin typeface="Calibri" panose="020F0502020204030204"/>
                <a:ea typeface="Calibri" panose="020F0502020204030204"/>
                <a:cs typeface="Calibri" panose="020F0502020204030204"/>
                <a:sym typeface="Calibri" panose="020F0502020204030204"/>
              </a:rPr>
              <a:t>	</a:t>
            </a:r>
            <a:r>
              <a:rPr lang="en-US" sz="1800" dirty="0" err="1" smtClean="0">
                <a:solidFill>
                  <a:schemeClr val="dk1"/>
                </a:solidFill>
                <a:latin typeface="Calibri" panose="020F0502020204030204"/>
                <a:ea typeface="Calibri" panose="020F0502020204030204"/>
                <a:cs typeface="Calibri" panose="020F0502020204030204"/>
                <a:sym typeface="Calibri" panose="020F0502020204030204"/>
              </a:rPr>
              <a:t>data$dp_reg</a:t>
            </a:r>
            <a:r>
              <a:rPr lang="en-US" sz="1800" dirty="0" smtClean="0">
                <a:solidFill>
                  <a:schemeClr val="dk1"/>
                </a:solidFill>
                <a:latin typeface="Calibri" panose="020F0502020204030204"/>
                <a:ea typeface="Calibri" panose="020F0502020204030204"/>
                <a:cs typeface="Calibri" panose="020F0502020204030204"/>
                <a:sym typeface="Calibri" panose="020F0502020204030204"/>
              </a:rPr>
              <a:t>[</a:t>
            </a:r>
            <a:r>
              <a:rPr lang="en-US" sz="1800" dirty="0" err="1" smtClean="0">
                <a:solidFill>
                  <a:schemeClr val="dk1"/>
                </a:solidFill>
                <a:latin typeface="Calibri" panose="020F0502020204030204"/>
                <a:ea typeface="Calibri" panose="020F0502020204030204"/>
                <a:cs typeface="Calibri" panose="020F0502020204030204"/>
                <a:sym typeface="Calibri" panose="020F0502020204030204"/>
              </a:rPr>
              <a:t>data$hour</a:t>
            </a:r>
            <a:r>
              <a:rPr lang="en-US" sz="1800" dirty="0" smtClean="0">
                <a:solidFill>
                  <a:schemeClr val="dk1"/>
                </a:solidFill>
                <a:latin typeface="Calibri" panose="020F0502020204030204"/>
                <a:ea typeface="Calibri" panose="020F0502020204030204"/>
                <a:cs typeface="Calibri" panose="020F0502020204030204"/>
                <a:sym typeface="Calibri" panose="020F0502020204030204"/>
              </a:rPr>
              <a:t>&lt;8]=1 </a:t>
            </a:r>
            <a:endParaRPr lang="en-US" sz="1800" dirty="0" smtClean="0">
              <a:solidFill>
                <a:schemeClr val="dk1"/>
              </a:solidFill>
              <a:latin typeface="Calibri" panose="020F0502020204030204"/>
              <a:ea typeface="Calibri" panose="020F0502020204030204"/>
              <a:cs typeface="Calibri" panose="020F0502020204030204"/>
              <a:sym typeface="Calibri" panose="020F0502020204030204"/>
            </a:endParaRPr>
          </a:p>
          <a:p>
            <a:pPr marL="285750" indent="-285750">
              <a:buClr>
                <a:schemeClr val="dk1"/>
              </a:buClr>
              <a:buSzPct val="75000"/>
            </a:pPr>
            <a:r>
              <a:rPr lang="en-US" sz="1800" dirty="0" smtClean="0">
                <a:solidFill>
                  <a:schemeClr val="dk1"/>
                </a:solidFill>
                <a:latin typeface="Calibri" panose="020F0502020204030204"/>
                <a:ea typeface="Calibri" panose="020F0502020204030204"/>
                <a:cs typeface="Calibri" panose="020F0502020204030204"/>
                <a:sym typeface="Calibri" panose="020F0502020204030204"/>
              </a:rPr>
              <a:t>	</a:t>
            </a:r>
            <a:r>
              <a:rPr lang="en-US" sz="1800" dirty="0" err="1" smtClean="0">
                <a:solidFill>
                  <a:schemeClr val="dk1"/>
                </a:solidFill>
                <a:latin typeface="Calibri" panose="020F0502020204030204"/>
                <a:ea typeface="Calibri" panose="020F0502020204030204"/>
                <a:cs typeface="Calibri" panose="020F0502020204030204"/>
                <a:sym typeface="Calibri" panose="020F0502020204030204"/>
              </a:rPr>
              <a:t>data$dp_reg</a:t>
            </a:r>
            <a:r>
              <a:rPr lang="en-US" sz="1800" dirty="0" smtClean="0">
                <a:solidFill>
                  <a:schemeClr val="dk1"/>
                </a:solidFill>
                <a:latin typeface="Calibri" panose="020F0502020204030204"/>
                <a:ea typeface="Calibri" panose="020F0502020204030204"/>
                <a:cs typeface="Calibri" panose="020F0502020204030204"/>
                <a:sym typeface="Calibri" panose="020F0502020204030204"/>
              </a:rPr>
              <a:t>[</a:t>
            </a:r>
            <a:r>
              <a:rPr lang="en-US" sz="1800" dirty="0" err="1" smtClean="0">
                <a:solidFill>
                  <a:schemeClr val="dk1"/>
                </a:solidFill>
                <a:latin typeface="Calibri" panose="020F0502020204030204"/>
                <a:ea typeface="Calibri" panose="020F0502020204030204"/>
                <a:cs typeface="Calibri" panose="020F0502020204030204"/>
                <a:sym typeface="Calibri" panose="020F0502020204030204"/>
              </a:rPr>
              <a:t>data$hour</a:t>
            </a:r>
            <a:r>
              <a:rPr lang="en-US" sz="1800" dirty="0" smtClean="0">
                <a:solidFill>
                  <a:schemeClr val="dk1"/>
                </a:solidFill>
                <a:latin typeface="Calibri" panose="020F0502020204030204"/>
                <a:ea typeface="Calibri" panose="020F0502020204030204"/>
                <a:cs typeface="Calibri" panose="020F0502020204030204"/>
                <a:sym typeface="Calibri" panose="020F0502020204030204"/>
              </a:rPr>
              <a:t>&gt;=22]=2 </a:t>
            </a:r>
            <a:endParaRPr lang="en-US" sz="1800" dirty="0" smtClean="0">
              <a:solidFill>
                <a:schemeClr val="dk1"/>
              </a:solidFill>
              <a:latin typeface="Calibri" panose="020F0502020204030204"/>
              <a:ea typeface="Calibri" panose="020F0502020204030204"/>
              <a:cs typeface="Calibri" panose="020F0502020204030204"/>
              <a:sym typeface="Calibri" panose="020F0502020204030204"/>
            </a:endParaRPr>
          </a:p>
          <a:p>
            <a:pPr marL="285750" indent="-285750">
              <a:buClr>
                <a:schemeClr val="dk1"/>
              </a:buClr>
              <a:buSzPct val="75000"/>
            </a:pPr>
            <a:r>
              <a:rPr lang="en-US" sz="1800" dirty="0" smtClean="0">
                <a:solidFill>
                  <a:schemeClr val="dk1"/>
                </a:solidFill>
                <a:latin typeface="Calibri" panose="020F0502020204030204"/>
                <a:ea typeface="Calibri" panose="020F0502020204030204"/>
                <a:cs typeface="Calibri" panose="020F0502020204030204"/>
                <a:sym typeface="Calibri" panose="020F0502020204030204"/>
              </a:rPr>
              <a:t>	</a:t>
            </a:r>
            <a:r>
              <a:rPr lang="en-US" sz="1800" dirty="0" err="1" smtClean="0">
                <a:solidFill>
                  <a:schemeClr val="dk1"/>
                </a:solidFill>
                <a:latin typeface="Calibri" panose="020F0502020204030204"/>
                <a:ea typeface="Calibri" panose="020F0502020204030204"/>
                <a:cs typeface="Calibri" panose="020F0502020204030204"/>
                <a:sym typeface="Calibri" panose="020F0502020204030204"/>
              </a:rPr>
              <a:t>data$dp_reg</a:t>
            </a:r>
            <a:r>
              <a:rPr lang="en-US" sz="1800" dirty="0" smtClean="0">
                <a:solidFill>
                  <a:schemeClr val="dk1"/>
                </a:solidFill>
                <a:latin typeface="Calibri" panose="020F0502020204030204"/>
                <a:ea typeface="Calibri" panose="020F0502020204030204"/>
                <a:cs typeface="Calibri" panose="020F0502020204030204"/>
                <a:sym typeface="Calibri" panose="020F0502020204030204"/>
              </a:rPr>
              <a:t>[</a:t>
            </a:r>
            <a:r>
              <a:rPr lang="en-US" sz="1800" dirty="0" err="1" smtClean="0">
                <a:solidFill>
                  <a:schemeClr val="dk1"/>
                </a:solidFill>
                <a:latin typeface="Calibri" panose="020F0502020204030204"/>
                <a:ea typeface="Calibri" panose="020F0502020204030204"/>
                <a:cs typeface="Calibri" panose="020F0502020204030204"/>
                <a:sym typeface="Calibri" panose="020F0502020204030204"/>
              </a:rPr>
              <a:t>data$hour</a:t>
            </a:r>
            <a:r>
              <a:rPr lang="en-US" sz="1800" dirty="0" smtClean="0">
                <a:solidFill>
                  <a:schemeClr val="dk1"/>
                </a:solidFill>
                <a:latin typeface="Calibri" panose="020F0502020204030204"/>
                <a:ea typeface="Calibri" panose="020F0502020204030204"/>
                <a:cs typeface="Calibri" panose="020F0502020204030204"/>
                <a:sym typeface="Calibri" panose="020F0502020204030204"/>
              </a:rPr>
              <a:t>&gt;9 &amp; </a:t>
            </a:r>
            <a:r>
              <a:rPr lang="en-US" sz="1800" dirty="0" err="1" smtClean="0">
                <a:solidFill>
                  <a:schemeClr val="dk1"/>
                </a:solidFill>
                <a:latin typeface="Calibri" panose="020F0502020204030204"/>
                <a:ea typeface="Calibri" panose="020F0502020204030204"/>
                <a:cs typeface="Calibri" panose="020F0502020204030204"/>
                <a:sym typeface="Calibri" panose="020F0502020204030204"/>
              </a:rPr>
              <a:t>data$hour</a:t>
            </a:r>
            <a:r>
              <a:rPr lang="en-US" sz="1800" dirty="0" smtClean="0">
                <a:solidFill>
                  <a:schemeClr val="dk1"/>
                </a:solidFill>
                <a:latin typeface="Calibri" panose="020F0502020204030204"/>
                <a:ea typeface="Calibri" panose="020F0502020204030204"/>
                <a:cs typeface="Calibri" panose="020F0502020204030204"/>
                <a:sym typeface="Calibri" panose="020F0502020204030204"/>
              </a:rPr>
              <a:t>&lt;18]=3 </a:t>
            </a:r>
            <a:endParaRPr lang="en-US" sz="1800" dirty="0" smtClean="0">
              <a:solidFill>
                <a:schemeClr val="dk1"/>
              </a:solidFill>
              <a:latin typeface="Calibri" panose="020F0502020204030204"/>
              <a:ea typeface="Calibri" panose="020F0502020204030204"/>
              <a:cs typeface="Calibri" panose="020F0502020204030204"/>
              <a:sym typeface="Calibri" panose="020F0502020204030204"/>
            </a:endParaRPr>
          </a:p>
          <a:p>
            <a:pPr marL="285750" indent="-285750">
              <a:buClr>
                <a:schemeClr val="dk1"/>
              </a:buClr>
              <a:buSzPct val="75000"/>
            </a:pPr>
            <a:r>
              <a:rPr lang="en-US" sz="1800" dirty="0" smtClean="0">
                <a:solidFill>
                  <a:schemeClr val="dk1"/>
                </a:solidFill>
                <a:latin typeface="Calibri" panose="020F0502020204030204"/>
                <a:ea typeface="Calibri" panose="020F0502020204030204"/>
                <a:cs typeface="Calibri" panose="020F0502020204030204"/>
                <a:sym typeface="Calibri" panose="020F0502020204030204"/>
              </a:rPr>
              <a:t>	</a:t>
            </a:r>
            <a:r>
              <a:rPr lang="en-US" sz="1800" dirty="0" err="1" smtClean="0">
                <a:solidFill>
                  <a:schemeClr val="dk1"/>
                </a:solidFill>
                <a:latin typeface="Calibri" panose="020F0502020204030204"/>
                <a:ea typeface="Calibri" panose="020F0502020204030204"/>
                <a:cs typeface="Calibri" panose="020F0502020204030204"/>
                <a:sym typeface="Calibri" panose="020F0502020204030204"/>
              </a:rPr>
              <a:t>data$dp_reg</a:t>
            </a:r>
            <a:r>
              <a:rPr lang="en-US" sz="1800" dirty="0" smtClean="0">
                <a:solidFill>
                  <a:schemeClr val="dk1"/>
                </a:solidFill>
                <a:latin typeface="Calibri" panose="020F0502020204030204"/>
                <a:ea typeface="Calibri" panose="020F0502020204030204"/>
                <a:cs typeface="Calibri" panose="020F0502020204030204"/>
                <a:sym typeface="Calibri" panose="020F0502020204030204"/>
              </a:rPr>
              <a:t>[</a:t>
            </a:r>
            <a:r>
              <a:rPr lang="en-US" sz="1800" dirty="0" err="1" smtClean="0">
                <a:solidFill>
                  <a:schemeClr val="dk1"/>
                </a:solidFill>
                <a:latin typeface="Calibri" panose="020F0502020204030204"/>
                <a:ea typeface="Calibri" panose="020F0502020204030204"/>
                <a:cs typeface="Calibri" panose="020F0502020204030204"/>
                <a:sym typeface="Calibri" panose="020F0502020204030204"/>
              </a:rPr>
              <a:t>data$hour</a:t>
            </a:r>
            <a:r>
              <a:rPr lang="en-US" sz="1800" dirty="0" smtClean="0">
                <a:solidFill>
                  <a:schemeClr val="dk1"/>
                </a:solidFill>
                <a:latin typeface="Calibri" panose="020F0502020204030204"/>
                <a:ea typeface="Calibri" panose="020F0502020204030204"/>
                <a:cs typeface="Calibri" panose="020F0502020204030204"/>
                <a:sym typeface="Calibri" panose="020F0502020204030204"/>
              </a:rPr>
              <a:t>==8]=4 </a:t>
            </a:r>
            <a:endParaRPr lang="en-US" sz="1800" dirty="0" smtClean="0">
              <a:solidFill>
                <a:schemeClr val="dk1"/>
              </a:solidFill>
              <a:latin typeface="Calibri" panose="020F0502020204030204"/>
              <a:ea typeface="Calibri" panose="020F0502020204030204"/>
              <a:cs typeface="Calibri" panose="020F0502020204030204"/>
              <a:sym typeface="Calibri" panose="020F0502020204030204"/>
            </a:endParaRPr>
          </a:p>
          <a:p>
            <a:pPr marL="285750" indent="-285750">
              <a:buClr>
                <a:schemeClr val="dk1"/>
              </a:buClr>
              <a:buSzPct val="75000"/>
            </a:pPr>
            <a:r>
              <a:rPr lang="en-US" sz="1800" dirty="0" smtClean="0">
                <a:solidFill>
                  <a:schemeClr val="dk1"/>
                </a:solidFill>
                <a:latin typeface="Calibri" panose="020F0502020204030204"/>
                <a:ea typeface="Calibri" panose="020F0502020204030204"/>
                <a:cs typeface="Calibri" panose="020F0502020204030204"/>
                <a:sym typeface="Calibri" panose="020F0502020204030204"/>
              </a:rPr>
              <a:t>	</a:t>
            </a:r>
            <a:r>
              <a:rPr lang="en-US" sz="1800" dirty="0" err="1" smtClean="0">
                <a:solidFill>
                  <a:schemeClr val="dk1"/>
                </a:solidFill>
                <a:latin typeface="Calibri" panose="020F0502020204030204"/>
                <a:ea typeface="Calibri" panose="020F0502020204030204"/>
                <a:cs typeface="Calibri" panose="020F0502020204030204"/>
                <a:sym typeface="Calibri" panose="020F0502020204030204"/>
              </a:rPr>
              <a:t>data$dp_reg</a:t>
            </a:r>
            <a:r>
              <a:rPr lang="en-US" sz="1800" dirty="0" smtClean="0">
                <a:solidFill>
                  <a:schemeClr val="dk1"/>
                </a:solidFill>
                <a:latin typeface="Calibri" panose="020F0502020204030204"/>
                <a:ea typeface="Calibri" panose="020F0502020204030204"/>
                <a:cs typeface="Calibri" panose="020F0502020204030204"/>
                <a:sym typeface="Calibri" panose="020F0502020204030204"/>
              </a:rPr>
              <a:t>[</a:t>
            </a:r>
            <a:r>
              <a:rPr lang="en-US" sz="1800" dirty="0" err="1" smtClean="0">
                <a:solidFill>
                  <a:schemeClr val="dk1"/>
                </a:solidFill>
                <a:latin typeface="Calibri" panose="020F0502020204030204"/>
                <a:ea typeface="Calibri" panose="020F0502020204030204"/>
                <a:cs typeface="Calibri" panose="020F0502020204030204"/>
                <a:sym typeface="Calibri" panose="020F0502020204030204"/>
              </a:rPr>
              <a:t>data$hour</a:t>
            </a:r>
            <a:r>
              <a:rPr lang="en-US" sz="1800" dirty="0" smtClean="0">
                <a:solidFill>
                  <a:schemeClr val="dk1"/>
                </a:solidFill>
                <a:latin typeface="Calibri" panose="020F0502020204030204"/>
                <a:ea typeface="Calibri" panose="020F0502020204030204"/>
                <a:cs typeface="Calibri" panose="020F0502020204030204"/>
                <a:sym typeface="Calibri" panose="020F0502020204030204"/>
              </a:rPr>
              <a:t>==9]=5 </a:t>
            </a:r>
            <a:endParaRPr lang="en-US" sz="1800" dirty="0" smtClean="0">
              <a:solidFill>
                <a:schemeClr val="dk1"/>
              </a:solidFill>
              <a:latin typeface="Calibri" panose="020F0502020204030204"/>
              <a:ea typeface="Calibri" panose="020F0502020204030204"/>
              <a:cs typeface="Calibri" panose="020F0502020204030204"/>
              <a:sym typeface="Calibri" panose="020F0502020204030204"/>
            </a:endParaRPr>
          </a:p>
          <a:p>
            <a:pPr marL="285750" indent="-285750">
              <a:buClr>
                <a:schemeClr val="dk1"/>
              </a:buClr>
              <a:buSzPct val="75000"/>
            </a:pPr>
            <a:r>
              <a:rPr lang="en-US" sz="1800" dirty="0" smtClean="0">
                <a:solidFill>
                  <a:schemeClr val="dk1"/>
                </a:solidFill>
                <a:latin typeface="Calibri" panose="020F0502020204030204"/>
                <a:ea typeface="Calibri" panose="020F0502020204030204"/>
                <a:cs typeface="Calibri" panose="020F0502020204030204"/>
                <a:sym typeface="Calibri" panose="020F0502020204030204"/>
              </a:rPr>
              <a:t>	</a:t>
            </a:r>
            <a:r>
              <a:rPr lang="en-US" sz="1800" dirty="0" err="1" smtClean="0">
                <a:solidFill>
                  <a:schemeClr val="dk1"/>
                </a:solidFill>
                <a:latin typeface="Calibri" panose="020F0502020204030204"/>
                <a:ea typeface="Calibri" panose="020F0502020204030204"/>
                <a:cs typeface="Calibri" panose="020F0502020204030204"/>
                <a:sym typeface="Calibri" panose="020F0502020204030204"/>
              </a:rPr>
              <a:t>data$dp_reg</a:t>
            </a:r>
            <a:r>
              <a:rPr lang="en-US" sz="1800" dirty="0" smtClean="0">
                <a:solidFill>
                  <a:schemeClr val="dk1"/>
                </a:solidFill>
                <a:latin typeface="Calibri" panose="020F0502020204030204"/>
                <a:ea typeface="Calibri" panose="020F0502020204030204"/>
                <a:cs typeface="Calibri" panose="020F0502020204030204"/>
                <a:sym typeface="Calibri" panose="020F0502020204030204"/>
              </a:rPr>
              <a:t>[</a:t>
            </a:r>
            <a:r>
              <a:rPr lang="en-US" sz="1800" dirty="0" err="1" smtClean="0">
                <a:solidFill>
                  <a:schemeClr val="dk1"/>
                </a:solidFill>
                <a:latin typeface="Calibri" panose="020F0502020204030204"/>
                <a:ea typeface="Calibri" panose="020F0502020204030204"/>
                <a:cs typeface="Calibri" panose="020F0502020204030204"/>
                <a:sym typeface="Calibri" panose="020F0502020204030204"/>
              </a:rPr>
              <a:t>data$hour</a:t>
            </a:r>
            <a:r>
              <a:rPr lang="en-US" sz="1800" dirty="0" smtClean="0">
                <a:solidFill>
                  <a:schemeClr val="dk1"/>
                </a:solidFill>
                <a:latin typeface="Calibri" panose="020F0502020204030204"/>
                <a:ea typeface="Calibri" panose="020F0502020204030204"/>
                <a:cs typeface="Calibri" panose="020F0502020204030204"/>
                <a:sym typeface="Calibri" panose="020F0502020204030204"/>
              </a:rPr>
              <a:t>==20 | </a:t>
            </a:r>
            <a:r>
              <a:rPr lang="en-US" sz="1800" dirty="0" err="1" smtClean="0">
                <a:solidFill>
                  <a:schemeClr val="dk1"/>
                </a:solidFill>
                <a:latin typeface="Calibri" panose="020F0502020204030204"/>
                <a:ea typeface="Calibri" panose="020F0502020204030204"/>
                <a:cs typeface="Calibri" panose="020F0502020204030204"/>
                <a:sym typeface="Calibri" panose="020F0502020204030204"/>
              </a:rPr>
              <a:t>data$hour</a:t>
            </a:r>
            <a:r>
              <a:rPr lang="en-US" sz="1800" dirty="0" smtClean="0">
                <a:solidFill>
                  <a:schemeClr val="dk1"/>
                </a:solidFill>
                <a:latin typeface="Calibri" panose="020F0502020204030204"/>
                <a:ea typeface="Calibri" panose="020F0502020204030204"/>
                <a:cs typeface="Calibri" panose="020F0502020204030204"/>
                <a:sym typeface="Calibri" panose="020F0502020204030204"/>
              </a:rPr>
              <a:t>==21]=6 </a:t>
            </a:r>
            <a:endParaRPr lang="en-US" sz="1800" dirty="0" smtClean="0">
              <a:solidFill>
                <a:schemeClr val="dk1"/>
              </a:solidFill>
              <a:latin typeface="Calibri" panose="020F0502020204030204"/>
              <a:ea typeface="Calibri" panose="020F0502020204030204"/>
              <a:cs typeface="Calibri" panose="020F0502020204030204"/>
              <a:sym typeface="Calibri" panose="020F0502020204030204"/>
            </a:endParaRPr>
          </a:p>
          <a:p>
            <a:pPr marL="285750" indent="-285750">
              <a:buClr>
                <a:schemeClr val="dk1"/>
              </a:buClr>
              <a:buSzPct val="75000"/>
            </a:pPr>
            <a:r>
              <a:rPr lang="en-US" sz="1800" dirty="0" smtClean="0">
                <a:solidFill>
                  <a:schemeClr val="dk1"/>
                </a:solidFill>
                <a:latin typeface="Calibri" panose="020F0502020204030204"/>
                <a:ea typeface="Calibri" panose="020F0502020204030204"/>
                <a:cs typeface="Calibri" panose="020F0502020204030204"/>
                <a:sym typeface="Calibri" panose="020F0502020204030204"/>
              </a:rPr>
              <a:t>	</a:t>
            </a:r>
            <a:r>
              <a:rPr lang="en-US" sz="1800" dirty="0" err="1" smtClean="0">
                <a:solidFill>
                  <a:schemeClr val="dk1"/>
                </a:solidFill>
                <a:latin typeface="Calibri" panose="020F0502020204030204"/>
                <a:ea typeface="Calibri" panose="020F0502020204030204"/>
                <a:cs typeface="Calibri" panose="020F0502020204030204"/>
                <a:sym typeface="Calibri" panose="020F0502020204030204"/>
              </a:rPr>
              <a:t>data$dp_reg</a:t>
            </a:r>
            <a:r>
              <a:rPr lang="en-US" sz="1800" dirty="0" smtClean="0">
                <a:solidFill>
                  <a:schemeClr val="dk1"/>
                </a:solidFill>
                <a:latin typeface="Calibri" panose="020F0502020204030204"/>
                <a:ea typeface="Calibri" panose="020F0502020204030204"/>
                <a:cs typeface="Calibri" panose="020F0502020204030204"/>
                <a:sym typeface="Calibri" panose="020F0502020204030204"/>
              </a:rPr>
              <a:t>[</a:t>
            </a:r>
            <a:r>
              <a:rPr lang="en-US" sz="1800" dirty="0" err="1" smtClean="0">
                <a:solidFill>
                  <a:schemeClr val="dk1"/>
                </a:solidFill>
                <a:latin typeface="Calibri" panose="020F0502020204030204"/>
                <a:ea typeface="Calibri" panose="020F0502020204030204"/>
                <a:cs typeface="Calibri" panose="020F0502020204030204"/>
                <a:sym typeface="Calibri" panose="020F0502020204030204"/>
              </a:rPr>
              <a:t>data$hour</a:t>
            </a:r>
            <a:r>
              <a:rPr lang="en-US" sz="1800" dirty="0" smtClean="0">
                <a:solidFill>
                  <a:schemeClr val="dk1"/>
                </a:solidFill>
                <a:latin typeface="Calibri" panose="020F0502020204030204"/>
                <a:ea typeface="Calibri" panose="020F0502020204030204"/>
                <a:cs typeface="Calibri" panose="020F0502020204030204"/>
                <a:sym typeface="Calibri" panose="020F0502020204030204"/>
              </a:rPr>
              <a:t>==19 | </a:t>
            </a:r>
            <a:r>
              <a:rPr lang="en-US" sz="1800" dirty="0" err="1" smtClean="0">
                <a:solidFill>
                  <a:schemeClr val="dk1"/>
                </a:solidFill>
                <a:latin typeface="Calibri" panose="020F0502020204030204"/>
                <a:ea typeface="Calibri" panose="020F0502020204030204"/>
                <a:cs typeface="Calibri" panose="020F0502020204030204"/>
                <a:sym typeface="Calibri" panose="020F0502020204030204"/>
              </a:rPr>
              <a:t>data$hour</a:t>
            </a:r>
            <a:r>
              <a:rPr lang="en-US" sz="1800" dirty="0" smtClean="0">
                <a:solidFill>
                  <a:schemeClr val="dk1"/>
                </a:solidFill>
                <a:latin typeface="Calibri" panose="020F0502020204030204"/>
                <a:ea typeface="Calibri" panose="020F0502020204030204"/>
                <a:cs typeface="Calibri" panose="020F0502020204030204"/>
                <a:sym typeface="Calibri" panose="020F0502020204030204"/>
              </a:rPr>
              <a:t>==18]=7 </a:t>
            </a:r>
            <a:endParaRPr lang="en-US" sz="1800" dirty="0" smtClean="0">
              <a:solidFill>
                <a:schemeClr val="dk1"/>
              </a:solidFill>
              <a:latin typeface="Calibri" panose="020F0502020204030204"/>
              <a:ea typeface="Calibri" panose="020F0502020204030204"/>
              <a:cs typeface="Calibri" panose="020F0502020204030204"/>
              <a:sym typeface="Calibri" panose="020F0502020204030204"/>
            </a:endParaRPr>
          </a:p>
          <a:p>
            <a:pPr marL="285750" indent="-285750">
              <a:buClr>
                <a:schemeClr val="dk1"/>
              </a:buClr>
              <a:buSzPct val="75000"/>
            </a:pPr>
            <a:endParaRPr lang="en-US" sz="1800" dirty="0" smtClean="0">
              <a:solidFill>
                <a:schemeClr val="dk1"/>
              </a:solidFill>
              <a:latin typeface="Calibri" panose="020F0502020204030204"/>
              <a:ea typeface="Calibri" panose="020F0502020204030204"/>
              <a:cs typeface="Calibri" panose="020F0502020204030204"/>
              <a:sym typeface="Calibri" panose="020F0502020204030204"/>
            </a:endParaRPr>
          </a:p>
          <a:p>
            <a:pPr marL="285750" indent="-285750">
              <a:buClr>
                <a:schemeClr val="dk1"/>
              </a:buClr>
              <a:buSzPct val="75000"/>
            </a:pPr>
            <a:r>
              <a:rPr lang="en-US" sz="1800" dirty="0" smtClean="0">
                <a:solidFill>
                  <a:schemeClr val="dk1"/>
                </a:solidFill>
                <a:latin typeface="Calibri" panose="020F0502020204030204"/>
                <a:ea typeface="Calibri" panose="020F0502020204030204"/>
                <a:cs typeface="Calibri" panose="020F0502020204030204"/>
                <a:sym typeface="Calibri" panose="020F0502020204030204"/>
              </a:rPr>
              <a:t>Similarly, we can create </a:t>
            </a:r>
            <a:r>
              <a:rPr lang="en-US" sz="1800" dirty="0" err="1" smtClean="0">
                <a:solidFill>
                  <a:schemeClr val="dk1"/>
                </a:solidFill>
                <a:latin typeface="Calibri" panose="020F0502020204030204"/>
                <a:ea typeface="Calibri" panose="020F0502020204030204"/>
                <a:cs typeface="Calibri" panose="020F0502020204030204"/>
                <a:sym typeface="Calibri" panose="020F0502020204030204"/>
              </a:rPr>
              <a:t>day_part</a:t>
            </a:r>
            <a:r>
              <a:rPr lang="en-US" sz="1800" dirty="0" smtClean="0">
                <a:solidFill>
                  <a:schemeClr val="dk1"/>
                </a:solidFill>
                <a:latin typeface="Calibri" panose="020F0502020204030204"/>
                <a:ea typeface="Calibri" panose="020F0502020204030204"/>
                <a:cs typeface="Calibri" panose="020F0502020204030204"/>
                <a:sym typeface="Calibri" panose="020F0502020204030204"/>
              </a:rPr>
              <a:t> for casual users also (</a:t>
            </a:r>
            <a:r>
              <a:rPr lang="en-US" sz="1800" dirty="0" err="1" smtClean="0">
                <a:solidFill>
                  <a:schemeClr val="dk1"/>
                </a:solidFill>
                <a:latin typeface="Calibri" panose="020F0502020204030204"/>
                <a:ea typeface="Calibri" panose="020F0502020204030204"/>
                <a:cs typeface="Calibri" panose="020F0502020204030204"/>
                <a:sym typeface="Calibri" panose="020F0502020204030204"/>
              </a:rPr>
              <a:t>dp_cas</a:t>
            </a:r>
            <a:r>
              <a:rPr lang="en-US" sz="1800" dirty="0" smtClean="0">
                <a:solidFill>
                  <a:schemeClr val="dk1"/>
                </a:solidFill>
                <a:latin typeface="Calibri" panose="020F0502020204030204"/>
                <a:ea typeface="Calibri" panose="020F0502020204030204"/>
                <a:cs typeface="Calibri" panose="020F0502020204030204"/>
                <a:sym typeface="Calibri" panose="020F0502020204030204"/>
              </a:rPr>
              <a:t>).</a:t>
            </a:r>
            <a:endParaRPr lang="en-US" sz="1800" dirty="0" smtClean="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Shape 245"/>
          <p:cNvSpPr txBox="1">
            <a:spLocks noGrp="1"/>
          </p:cNvSpPr>
          <p:nvPr>
            <p:ph type="ctrTitle"/>
          </p:nvPr>
        </p:nvSpPr>
        <p:spPr>
          <a:xfrm>
            <a:off x="381000" y="0"/>
            <a:ext cx="8458200" cy="762000"/>
          </a:xfrm>
          <a:prstGeom prst="rect">
            <a:avLst/>
          </a:prstGeom>
          <a:noFill/>
          <a:ln>
            <a:noFill/>
          </a:ln>
        </p:spPr>
        <p:txBody>
          <a:bodyPr wrap="square" lIns="91425" tIns="45700" rIns="91425" bIns="45700" anchor="ctr" anchorCtr="0">
            <a:noAutofit/>
          </a:bodyPr>
          <a:lstStyle/>
          <a:p>
            <a:pPr algn="l">
              <a:buSzPct val="25000"/>
            </a:pPr>
            <a:r>
              <a:rPr lang="en-US" sz="4000" i="1" dirty="0" smtClean="0">
                <a:solidFill>
                  <a:schemeClr val="tx1"/>
                </a:solidFill>
              </a:rPr>
              <a:t>Feature Engineering</a:t>
            </a:r>
            <a:endParaRPr lang="en-US" sz="4000" b="0" i="1" u="none" strike="noStrike" cap="none" dirty="0">
              <a:solidFill>
                <a:schemeClr val="tx1"/>
              </a:solidFill>
              <a:latin typeface="Calibri" panose="020F0502020204030204"/>
              <a:ea typeface="Calibri" panose="020F0502020204030204"/>
              <a:cs typeface="Calibri" panose="020F0502020204030204"/>
              <a:sym typeface="Calibri" panose="020F0502020204030204"/>
            </a:endParaRPr>
          </a:p>
        </p:txBody>
      </p:sp>
      <p:sp>
        <p:nvSpPr>
          <p:cNvPr id="249" name="Shape 249"/>
          <p:cNvSpPr txBox="1">
            <a:spLocks noGrp="1"/>
          </p:cNvSpPr>
          <p:nvPr>
            <p:ph type="dt" sz="half" idx="10"/>
          </p:nvPr>
        </p:nvSpPr>
        <p:spPr>
          <a:prstGeom prst="rect">
            <a:avLst/>
          </a:prstGeom>
          <a:noFill/>
          <a:ln>
            <a:noFill/>
          </a:ln>
        </p:spPr>
        <p:txBody>
          <a:bodyPr wrap="square" lIns="91425" tIns="45700" rIns="91425" bIns="45700" anchor="ctr" anchorCtr="0">
            <a:noAutofit/>
          </a:bodyPr>
          <a:lstStyle/>
          <a:p>
            <a:pPr marL="0" marR="0" lvl="0" indent="0" algn="l" rtl="0">
              <a:lnSpc>
                <a:spcPct val="100000"/>
              </a:lnSpc>
              <a:spcBef>
                <a:spcPts val="0"/>
              </a:spcBef>
              <a:spcAft>
                <a:spcPts val="0"/>
              </a:spcAft>
              <a:buClr>
                <a:schemeClr val="lt1"/>
              </a:buClr>
              <a:buSzPct val="25000"/>
              <a:buFont typeface="Calibri" panose="020F0502020204030204"/>
              <a:buNone/>
            </a:pPr>
            <a:r>
              <a:rPr lang="en-US" sz="1200" b="0" i="0" u="none" strike="noStrike" cap="none" smtClean="0">
                <a:solidFill>
                  <a:schemeClr val="lt1"/>
                </a:solidFill>
                <a:latin typeface="Calibri" panose="020F0502020204030204"/>
                <a:ea typeface="Calibri" panose="020F0502020204030204"/>
                <a:cs typeface="Calibri" panose="020F0502020204030204"/>
                <a:sym typeface="Calibri" panose="020F0502020204030204"/>
              </a:rPr>
              <a:t>Oct 14, 2018</a:t>
            </a:r>
            <a:endParaRPr lang="en-US" sz="1200" b="0" i="0" u="none" strike="noStrike" cap="none"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47" name="Shape 247"/>
          <p:cNvSpPr txBox="1">
            <a:spLocks noGrp="1"/>
          </p:cNvSpPr>
          <p:nvPr>
            <p:ph type="ftr" sz="quarter" idx="11"/>
          </p:nvPr>
        </p:nvSpPr>
        <p:spPr>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Calibri" panose="020F0502020204030204"/>
              <a:buNone/>
            </a:pPr>
            <a:r>
              <a:rPr lang="en-US" sz="1200" b="0" i="0" u="none" strike="noStrike" cap="none" smtClean="0">
                <a:solidFill>
                  <a:schemeClr val="lt1"/>
                </a:solidFill>
                <a:latin typeface="Calibri" panose="020F0502020204030204"/>
                <a:ea typeface="Calibri" panose="020F0502020204030204"/>
                <a:cs typeface="Calibri" panose="020F0502020204030204"/>
                <a:sym typeface="Calibri" panose="020F0502020204030204"/>
              </a:rPr>
              <a:t>Capstone Project Status Report - Oct-2018</a:t>
            </a:r>
            <a:endParaRPr lang="en-US" sz="1200" b="0" i="0" u="none" strike="noStrike" cap="none"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48" name="Shape 248"/>
          <p:cNvSpPr txBox="1">
            <a:spLocks noGrp="1"/>
          </p:cNvSpPr>
          <p:nvPr>
            <p:ph type="sldNum" sz="quarter" idx="12"/>
          </p:nvPr>
        </p:nvSpPr>
        <p:spPr>
          <a:prstGeom prst="rect">
            <a:avLst/>
          </a:prstGeom>
          <a:noFill/>
          <a:ln>
            <a:noFill/>
          </a:ln>
        </p:spPr>
        <p:txBody>
          <a:bodyPr wrap="square" lIns="91425" tIns="45700" rIns="91425" bIns="45700" anchor="ctr" anchorCtr="0">
            <a:noAutofit/>
          </a:bodyPr>
          <a:lstStyle/>
          <a:p>
            <a:pPr marL="0" marR="0" lvl="0" indent="0" algn="r" rtl="0">
              <a:lnSpc>
                <a:spcPct val="100000"/>
              </a:lnSpc>
              <a:spcBef>
                <a:spcPts val="0"/>
              </a:spcBef>
              <a:spcAft>
                <a:spcPts val="0"/>
              </a:spcAft>
              <a:buClr>
                <a:schemeClr val="lt1"/>
              </a:buClr>
              <a:buSzPct val="25000"/>
              <a:buFont typeface="Calibri" panose="020F0502020204030204"/>
              <a:buNone/>
            </a:pPr>
            <a:fld id="{00000000-1234-1234-1234-123412341234}" type="slidenum">
              <a:rPr lang="en-US" sz="1200" b="1" i="0" u="none" strike="noStrike" cap="none">
                <a:solidFill>
                  <a:schemeClr val="lt1"/>
                </a:solidFill>
                <a:latin typeface="Calibri" panose="020F0502020204030204"/>
                <a:ea typeface="Calibri" panose="020F0502020204030204"/>
                <a:cs typeface="Calibri" panose="020F0502020204030204"/>
                <a:sym typeface="Calibri" panose="020F0502020204030204"/>
              </a:rPr>
            </a:fld>
            <a:endParaRPr lang="en-US" sz="1200" b="1" i="0" u="none" strike="noStrike" cap="none"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46" name="Shape 246"/>
          <p:cNvSpPr txBox="1"/>
          <p:nvPr/>
        </p:nvSpPr>
        <p:spPr>
          <a:xfrm>
            <a:off x="342900" y="703385"/>
            <a:ext cx="8458200" cy="5162844"/>
          </a:xfrm>
          <a:prstGeom prst="rect">
            <a:avLst/>
          </a:prstGeom>
          <a:noFill/>
          <a:ln w="9525" cap="flat" cmpd="sng">
            <a:solidFill>
              <a:schemeClr val="dk1"/>
            </a:solidFill>
            <a:prstDash val="solid"/>
            <a:round/>
            <a:headEnd type="none" w="med" len="med"/>
            <a:tailEnd type="none" w="med" len="med"/>
          </a:ln>
        </p:spPr>
        <p:txBody>
          <a:bodyPr wrap="square" lIns="91425" tIns="45700" rIns="91425" bIns="45700" anchor="t" anchorCtr="0">
            <a:noAutofit/>
          </a:bodyPr>
          <a:lstStyle/>
          <a:p>
            <a:pPr>
              <a:buClr>
                <a:srgbClr val="0070C0"/>
              </a:buClr>
              <a:buSzPct val="25000"/>
            </a:pPr>
            <a:endParaRPr lang="en-US" sz="1800" dirty="0" smtClean="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 name="Shape 300"/>
          <p:cNvSpPr txBox="1"/>
          <p:nvPr/>
        </p:nvSpPr>
        <p:spPr>
          <a:xfrm>
            <a:off x="407963" y="741070"/>
            <a:ext cx="8328074" cy="4986630"/>
          </a:xfrm>
          <a:prstGeom prst="rect">
            <a:avLst/>
          </a:prstGeom>
          <a:noFill/>
          <a:ln w="9525" cap="flat" cmpd="sng">
            <a:solidFill>
              <a:schemeClr val="dk1"/>
            </a:solidFill>
            <a:prstDash val="solid"/>
            <a:round/>
            <a:headEnd type="none" w="med" len="med"/>
            <a:tailEnd type="none" w="med" len="med"/>
          </a:ln>
        </p:spPr>
        <p:txBody>
          <a:bodyPr wrap="square" lIns="91425" tIns="45700" rIns="91425" bIns="45700" anchor="t" anchorCtr="0">
            <a:noAutofit/>
          </a:bodyPr>
          <a:lstStyle/>
          <a:p>
            <a:pPr marL="285750" indent="-285750">
              <a:buClr>
                <a:schemeClr val="dk1"/>
              </a:buClr>
              <a:buSzPct val="75000"/>
              <a:buFont typeface="Wingdings" panose="05000000000000000000" pitchFamily="2" charset="2"/>
              <a:buChar char="q"/>
            </a:pPr>
            <a:r>
              <a:rPr lang="en-US" sz="1800" b="1" dirty="0" smtClean="0">
                <a:solidFill>
                  <a:schemeClr val="dk1"/>
                </a:solidFill>
                <a:latin typeface="Calibri" panose="020F0502020204030204"/>
                <a:ea typeface="Calibri" panose="020F0502020204030204"/>
                <a:cs typeface="Calibri" panose="020F0502020204030204"/>
                <a:sym typeface="Calibri" panose="020F0502020204030204"/>
              </a:rPr>
              <a:t>Temp Bins:</a:t>
            </a:r>
            <a:r>
              <a:rPr lang="en-US" sz="1800" dirty="0" smtClean="0">
                <a:solidFill>
                  <a:schemeClr val="dk1"/>
                </a:solidFill>
                <a:latin typeface="Calibri" panose="020F0502020204030204"/>
                <a:ea typeface="Calibri" panose="020F0502020204030204"/>
                <a:cs typeface="Calibri" panose="020F0502020204030204"/>
                <a:sym typeface="Calibri" panose="020F0502020204030204"/>
              </a:rPr>
              <a:t>  Using similar methods, we have created bins for temperature for both registered and casuals users. Variables created are (</a:t>
            </a:r>
            <a:r>
              <a:rPr lang="en-US" sz="1800" dirty="0" err="1" smtClean="0">
                <a:solidFill>
                  <a:schemeClr val="dk1"/>
                </a:solidFill>
                <a:latin typeface="Calibri" panose="020F0502020204030204"/>
                <a:ea typeface="Calibri" panose="020F0502020204030204"/>
                <a:cs typeface="Calibri" panose="020F0502020204030204"/>
                <a:sym typeface="Calibri" panose="020F0502020204030204"/>
              </a:rPr>
              <a:t>temp_reg</a:t>
            </a:r>
            <a:r>
              <a:rPr lang="en-US" sz="1800" dirty="0" smtClean="0">
                <a:solidFill>
                  <a:schemeClr val="dk1"/>
                </a:solidFill>
                <a:latin typeface="Calibri" panose="020F0502020204030204"/>
                <a:ea typeface="Calibri" panose="020F0502020204030204"/>
                <a:cs typeface="Calibri" panose="020F0502020204030204"/>
                <a:sym typeface="Calibri" panose="020F0502020204030204"/>
              </a:rPr>
              <a:t> and </a:t>
            </a:r>
            <a:r>
              <a:rPr lang="en-US" sz="1800" dirty="0" err="1" smtClean="0">
                <a:solidFill>
                  <a:schemeClr val="dk1"/>
                </a:solidFill>
                <a:latin typeface="Calibri" panose="020F0502020204030204"/>
                <a:ea typeface="Calibri" panose="020F0502020204030204"/>
                <a:cs typeface="Calibri" panose="020F0502020204030204"/>
                <a:sym typeface="Calibri" panose="020F0502020204030204"/>
              </a:rPr>
              <a:t>temp_cas</a:t>
            </a:r>
            <a:r>
              <a:rPr lang="en-US" sz="1800" dirty="0" smtClean="0">
                <a:solidFill>
                  <a:schemeClr val="dk1"/>
                </a:solidFill>
                <a:latin typeface="Calibri" panose="020F0502020204030204"/>
                <a:ea typeface="Calibri" panose="020F0502020204030204"/>
                <a:cs typeface="Calibri" panose="020F0502020204030204"/>
                <a:sym typeface="Calibri" panose="020F0502020204030204"/>
              </a:rPr>
              <a:t>).</a:t>
            </a:r>
            <a:endParaRPr lang="en-US" sz="1800" dirty="0" smtClean="0">
              <a:solidFill>
                <a:schemeClr val="dk1"/>
              </a:solidFill>
              <a:latin typeface="Calibri" panose="020F0502020204030204"/>
              <a:ea typeface="Calibri" panose="020F0502020204030204"/>
              <a:cs typeface="Calibri" panose="020F0502020204030204"/>
              <a:sym typeface="Calibri" panose="020F0502020204030204"/>
            </a:endParaRPr>
          </a:p>
          <a:p>
            <a:pPr marL="285750" indent="-285750">
              <a:buClr>
                <a:schemeClr val="dk1"/>
              </a:buClr>
              <a:buSzPct val="75000"/>
              <a:buFont typeface="Wingdings" panose="05000000000000000000" pitchFamily="2" charset="2"/>
              <a:buChar char="q"/>
            </a:pPr>
            <a:r>
              <a:rPr lang="en-US" sz="1800" b="1" dirty="0" smtClean="0">
                <a:solidFill>
                  <a:schemeClr val="dk1"/>
                </a:solidFill>
                <a:latin typeface="Calibri" panose="020F0502020204030204"/>
                <a:ea typeface="Calibri" panose="020F0502020204030204"/>
                <a:cs typeface="Calibri" panose="020F0502020204030204"/>
                <a:sym typeface="Calibri" panose="020F0502020204030204"/>
              </a:rPr>
              <a:t>Year Bins:</a:t>
            </a:r>
            <a:r>
              <a:rPr lang="en-US" sz="1800" dirty="0" smtClean="0">
                <a:solidFill>
                  <a:schemeClr val="dk1"/>
                </a:solidFill>
                <a:latin typeface="Calibri" panose="020F0502020204030204"/>
                <a:ea typeface="Calibri" panose="020F0502020204030204"/>
                <a:cs typeface="Calibri" panose="020F0502020204030204"/>
                <a:sym typeface="Calibri" panose="020F0502020204030204"/>
              </a:rPr>
              <a:t> We had a hypothesis that bike demand will increase over time and we have proved it also. Here I have created 8 bins (quarterly) for two years. Jan-Mar 2011 as 1 …..Oct-Dec2012 as 8.</a:t>
            </a:r>
            <a:endParaRPr lang="en-US" sz="1800" dirty="0" smtClean="0">
              <a:solidFill>
                <a:schemeClr val="dk1"/>
              </a:solidFill>
              <a:latin typeface="Calibri" panose="020F0502020204030204"/>
              <a:ea typeface="Calibri" panose="020F0502020204030204"/>
              <a:cs typeface="Calibri" panose="020F0502020204030204"/>
              <a:sym typeface="Calibri" panose="020F0502020204030204"/>
            </a:endParaRPr>
          </a:p>
          <a:p>
            <a:pPr marL="285750" indent="-285750">
              <a:buClr>
                <a:schemeClr val="dk1"/>
              </a:buClr>
              <a:buSzPct val="75000"/>
              <a:buFont typeface="Wingdings" panose="05000000000000000000" pitchFamily="2" charset="2"/>
              <a:buChar char="q"/>
            </a:pPr>
            <a:r>
              <a:rPr lang="en-US" sz="1800" b="1" dirty="0" smtClean="0">
                <a:solidFill>
                  <a:schemeClr val="dk1"/>
                </a:solidFill>
                <a:latin typeface="Calibri" panose="020F0502020204030204"/>
                <a:ea typeface="Calibri" panose="020F0502020204030204"/>
                <a:cs typeface="Calibri" panose="020F0502020204030204"/>
                <a:sym typeface="Calibri" panose="020F0502020204030204"/>
              </a:rPr>
              <a:t>Day Type:</a:t>
            </a:r>
            <a:r>
              <a:rPr lang="en-US" sz="1800" dirty="0" smtClean="0">
                <a:solidFill>
                  <a:schemeClr val="dk1"/>
                </a:solidFill>
                <a:latin typeface="Calibri" panose="020F0502020204030204"/>
                <a:ea typeface="Calibri" panose="020F0502020204030204"/>
                <a:cs typeface="Calibri" panose="020F0502020204030204"/>
                <a:sym typeface="Calibri" panose="020F0502020204030204"/>
              </a:rPr>
              <a:t> Created a variable having categories like “weekday”, “weekend” and “holiday”.</a:t>
            </a:r>
            <a:endParaRPr lang="en-US" sz="1800" dirty="0" smtClean="0">
              <a:solidFill>
                <a:schemeClr val="dk1"/>
              </a:solidFill>
              <a:latin typeface="Calibri" panose="020F0502020204030204"/>
              <a:ea typeface="Calibri" panose="020F0502020204030204"/>
              <a:cs typeface="Calibri" panose="020F0502020204030204"/>
              <a:sym typeface="Calibri" panose="020F0502020204030204"/>
            </a:endParaRPr>
          </a:p>
          <a:p>
            <a:pPr marL="285750" indent="-285750">
              <a:buClr>
                <a:schemeClr val="dk1"/>
              </a:buClr>
              <a:buSzPct val="75000"/>
              <a:buFont typeface="Wingdings" panose="05000000000000000000" pitchFamily="2" charset="2"/>
              <a:buChar char="q"/>
            </a:pPr>
            <a:r>
              <a:rPr lang="en-US" sz="1800" b="1" dirty="0" smtClean="0">
                <a:solidFill>
                  <a:schemeClr val="dk1"/>
                </a:solidFill>
                <a:latin typeface="Calibri" panose="020F0502020204030204"/>
                <a:ea typeface="Calibri" panose="020F0502020204030204"/>
                <a:cs typeface="Calibri" panose="020F0502020204030204"/>
                <a:sym typeface="Calibri" panose="020F0502020204030204"/>
              </a:rPr>
              <a:t>Weekend:</a:t>
            </a:r>
            <a:r>
              <a:rPr lang="en-US" sz="1800" dirty="0" smtClean="0">
                <a:solidFill>
                  <a:schemeClr val="dk1"/>
                </a:solidFill>
                <a:latin typeface="Calibri" panose="020F0502020204030204"/>
                <a:ea typeface="Calibri" panose="020F0502020204030204"/>
                <a:cs typeface="Calibri" panose="020F0502020204030204"/>
                <a:sym typeface="Calibri" panose="020F0502020204030204"/>
              </a:rPr>
              <a:t> Created a separate variable for weekend (0/1)</a:t>
            </a:r>
            <a:endParaRPr lang="en-US" sz="1800" dirty="0" smtClean="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Shape 327"/>
          <p:cNvSpPr txBox="1">
            <a:spLocks noGrp="1"/>
          </p:cNvSpPr>
          <p:nvPr>
            <p:ph type="ctrTitle"/>
          </p:nvPr>
        </p:nvSpPr>
        <p:spPr>
          <a:xfrm>
            <a:off x="381000" y="0"/>
            <a:ext cx="8458200" cy="762000"/>
          </a:xfrm>
          <a:prstGeom prst="rect">
            <a:avLst/>
          </a:prstGeom>
          <a:noFill/>
          <a:ln>
            <a:noFill/>
          </a:ln>
        </p:spPr>
        <p:txBody>
          <a:bodyPr wrap="square" lIns="91425" tIns="45700" rIns="91425" bIns="45700" anchor="ctr" anchorCtr="0">
            <a:noAutofit/>
          </a:bodyPr>
          <a:lstStyle/>
          <a:p>
            <a:pPr marL="0" marR="0" lvl="0" indent="0" algn="l" rtl="0">
              <a:lnSpc>
                <a:spcPct val="100000"/>
              </a:lnSpc>
              <a:spcBef>
                <a:spcPts val="0"/>
              </a:spcBef>
              <a:spcAft>
                <a:spcPts val="0"/>
              </a:spcAft>
              <a:buClr>
                <a:schemeClr val="dk1"/>
              </a:buClr>
              <a:buSzPct val="25000"/>
              <a:buFont typeface="Calibri" panose="020F0502020204030204"/>
              <a:buNone/>
            </a:pPr>
            <a:r>
              <a:rPr lang="en-US" sz="4000" b="0" i="1" u="none" strike="noStrike" cap="none" dirty="0" smtClean="0">
                <a:solidFill>
                  <a:schemeClr val="tx1"/>
                </a:solidFill>
                <a:latin typeface="Calibri" panose="020F0502020204030204"/>
                <a:ea typeface="Calibri" panose="020F0502020204030204"/>
                <a:cs typeface="Calibri" panose="020F0502020204030204"/>
                <a:sym typeface="Calibri" panose="020F0502020204030204"/>
              </a:rPr>
              <a:t>Model </a:t>
            </a:r>
            <a:r>
              <a:rPr lang="en-US" sz="4000" i="1" dirty="0" smtClean="0">
                <a:solidFill>
                  <a:schemeClr val="tx1"/>
                </a:solidFill>
              </a:rPr>
              <a:t>Creation</a:t>
            </a:r>
            <a:r>
              <a:rPr lang="en-US" sz="4000" i="1" dirty="0" smtClean="0"/>
              <a:t>	</a:t>
            </a:r>
            <a:endParaRPr lang="en-US" sz="4000" b="0" i="1"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31" name="Shape 331"/>
          <p:cNvSpPr txBox="1">
            <a:spLocks noGrp="1"/>
          </p:cNvSpPr>
          <p:nvPr>
            <p:ph type="dt" sz="half" idx="10"/>
          </p:nvPr>
        </p:nvSpPr>
        <p:spPr>
          <a:prstGeom prst="rect">
            <a:avLst/>
          </a:prstGeom>
          <a:noFill/>
          <a:ln>
            <a:noFill/>
          </a:ln>
        </p:spPr>
        <p:txBody>
          <a:bodyPr wrap="square" lIns="91425" tIns="45700" rIns="91425" bIns="45700" anchor="ctr" anchorCtr="0">
            <a:noAutofit/>
          </a:bodyPr>
          <a:lstStyle/>
          <a:p>
            <a:pPr marL="0" marR="0" lvl="0" indent="0" algn="l" rtl="0">
              <a:lnSpc>
                <a:spcPct val="100000"/>
              </a:lnSpc>
              <a:spcBef>
                <a:spcPts val="0"/>
              </a:spcBef>
              <a:spcAft>
                <a:spcPts val="0"/>
              </a:spcAft>
              <a:buClr>
                <a:schemeClr val="lt1"/>
              </a:buClr>
              <a:buSzPct val="25000"/>
              <a:buFont typeface="Calibri" panose="020F0502020204030204"/>
              <a:buNone/>
            </a:pPr>
            <a:r>
              <a:rPr lang="en-US" sz="1200" b="0" i="0" u="none" strike="noStrike" cap="none" smtClean="0">
                <a:solidFill>
                  <a:schemeClr val="lt1"/>
                </a:solidFill>
                <a:latin typeface="Calibri" panose="020F0502020204030204"/>
                <a:ea typeface="Calibri" panose="020F0502020204030204"/>
                <a:cs typeface="Calibri" panose="020F0502020204030204"/>
                <a:sym typeface="Calibri" panose="020F0502020204030204"/>
              </a:rPr>
              <a:t>Oct 14, 2018</a:t>
            </a:r>
            <a:endParaRPr lang="en-US" sz="12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329" name="Shape 329"/>
          <p:cNvSpPr txBox="1">
            <a:spLocks noGrp="1"/>
          </p:cNvSpPr>
          <p:nvPr>
            <p:ph type="ftr" sz="quarter" idx="11"/>
          </p:nvPr>
        </p:nvSpPr>
        <p:spPr>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Calibri" panose="020F0502020204030204"/>
              <a:buNone/>
            </a:pPr>
            <a:r>
              <a:rPr lang="en-US" sz="1200" b="0" i="0" u="none" strike="noStrike" cap="none" smtClean="0">
                <a:solidFill>
                  <a:schemeClr val="lt1"/>
                </a:solidFill>
                <a:latin typeface="Calibri" panose="020F0502020204030204"/>
                <a:ea typeface="Calibri" panose="020F0502020204030204"/>
                <a:cs typeface="Calibri" panose="020F0502020204030204"/>
                <a:sym typeface="Calibri" panose="020F0502020204030204"/>
              </a:rPr>
              <a:t>Capstone Project Status Report - Oct-2018</a:t>
            </a:r>
            <a:endParaRPr lang="en-US" sz="12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330" name="Shape 330"/>
          <p:cNvSpPr txBox="1">
            <a:spLocks noGrp="1"/>
          </p:cNvSpPr>
          <p:nvPr>
            <p:ph type="sldNum" sz="quarter" idx="12"/>
          </p:nvPr>
        </p:nvSpPr>
        <p:spPr>
          <a:prstGeom prst="rect">
            <a:avLst/>
          </a:prstGeom>
          <a:noFill/>
          <a:ln>
            <a:noFill/>
          </a:ln>
        </p:spPr>
        <p:txBody>
          <a:bodyPr wrap="square" lIns="91425" tIns="45700" rIns="91425" bIns="45700" anchor="ctr" anchorCtr="0">
            <a:noAutofit/>
          </a:bodyPr>
          <a:lstStyle/>
          <a:p>
            <a:pPr marL="0" marR="0" lvl="0" indent="0" algn="r" rtl="0">
              <a:lnSpc>
                <a:spcPct val="100000"/>
              </a:lnSpc>
              <a:spcBef>
                <a:spcPts val="0"/>
              </a:spcBef>
              <a:spcAft>
                <a:spcPts val="0"/>
              </a:spcAft>
              <a:buClr>
                <a:schemeClr val="lt1"/>
              </a:buClr>
              <a:buSzPct val="25000"/>
              <a:buFont typeface="Calibri" panose="020F0502020204030204"/>
              <a:buNone/>
            </a:pPr>
            <a:fld id="{00000000-1234-1234-1234-123412341234}" type="slidenum">
              <a:rPr lang="en-US" sz="1200" b="1" i="0" u="none" strike="noStrike" cap="none">
                <a:solidFill>
                  <a:schemeClr val="lt1"/>
                </a:solidFill>
                <a:latin typeface="Calibri" panose="020F0502020204030204"/>
                <a:ea typeface="Calibri" panose="020F0502020204030204"/>
                <a:cs typeface="Calibri" panose="020F0502020204030204"/>
                <a:sym typeface="Calibri" panose="020F0502020204030204"/>
              </a:rPr>
            </a:fld>
            <a:endParaRPr lang="en-US" sz="1200" b="1"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328" name="Shape 328"/>
          <p:cNvSpPr txBox="1"/>
          <p:nvPr/>
        </p:nvSpPr>
        <p:spPr>
          <a:xfrm>
            <a:off x="342900" y="1095600"/>
            <a:ext cx="8458200" cy="4721000"/>
          </a:xfrm>
          <a:prstGeom prst="rect">
            <a:avLst/>
          </a:prstGeom>
          <a:noFill/>
          <a:ln w="9525" cap="flat" cmpd="sng">
            <a:solidFill>
              <a:schemeClr val="dk1"/>
            </a:solidFill>
            <a:prstDash val="solid"/>
            <a:round/>
            <a:headEnd type="none" w="med" len="med"/>
            <a:tailEnd type="none" w="med" len="med"/>
          </a:ln>
        </p:spPr>
        <p:txBody>
          <a:bodyPr wrap="square" lIns="91425" tIns="45700" rIns="91425" bIns="45700" anchor="t" anchorCtr="0">
            <a:noAutofit/>
          </a:bodyPr>
          <a:lstStyle/>
          <a:p>
            <a:pPr marL="0" marR="0" lvl="0" indent="0" algn="l" rtl="0">
              <a:lnSpc>
                <a:spcPct val="100000"/>
              </a:lnSpc>
              <a:spcBef>
                <a:spcPts val="0"/>
              </a:spcBef>
              <a:spcAft>
                <a:spcPts val="0"/>
              </a:spcAft>
              <a:buClr>
                <a:srgbClr val="0070C0"/>
              </a:buClr>
              <a:buSzPct val="25000"/>
              <a:buFont typeface="Calibri" panose="020F0502020204030204"/>
              <a:buNone/>
            </a:pPr>
            <a:r>
              <a:rPr lang="en-US" sz="2400" b="0" i="0" u="none" strike="noStrike" cap="none" dirty="0">
                <a:solidFill>
                  <a:srgbClr val="0070C0"/>
                </a:solidFill>
                <a:latin typeface="Calibri" panose="020F0502020204030204"/>
                <a:ea typeface="Calibri" panose="020F0502020204030204"/>
                <a:cs typeface="Calibri" panose="020F0502020204030204"/>
                <a:sym typeface="Calibri" panose="020F0502020204030204"/>
              </a:rPr>
              <a:t>Model Creation</a:t>
            </a:r>
            <a:endParaRPr lang="en-US" sz="2400" b="0" i="0" u="none" strike="noStrike" cap="none" dirty="0">
              <a:solidFill>
                <a:srgbClr val="0070C0"/>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Clr>
                <a:srgbClr val="000000"/>
              </a:buClr>
              <a:buFont typeface="Arial" panose="020B0604020202020204"/>
              <a:buNone/>
            </a:pPr>
            <a:endParaRPr sz="2400" b="0" i="0" u="none" strike="noStrike" cap="none" dirty="0">
              <a:solidFill>
                <a:srgbClr val="0070C0"/>
              </a:solidFill>
              <a:latin typeface="Calibri" panose="020F0502020204030204"/>
              <a:ea typeface="Calibri" panose="020F0502020204030204"/>
              <a:cs typeface="Calibri" panose="020F0502020204030204"/>
              <a:sym typeface="Calibri" panose="020F0502020204030204"/>
            </a:endParaRPr>
          </a:p>
          <a:p>
            <a:pPr marL="285750" marR="0" lvl="0" indent="-285750" algn="l" rtl="0">
              <a:lnSpc>
                <a:spcPct val="100000"/>
              </a:lnSpc>
              <a:spcBef>
                <a:spcPts val="0"/>
              </a:spcBef>
              <a:spcAft>
                <a:spcPts val="0"/>
              </a:spcAft>
              <a:buClr>
                <a:schemeClr val="dk1"/>
              </a:buClr>
              <a:buSzPct val="75000"/>
              <a:buFont typeface="Noto Sans Symbols"/>
              <a:buChar char="❑"/>
            </a:pPr>
            <a:r>
              <a:rPr lang="en-US" sz="1800" b="0" i="0" u="none" strike="noStrike" cap="none" dirty="0" smtClean="0">
                <a:solidFill>
                  <a:schemeClr val="dk1"/>
                </a:solidFill>
                <a:latin typeface="Calibri" panose="020F0502020204030204"/>
                <a:ea typeface="Calibri" panose="020F0502020204030204"/>
                <a:cs typeface="Calibri" panose="020F0502020204030204"/>
                <a:sym typeface="Calibri" panose="020F0502020204030204"/>
              </a:rPr>
              <a:t>We have applied Linear Regression Algorithm. </a:t>
            </a:r>
            <a:endParaRPr lang="en-US" sz="18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85750" algn="l" rtl="0">
              <a:lnSpc>
                <a:spcPct val="100000"/>
              </a:lnSpc>
              <a:spcBef>
                <a:spcPts val="0"/>
              </a:spcBef>
              <a:spcAft>
                <a:spcPts val="0"/>
              </a:spcAft>
              <a:buClr>
                <a:srgbClr val="000000"/>
              </a:buClr>
              <a:buFont typeface="Noto Sans Symbols"/>
              <a:buNone/>
            </a:pPr>
            <a:endParaRPr sz="18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85750" algn="l" rtl="0">
              <a:lnSpc>
                <a:spcPct val="100000"/>
              </a:lnSpc>
              <a:spcBef>
                <a:spcPts val="0"/>
              </a:spcBef>
              <a:spcAft>
                <a:spcPts val="0"/>
              </a:spcAft>
              <a:buClr>
                <a:schemeClr val="dk1"/>
              </a:buClr>
              <a:buSzPct val="75000"/>
              <a:buFont typeface="Noto Sans Symbols"/>
              <a:buChar char="❑"/>
            </a:pPr>
            <a:r>
              <a:rPr lang="en-US" sz="1800" b="0" i="0" u="none" strike="noStrike" cap="none" dirty="0">
                <a:solidFill>
                  <a:schemeClr val="dk1"/>
                </a:solidFill>
                <a:latin typeface="Calibri" panose="020F0502020204030204"/>
                <a:ea typeface="Calibri" panose="020F0502020204030204"/>
                <a:cs typeface="Calibri" panose="020F0502020204030204"/>
                <a:sym typeface="Calibri" panose="020F0502020204030204"/>
              </a:rPr>
              <a:t>Approach – </a:t>
            </a:r>
            <a:endParaRPr lang="en-US" sz="1800" b="0" i="0" u="none" strike="noStrike" cap="none" dirty="0" smtClean="0">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85750" algn="l" rtl="0">
              <a:lnSpc>
                <a:spcPct val="100000"/>
              </a:lnSpc>
              <a:spcBef>
                <a:spcPts val="0"/>
              </a:spcBef>
              <a:spcAft>
                <a:spcPts val="0"/>
              </a:spcAft>
              <a:buClr>
                <a:schemeClr val="dk1"/>
              </a:buClr>
              <a:buSzPct val="75000"/>
              <a:buFont typeface="Noto Sans Symbols"/>
              <a:buChar char="❑"/>
            </a:pPr>
            <a:endParaRPr lang="en-US" sz="1800" dirty="0" smtClean="0">
              <a:solidFill>
                <a:schemeClr val="dk1"/>
              </a:solidFill>
              <a:latin typeface="Calibri" panose="020F0502020204030204"/>
              <a:ea typeface="Calibri" panose="020F0502020204030204"/>
              <a:cs typeface="Calibri" panose="020F0502020204030204"/>
              <a:sym typeface="Calibri" panose="020F0502020204030204"/>
            </a:endParaRPr>
          </a:p>
          <a:p>
            <a:pPr marL="571500" lvl="3" indent="-292100">
              <a:buClr>
                <a:schemeClr val="dk1"/>
              </a:buClr>
              <a:buSzPct val="75000"/>
              <a:buFont typeface="Courier New" panose="02070309020205020404"/>
              <a:buChar char="o"/>
            </a:pPr>
            <a:r>
              <a:rPr lang="en-US" sz="1800" dirty="0" smtClean="0">
                <a:solidFill>
                  <a:schemeClr val="dk1"/>
                </a:solidFill>
                <a:latin typeface="Calibri" panose="020F0502020204030204"/>
                <a:ea typeface="Calibri" panose="020F0502020204030204"/>
                <a:cs typeface="Calibri" panose="020F0502020204030204"/>
                <a:sym typeface="Calibri" panose="020F0502020204030204"/>
              </a:rPr>
              <a:t>Create a prototype model for the Bike sharing data best fit for training in the data-exploration phase</a:t>
            </a:r>
            <a:endParaRPr lang="en-US" sz="1800" dirty="0" smtClean="0">
              <a:solidFill>
                <a:schemeClr val="dk1"/>
              </a:solidFill>
              <a:latin typeface="Calibri" panose="020F0502020204030204"/>
              <a:ea typeface="Calibri" panose="020F0502020204030204"/>
              <a:cs typeface="Calibri" panose="020F0502020204030204"/>
              <a:sym typeface="Calibri" panose="020F0502020204030204"/>
            </a:endParaRPr>
          </a:p>
          <a:p>
            <a:pPr marL="571500" lvl="3" indent="-292100">
              <a:buClr>
                <a:schemeClr val="dk1"/>
              </a:buClr>
              <a:buSzPct val="75000"/>
              <a:buFont typeface="Courier New" panose="02070309020205020404"/>
              <a:buChar char="o"/>
            </a:pPr>
            <a:r>
              <a:rPr lang="en-US" sz="1800" dirty="0" smtClean="0">
                <a:solidFill>
                  <a:schemeClr val="dk1"/>
                </a:solidFill>
                <a:latin typeface="Calibri" panose="020F0502020204030204"/>
                <a:ea typeface="Calibri" panose="020F0502020204030204"/>
                <a:cs typeface="Calibri" panose="020F0502020204030204"/>
                <a:sym typeface="Calibri" panose="020F0502020204030204"/>
              </a:rPr>
              <a:t>Validate and test the model using on the same dataset</a:t>
            </a:r>
            <a:endParaRPr lang="en-US" sz="1800" dirty="0" smtClean="0">
              <a:solidFill>
                <a:schemeClr val="dk1"/>
              </a:solidFill>
              <a:latin typeface="Calibri" panose="020F0502020204030204"/>
              <a:ea typeface="Calibri" panose="020F0502020204030204"/>
              <a:cs typeface="Calibri" panose="020F0502020204030204"/>
              <a:sym typeface="Calibri" panose="020F0502020204030204"/>
            </a:endParaRPr>
          </a:p>
          <a:p>
            <a:pPr marL="571500" lvl="3" indent="-292100">
              <a:buClr>
                <a:schemeClr val="dk1"/>
              </a:buClr>
              <a:buSzPct val="75000"/>
              <a:buFont typeface="Courier New" panose="02070309020205020404"/>
              <a:buChar char="o"/>
            </a:pPr>
            <a:r>
              <a:rPr lang="en-US" sz="1800" dirty="0" smtClean="0">
                <a:solidFill>
                  <a:schemeClr val="dk1"/>
                </a:solidFill>
                <a:latin typeface="Calibri" panose="020F0502020204030204"/>
                <a:ea typeface="Calibri" panose="020F0502020204030204"/>
                <a:cs typeface="Calibri" panose="020F0502020204030204"/>
                <a:sym typeface="Calibri" panose="020F0502020204030204"/>
              </a:rPr>
              <a:t>Test the model on test dataset </a:t>
            </a:r>
            <a:endParaRPr lang="en-US" sz="1800" dirty="0" smtClean="0">
              <a:solidFill>
                <a:schemeClr val="dk1"/>
              </a:solidFill>
              <a:latin typeface="Calibri" panose="020F0502020204030204"/>
              <a:ea typeface="Calibri" panose="020F0502020204030204"/>
              <a:cs typeface="Calibri" panose="020F0502020204030204"/>
              <a:sym typeface="Calibri" panose="020F0502020204030204"/>
            </a:endParaRPr>
          </a:p>
          <a:p>
            <a:pPr marL="571500" lvl="3" indent="-292100">
              <a:buClr>
                <a:schemeClr val="dk1"/>
              </a:buClr>
              <a:buSzPct val="75000"/>
              <a:buFont typeface="Courier New" panose="02070309020205020404"/>
              <a:buChar char="o"/>
            </a:pPr>
            <a:r>
              <a:rPr lang="en-US" sz="1800" dirty="0" smtClean="0">
                <a:solidFill>
                  <a:schemeClr val="dk1"/>
                </a:solidFill>
                <a:latin typeface="Calibri" panose="020F0502020204030204"/>
                <a:ea typeface="Calibri" panose="020F0502020204030204"/>
                <a:cs typeface="Calibri" panose="020F0502020204030204"/>
                <a:sym typeface="Calibri" panose="020F0502020204030204"/>
              </a:rPr>
              <a:t>Measure the accuracy of the results</a:t>
            </a:r>
            <a:endParaRPr lang="en-US" sz="1800" dirty="0" smtClean="0">
              <a:solidFill>
                <a:schemeClr val="dk1"/>
              </a:solidFill>
              <a:latin typeface="Calibri" panose="020F0502020204030204"/>
              <a:ea typeface="Calibri" panose="020F0502020204030204"/>
              <a:cs typeface="Calibri" panose="020F0502020204030204"/>
              <a:sym typeface="Calibri" panose="020F0502020204030204"/>
            </a:endParaRPr>
          </a:p>
          <a:p>
            <a:pPr marL="571500" lvl="3" indent="-292100">
              <a:buClr>
                <a:schemeClr val="dk1"/>
              </a:buClr>
              <a:buSzPct val="75000"/>
              <a:buFont typeface="Courier New" panose="02070309020205020404"/>
              <a:buChar char="o"/>
            </a:pPr>
            <a:r>
              <a:rPr lang="en-US" sz="1800" dirty="0" smtClean="0">
                <a:solidFill>
                  <a:schemeClr val="dk1"/>
                </a:solidFill>
                <a:latin typeface="Calibri" panose="020F0502020204030204"/>
                <a:ea typeface="Calibri" panose="020F0502020204030204"/>
                <a:cs typeface="Calibri" panose="020F0502020204030204"/>
                <a:sym typeface="Calibri" panose="020F0502020204030204"/>
              </a:rPr>
              <a:t>Re-train the model based on observations until the accuracy improves</a:t>
            </a:r>
            <a:endParaRPr lang="en-US" sz="1800" dirty="0" smtClean="0">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85750" algn="l" rtl="0">
              <a:lnSpc>
                <a:spcPct val="100000"/>
              </a:lnSpc>
              <a:spcBef>
                <a:spcPts val="0"/>
              </a:spcBef>
              <a:spcAft>
                <a:spcPts val="0"/>
              </a:spcAft>
              <a:buClr>
                <a:schemeClr val="dk1"/>
              </a:buClr>
              <a:buSzPct val="75000"/>
            </a:pPr>
            <a:endParaRPr lang="en-US" sz="1800" b="0" i="0" u="none" strike="noStrike" cap="none" dirty="0" smtClean="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Shape 113"/>
          <p:cNvSpPr txBox="1">
            <a:spLocks noGrp="1"/>
          </p:cNvSpPr>
          <p:nvPr>
            <p:ph type="ctrTitle"/>
          </p:nvPr>
        </p:nvSpPr>
        <p:spPr>
          <a:xfrm>
            <a:off x="381000" y="0"/>
            <a:ext cx="8458200" cy="762000"/>
          </a:xfrm>
          <a:prstGeom prst="rect">
            <a:avLst/>
          </a:prstGeom>
          <a:noFill/>
          <a:ln>
            <a:noFill/>
          </a:ln>
        </p:spPr>
        <p:txBody>
          <a:bodyPr wrap="square" lIns="91425" tIns="45700" rIns="91425" bIns="45700" anchor="ctr" anchorCtr="0">
            <a:noAutofit/>
          </a:bodyPr>
          <a:lstStyle/>
          <a:p>
            <a:pPr marL="0" marR="0" lvl="0" indent="0" algn="l" rtl="0">
              <a:lnSpc>
                <a:spcPct val="100000"/>
              </a:lnSpc>
              <a:spcBef>
                <a:spcPts val="0"/>
              </a:spcBef>
              <a:spcAft>
                <a:spcPts val="0"/>
              </a:spcAft>
              <a:buClr>
                <a:schemeClr val="dk1"/>
              </a:buClr>
              <a:buSzPct val="25000"/>
              <a:buFont typeface="Calibri" panose="020F0502020204030204"/>
              <a:buNone/>
            </a:pPr>
            <a:r>
              <a:rPr lang="en-US" sz="4000" b="0" i="1" u="none" strike="noStrike" cap="none" dirty="0">
                <a:solidFill>
                  <a:schemeClr val="dk1"/>
                </a:solidFill>
                <a:latin typeface="Calibri" panose="020F0502020204030204"/>
                <a:ea typeface="Calibri" panose="020F0502020204030204"/>
                <a:cs typeface="Calibri" panose="020F0502020204030204"/>
                <a:sym typeface="Calibri" panose="020F0502020204030204"/>
              </a:rPr>
              <a:t>Background</a:t>
            </a:r>
            <a:endParaRPr lang="en-US" sz="4000" b="0" i="1"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16" name="Shape 116"/>
          <p:cNvSpPr txBox="1">
            <a:spLocks noGrp="1"/>
          </p:cNvSpPr>
          <p:nvPr>
            <p:ph type="dt" sz="half" idx="10"/>
          </p:nvPr>
        </p:nvSpPr>
        <p:spPr>
          <a:prstGeom prst="rect">
            <a:avLst/>
          </a:prstGeom>
          <a:noFill/>
          <a:ln>
            <a:noFill/>
          </a:ln>
        </p:spPr>
        <p:txBody>
          <a:bodyPr wrap="square" lIns="91425" tIns="45700" rIns="91425" bIns="45700" anchor="ctr" anchorCtr="0">
            <a:noAutofit/>
          </a:bodyPr>
          <a:lstStyle/>
          <a:p>
            <a:pPr marL="0" marR="0" lvl="0" indent="0" algn="l" rtl="0">
              <a:lnSpc>
                <a:spcPct val="100000"/>
              </a:lnSpc>
              <a:spcBef>
                <a:spcPts val="0"/>
              </a:spcBef>
              <a:spcAft>
                <a:spcPts val="0"/>
              </a:spcAft>
              <a:buClr>
                <a:schemeClr val="lt1"/>
              </a:buClr>
              <a:buSzPct val="25000"/>
              <a:buFont typeface="Calibri" panose="020F0502020204030204"/>
              <a:buNone/>
            </a:pPr>
            <a:r>
              <a:rPr lang="en-US" sz="1200" b="0" i="0" u="none" strike="noStrike" cap="none" smtClean="0">
                <a:solidFill>
                  <a:schemeClr val="lt1"/>
                </a:solidFill>
                <a:latin typeface="Calibri" panose="020F0502020204030204"/>
                <a:ea typeface="Calibri" panose="020F0502020204030204"/>
                <a:cs typeface="Calibri" panose="020F0502020204030204"/>
                <a:sym typeface="Calibri" panose="020F0502020204030204"/>
              </a:rPr>
              <a:t>Oct 14, 2018</a:t>
            </a:r>
            <a:endParaRPr lang="en-US" sz="1200" b="0" i="0" u="none" strike="noStrike" cap="none"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14" name="Shape 114"/>
          <p:cNvSpPr txBox="1">
            <a:spLocks noGrp="1"/>
          </p:cNvSpPr>
          <p:nvPr>
            <p:ph type="ftr" sz="quarter" idx="11"/>
          </p:nvPr>
        </p:nvSpPr>
        <p:spPr>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Calibri" panose="020F0502020204030204"/>
              <a:buNone/>
            </a:pPr>
            <a:r>
              <a:rPr lang="en-US" sz="1200" b="0" i="0" u="none" strike="noStrike" cap="none" smtClean="0">
                <a:solidFill>
                  <a:schemeClr val="lt1"/>
                </a:solidFill>
                <a:latin typeface="Calibri" panose="020F0502020204030204"/>
                <a:ea typeface="Calibri" panose="020F0502020204030204"/>
                <a:cs typeface="Calibri" panose="020F0502020204030204"/>
                <a:sym typeface="Calibri" panose="020F0502020204030204"/>
              </a:rPr>
              <a:t>Capstone Project Status Report - Oct-2018</a:t>
            </a:r>
            <a:endParaRPr lang="en-US" sz="1200" b="0" i="0" u="none" strike="noStrike" cap="none"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15" name="Shape 115"/>
          <p:cNvSpPr txBox="1">
            <a:spLocks noGrp="1"/>
          </p:cNvSpPr>
          <p:nvPr>
            <p:ph type="sldNum" sz="quarter" idx="12"/>
          </p:nvPr>
        </p:nvSpPr>
        <p:spPr>
          <a:prstGeom prst="rect">
            <a:avLst/>
          </a:prstGeom>
          <a:noFill/>
          <a:ln>
            <a:noFill/>
          </a:ln>
        </p:spPr>
        <p:txBody>
          <a:bodyPr wrap="square" lIns="91425" tIns="45700" rIns="91425" bIns="45700" anchor="ctr" anchorCtr="0">
            <a:noAutofit/>
          </a:bodyPr>
          <a:lstStyle/>
          <a:p>
            <a:pPr marL="0" marR="0" lvl="0" indent="0" algn="r" rtl="0">
              <a:lnSpc>
                <a:spcPct val="100000"/>
              </a:lnSpc>
              <a:spcBef>
                <a:spcPts val="0"/>
              </a:spcBef>
              <a:spcAft>
                <a:spcPts val="0"/>
              </a:spcAft>
              <a:buClr>
                <a:schemeClr val="lt1"/>
              </a:buClr>
              <a:buSzPct val="25000"/>
              <a:buFont typeface="Calibri" panose="020F0502020204030204"/>
              <a:buNone/>
            </a:pPr>
            <a:fld id="{00000000-1234-1234-1234-123412341234}" type="slidenum">
              <a:rPr lang="en-US" sz="1200" b="1" i="0" u="none" strike="noStrike" cap="none">
                <a:solidFill>
                  <a:schemeClr val="lt1"/>
                </a:solidFill>
                <a:latin typeface="Calibri" panose="020F0502020204030204"/>
                <a:ea typeface="Calibri" panose="020F0502020204030204"/>
                <a:cs typeface="Calibri" panose="020F0502020204030204"/>
                <a:sym typeface="Calibri" panose="020F0502020204030204"/>
              </a:rPr>
            </a:fld>
            <a:endParaRPr lang="en-US" sz="1200" b="1" i="0" u="none" strike="noStrike" cap="none" dirty="0">
              <a:solidFill>
                <a:schemeClr val="lt1"/>
              </a:solidFill>
              <a:latin typeface="Calibri" panose="020F0502020204030204"/>
              <a:ea typeface="Calibri" panose="020F0502020204030204"/>
              <a:cs typeface="Calibri" panose="020F0502020204030204"/>
              <a:sym typeface="Calibri" panose="020F0502020204030204"/>
            </a:endParaRPr>
          </a:p>
        </p:txBody>
      </p:sp>
      <p:graphicFrame>
        <p:nvGraphicFramePr>
          <p:cNvPr id="117" name="Shape 117"/>
          <p:cNvGraphicFramePr/>
          <p:nvPr/>
        </p:nvGraphicFramePr>
        <p:xfrm>
          <a:off x="380995" y="1113245"/>
          <a:ext cx="4062425" cy="1371620"/>
        </p:xfrm>
        <a:graphic>
          <a:graphicData uri="http://schemas.openxmlformats.org/drawingml/2006/table">
            <a:tbl>
              <a:tblPr firstRow="1" bandRow="1">
                <a:noFill/>
                <a:tableStyleId>{B6A44D8F-41B5-4F18-93B8-F2A69BC86BB6}</a:tableStyleId>
              </a:tblPr>
              <a:tblGrid>
                <a:gridCol w="4062425"/>
              </a:tblGrid>
              <a:tr h="370850">
                <a:tc>
                  <a:txBody>
                    <a:bodyPr/>
                    <a:lstStyle/>
                    <a:p>
                      <a:pPr marL="0" marR="0" lvl="0" indent="0" algn="ctr" rtl="0">
                        <a:lnSpc>
                          <a:spcPct val="100000"/>
                        </a:lnSpc>
                        <a:spcBef>
                          <a:spcPts val="0"/>
                        </a:spcBef>
                        <a:spcAft>
                          <a:spcPts val="0"/>
                        </a:spcAft>
                        <a:buClr>
                          <a:srgbClr val="000000"/>
                        </a:buClr>
                        <a:buSzPct val="25000"/>
                        <a:buFont typeface="Arial" panose="020B0604020202020204"/>
                        <a:buNone/>
                      </a:pPr>
                      <a:r>
                        <a:rPr lang="en-US" sz="2400" u="none" strike="noStrike" cap="none" dirty="0"/>
                        <a:t>Project Title</a:t>
                      </a:r>
                      <a:endParaRPr lang="en-US" sz="2400" u="none" strike="noStrike" cap="none" dirty="0"/>
                    </a:p>
                  </a:txBody>
                  <a:tcPr marL="91450" marR="91450" marT="45725" marB="4572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accent6">
                        <a:lumMod val="75000"/>
                      </a:schemeClr>
                    </a:solidFill>
                  </a:tcPr>
                </a:tc>
              </a:tr>
              <a:tr h="370850">
                <a:tc>
                  <a:txBody>
                    <a:bodyPr/>
                    <a:lstStyle/>
                    <a:p>
                      <a:pPr marL="0" marR="0" lvl="0" indent="0" algn="l" rtl="0">
                        <a:lnSpc>
                          <a:spcPct val="100000"/>
                        </a:lnSpc>
                        <a:spcBef>
                          <a:spcPts val="0"/>
                        </a:spcBef>
                        <a:spcAft>
                          <a:spcPts val="0"/>
                        </a:spcAft>
                        <a:buClr>
                          <a:srgbClr val="000000"/>
                        </a:buClr>
                        <a:buSzPct val="25000"/>
                        <a:buFont typeface="Arial" panose="020B0604020202020204"/>
                        <a:buNone/>
                      </a:pPr>
                      <a:r>
                        <a:rPr lang="en-US" sz="1800" u="none" strike="noStrike" cap="none" dirty="0" smtClean="0"/>
                        <a:t>Bike Sharing Demand</a:t>
                      </a:r>
                      <a:endParaRPr lang="en-US" sz="1800" u="none" strike="noStrike" cap="none" dirty="0"/>
                    </a:p>
                    <a:p>
                      <a:pPr marL="0" marR="0" lvl="0" indent="0" algn="l" rtl="0">
                        <a:lnSpc>
                          <a:spcPct val="100000"/>
                        </a:lnSpc>
                        <a:spcBef>
                          <a:spcPts val="0"/>
                        </a:spcBef>
                        <a:spcAft>
                          <a:spcPts val="0"/>
                        </a:spcAft>
                        <a:buClr>
                          <a:srgbClr val="000000"/>
                        </a:buClr>
                        <a:buSzPct val="25000"/>
                        <a:buFont typeface="Arial" panose="020B0604020202020204"/>
                        <a:buNone/>
                      </a:pPr>
                      <a:endParaRPr sz="1800" u="none" strike="noStrike" cap="none" dirty="0"/>
                    </a:p>
                    <a:p>
                      <a:pPr marL="0" marR="0" lvl="0" indent="0" algn="l" rtl="0">
                        <a:lnSpc>
                          <a:spcPct val="100000"/>
                        </a:lnSpc>
                        <a:spcBef>
                          <a:spcPts val="0"/>
                        </a:spcBef>
                        <a:spcAft>
                          <a:spcPts val="0"/>
                        </a:spcAft>
                        <a:buClr>
                          <a:srgbClr val="000000"/>
                        </a:buClr>
                        <a:buSzPct val="25000"/>
                        <a:buFont typeface="Arial" panose="020B0604020202020204"/>
                        <a:buNone/>
                      </a:pPr>
                      <a:endParaRPr sz="1800" u="none" strike="noStrike" cap="none" dirty="0"/>
                    </a:p>
                  </a:txBody>
                  <a:tcPr marL="91450" marR="91450" marT="45725" marB="4572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bg1">
                        <a:lumMod val="95000"/>
                      </a:schemeClr>
                    </a:solidFill>
                  </a:tcPr>
                </a:tc>
              </a:tr>
            </a:tbl>
          </a:graphicData>
        </a:graphic>
      </p:graphicFrame>
      <p:graphicFrame>
        <p:nvGraphicFramePr>
          <p:cNvPr id="118" name="Shape 118"/>
          <p:cNvGraphicFramePr/>
          <p:nvPr/>
        </p:nvGraphicFramePr>
        <p:xfrm>
          <a:off x="4781551" y="1113245"/>
          <a:ext cx="4057650" cy="1371620"/>
        </p:xfrm>
        <a:graphic>
          <a:graphicData uri="http://schemas.openxmlformats.org/drawingml/2006/table">
            <a:tbl>
              <a:tblPr firstRow="1" bandRow="1">
                <a:noFill/>
                <a:tableStyleId>{B6A44D8F-41B5-4F18-93B8-F2A69BC86BB6}</a:tableStyleId>
              </a:tblPr>
              <a:tblGrid>
                <a:gridCol w="4057650"/>
              </a:tblGrid>
              <a:tr h="370850">
                <a:tc>
                  <a:txBody>
                    <a:bodyPr/>
                    <a:lstStyle/>
                    <a:p>
                      <a:pPr marL="0" marR="0" lvl="0" indent="0" algn="ctr" rtl="0">
                        <a:lnSpc>
                          <a:spcPct val="100000"/>
                        </a:lnSpc>
                        <a:spcBef>
                          <a:spcPts val="0"/>
                        </a:spcBef>
                        <a:spcAft>
                          <a:spcPts val="0"/>
                        </a:spcAft>
                        <a:buClr>
                          <a:srgbClr val="000000"/>
                        </a:buClr>
                        <a:buSzPct val="25000"/>
                        <a:buFont typeface="Arial" panose="020B0604020202020204"/>
                        <a:buNone/>
                      </a:pPr>
                      <a:r>
                        <a:rPr lang="en-US" sz="2400" u="none" strike="noStrike" cap="none" dirty="0"/>
                        <a:t>Input Data Source</a:t>
                      </a:r>
                      <a:endParaRPr lang="en-US" sz="2400" u="none" strike="noStrike" cap="none" dirty="0"/>
                    </a:p>
                  </a:txBody>
                  <a:tcPr marL="91450" marR="91450" marT="45725" marB="4572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accent6">
                        <a:lumMod val="75000"/>
                      </a:schemeClr>
                    </a:solidFill>
                  </a:tcPr>
                </a:tc>
              </a:tr>
              <a:tr h="370850">
                <a:tc>
                  <a:txBody>
                    <a:bodyPr/>
                    <a:lstStyle/>
                    <a:p>
                      <a:pPr marL="0" marR="0" lvl="0" indent="0" algn="l" rtl="0">
                        <a:lnSpc>
                          <a:spcPct val="100000"/>
                        </a:lnSpc>
                        <a:spcBef>
                          <a:spcPts val="0"/>
                        </a:spcBef>
                        <a:spcAft>
                          <a:spcPts val="0"/>
                        </a:spcAft>
                        <a:buClr>
                          <a:srgbClr val="000000"/>
                        </a:buClr>
                        <a:buSzPct val="25000"/>
                        <a:buFont typeface="Arial" panose="020B0604020202020204"/>
                        <a:buNone/>
                      </a:pPr>
                      <a:r>
                        <a:rPr lang="en-US" sz="1800" u="none" strike="noStrike" cap="none" dirty="0" smtClean="0"/>
                        <a:t>Hourly rental data for two years that </a:t>
                      </a:r>
                      <a:r>
                        <a:rPr lang="en-US" sz="1800" u="none" strike="noStrike" cap="none" dirty="0"/>
                        <a:t>contain </a:t>
                      </a:r>
                      <a:r>
                        <a:rPr lang="en-US" sz="1800" u="none" strike="noStrike" cap="none" dirty="0" smtClean="0"/>
                        <a:t>datetime, season, holiday, workingday,</a:t>
                      </a:r>
                      <a:r>
                        <a:rPr lang="en-US" sz="1800" u="none" strike="noStrike" cap="none" baseline="0" dirty="0" smtClean="0"/>
                        <a:t> windspeed etc.</a:t>
                      </a:r>
                      <a:endParaRPr lang="en-US" sz="1800" u="none" strike="noStrike" cap="none" dirty="0"/>
                    </a:p>
                  </a:txBody>
                  <a:tcPr marL="91450" marR="91450" marT="45725" marB="4572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bg1">
                        <a:lumMod val="95000"/>
                      </a:schemeClr>
                    </a:solidFill>
                  </a:tcPr>
                </a:tc>
              </a:tr>
            </a:tbl>
          </a:graphicData>
        </a:graphic>
      </p:graphicFrame>
      <p:graphicFrame>
        <p:nvGraphicFramePr>
          <p:cNvPr id="119" name="Shape 119"/>
          <p:cNvGraphicFramePr/>
          <p:nvPr/>
        </p:nvGraphicFramePr>
        <p:xfrm>
          <a:off x="380995" y="2606717"/>
          <a:ext cx="4062425" cy="3840500"/>
        </p:xfrm>
        <a:graphic>
          <a:graphicData uri="http://schemas.openxmlformats.org/drawingml/2006/table">
            <a:tbl>
              <a:tblPr firstRow="1" bandRow="1">
                <a:noFill/>
                <a:tableStyleId>{B6A44D8F-41B5-4F18-93B8-F2A69BC86BB6}</a:tableStyleId>
              </a:tblPr>
              <a:tblGrid>
                <a:gridCol w="4062425"/>
              </a:tblGrid>
              <a:tr h="375250">
                <a:tc>
                  <a:txBody>
                    <a:bodyPr/>
                    <a:lstStyle/>
                    <a:p>
                      <a:pPr marL="0" marR="0" lvl="0" indent="0" algn="ctr" rtl="0">
                        <a:lnSpc>
                          <a:spcPct val="100000"/>
                        </a:lnSpc>
                        <a:spcBef>
                          <a:spcPts val="0"/>
                        </a:spcBef>
                        <a:spcAft>
                          <a:spcPts val="0"/>
                        </a:spcAft>
                        <a:buClr>
                          <a:srgbClr val="000000"/>
                        </a:buClr>
                        <a:buSzPct val="25000"/>
                        <a:buFont typeface="Arial" panose="020B0604020202020204"/>
                        <a:buNone/>
                      </a:pPr>
                      <a:r>
                        <a:rPr lang="en-US" sz="2400" u="none" strike="noStrike" cap="none" dirty="0"/>
                        <a:t>Project Goal</a:t>
                      </a:r>
                      <a:endParaRPr lang="en-US" sz="2400" u="none" strike="noStrike" cap="none" dirty="0"/>
                    </a:p>
                  </a:txBody>
                  <a:tcPr marL="91450" marR="91450" marT="45725" marB="4572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accent6">
                        <a:lumMod val="75000"/>
                      </a:schemeClr>
                    </a:solidFill>
                  </a:tcPr>
                </a:tc>
              </a:tr>
              <a:tr h="2776925">
                <a:tc>
                  <a:txBody>
                    <a:bodyPr/>
                    <a:lstStyle/>
                    <a:p>
                      <a:pPr marL="285750" marR="0" lvl="0" indent="-285750" algn="l" rtl="0">
                        <a:lnSpc>
                          <a:spcPct val="100000"/>
                        </a:lnSpc>
                        <a:spcBef>
                          <a:spcPts val="0"/>
                        </a:spcBef>
                        <a:spcAft>
                          <a:spcPts val="0"/>
                        </a:spcAft>
                        <a:buClr>
                          <a:srgbClr val="000000"/>
                        </a:buClr>
                        <a:buSzPct val="100000"/>
                        <a:buFont typeface="Noto Sans Symbols"/>
                        <a:buChar char="▪"/>
                      </a:pPr>
                      <a:r>
                        <a:rPr lang="en-US" sz="1800" u="none" strike="noStrike" cap="none" dirty="0"/>
                        <a:t>Create a machine learning model to </a:t>
                      </a:r>
                      <a:r>
                        <a:rPr lang="en-US" sz="1800" u="none" strike="noStrike" cap="none" dirty="0" smtClean="0"/>
                        <a:t>forecast bike rental demand by combining historical usages patterns with weather, time and other data.</a:t>
                      </a:r>
                      <a:endParaRPr lang="en-US" sz="1800" u="none" strike="noStrike" cap="none" dirty="0"/>
                    </a:p>
                    <a:p>
                      <a:pPr marL="285750" marR="0" lvl="0" indent="-285750" algn="l" rtl="0">
                        <a:lnSpc>
                          <a:spcPct val="100000"/>
                        </a:lnSpc>
                        <a:spcBef>
                          <a:spcPts val="0"/>
                        </a:spcBef>
                        <a:spcAft>
                          <a:spcPts val="0"/>
                        </a:spcAft>
                        <a:buClr>
                          <a:srgbClr val="000000"/>
                        </a:buClr>
                        <a:buSzPct val="100000"/>
                        <a:buFont typeface="Noto Sans Symbols"/>
                        <a:buChar char="▪"/>
                      </a:pPr>
                      <a:r>
                        <a:rPr lang="en-US" sz="1800" u="none" strike="noStrike" cap="none" dirty="0" smtClean="0"/>
                        <a:t>Using</a:t>
                      </a:r>
                      <a:r>
                        <a:rPr lang="en-US" sz="1800" u="none" strike="noStrike" cap="none" baseline="0" dirty="0" smtClean="0"/>
                        <a:t> this system people will be able to rent a bike from one location  and return it to a different location.</a:t>
                      </a:r>
                      <a:endParaRPr lang="en-US" sz="1800" u="none" strike="noStrike" cap="none" dirty="0"/>
                    </a:p>
                    <a:p>
                      <a:pPr marL="285750" marR="0" lvl="0" indent="-285750" algn="l" rtl="0">
                        <a:lnSpc>
                          <a:spcPct val="100000"/>
                        </a:lnSpc>
                        <a:spcBef>
                          <a:spcPts val="0"/>
                        </a:spcBef>
                        <a:spcAft>
                          <a:spcPts val="0"/>
                        </a:spcAft>
                        <a:buClr>
                          <a:srgbClr val="000000"/>
                        </a:buClr>
                        <a:buSzPct val="100000"/>
                        <a:buFont typeface="Noto Sans Symbols"/>
                        <a:buChar char="▪"/>
                      </a:pPr>
                      <a:r>
                        <a:rPr lang="en-US" sz="1800" u="none" strike="noStrike" cap="none" dirty="0"/>
                        <a:t>Use </a:t>
                      </a:r>
                      <a:r>
                        <a:rPr lang="en-US" sz="1800" u="none" strike="noStrike" cap="none" dirty="0" smtClean="0"/>
                        <a:t>Regression model </a:t>
                      </a:r>
                      <a:r>
                        <a:rPr lang="en-US" sz="1800" u="none" strike="noStrike" cap="none" dirty="0"/>
                        <a:t>such as </a:t>
                      </a:r>
                      <a:r>
                        <a:rPr lang="en-US" sz="1800" b="0" u="none" strike="noStrike" cap="none" dirty="0" smtClean="0"/>
                        <a:t>Linear Regression </a:t>
                      </a:r>
                      <a:r>
                        <a:rPr lang="en-US" sz="1800" u="none" strike="noStrike" cap="none" dirty="0"/>
                        <a:t>to train, validate and test the tokenized and cleaned up </a:t>
                      </a:r>
                      <a:r>
                        <a:rPr lang="en-US" sz="1800" u="none" strike="noStrike" cap="none" dirty="0" smtClean="0"/>
                        <a:t>historical</a:t>
                      </a:r>
                      <a:r>
                        <a:rPr lang="en-US" sz="1800" u="none" strike="noStrike" cap="none" baseline="0" dirty="0" smtClean="0"/>
                        <a:t> </a:t>
                      </a:r>
                      <a:r>
                        <a:rPr lang="en-US" sz="1800" u="none" strike="noStrike" cap="none" dirty="0" smtClean="0"/>
                        <a:t>data </a:t>
                      </a:r>
                      <a:r>
                        <a:rPr lang="en-US" sz="1800" u="none" strike="noStrike" cap="none" dirty="0"/>
                        <a:t>along with the actual </a:t>
                      </a:r>
                      <a:r>
                        <a:rPr lang="en-US" sz="1800" u="none" strike="noStrike" cap="none" dirty="0" smtClean="0"/>
                        <a:t>number of total rentals.</a:t>
                      </a:r>
                      <a:endParaRPr lang="en-US" sz="1800" u="none" strike="noStrike" cap="none" dirty="0"/>
                    </a:p>
                  </a:txBody>
                  <a:tcPr marL="91450" marR="91450" marT="45725" marB="4572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bg1">
                        <a:lumMod val="95000"/>
                      </a:schemeClr>
                    </a:solidFill>
                  </a:tcPr>
                </a:tc>
              </a:tr>
            </a:tbl>
          </a:graphicData>
        </a:graphic>
      </p:graphicFrame>
      <p:graphicFrame>
        <p:nvGraphicFramePr>
          <p:cNvPr id="121" name="Shape 121"/>
          <p:cNvGraphicFramePr/>
          <p:nvPr/>
        </p:nvGraphicFramePr>
        <p:xfrm>
          <a:off x="4781551" y="2606717"/>
          <a:ext cx="4057650" cy="1097300"/>
        </p:xfrm>
        <a:graphic>
          <a:graphicData uri="http://schemas.openxmlformats.org/drawingml/2006/table">
            <a:tbl>
              <a:tblPr firstRow="1" bandRow="1">
                <a:noFill/>
                <a:tableStyleId>{B6A44D8F-41B5-4F18-93B8-F2A69BC86BB6}</a:tableStyleId>
              </a:tblPr>
              <a:tblGrid>
                <a:gridCol w="4057650"/>
              </a:tblGrid>
              <a:tr h="370850">
                <a:tc>
                  <a:txBody>
                    <a:bodyPr/>
                    <a:lstStyle/>
                    <a:p>
                      <a:pPr marL="0" marR="0" lvl="0" indent="0" algn="ctr" rtl="0">
                        <a:lnSpc>
                          <a:spcPct val="100000"/>
                        </a:lnSpc>
                        <a:spcBef>
                          <a:spcPts val="0"/>
                        </a:spcBef>
                        <a:spcAft>
                          <a:spcPts val="0"/>
                        </a:spcAft>
                        <a:buClr>
                          <a:srgbClr val="000000"/>
                        </a:buClr>
                        <a:buSzPct val="25000"/>
                        <a:buFont typeface="Arial" panose="020B0604020202020204"/>
                        <a:buNone/>
                      </a:pPr>
                      <a:r>
                        <a:rPr lang="en-US" sz="2400" u="none" strike="noStrike" cap="none" dirty="0"/>
                        <a:t>Technology &amp; Software</a:t>
                      </a:r>
                      <a:endParaRPr lang="en-US" sz="2400" u="none" strike="noStrike" cap="none" dirty="0"/>
                    </a:p>
                  </a:txBody>
                  <a:tcPr marL="91450" marR="91450" marT="45725" marB="4572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accent6">
                        <a:lumMod val="75000"/>
                      </a:schemeClr>
                    </a:solidFill>
                  </a:tcPr>
                </a:tc>
              </a:tr>
              <a:tr h="370850">
                <a:tc>
                  <a:txBody>
                    <a:bodyPr/>
                    <a:lstStyle/>
                    <a:p>
                      <a:pPr marL="285750" marR="0" lvl="0" indent="-285750" algn="l" rtl="0">
                        <a:lnSpc>
                          <a:spcPct val="100000"/>
                        </a:lnSpc>
                        <a:spcBef>
                          <a:spcPts val="0"/>
                        </a:spcBef>
                        <a:spcAft>
                          <a:spcPts val="0"/>
                        </a:spcAft>
                        <a:buClr>
                          <a:srgbClr val="000000"/>
                        </a:buClr>
                        <a:buSzPct val="100000"/>
                        <a:buFont typeface="Noto Sans Symbols"/>
                        <a:buChar char="▪"/>
                      </a:pPr>
                      <a:r>
                        <a:rPr lang="en-US" sz="1800" u="none" strike="noStrike" cap="none" dirty="0"/>
                        <a:t>Programming Language – </a:t>
                      </a:r>
                      <a:r>
                        <a:rPr lang="en-US" sz="1800" u="none" strike="noStrike" cap="none" dirty="0" smtClean="0"/>
                        <a:t>R</a:t>
                      </a:r>
                      <a:endParaRPr lang="en-US" sz="1800" u="none" strike="noStrike" cap="none" dirty="0"/>
                    </a:p>
                    <a:p>
                      <a:pPr marL="285750" marR="0" lvl="0" indent="-285750" algn="l" rtl="0">
                        <a:lnSpc>
                          <a:spcPct val="100000"/>
                        </a:lnSpc>
                        <a:spcBef>
                          <a:spcPts val="0"/>
                        </a:spcBef>
                        <a:spcAft>
                          <a:spcPts val="0"/>
                        </a:spcAft>
                        <a:buClr>
                          <a:srgbClr val="000000"/>
                        </a:buClr>
                        <a:buSzPct val="100000"/>
                        <a:buFont typeface="Noto Sans Symbols"/>
                        <a:buChar char="▪"/>
                      </a:pPr>
                      <a:r>
                        <a:rPr lang="en-US" sz="1800" u="none" strike="noStrike" cap="none" dirty="0" smtClean="0"/>
                        <a:t>IDE– </a:t>
                      </a:r>
                      <a:r>
                        <a:rPr lang="en-US" sz="1800" u="none" strike="noStrike" cap="none" dirty="0"/>
                        <a:t>R </a:t>
                      </a:r>
                      <a:r>
                        <a:rPr lang="en-US" sz="1800" u="none" strike="noStrike" cap="none" dirty="0" smtClean="0"/>
                        <a:t>Studio</a:t>
                      </a:r>
                      <a:endParaRPr lang="en-US" sz="1800" u="none" strike="noStrike" cap="none" dirty="0"/>
                    </a:p>
                  </a:txBody>
                  <a:tcPr marL="91450" marR="91450" marT="45725" marB="4572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bg1">
                        <a:lumMod val="95000"/>
                      </a:schemeClr>
                    </a:solidFill>
                  </a:tcPr>
                </a:tc>
              </a:tr>
            </a:tbl>
          </a:graphicData>
        </a:graphic>
      </p:graphicFrame>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Shape 327"/>
          <p:cNvSpPr txBox="1">
            <a:spLocks noGrp="1"/>
          </p:cNvSpPr>
          <p:nvPr>
            <p:ph type="ctrTitle"/>
          </p:nvPr>
        </p:nvSpPr>
        <p:spPr>
          <a:xfrm>
            <a:off x="381000" y="0"/>
            <a:ext cx="8458200" cy="762000"/>
          </a:xfrm>
          <a:prstGeom prst="rect">
            <a:avLst/>
          </a:prstGeom>
          <a:noFill/>
          <a:ln>
            <a:noFill/>
          </a:ln>
        </p:spPr>
        <p:txBody>
          <a:bodyPr wrap="square" lIns="91425" tIns="45700" rIns="91425" bIns="45700" anchor="ctr" anchorCtr="0">
            <a:noAutofit/>
          </a:bodyPr>
          <a:lstStyle/>
          <a:p>
            <a:pPr marL="0" marR="0" lvl="0" indent="0" algn="l" rtl="0">
              <a:lnSpc>
                <a:spcPct val="100000"/>
              </a:lnSpc>
              <a:spcBef>
                <a:spcPts val="0"/>
              </a:spcBef>
              <a:spcAft>
                <a:spcPts val="0"/>
              </a:spcAft>
              <a:buClr>
                <a:schemeClr val="dk1"/>
              </a:buClr>
              <a:buSzPct val="25000"/>
              <a:buFont typeface="Calibri" panose="020F0502020204030204"/>
              <a:buNone/>
            </a:pPr>
            <a:r>
              <a:rPr lang="en-US" sz="4000" b="0" i="1" u="none" strike="noStrike" cap="none" dirty="0" smtClean="0">
                <a:solidFill>
                  <a:schemeClr val="tx1"/>
                </a:solidFill>
                <a:latin typeface="Calibri" panose="020F0502020204030204"/>
                <a:ea typeface="Calibri" panose="020F0502020204030204"/>
                <a:cs typeface="Calibri" panose="020F0502020204030204"/>
                <a:sym typeface="Calibri" panose="020F0502020204030204"/>
              </a:rPr>
              <a:t>Model </a:t>
            </a:r>
            <a:r>
              <a:rPr lang="en-US" sz="4000" i="1" dirty="0" smtClean="0">
                <a:solidFill>
                  <a:schemeClr val="tx1"/>
                </a:solidFill>
              </a:rPr>
              <a:t>Validation</a:t>
            </a:r>
            <a:r>
              <a:rPr lang="en-US" sz="4000" i="1" dirty="0" smtClean="0"/>
              <a:t>	</a:t>
            </a:r>
            <a:endParaRPr lang="en-US" sz="4000" b="0" i="1"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31" name="Shape 331"/>
          <p:cNvSpPr txBox="1">
            <a:spLocks noGrp="1"/>
          </p:cNvSpPr>
          <p:nvPr>
            <p:ph type="dt" sz="half" idx="10"/>
          </p:nvPr>
        </p:nvSpPr>
        <p:spPr>
          <a:prstGeom prst="rect">
            <a:avLst/>
          </a:prstGeom>
          <a:noFill/>
          <a:ln>
            <a:noFill/>
          </a:ln>
        </p:spPr>
        <p:txBody>
          <a:bodyPr wrap="square" lIns="91425" tIns="45700" rIns="91425" bIns="45700" anchor="ctr" anchorCtr="0">
            <a:noAutofit/>
          </a:bodyPr>
          <a:lstStyle/>
          <a:p>
            <a:pPr marL="0" marR="0" lvl="0" indent="0" algn="l" rtl="0">
              <a:lnSpc>
                <a:spcPct val="100000"/>
              </a:lnSpc>
              <a:spcBef>
                <a:spcPts val="0"/>
              </a:spcBef>
              <a:spcAft>
                <a:spcPts val="0"/>
              </a:spcAft>
              <a:buClr>
                <a:schemeClr val="lt1"/>
              </a:buClr>
              <a:buSzPct val="25000"/>
              <a:buFont typeface="Calibri" panose="020F0502020204030204"/>
              <a:buNone/>
            </a:pPr>
            <a:r>
              <a:rPr lang="en-US" sz="1200" b="0" i="0" u="none" strike="noStrike" cap="none" smtClean="0">
                <a:solidFill>
                  <a:schemeClr val="lt1"/>
                </a:solidFill>
                <a:latin typeface="Calibri" panose="020F0502020204030204"/>
                <a:ea typeface="Calibri" panose="020F0502020204030204"/>
                <a:cs typeface="Calibri" panose="020F0502020204030204"/>
                <a:sym typeface="Calibri" panose="020F0502020204030204"/>
              </a:rPr>
              <a:t>Oct 14, 2018</a:t>
            </a:r>
            <a:endParaRPr lang="en-US" sz="12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329" name="Shape 329"/>
          <p:cNvSpPr txBox="1">
            <a:spLocks noGrp="1"/>
          </p:cNvSpPr>
          <p:nvPr>
            <p:ph type="ftr" sz="quarter" idx="11"/>
          </p:nvPr>
        </p:nvSpPr>
        <p:spPr>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Calibri" panose="020F0502020204030204"/>
              <a:buNone/>
            </a:pPr>
            <a:r>
              <a:rPr lang="en-US" sz="1200" b="0" i="0" u="none" strike="noStrike" cap="none" smtClean="0">
                <a:solidFill>
                  <a:schemeClr val="lt1"/>
                </a:solidFill>
                <a:latin typeface="Calibri" panose="020F0502020204030204"/>
                <a:ea typeface="Calibri" panose="020F0502020204030204"/>
                <a:cs typeface="Calibri" panose="020F0502020204030204"/>
                <a:sym typeface="Calibri" panose="020F0502020204030204"/>
              </a:rPr>
              <a:t>Capstone Project Status Report - Oct-2018</a:t>
            </a:r>
            <a:endParaRPr lang="en-US" sz="12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330" name="Shape 330"/>
          <p:cNvSpPr txBox="1">
            <a:spLocks noGrp="1"/>
          </p:cNvSpPr>
          <p:nvPr>
            <p:ph type="sldNum" sz="quarter" idx="12"/>
          </p:nvPr>
        </p:nvSpPr>
        <p:spPr>
          <a:prstGeom prst="rect">
            <a:avLst/>
          </a:prstGeom>
          <a:noFill/>
          <a:ln>
            <a:noFill/>
          </a:ln>
        </p:spPr>
        <p:txBody>
          <a:bodyPr wrap="square" lIns="91425" tIns="45700" rIns="91425" bIns="45700" anchor="ctr" anchorCtr="0">
            <a:noAutofit/>
          </a:bodyPr>
          <a:lstStyle/>
          <a:p>
            <a:pPr marL="0" marR="0" lvl="0" indent="0" algn="r" rtl="0">
              <a:lnSpc>
                <a:spcPct val="100000"/>
              </a:lnSpc>
              <a:spcBef>
                <a:spcPts val="0"/>
              </a:spcBef>
              <a:spcAft>
                <a:spcPts val="0"/>
              </a:spcAft>
              <a:buClr>
                <a:schemeClr val="lt1"/>
              </a:buClr>
              <a:buSzPct val="25000"/>
              <a:buFont typeface="Calibri" panose="020F0502020204030204"/>
              <a:buNone/>
            </a:pPr>
            <a:fld id="{00000000-1234-1234-1234-123412341234}" type="slidenum">
              <a:rPr lang="en-US" sz="1200" b="1" i="0" u="none" strike="noStrike" cap="none">
                <a:solidFill>
                  <a:schemeClr val="lt1"/>
                </a:solidFill>
                <a:latin typeface="Calibri" panose="020F0502020204030204"/>
                <a:ea typeface="Calibri" panose="020F0502020204030204"/>
                <a:cs typeface="Calibri" panose="020F0502020204030204"/>
                <a:sym typeface="Calibri" panose="020F0502020204030204"/>
              </a:rPr>
            </a:fld>
            <a:endParaRPr lang="en-US" sz="1200" b="1"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328" name="Shape 328"/>
          <p:cNvSpPr txBox="1"/>
          <p:nvPr/>
        </p:nvSpPr>
        <p:spPr>
          <a:xfrm>
            <a:off x="342900" y="1095600"/>
            <a:ext cx="8458200" cy="4721000"/>
          </a:xfrm>
          <a:prstGeom prst="rect">
            <a:avLst/>
          </a:prstGeom>
          <a:noFill/>
          <a:ln w="9525" cap="flat" cmpd="sng">
            <a:solidFill>
              <a:schemeClr val="dk1"/>
            </a:solidFill>
            <a:prstDash val="solid"/>
            <a:round/>
            <a:headEnd type="none" w="med" len="med"/>
            <a:tailEnd type="none" w="med" len="med"/>
          </a:ln>
        </p:spPr>
        <p:txBody>
          <a:bodyPr wrap="square" lIns="91425" tIns="45700" rIns="91425" bIns="45700" anchor="t" anchorCtr="0">
            <a:noAutofit/>
          </a:bodyPr>
          <a:lstStyle/>
          <a:p>
            <a:pPr marL="0" marR="0" lvl="0" indent="0" algn="l" rtl="0">
              <a:lnSpc>
                <a:spcPct val="100000"/>
              </a:lnSpc>
              <a:spcBef>
                <a:spcPts val="0"/>
              </a:spcBef>
              <a:spcAft>
                <a:spcPts val="0"/>
              </a:spcAft>
              <a:buClr>
                <a:srgbClr val="0070C0"/>
              </a:buClr>
              <a:buSzPct val="25000"/>
              <a:buFont typeface="Calibri" panose="020F0502020204030204"/>
              <a:buNone/>
            </a:pPr>
            <a:r>
              <a:rPr lang="en-US" sz="2400" b="0" i="0" u="none" strike="noStrike" cap="none" dirty="0">
                <a:solidFill>
                  <a:srgbClr val="0070C0"/>
                </a:solidFill>
                <a:latin typeface="Calibri" panose="020F0502020204030204"/>
                <a:ea typeface="Calibri" panose="020F0502020204030204"/>
                <a:cs typeface="Calibri" panose="020F0502020204030204"/>
                <a:sym typeface="Calibri" panose="020F0502020204030204"/>
              </a:rPr>
              <a:t>Model </a:t>
            </a:r>
            <a:r>
              <a:rPr lang="en-US" sz="2400" b="0" i="0" u="none" strike="noStrike" cap="none" dirty="0" smtClean="0">
                <a:solidFill>
                  <a:srgbClr val="0070C0"/>
                </a:solidFill>
                <a:latin typeface="Calibri" panose="020F0502020204030204"/>
                <a:ea typeface="Calibri" panose="020F0502020204030204"/>
                <a:cs typeface="Calibri" panose="020F0502020204030204"/>
                <a:sym typeface="Calibri" panose="020F0502020204030204"/>
              </a:rPr>
              <a:t>Validation</a:t>
            </a:r>
            <a:endParaRPr lang="en-US" sz="2400" b="0" i="0" u="none" strike="noStrike" cap="none" dirty="0">
              <a:solidFill>
                <a:srgbClr val="0070C0"/>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Clr>
                <a:srgbClr val="000000"/>
              </a:buClr>
              <a:buFont typeface="Arial" panose="020B0604020202020204"/>
              <a:buNone/>
            </a:pPr>
            <a:endParaRPr sz="2400" b="0" i="0" u="none" strike="noStrike" cap="none" dirty="0">
              <a:solidFill>
                <a:srgbClr val="0070C0"/>
              </a:solidFill>
              <a:latin typeface="Calibri" panose="020F0502020204030204"/>
              <a:ea typeface="Calibri" panose="020F0502020204030204"/>
              <a:cs typeface="Calibri" panose="020F0502020204030204"/>
              <a:sym typeface="Calibri" panose="020F0502020204030204"/>
            </a:endParaRPr>
          </a:p>
          <a:p>
            <a:pPr marL="285750" lvl="0" indent="-285750">
              <a:buClr>
                <a:schemeClr val="dk1"/>
              </a:buClr>
              <a:buSzPct val="75000"/>
              <a:buFont typeface="Noto Sans Symbols"/>
              <a:buChar char="❑"/>
            </a:pPr>
            <a:r>
              <a:rPr lang="en-US" sz="1800" dirty="0" smtClean="0">
                <a:solidFill>
                  <a:schemeClr val="dk1"/>
                </a:solidFill>
                <a:latin typeface="Calibri" panose="020F0502020204030204"/>
                <a:ea typeface="Calibri" panose="020F0502020204030204"/>
                <a:cs typeface="Calibri" panose="020F0502020204030204"/>
                <a:sym typeface="Calibri" panose="020F0502020204030204"/>
              </a:rPr>
              <a:t>We will be validating our model and tuning the </a:t>
            </a:r>
            <a:r>
              <a:rPr lang="en-US" sz="1800" dirty="0" err="1" smtClean="0">
                <a:solidFill>
                  <a:schemeClr val="dk1"/>
                </a:solidFill>
                <a:latin typeface="Calibri" panose="020F0502020204030204"/>
                <a:ea typeface="Calibri" panose="020F0502020204030204"/>
                <a:cs typeface="Calibri" panose="020F0502020204030204"/>
                <a:sym typeface="Calibri" panose="020F0502020204030204"/>
              </a:rPr>
              <a:t>hyperparameters</a:t>
            </a:r>
            <a:r>
              <a:rPr lang="en-US" sz="1800" dirty="0" smtClean="0">
                <a:solidFill>
                  <a:schemeClr val="dk1"/>
                </a:solidFill>
                <a:latin typeface="Calibri" panose="020F0502020204030204"/>
                <a:ea typeface="Calibri" panose="020F0502020204030204"/>
                <a:cs typeface="Calibri" panose="020F0502020204030204"/>
                <a:sym typeface="Calibri" panose="020F0502020204030204"/>
              </a:rPr>
              <a:t> using a 10 fold cross validation. We randomly shuffled our data set and used ⅓ of the data points as test set. We partitioned the remaining data set into 10 splits. In each of the 10 iterations we trained our model on 9 splits and calculated the RMSLE on the remaining split. On the basis of the average of 10 RMSLEs, we tuned our hyper parameters. After tuning the </a:t>
            </a:r>
            <a:r>
              <a:rPr lang="en-US" sz="1800" dirty="0" err="1" smtClean="0">
                <a:solidFill>
                  <a:schemeClr val="dk1"/>
                </a:solidFill>
                <a:latin typeface="Calibri" panose="020F0502020204030204"/>
                <a:ea typeface="Calibri" panose="020F0502020204030204"/>
                <a:cs typeface="Calibri" panose="020F0502020204030204"/>
                <a:sym typeface="Calibri" panose="020F0502020204030204"/>
              </a:rPr>
              <a:t>hyperparameters</a:t>
            </a:r>
            <a:r>
              <a:rPr lang="en-US" sz="1800" dirty="0" smtClean="0">
                <a:solidFill>
                  <a:schemeClr val="dk1"/>
                </a:solidFill>
                <a:latin typeface="Calibri" panose="020F0502020204030204"/>
                <a:ea typeface="Calibri" panose="020F0502020204030204"/>
                <a:cs typeface="Calibri" panose="020F0502020204030204"/>
                <a:sym typeface="Calibri" panose="020F0502020204030204"/>
              </a:rPr>
              <a:t>, we trained the model on the complete data set and evaluated the model on the test set. Thus, 10 fold cross validation was used to prevent </a:t>
            </a:r>
            <a:r>
              <a:rPr lang="en-US" sz="1800" dirty="0" err="1" smtClean="0">
                <a:solidFill>
                  <a:schemeClr val="dk1"/>
                </a:solidFill>
                <a:latin typeface="Calibri" panose="020F0502020204030204"/>
                <a:ea typeface="Calibri" panose="020F0502020204030204"/>
                <a:cs typeface="Calibri" panose="020F0502020204030204"/>
                <a:sym typeface="Calibri" panose="020F0502020204030204"/>
              </a:rPr>
              <a:t>overfitting</a:t>
            </a:r>
            <a:r>
              <a:rPr lang="en-US" sz="1800" dirty="0" smtClean="0">
                <a:solidFill>
                  <a:schemeClr val="dk1"/>
                </a:solidFill>
                <a:latin typeface="Calibri" panose="020F0502020204030204"/>
                <a:ea typeface="Calibri" panose="020F0502020204030204"/>
                <a:cs typeface="Calibri" panose="020F0502020204030204"/>
                <a:sym typeface="Calibri" panose="020F0502020204030204"/>
              </a:rPr>
              <a:t>. </a:t>
            </a:r>
            <a:endParaRPr lang="en-US" sz="1800" b="0" i="0" u="none" strike="noStrike" cap="none" dirty="0" smtClean="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Shape 275"/>
          <p:cNvSpPr txBox="1">
            <a:spLocks noGrp="1"/>
          </p:cNvSpPr>
          <p:nvPr>
            <p:ph type="ctrTitle"/>
          </p:nvPr>
        </p:nvSpPr>
        <p:spPr>
          <a:xfrm>
            <a:off x="381000" y="0"/>
            <a:ext cx="8458200" cy="762000"/>
          </a:xfrm>
          <a:prstGeom prst="rect">
            <a:avLst/>
          </a:prstGeom>
          <a:noFill/>
          <a:ln>
            <a:noFill/>
          </a:ln>
        </p:spPr>
        <p:txBody>
          <a:bodyPr wrap="square" lIns="91425" tIns="45700" rIns="91425" bIns="45700" anchor="ctr" anchorCtr="0">
            <a:noAutofit/>
          </a:bodyPr>
          <a:lstStyle/>
          <a:p>
            <a:pPr lvl="0" algn="l">
              <a:buSzPct val="25000"/>
            </a:pPr>
            <a:r>
              <a:rPr lang="en-US" sz="4000" i="1" dirty="0" smtClean="0">
                <a:solidFill>
                  <a:schemeClr val="tx1"/>
                </a:solidFill>
              </a:rPr>
              <a:t>Next Step:</a:t>
            </a:r>
            <a:endParaRPr lang="en-US" sz="4000" b="0" i="1" u="none" strike="noStrike" cap="none" dirty="0">
              <a:solidFill>
                <a:schemeClr val="tx1"/>
              </a:solidFill>
              <a:latin typeface="Calibri" panose="020F0502020204030204"/>
              <a:ea typeface="Calibri" panose="020F0502020204030204"/>
              <a:cs typeface="Calibri" panose="020F0502020204030204"/>
              <a:sym typeface="Calibri" panose="020F0502020204030204"/>
            </a:endParaRPr>
          </a:p>
        </p:txBody>
      </p:sp>
      <p:sp>
        <p:nvSpPr>
          <p:cNvPr id="279" name="Shape 279"/>
          <p:cNvSpPr txBox="1">
            <a:spLocks noGrp="1"/>
          </p:cNvSpPr>
          <p:nvPr>
            <p:ph type="dt" sz="half" idx="10"/>
          </p:nvPr>
        </p:nvSpPr>
        <p:spPr>
          <a:prstGeom prst="rect">
            <a:avLst/>
          </a:prstGeom>
          <a:noFill/>
          <a:ln>
            <a:noFill/>
          </a:ln>
        </p:spPr>
        <p:txBody>
          <a:bodyPr wrap="square" lIns="91425" tIns="45700" rIns="91425" bIns="45700" anchor="ctr" anchorCtr="0">
            <a:noAutofit/>
          </a:bodyPr>
          <a:lstStyle/>
          <a:p>
            <a:pPr marL="0" marR="0" lvl="0" indent="0" algn="l" rtl="0">
              <a:lnSpc>
                <a:spcPct val="100000"/>
              </a:lnSpc>
              <a:spcBef>
                <a:spcPts val="0"/>
              </a:spcBef>
              <a:spcAft>
                <a:spcPts val="0"/>
              </a:spcAft>
              <a:buClr>
                <a:schemeClr val="lt1"/>
              </a:buClr>
              <a:buSzPct val="25000"/>
              <a:buFont typeface="Calibri" panose="020F0502020204030204"/>
              <a:buNone/>
            </a:pPr>
            <a:r>
              <a:rPr lang="en-US" sz="1200" b="0" i="0" u="none" strike="noStrike" cap="none" smtClean="0">
                <a:solidFill>
                  <a:schemeClr val="lt1"/>
                </a:solidFill>
                <a:latin typeface="Calibri" panose="020F0502020204030204"/>
                <a:ea typeface="Calibri" panose="020F0502020204030204"/>
                <a:cs typeface="Calibri" panose="020F0502020204030204"/>
                <a:sym typeface="Calibri" panose="020F0502020204030204"/>
              </a:rPr>
              <a:t>Oct 14, 2018</a:t>
            </a:r>
            <a:endParaRPr lang="en-US" sz="1200" b="0" i="0" u="none" strike="noStrike" cap="none"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77" name="Shape 277"/>
          <p:cNvSpPr txBox="1">
            <a:spLocks noGrp="1"/>
          </p:cNvSpPr>
          <p:nvPr>
            <p:ph type="ftr" sz="quarter" idx="11"/>
          </p:nvPr>
        </p:nvSpPr>
        <p:spPr>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Calibri" panose="020F0502020204030204"/>
              <a:buNone/>
            </a:pPr>
            <a:r>
              <a:rPr lang="en-US" sz="1200" b="0" i="0" u="none" strike="noStrike" cap="none" smtClean="0">
                <a:solidFill>
                  <a:schemeClr val="lt1"/>
                </a:solidFill>
                <a:latin typeface="Calibri" panose="020F0502020204030204"/>
                <a:ea typeface="Calibri" panose="020F0502020204030204"/>
                <a:cs typeface="Calibri" panose="020F0502020204030204"/>
                <a:sym typeface="Calibri" panose="020F0502020204030204"/>
              </a:rPr>
              <a:t>Capstone Project Status Report - Oct-2018</a:t>
            </a:r>
            <a:endParaRPr lang="en-US" sz="1200" b="0" i="0" u="none" strike="noStrike" cap="none"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78" name="Shape 278"/>
          <p:cNvSpPr txBox="1">
            <a:spLocks noGrp="1"/>
          </p:cNvSpPr>
          <p:nvPr>
            <p:ph type="sldNum" sz="quarter" idx="12"/>
          </p:nvPr>
        </p:nvSpPr>
        <p:spPr>
          <a:prstGeom prst="rect">
            <a:avLst/>
          </a:prstGeom>
          <a:noFill/>
          <a:ln>
            <a:noFill/>
          </a:ln>
        </p:spPr>
        <p:txBody>
          <a:bodyPr wrap="square" lIns="91425" tIns="45700" rIns="91425" bIns="45700" anchor="ctr" anchorCtr="0">
            <a:noAutofit/>
          </a:bodyPr>
          <a:lstStyle/>
          <a:p>
            <a:pPr marL="0" marR="0" lvl="0" indent="0" algn="r" rtl="0">
              <a:lnSpc>
                <a:spcPct val="100000"/>
              </a:lnSpc>
              <a:spcBef>
                <a:spcPts val="0"/>
              </a:spcBef>
              <a:spcAft>
                <a:spcPts val="0"/>
              </a:spcAft>
              <a:buClr>
                <a:schemeClr val="lt1"/>
              </a:buClr>
              <a:buSzPct val="25000"/>
              <a:buFont typeface="Calibri" panose="020F0502020204030204"/>
              <a:buNone/>
            </a:pPr>
            <a:fld id="{00000000-1234-1234-1234-123412341234}" type="slidenum">
              <a:rPr lang="en-US" sz="1200" b="1" i="0" u="none" strike="noStrike" cap="none">
                <a:solidFill>
                  <a:schemeClr val="lt1"/>
                </a:solidFill>
                <a:latin typeface="Calibri" panose="020F0502020204030204"/>
                <a:ea typeface="Calibri" panose="020F0502020204030204"/>
                <a:cs typeface="Calibri" panose="020F0502020204030204"/>
                <a:sym typeface="Calibri" panose="020F0502020204030204"/>
              </a:rPr>
            </a:fld>
            <a:endParaRPr lang="en-US" sz="1200" b="1" i="0" u="none" strike="noStrike" cap="none"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76" name="Shape 276"/>
          <p:cNvSpPr txBox="1"/>
          <p:nvPr/>
        </p:nvSpPr>
        <p:spPr>
          <a:xfrm>
            <a:off x="342900" y="1095600"/>
            <a:ext cx="8458200" cy="4822600"/>
          </a:xfrm>
          <a:prstGeom prst="rect">
            <a:avLst/>
          </a:prstGeom>
          <a:noFill/>
          <a:ln w="9525" cap="flat" cmpd="sng">
            <a:solidFill>
              <a:schemeClr val="dk1"/>
            </a:solidFill>
            <a:prstDash val="solid"/>
            <a:round/>
            <a:headEnd type="none" w="med" len="med"/>
            <a:tailEnd type="none" w="med" len="med"/>
          </a:ln>
        </p:spPr>
        <p:txBody>
          <a:bodyPr wrap="square" lIns="91425" tIns="45700" rIns="91425" bIns="45700" anchor="t" anchorCtr="0">
            <a:noAutofit/>
          </a:bodyPr>
          <a:lstStyle/>
          <a:p>
            <a:pPr lvl="0">
              <a:buClr>
                <a:srgbClr val="0070C0"/>
              </a:buClr>
              <a:buSzPct val="25000"/>
            </a:pPr>
            <a:r>
              <a:rPr lang="en-US" sz="2400" dirty="0" smtClean="0">
                <a:solidFill>
                  <a:srgbClr val="0070C0"/>
                </a:solidFill>
                <a:latin typeface="Calibri" panose="020F0502020204030204"/>
                <a:ea typeface="Calibri" panose="020F0502020204030204"/>
                <a:cs typeface="Calibri" panose="020F0502020204030204"/>
                <a:sym typeface="Calibri" panose="020F0502020204030204"/>
              </a:rPr>
              <a:t>Further Optimization Area</a:t>
            </a:r>
            <a:endParaRPr lang="en-US" sz="2400" dirty="0" smtClean="0">
              <a:solidFill>
                <a:srgbClr val="0070C0"/>
              </a:solidFill>
              <a:latin typeface="Calibri" panose="020F0502020204030204"/>
              <a:ea typeface="Calibri" panose="020F0502020204030204"/>
              <a:cs typeface="Calibri" panose="020F0502020204030204"/>
              <a:sym typeface="Calibri" panose="020F0502020204030204"/>
            </a:endParaRPr>
          </a:p>
          <a:p>
            <a:pPr lvl="0">
              <a:buClr>
                <a:srgbClr val="0070C0"/>
              </a:buClr>
              <a:buSzPct val="25000"/>
            </a:pPr>
            <a:endParaRPr sz="1800" b="0" i="0" u="none" strike="noStrike" cap="none" dirty="0" smtClean="0">
              <a:solidFill>
                <a:schemeClr val="dk1"/>
              </a:solidFill>
              <a:latin typeface="Calibri" panose="020F0502020204030204"/>
              <a:ea typeface="Calibri" panose="020F0502020204030204"/>
              <a:cs typeface="Calibri" panose="020F0502020204030204"/>
              <a:sym typeface="Calibri" panose="020F0502020204030204"/>
            </a:endParaRPr>
          </a:p>
          <a:p>
            <a:pPr marL="285750" indent="-285750">
              <a:buSzPct val="75000"/>
              <a:buFont typeface="Wingdings" panose="05000000000000000000" pitchFamily="2" charset="2"/>
              <a:buChar char="q"/>
            </a:pPr>
            <a:r>
              <a:rPr lang="en-US" sz="1800" dirty="0" smtClean="0">
                <a:latin typeface="Calibri" panose="020F0502020204030204" pitchFamily="34" charset="0"/>
              </a:rPr>
              <a:t>In future work we would like to add some more covariates and improve the predictions. We can also do hourly predictions between each pair of stations. This prediction task may further help the Bike sharing company to do strategic management at more granular level.</a:t>
            </a:r>
            <a:endParaRPr lang="en-US" sz="1800" dirty="0" smtClean="0">
              <a:latin typeface="Calibri" panose="020F0502020204030204" pitchFamily="34" charset="0"/>
            </a:endParaRPr>
          </a:p>
          <a:p>
            <a:pPr marL="285750" indent="-285750">
              <a:buSzPct val="75000"/>
              <a:buFont typeface="Wingdings" panose="05000000000000000000" pitchFamily="2" charset="2"/>
              <a:buChar char="q"/>
            </a:pPr>
            <a:r>
              <a:rPr lang="en-US" sz="1800" dirty="0" smtClean="0">
                <a:latin typeface="Calibri" panose="020F0502020204030204" pitchFamily="34" charset="0"/>
              </a:rPr>
              <a:t>Some of the covariates that we could think of integrating in future are: </a:t>
            </a:r>
            <a:endParaRPr lang="en-US" sz="1800" dirty="0" smtClean="0">
              <a:latin typeface="Calibri" panose="020F0502020204030204" pitchFamily="34" charset="0"/>
            </a:endParaRPr>
          </a:p>
          <a:p>
            <a:pPr marL="285750" lvl="2" indent="-285750">
              <a:buSzPct val="75000"/>
            </a:pPr>
            <a:r>
              <a:rPr lang="en-US" sz="1800" dirty="0" smtClean="0">
                <a:latin typeface="Calibri" panose="020F0502020204030204" pitchFamily="34" charset="0"/>
              </a:rPr>
              <a:t>	● Taxi and subway data: We suspect that there could be a positive correlation between demand for short taxi rides within an area and demand for bikes in that area. The presence of subway station near a bike station may also increase the demand for bikes at that particular station.</a:t>
            </a:r>
            <a:endParaRPr lang="en-US" sz="1800" dirty="0" smtClean="0">
              <a:latin typeface="Calibri" panose="020F0502020204030204" pitchFamily="34" charset="0"/>
            </a:endParaRPr>
          </a:p>
          <a:p>
            <a:pPr marL="285750" lvl="2" indent="-285750">
              <a:buSzPct val="75000"/>
            </a:pPr>
            <a:r>
              <a:rPr lang="en-US" sz="1800" dirty="0" smtClean="0">
                <a:latin typeface="Calibri" panose="020F0502020204030204" pitchFamily="34" charset="0"/>
              </a:rPr>
              <a:t>	● Restaurant and retail shop data: If there are a lot of restaurants and retail shop in an area, the number of customers visiting these places may have a positive correlation with the bike demand in the same area. </a:t>
            </a:r>
            <a:endParaRPr lang="en-US" sz="1800" dirty="0" smtClean="0">
              <a:latin typeface="Calibri" panose="020F0502020204030204" pitchFamily="34"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Shape 275"/>
          <p:cNvSpPr txBox="1">
            <a:spLocks noGrp="1"/>
          </p:cNvSpPr>
          <p:nvPr>
            <p:ph type="ctrTitle"/>
          </p:nvPr>
        </p:nvSpPr>
        <p:spPr>
          <a:xfrm>
            <a:off x="381000" y="0"/>
            <a:ext cx="8458200" cy="762000"/>
          </a:xfrm>
          <a:prstGeom prst="rect">
            <a:avLst/>
          </a:prstGeom>
          <a:noFill/>
          <a:ln>
            <a:noFill/>
          </a:ln>
        </p:spPr>
        <p:txBody>
          <a:bodyPr wrap="square" lIns="91425" tIns="45700" rIns="91425" bIns="45700" anchor="ctr" anchorCtr="0">
            <a:noAutofit/>
          </a:bodyPr>
          <a:lstStyle/>
          <a:p>
            <a:pPr lvl="0" algn="l">
              <a:buSzPct val="25000"/>
            </a:pPr>
            <a:r>
              <a:rPr lang="en-US" sz="4000" i="1" dirty="0" smtClean="0">
                <a:solidFill>
                  <a:schemeClr val="tx1"/>
                </a:solidFill>
              </a:rPr>
              <a:t>Next Step:</a:t>
            </a:r>
            <a:endParaRPr lang="en-US" sz="4000" b="0" i="1" u="none" strike="noStrike" cap="none" dirty="0">
              <a:solidFill>
                <a:schemeClr val="tx1"/>
              </a:solidFill>
              <a:latin typeface="Calibri" panose="020F0502020204030204"/>
              <a:ea typeface="Calibri" panose="020F0502020204030204"/>
              <a:cs typeface="Calibri" panose="020F0502020204030204"/>
              <a:sym typeface="Calibri" panose="020F0502020204030204"/>
            </a:endParaRPr>
          </a:p>
        </p:txBody>
      </p:sp>
      <p:sp>
        <p:nvSpPr>
          <p:cNvPr id="279" name="Shape 279"/>
          <p:cNvSpPr txBox="1">
            <a:spLocks noGrp="1"/>
          </p:cNvSpPr>
          <p:nvPr>
            <p:ph type="dt" sz="half" idx="10"/>
          </p:nvPr>
        </p:nvSpPr>
        <p:spPr>
          <a:prstGeom prst="rect">
            <a:avLst/>
          </a:prstGeom>
          <a:noFill/>
          <a:ln>
            <a:noFill/>
          </a:ln>
        </p:spPr>
        <p:txBody>
          <a:bodyPr wrap="square" lIns="91425" tIns="45700" rIns="91425" bIns="45700" anchor="ctr" anchorCtr="0">
            <a:noAutofit/>
          </a:bodyPr>
          <a:lstStyle/>
          <a:p>
            <a:pPr marL="0" marR="0" lvl="0" indent="0" algn="l" rtl="0">
              <a:lnSpc>
                <a:spcPct val="100000"/>
              </a:lnSpc>
              <a:spcBef>
                <a:spcPts val="0"/>
              </a:spcBef>
              <a:spcAft>
                <a:spcPts val="0"/>
              </a:spcAft>
              <a:buClr>
                <a:schemeClr val="lt1"/>
              </a:buClr>
              <a:buSzPct val="25000"/>
              <a:buFont typeface="Calibri" panose="020F0502020204030204"/>
              <a:buNone/>
            </a:pPr>
            <a:r>
              <a:rPr lang="en-US" sz="1200" b="0" i="0" u="none" strike="noStrike" cap="none" smtClean="0">
                <a:solidFill>
                  <a:schemeClr val="lt1"/>
                </a:solidFill>
                <a:latin typeface="Calibri" panose="020F0502020204030204"/>
                <a:ea typeface="Calibri" panose="020F0502020204030204"/>
                <a:cs typeface="Calibri" panose="020F0502020204030204"/>
                <a:sym typeface="Calibri" panose="020F0502020204030204"/>
              </a:rPr>
              <a:t>Oct 14, 2018</a:t>
            </a:r>
            <a:endParaRPr lang="en-US" sz="1200" b="0" i="0" u="none" strike="noStrike" cap="none"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77" name="Shape 277"/>
          <p:cNvSpPr txBox="1">
            <a:spLocks noGrp="1"/>
          </p:cNvSpPr>
          <p:nvPr>
            <p:ph type="ftr" sz="quarter" idx="11"/>
          </p:nvPr>
        </p:nvSpPr>
        <p:spPr>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Calibri" panose="020F0502020204030204"/>
              <a:buNone/>
            </a:pPr>
            <a:r>
              <a:rPr lang="en-US" sz="1200" b="0" i="0" u="none" strike="noStrike" cap="none" smtClean="0">
                <a:solidFill>
                  <a:schemeClr val="lt1"/>
                </a:solidFill>
                <a:latin typeface="Calibri" panose="020F0502020204030204"/>
                <a:ea typeface="Calibri" panose="020F0502020204030204"/>
                <a:cs typeface="Calibri" panose="020F0502020204030204"/>
                <a:sym typeface="Calibri" panose="020F0502020204030204"/>
              </a:rPr>
              <a:t>Capstone Project Status Report - Oct-2018</a:t>
            </a:r>
            <a:endParaRPr lang="en-US" sz="1200" b="0" i="0" u="none" strike="noStrike" cap="none"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78" name="Shape 278"/>
          <p:cNvSpPr txBox="1">
            <a:spLocks noGrp="1"/>
          </p:cNvSpPr>
          <p:nvPr>
            <p:ph type="sldNum" sz="quarter" idx="12"/>
          </p:nvPr>
        </p:nvSpPr>
        <p:spPr>
          <a:prstGeom prst="rect">
            <a:avLst/>
          </a:prstGeom>
          <a:noFill/>
          <a:ln>
            <a:noFill/>
          </a:ln>
        </p:spPr>
        <p:txBody>
          <a:bodyPr wrap="square" lIns="91425" tIns="45700" rIns="91425" bIns="45700" anchor="ctr" anchorCtr="0">
            <a:noAutofit/>
          </a:bodyPr>
          <a:lstStyle/>
          <a:p>
            <a:pPr marL="0" marR="0" lvl="0" indent="0" algn="r" rtl="0">
              <a:lnSpc>
                <a:spcPct val="100000"/>
              </a:lnSpc>
              <a:spcBef>
                <a:spcPts val="0"/>
              </a:spcBef>
              <a:spcAft>
                <a:spcPts val="0"/>
              </a:spcAft>
              <a:buClr>
                <a:schemeClr val="lt1"/>
              </a:buClr>
              <a:buSzPct val="25000"/>
              <a:buFont typeface="Calibri" panose="020F0502020204030204"/>
              <a:buNone/>
            </a:pPr>
            <a:fld id="{00000000-1234-1234-1234-123412341234}" type="slidenum">
              <a:rPr lang="en-US" sz="1200" b="1" i="0" u="none" strike="noStrike" cap="none">
                <a:solidFill>
                  <a:schemeClr val="lt1"/>
                </a:solidFill>
                <a:latin typeface="Calibri" panose="020F0502020204030204"/>
                <a:ea typeface="Calibri" panose="020F0502020204030204"/>
                <a:cs typeface="Calibri" panose="020F0502020204030204"/>
                <a:sym typeface="Calibri" panose="020F0502020204030204"/>
              </a:rPr>
            </a:fld>
            <a:endParaRPr lang="en-US" sz="1200" b="1" i="0" u="none" strike="noStrike" cap="none"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76" name="Shape 276"/>
          <p:cNvSpPr txBox="1"/>
          <p:nvPr/>
        </p:nvSpPr>
        <p:spPr>
          <a:xfrm>
            <a:off x="342900" y="1095600"/>
            <a:ext cx="8458200" cy="4822600"/>
          </a:xfrm>
          <a:prstGeom prst="rect">
            <a:avLst/>
          </a:prstGeom>
          <a:noFill/>
          <a:ln w="9525" cap="flat" cmpd="sng">
            <a:solidFill>
              <a:schemeClr val="dk1"/>
            </a:solidFill>
            <a:prstDash val="solid"/>
            <a:round/>
            <a:headEnd type="none" w="med" len="med"/>
            <a:tailEnd type="none" w="med" len="med"/>
          </a:ln>
        </p:spPr>
        <p:txBody>
          <a:bodyPr wrap="square" lIns="91425" tIns="45700" rIns="91425" bIns="45700" anchor="t" anchorCtr="0">
            <a:noAutofit/>
          </a:bodyPr>
          <a:lstStyle/>
          <a:p>
            <a:pPr lvl="0">
              <a:buClr>
                <a:srgbClr val="0070C0"/>
              </a:buClr>
              <a:buSzPct val="25000"/>
            </a:pPr>
            <a:r>
              <a:rPr lang="en-US" sz="2400" dirty="0" smtClean="0">
                <a:solidFill>
                  <a:srgbClr val="0070C0"/>
                </a:solidFill>
                <a:latin typeface="Calibri" panose="020F0502020204030204"/>
                <a:ea typeface="Calibri" panose="020F0502020204030204"/>
                <a:cs typeface="Calibri" panose="020F0502020204030204"/>
                <a:sym typeface="Calibri" panose="020F0502020204030204"/>
              </a:rPr>
              <a:t>Further Optimization Area</a:t>
            </a:r>
            <a:endParaRPr lang="en-US" sz="2400" dirty="0" smtClean="0">
              <a:solidFill>
                <a:srgbClr val="0070C0"/>
              </a:solidFill>
              <a:latin typeface="Calibri" panose="020F0502020204030204"/>
              <a:ea typeface="Calibri" panose="020F0502020204030204"/>
              <a:cs typeface="Calibri" panose="020F0502020204030204"/>
              <a:sym typeface="Calibri" panose="020F0502020204030204"/>
            </a:endParaRPr>
          </a:p>
          <a:p>
            <a:pPr lvl="0">
              <a:buClr>
                <a:srgbClr val="0070C0"/>
              </a:buClr>
              <a:buSzPct val="25000"/>
            </a:pPr>
            <a:endParaRPr sz="1800" b="0" i="0" u="none" strike="noStrike" cap="none" dirty="0" smtClean="0">
              <a:solidFill>
                <a:schemeClr val="dk1"/>
              </a:solidFill>
              <a:latin typeface="Calibri" panose="020F0502020204030204"/>
              <a:ea typeface="Calibri" panose="020F0502020204030204"/>
              <a:cs typeface="Calibri" panose="020F0502020204030204"/>
              <a:sym typeface="Calibri" panose="020F0502020204030204"/>
            </a:endParaRPr>
          </a:p>
          <a:p>
            <a:pPr marL="285750" indent="-285750">
              <a:buSzPct val="75000"/>
              <a:buFont typeface="Wingdings" panose="05000000000000000000" pitchFamily="2" charset="2"/>
              <a:buChar char="q"/>
            </a:pPr>
            <a:r>
              <a:rPr lang="en-US" sz="1800" dirty="0" smtClean="0">
                <a:latin typeface="Calibri" panose="020F0502020204030204" pitchFamily="34" charset="0"/>
              </a:rPr>
              <a:t>Some of the different models that could be tried in future are: </a:t>
            </a:r>
            <a:endParaRPr lang="en-US" sz="1800" dirty="0" smtClean="0">
              <a:latin typeface="Calibri" panose="020F0502020204030204" pitchFamily="34" charset="0"/>
            </a:endParaRPr>
          </a:p>
          <a:p>
            <a:pPr marL="285750" indent="-285750">
              <a:buSzPct val="75000"/>
            </a:pPr>
            <a:r>
              <a:rPr lang="en-US" sz="1800" dirty="0" smtClean="0">
                <a:latin typeface="Calibri" panose="020F0502020204030204" pitchFamily="34" charset="0"/>
              </a:rPr>
              <a:t>	</a:t>
            </a:r>
            <a:endParaRPr lang="en-US" sz="1800" dirty="0" smtClean="0">
              <a:latin typeface="Calibri" panose="020F0502020204030204" pitchFamily="34" charset="0"/>
            </a:endParaRPr>
          </a:p>
          <a:p>
            <a:pPr marL="285750" indent="-285750">
              <a:buSzPct val="75000"/>
            </a:pPr>
            <a:r>
              <a:rPr lang="en-US" sz="1800" dirty="0" smtClean="0">
                <a:latin typeface="Calibri" panose="020F0502020204030204" pitchFamily="34" charset="0"/>
              </a:rPr>
              <a:t>	● Time series analysis using models such as ​autoregressive integrated moving average (ARIMA), Microsoft’s time series algorithm, ARXTP (autoregressive tree-models with cross prediction). </a:t>
            </a:r>
            <a:endParaRPr lang="en-US" sz="1800" dirty="0" smtClean="0">
              <a:latin typeface="Calibri" panose="020F0502020204030204" pitchFamily="34" charset="0"/>
            </a:endParaRPr>
          </a:p>
          <a:p>
            <a:pPr marL="285750" indent="-285750">
              <a:buSzPct val="75000"/>
            </a:pPr>
            <a:r>
              <a:rPr lang="en-US" sz="1800" dirty="0" smtClean="0">
                <a:latin typeface="Calibri" panose="020F0502020204030204" pitchFamily="34" charset="0"/>
              </a:rPr>
              <a:t>	● Neural network algorithms like LSTM, MLP regression. </a:t>
            </a:r>
            <a:endParaRPr lang="en-US" sz="1800" dirty="0" smtClean="0">
              <a:latin typeface="Calibri" panose="020F0502020204030204" pitchFamily="34"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Shape 275"/>
          <p:cNvSpPr txBox="1">
            <a:spLocks noGrp="1"/>
          </p:cNvSpPr>
          <p:nvPr>
            <p:ph type="ctrTitle"/>
          </p:nvPr>
        </p:nvSpPr>
        <p:spPr>
          <a:xfrm>
            <a:off x="381000" y="0"/>
            <a:ext cx="8458200" cy="762000"/>
          </a:xfrm>
          <a:prstGeom prst="rect">
            <a:avLst/>
          </a:prstGeom>
          <a:noFill/>
          <a:ln>
            <a:noFill/>
          </a:ln>
        </p:spPr>
        <p:txBody>
          <a:bodyPr wrap="square" lIns="91425" tIns="45700" rIns="91425" bIns="45700" anchor="ctr" anchorCtr="0">
            <a:noAutofit/>
          </a:bodyPr>
          <a:lstStyle/>
          <a:p>
            <a:pPr lvl="0" algn="l">
              <a:buSzPct val="25000"/>
            </a:pPr>
            <a:r>
              <a:rPr lang="en-US" sz="4000" i="1" dirty="0" smtClean="0">
                <a:solidFill>
                  <a:schemeClr val="tx1"/>
                </a:solidFill>
              </a:rPr>
              <a:t>Conclusion</a:t>
            </a:r>
            <a:endParaRPr lang="en-US" sz="4000" b="0" i="1" u="none" strike="noStrike" cap="none" dirty="0">
              <a:solidFill>
                <a:schemeClr val="tx1"/>
              </a:solidFill>
              <a:latin typeface="Calibri" panose="020F0502020204030204"/>
              <a:ea typeface="Calibri" panose="020F0502020204030204"/>
              <a:cs typeface="Calibri" panose="020F0502020204030204"/>
              <a:sym typeface="Calibri" panose="020F0502020204030204"/>
            </a:endParaRPr>
          </a:p>
        </p:txBody>
      </p:sp>
      <p:sp>
        <p:nvSpPr>
          <p:cNvPr id="279" name="Shape 279"/>
          <p:cNvSpPr txBox="1">
            <a:spLocks noGrp="1"/>
          </p:cNvSpPr>
          <p:nvPr>
            <p:ph type="dt" sz="half" idx="10"/>
          </p:nvPr>
        </p:nvSpPr>
        <p:spPr>
          <a:prstGeom prst="rect">
            <a:avLst/>
          </a:prstGeom>
          <a:noFill/>
          <a:ln>
            <a:noFill/>
          </a:ln>
        </p:spPr>
        <p:txBody>
          <a:bodyPr wrap="square" lIns="91425" tIns="45700" rIns="91425" bIns="45700" anchor="ctr" anchorCtr="0">
            <a:noAutofit/>
          </a:bodyPr>
          <a:lstStyle/>
          <a:p>
            <a:pPr marL="0" marR="0" lvl="0" indent="0" algn="l" rtl="0">
              <a:lnSpc>
                <a:spcPct val="100000"/>
              </a:lnSpc>
              <a:spcBef>
                <a:spcPts val="0"/>
              </a:spcBef>
              <a:spcAft>
                <a:spcPts val="0"/>
              </a:spcAft>
              <a:buClr>
                <a:schemeClr val="lt1"/>
              </a:buClr>
              <a:buSzPct val="25000"/>
              <a:buFont typeface="Calibri" panose="020F0502020204030204"/>
              <a:buNone/>
            </a:pPr>
            <a:r>
              <a:rPr lang="en-US" sz="1200" b="0" i="0" u="none" strike="noStrike" cap="none" smtClean="0">
                <a:solidFill>
                  <a:schemeClr val="lt1"/>
                </a:solidFill>
                <a:latin typeface="Calibri" panose="020F0502020204030204"/>
                <a:ea typeface="Calibri" panose="020F0502020204030204"/>
                <a:cs typeface="Calibri" panose="020F0502020204030204"/>
                <a:sym typeface="Calibri" panose="020F0502020204030204"/>
              </a:rPr>
              <a:t>Oct 14, 2018</a:t>
            </a:r>
            <a:endParaRPr lang="en-US" sz="1200" b="0" i="0" u="none" strike="noStrike" cap="none"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77" name="Shape 277"/>
          <p:cNvSpPr txBox="1">
            <a:spLocks noGrp="1"/>
          </p:cNvSpPr>
          <p:nvPr>
            <p:ph type="ftr" sz="quarter" idx="11"/>
          </p:nvPr>
        </p:nvSpPr>
        <p:spPr>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Calibri" panose="020F0502020204030204"/>
              <a:buNone/>
            </a:pPr>
            <a:r>
              <a:rPr lang="en-US" sz="1200" b="0" i="0" u="none" strike="noStrike" cap="none" smtClean="0">
                <a:solidFill>
                  <a:schemeClr val="lt1"/>
                </a:solidFill>
                <a:latin typeface="Calibri" panose="020F0502020204030204"/>
                <a:ea typeface="Calibri" panose="020F0502020204030204"/>
                <a:cs typeface="Calibri" panose="020F0502020204030204"/>
                <a:sym typeface="Calibri" panose="020F0502020204030204"/>
              </a:rPr>
              <a:t>Capstone Project Status Report - Oct-2018</a:t>
            </a:r>
            <a:endParaRPr lang="en-US" sz="1200" b="0" i="0" u="none" strike="noStrike" cap="none"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78" name="Shape 278"/>
          <p:cNvSpPr txBox="1">
            <a:spLocks noGrp="1"/>
          </p:cNvSpPr>
          <p:nvPr>
            <p:ph type="sldNum" sz="quarter" idx="12"/>
          </p:nvPr>
        </p:nvSpPr>
        <p:spPr>
          <a:prstGeom prst="rect">
            <a:avLst/>
          </a:prstGeom>
          <a:noFill/>
          <a:ln>
            <a:noFill/>
          </a:ln>
        </p:spPr>
        <p:txBody>
          <a:bodyPr wrap="square" lIns="91425" tIns="45700" rIns="91425" bIns="45700" anchor="ctr" anchorCtr="0">
            <a:noAutofit/>
          </a:bodyPr>
          <a:lstStyle/>
          <a:p>
            <a:pPr marL="0" marR="0" lvl="0" indent="0" algn="r" rtl="0">
              <a:lnSpc>
                <a:spcPct val="100000"/>
              </a:lnSpc>
              <a:spcBef>
                <a:spcPts val="0"/>
              </a:spcBef>
              <a:spcAft>
                <a:spcPts val="0"/>
              </a:spcAft>
              <a:buClr>
                <a:schemeClr val="lt1"/>
              </a:buClr>
              <a:buSzPct val="25000"/>
              <a:buFont typeface="Calibri" panose="020F0502020204030204"/>
              <a:buNone/>
            </a:pPr>
            <a:fld id="{00000000-1234-1234-1234-123412341234}" type="slidenum">
              <a:rPr lang="en-US" sz="1200" b="1" i="0" u="none" strike="noStrike" cap="none">
                <a:solidFill>
                  <a:schemeClr val="lt1"/>
                </a:solidFill>
                <a:latin typeface="Calibri" panose="020F0502020204030204"/>
                <a:ea typeface="Calibri" panose="020F0502020204030204"/>
                <a:cs typeface="Calibri" panose="020F0502020204030204"/>
                <a:sym typeface="Calibri" panose="020F0502020204030204"/>
              </a:rPr>
            </a:fld>
            <a:endParaRPr lang="en-US" sz="1200" b="1" i="0" u="none" strike="noStrike" cap="none"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76" name="Shape 276"/>
          <p:cNvSpPr txBox="1"/>
          <p:nvPr/>
        </p:nvSpPr>
        <p:spPr>
          <a:xfrm>
            <a:off x="342900" y="1095600"/>
            <a:ext cx="8458200" cy="3768499"/>
          </a:xfrm>
          <a:prstGeom prst="rect">
            <a:avLst/>
          </a:prstGeom>
          <a:noFill/>
          <a:ln w="9525" cap="flat" cmpd="sng">
            <a:solidFill>
              <a:schemeClr val="dk1"/>
            </a:solidFill>
            <a:prstDash val="solid"/>
            <a:round/>
            <a:headEnd type="none" w="med" len="med"/>
            <a:tailEnd type="none" w="med" len="med"/>
          </a:ln>
        </p:spPr>
        <p:txBody>
          <a:bodyPr wrap="square" lIns="91425" tIns="45700" rIns="91425" bIns="45700" anchor="t" anchorCtr="0">
            <a:noAutofit/>
          </a:bodyPr>
          <a:lstStyle/>
          <a:p>
            <a:pPr lvl="0">
              <a:buClr>
                <a:srgbClr val="0070C0"/>
              </a:buClr>
              <a:buSzPct val="25000"/>
            </a:pPr>
            <a:r>
              <a:rPr lang="en-US" sz="2400" dirty="0" smtClean="0">
                <a:solidFill>
                  <a:srgbClr val="0070C0"/>
                </a:solidFill>
                <a:latin typeface="Calibri" panose="020F0502020204030204"/>
                <a:ea typeface="Calibri" panose="020F0502020204030204"/>
                <a:cs typeface="Calibri" panose="020F0502020204030204"/>
                <a:sym typeface="Calibri" panose="020F0502020204030204"/>
              </a:rPr>
              <a:t>Conclusion</a:t>
            </a:r>
            <a:endParaRPr lang="en-US" sz="2400" dirty="0" smtClean="0">
              <a:solidFill>
                <a:srgbClr val="0070C0"/>
              </a:solidFill>
              <a:latin typeface="Calibri" panose="020F0502020204030204"/>
              <a:ea typeface="Calibri" panose="020F0502020204030204"/>
              <a:cs typeface="Calibri" panose="020F0502020204030204"/>
              <a:sym typeface="Calibri" panose="020F0502020204030204"/>
            </a:endParaRPr>
          </a:p>
          <a:p>
            <a:pPr lvl="0">
              <a:buClr>
                <a:srgbClr val="0070C0"/>
              </a:buClr>
              <a:buSzPct val="25000"/>
            </a:pPr>
            <a:endParaRPr sz="1800" b="0" i="0" u="none" strike="noStrike" cap="none" dirty="0" smtClean="0">
              <a:solidFill>
                <a:schemeClr val="dk1"/>
              </a:solidFill>
              <a:latin typeface="Calibri" panose="020F0502020204030204"/>
              <a:ea typeface="Calibri" panose="020F0502020204030204"/>
              <a:cs typeface="Calibri" panose="020F0502020204030204"/>
              <a:sym typeface="Calibri" panose="020F0502020204030204"/>
            </a:endParaRPr>
          </a:p>
          <a:p>
            <a:pPr marL="285750" indent="-285750">
              <a:buSzPct val="75000"/>
              <a:buFont typeface="Wingdings" panose="05000000000000000000" pitchFamily="2" charset="2"/>
              <a:buChar char="q"/>
            </a:pPr>
            <a:r>
              <a:rPr lang="en-US" sz="1800" dirty="0" smtClean="0">
                <a:latin typeface="Calibri" panose="020F0502020204030204" pitchFamily="34" charset="0"/>
              </a:rPr>
              <a:t>We established significant relationship between several independent variables and Bike sharing ridership. </a:t>
            </a:r>
            <a:endParaRPr lang="en-US" sz="1800" dirty="0" smtClean="0">
              <a:latin typeface="Calibri" panose="020F0502020204030204" pitchFamily="34" charset="0"/>
            </a:endParaRPr>
          </a:p>
          <a:p>
            <a:pPr marL="285750" indent="-285750">
              <a:buSzPct val="75000"/>
              <a:buFont typeface="Wingdings" panose="05000000000000000000" pitchFamily="2" charset="2"/>
              <a:buChar char="q"/>
            </a:pPr>
            <a:r>
              <a:rPr lang="en-US" sz="1800" dirty="0" smtClean="0">
                <a:latin typeface="Calibri" panose="020F0502020204030204" pitchFamily="34" charset="0"/>
              </a:rPr>
              <a:t>We developed a regression model that can be applied directly to bike station business to predict hourly demand. </a:t>
            </a:r>
            <a:endParaRPr lang="en-US" sz="1800" dirty="0" smtClean="0">
              <a:latin typeface="Calibri" panose="020F0502020204030204" pitchFamily="34" charset="0"/>
            </a:endParaRPr>
          </a:p>
          <a:p>
            <a:pPr marL="285750" indent="-285750">
              <a:buSzPct val="75000"/>
              <a:buFont typeface="Wingdings" panose="05000000000000000000" pitchFamily="2" charset="2"/>
              <a:buChar char="q"/>
            </a:pPr>
            <a:r>
              <a:rPr lang="en-US" sz="1800" dirty="0" smtClean="0">
                <a:latin typeface="Calibri" panose="020F0502020204030204" pitchFamily="34" charset="0"/>
              </a:rPr>
              <a:t>We also found that the usage of bike rental is far more high for registered users as compared to casual user </a:t>
            </a:r>
            <a:endParaRPr lang="en-US" sz="1800" dirty="0" smtClean="0">
              <a:latin typeface="Calibri" panose="020F0502020204030204" pitchFamily="34" charset="0"/>
            </a:endParaRPr>
          </a:p>
          <a:p>
            <a:pPr marL="285750" indent="-285750">
              <a:buSzPct val="75000"/>
              <a:buFont typeface="Wingdings" panose="05000000000000000000" pitchFamily="2" charset="2"/>
              <a:buChar char="q"/>
            </a:pPr>
            <a:r>
              <a:rPr lang="en-US" sz="1800" dirty="0" smtClean="0">
                <a:latin typeface="Calibri" panose="020F0502020204030204" pitchFamily="34" charset="0"/>
              </a:rPr>
              <a:t>And the demand is maximum during morning and evening travel hours. </a:t>
            </a:r>
            <a:endParaRPr lang="en-US" sz="1800" dirty="0" smtClean="0">
              <a:latin typeface="Calibri" panose="020F0502020204030204" pitchFamily="34" charset="0"/>
            </a:endParaRPr>
          </a:p>
          <a:p>
            <a:pPr marL="285750" indent="-285750">
              <a:buSzPct val="75000"/>
              <a:buFont typeface="Wingdings" panose="05000000000000000000" pitchFamily="2" charset="2"/>
              <a:buChar char="q"/>
            </a:pPr>
            <a:r>
              <a:rPr lang="en-US" sz="1800" dirty="0" smtClean="0">
                <a:latin typeface="Calibri" panose="020F0502020204030204" pitchFamily="34" charset="0"/>
              </a:rPr>
              <a:t>Also weather has significant effect on bike ridership. A clear and sunny weather invites more riders as compared to rainy and snow weather.</a:t>
            </a:r>
            <a:endParaRPr lang="en-US" sz="1800" dirty="0">
              <a:latin typeface="Calibri" panose="020F0502020204030204" pitchFamily="34"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Shape 366"/>
          <p:cNvSpPr txBox="1">
            <a:spLocks noGrp="1"/>
          </p:cNvSpPr>
          <p:nvPr>
            <p:ph type="ctrTitle"/>
          </p:nvPr>
        </p:nvSpPr>
        <p:spPr>
          <a:xfrm>
            <a:off x="444500" y="2425700"/>
            <a:ext cx="8458200" cy="762000"/>
          </a:xfrm>
          <a:prstGeom prst="rect">
            <a:avLst/>
          </a:prstGeom>
          <a:noFill/>
          <a:ln>
            <a:noFill/>
          </a:ln>
        </p:spPr>
        <p:txBody>
          <a:bodyPr wrap="square" lIns="91425" tIns="45700" rIns="91425" bIns="45700" anchor="ctr" anchorCtr="0">
            <a:noAutofit/>
          </a:bodyPr>
          <a:lstStyle/>
          <a:p>
            <a:pPr marL="0" marR="0" lvl="0" indent="0" rtl="0">
              <a:lnSpc>
                <a:spcPct val="100000"/>
              </a:lnSpc>
              <a:spcBef>
                <a:spcPts val="0"/>
              </a:spcBef>
              <a:spcAft>
                <a:spcPts val="0"/>
              </a:spcAft>
              <a:buClr>
                <a:schemeClr val="dk1"/>
              </a:buClr>
              <a:buSzPct val="25000"/>
              <a:buFont typeface="Calibri" panose="020F0502020204030204"/>
              <a:buNone/>
            </a:pPr>
            <a:r>
              <a:rPr lang="en-US" sz="4000" b="0" i="1" u="none" strike="noStrike" cap="none" dirty="0" smtClean="0">
                <a:solidFill>
                  <a:schemeClr val="dk1"/>
                </a:solidFill>
                <a:latin typeface="Calibri" panose="020F0502020204030204"/>
                <a:ea typeface="Calibri" panose="020F0502020204030204"/>
                <a:cs typeface="Calibri" panose="020F0502020204030204"/>
                <a:sym typeface="Calibri" panose="020F0502020204030204"/>
              </a:rPr>
              <a:t>Thank You.</a:t>
            </a:r>
            <a:endParaRPr lang="en-US" sz="4000" b="0" i="1"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69" name="Shape 369"/>
          <p:cNvSpPr txBox="1">
            <a:spLocks noGrp="1"/>
          </p:cNvSpPr>
          <p:nvPr>
            <p:ph type="dt" sz="half" idx="10"/>
          </p:nvPr>
        </p:nvSpPr>
        <p:spPr>
          <a:prstGeom prst="rect">
            <a:avLst/>
          </a:prstGeom>
          <a:noFill/>
          <a:ln>
            <a:noFill/>
          </a:ln>
        </p:spPr>
        <p:txBody>
          <a:bodyPr wrap="square" lIns="91425" tIns="45700" rIns="91425" bIns="45700" anchor="ctr" anchorCtr="0">
            <a:noAutofit/>
          </a:bodyPr>
          <a:lstStyle/>
          <a:p>
            <a:pPr marL="0" marR="0" lvl="0" indent="0" algn="l" rtl="0">
              <a:lnSpc>
                <a:spcPct val="100000"/>
              </a:lnSpc>
              <a:spcBef>
                <a:spcPts val="0"/>
              </a:spcBef>
              <a:spcAft>
                <a:spcPts val="0"/>
              </a:spcAft>
              <a:buClr>
                <a:schemeClr val="lt1"/>
              </a:buClr>
              <a:buSzPct val="25000"/>
              <a:buFont typeface="Calibri" panose="020F0502020204030204"/>
              <a:buNone/>
            </a:pPr>
            <a:r>
              <a:rPr lang="en-US" sz="1200" b="0" i="0" u="none" strike="noStrike" cap="none" smtClean="0">
                <a:solidFill>
                  <a:schemeClr val="lt1"/>
                </a:solidFill>
                <a:latin typeface="Calibri" panose="020F0502020204030204"/>
                <a:ea typeface="Calibri" panose="020F0502020204030204"/>
                <a:cs typeface="Calibri" panose="020F0502020204030204"/>
                <a:sym typeface="Calibri" panose="020F0502020204030204"/>
              </a:rPr>
              <a:t>Oct 14, 2018</a:t>
            </a:r>
            <a:endParaRPr lang="en-US" sz="12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367" name="Shape 367"/>
          <p:cNvSpPr txBox="1">
            <a:spLocks noGrp="1"/>
          </p:cNvSpPr>
          <p:nvPr>
            <p:ph type="ftr" sz="quarter" idx="11"/>
          </p:nvPr>
        </p:nvSpPr>
        <p:spPr>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Calibri" panose="020F0502020204030204"/>
              <a:buNone/>
            </a:pPr>
            <a:r>
              <a:rPr lang="en-US" sz="1200" b="0" i="0" u="none" strike="noStrike" cap="none" smtClean="0">
                <a:solidFill>
                  <a:schemeClr val="lt1"/>
                </a:solidFill>
                <a:latin typeface="Calibri" panose="020F0502020204030204"/>
                <a:ea typeface="Calibri" panose="020F0502020204030204"/>
                <a:cs typeface="Calibri" panose="020F0502020204030204"/>
                <a:sym typeface="Calibri" panose="020F0502020204030204"/>
              </a:rPr>
              <a:t>Capstone Project Status Report - Oct-2018</a:t>
            </a:r>
            <a:endParaRPr lang="en-US" sz="12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368" name="Shape 368"/>
          <p:cNvSpPr txBox="1">
            <a:spLocks noGrp="1"/>
          </p:cNvSpPr>
          <p:nvPr>
            <p:ph type="sldNum" sz="quarter" idx="12"/>
          </p:nvPr>
        </p:nvSpPr>
        <p:spPr>
          <a:prstGeom prst="rect">
            <a:avLst/>
          </a:prstGeom>
          <a:noFill/>
          <a:ln>
            <a:noFill/>
          </a:ln>
        </p:spPr>
        <p:txBody>
          <a:bodyPr wrap="square" lIns="91425" tIns="45700" rIns="91425" bIns="45700" anchor="ctr" anchorCtr="0">
            <a:noAutofit/>
          </a:bodyPr>
          <a:lstStyle/>
          <a:p>
            <a:pPr marL="0" marR="0" lvl="0" indent="0" algn="r" rtl="0">
              <a:lnSpc>
                <a:spcPct val="100000"/>
              </a:lnSpc>
              <a:spcBef>
                <a:spcPts val="0"/>
              </a:spcBef>
              <a:spcAft>
                <a:spcPts val="0"/>
              </a:spcAft>
              <a:buClr>
                <a:schemeClr val="lt1"/>
              </a:buClr>
              <a:buSzPct val="25000"/>
              <a:buFont typeface="Calibri" panose="020F0502020204030204"/>
              <a:buNone/>
            </a:pPr>
            <a:fld id="{00000000-1234-1234-1234-123412341234}" type="slidenum">
              <a:rPr lang="en-US" sz="1200" b="1" i="0" u="none" strike="noStrike" cap="none">
                <a:solidFill>
                  <a:schemeClr val="lt1"/>
                </a:solidFill>
                <a:latin typeface="Calibri" panose="020F0502020204030204"/>
                <a:ea typeface="Calibri" panose="020F0502020204030204"/>
                <a:cs typeface="Calibri" panose="020F0502020204030204"/>
                <a:sym typeface="Calibri" panose="020F0502020204030204"/>
              </a:rPr>
            </a:fld>
            <a:endParaRPr lang="en-US" sz="1200" b="1"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Shape 126"/>
          <p:cNvSpPr txBox="1">
            <a:spLocks noGrp="1"/>
          </p:cNvSpPr>
          <p:nvPr>
            <p:ph type="ctrTitle"/>
          </p:nvPr>
        </p:nvSpPr>
        <p:spPr>
          <a:xfrm>
            <a:off x="381000" y="0"/>
            <a:ext cx="8458200" cy="762000"/>
          </a:xfrm>
          <a:prstGeom prst="rect">
            <a:avLst/>
          </a:prstGeom>
          <a:noFill/>
          <a:ln>
            <a:noFill/>
          </a:ln>
        </p:spPr>
        <p:txBody>
          <a:bodyPr wrap="square" lIns="91425" tIns="45700" rIns="91425" bIns="45700" anchor="ctr" anchorCtr="0">
            <a:noAutofit/>
          </a:bodyPr>
          <a:lstStyle/>
          <a:p>
            <a:pPr marL="0" marR="0" lvl="0" indent="0" algn="l" rtl="0">
              <a:lnSpc>
                <a:spcPct val="100000"/>
              </a:lnSpc>
              <a:spcBef>
                <a:spcPts val="0"/>
              </a:spcBef>
              <a:spcAft>
                <a:spcPts val="0"/>
              </a:spcAft>
              <a:buClr>
                <a:schemeClr val="dk1"/>
              </a:buClr>
              <a:buSzPct val="25000"/>
              <a:buFont typeface="Calibri" panose="020F0502020204030204"/>
              <a:buNone/>
            </a:pPr>
            <a:r>
              <a:rPr lang="en-US" sz="4000" b="0" i="1" u="none" strike="noStrike" cap="none" dirty="0">
                <a:solidFill>
                  <a:schemeClr val="dk1"/>
                </a:solidFill>
                <a:latin typeface="Calibri" panose="020F0502020204030204"/>
                <a:ea typeface="Calibri" panose="020F0502020204030204"/>
                <a:cs typeface="Calibri" panose="020F0502020204030204"/>
                <a:sym typeface="Calibri" panose="020F0502020204030204"/>
              </a:rPr>
              <a:t>Workflow</a:t>
            </a:r>
            <a:endParaRPr lang="en-US" sz="4000" b="0" i="1"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29" name="Shape 129"/>
          <p:cNvSpPr txBox="1">
            <a:spLocks noGrp="1"/>
          </p:cNvSpPr>
          <p:nvPr>
            <p:ph type="dt" sz="half" idx="10"/>
          </p:nvPr>
        </p:nvSpPr>
        <p:spPr>
          <a:prstGeom prst="rect">
            <a:avLst/>
          </a:prstGeom>
          <a:noFill/>
          <a:ln>
            <a:noFill/>
          </a:ln>
        </p:spPr>
        <p:txBody>
          <a:bodyPr wrap="square" lIns="91425" tIns="45700" rIns="91425" bIns="45700" anchor="ctr" anchorCtr="0">
            <a:noAutofit/>
          </a:bodyPr>
          <a:lstStyle/>
          <a:p>
            <a:pPr marL="0" marR="0" lvl="0" indent="0" algn="l" rtl="0">
              <a:lnSpc>
                <a:spcPct val="100000"/>
              </a:lnSpc>
              <a:spcBef>
                <a:spcPts val="0"/>
              </a:spcBef>
              <a:spcAft>
                <a:spcPts val="0"/>
              </a:spcAft>
              <a:buClr>
                <a:schemeClr val="lt1"/>
              </a:buClr>
              <a:buSzPct val="25000"/>
              <a:buFont typeface="Calibri" panose="020F0502020204030204"/>
              <a:buNone/>
            </a:pPr>
            <a:r>
              <a:rPr lang="en-US" sz="1200" b="0" i="0" u="none" strike="noStrike" cap="none" smtClean="0">
                <a:solidFill>
                  <a:schemeClr val="lt1"/>
                </a:solidFill>
                <a:latin typeface="Calibri" panose="020F0502020204030204"/>
                <a:ea typeface="Calibri" panose="020F0502020204030204"/>
                <a:cs typeface="Calibri" panose="020F0502020204030204"/>
                <a:sym typeface="Calibri" panose="020F0502020204030204"/>
              </a:rPr>
              <a:t>Oct 14, 2018</a:t>
            </a:r>
            <a:endParaRPr lang="en-US" sz="1200" b="0" i="0" u="none" strike="noStrike" cap="none"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27" name="Shape 127"/>
          <p:cNvSpPr txBox="1">
            <a:spLocks noGrp="1"/>
          </p:cNvSpPr>
          <p:nvPr>
            <p:ph type="ftr" sz="quarter" idx="11"/>
          </p:nvPr>
        </p:nvSpPr>
        <p:spPr>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Calibri" panose="020F0502020204030204"/>
              <a:buNone/>
            </a:pPr>
            <a:r>
              <a:rPr lang="en-US" sz="1200" b="0" i="0" u="none" strike="noStrike" cap="none" smtClean="0">
                <a:solidFill>
                  <a:schemeClr val="lt1"/>
                </a:solidFill>
                <a:latin typeface="Calibri" panose="020F0502020204030204"/>
                <a:ea typeface="Calibri" panose="020F0502020204030204"/>
                <a:cs typeface="Calibri" panose="020F0502020204030204"/>
                <a:sym typeface="Calibri" panose="020F0502020204030204"/>
              </a:rPr>
              <a:t>Capstone Project Status Report - Oct-2018</a:t>
            </a:r>
            <a:endParaRPr lang="en-US" sz="1200" b="0" i="0" u="none" strike="noStrike" cap="none"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28" name="Shape 128"/>
          <p:cNvSpPr txBox="1">
            <a:spLocks noGrp="1"/>
          </p:cNvSpPr>
          <p:nvPr>
            <p:ph type="sldNum" sz="quarter" idx="12"/>
          </p:nvPr>
        </p:nvSpPr>
        <p:spPr>
          <a:prstGeom prst="rect">
            <a:avLst/>
          </a:prstGeom>
          <a:noFill/>
          <a:ln>
            <a:noFill/>
          </a:ln>
        </p:spPr>
        <p:txBody>
          <a:bodyPr wrap="square" lIns="91425" tIns="45700" rIns="91425" bIns="45700" anchor="ctr" anchorCtr="0">
            <a:noAutofit/>
          </a:bodyPr>
          <a:lstStyle/>
          <a:p>
            <a:pPr marL="0" marR="0" lvl="0" indent="0" algn="r" rtl="0">
              <a:lnSpc>
                <a:spcPct val="100000"/>
              </a:lnSpc>
              <a:spcBef>
                <a:spcPts val="0"/>
              </a:spcBef>
              <a:spcAft>
                <a:spcPts val="0"/>
              </a:spcAft>
              <a:buClr>
                <a:schemeClr val="lt1"/>
              </a:buClr>
              <a:buSzPct val="25000"/>
              <a:buFont typeface="Calibri" panose="020F0502020204030204"/>
              <a:buNone/>
            </a:pPr>
            <a:fld id="{00000000-1234-1234-1234-123412341234}" type="slidenum">
              <a:rPr lang="en-US" sz="1200" b="1" i="0" u="none" strike="noStrike" cap="none">
                <a:solidFill>
                  <a:schemeClr val="lt1"/>
                </a:solidFill>
                <a:latin typeface="Calibri" panose="020F0502020204030204"/>
                <a:ea typeface="Calibri" panose="020F0502020204030204"/>
                <a:cs typeface="Calibri" panose="020F0502020204030204"/>
                <a:sym typeface="Calibri" panose="020F0502020204030204"/>
              </a:rPr>
            </a:fld>
            <a:endParaRPr lang="en-US" sz="1200" b="1" i="0" u="none" strike="noStrike" cap="none"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30" name="Shape 130"/>
          <p:cNvSpPr/>
          <p:nvPr/>
        </p:nvSpPr>
        <p:spPr>
          <a:xfrm>
            <a:off x="604847" y="1905000"/>
            <a:ext cx="3276600" cy="442092"/>
          </a:xfrm>
          <a:prstGeom prst="rect">
            <a:avLst/>
          </a:prstGeom>
          <a:solidFill>
            <a:schemeClr val="bg1">
              <a:lumMod val="50000"/>
            </a:schemeClr>
          </a:solidFill>
          <a:ln w="25400" cap="flat" cmpd="sng">
            <a:solidFill>
              <a:srgbClr val="A5A5A5"/>
            </a:solidFill>
            <a:prstDash val="solid"/>
            <a:round/>
            <a:headEnd type="none" w="med" len="med"/>
            <a:tailEnd type="none" w="med" len="med"/>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Calibri" panose="020F0502020204030204"/>
              <a:buNone/>
            </a:pPr>
            <a:r>
              <a:rPr lang="en-US" sz="1800" b="0" i="0" u="none" strike="noStrike" cap="none" dirty="0">
                <a:solidFill>
                  <a:schemeClr val="lt1"/>
                </a:solidFill>
                <a:latin typeface="Calibri" panose="020F0502020204030204"/>
                <a:ea typeface="Calibri" panose="020F0502020204030204"/>
                <a:cs typeface="Calibri" panose="020F0502020204030204"/>
                <a:sym typeface="Calibri" panose="020F0502020204030204"/>
              </a:rPr>
              <a:t>Obtaining Data</a:t>
            </a:r>
            <a:endParaRPr lang="en-US" sz="1800" b="0" i="0" u="none" strike="noStrike" cap="none"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31" name="Shape 131"/>
          <p:cNvSpPr/>
          <p:nvPr/>
        </p:nvSpPr>
        <p:spPr>
          <a:xfrm>
            <a:off x="604847" y="2743200"/>
            <a:ext cx="3276600" cy="446318"/>
          </a:xfrm>
          <a:prstGeom prst="rect">
            <a:avLst/>
          </a:prstGeom>
          <a:solidFill>
            <a:schemeClr val="bg1">
              <a:lumMod val="50000"/>
            </a:schemeClr>
          </a:solidFill>
          <a:ln w="25400" cap="flat" cmpd="sng">
            <a:solidFill>
              <a:srgbClr val="A5A5A5"/>
            </a:solidFill>
            <a:prstDash val="solid"/>
            <a:round/>
            <a:headEnd type="none" w="med" len="med"/>
            <a:tailEnd type="none" w="med" len="med"/>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Calibri" panose="020F0502020204030204"/>
              <a:buNone/>
            </a:pPr>
            <a:r>
              <a:rPr lang="en-US" sz="1800" b="0" i="0" u="none" strike="noStrike" cap="none" dirty="0">
                <a:solidFill>
                  <a:schemeClr val="lt1"/>
                </a:solidFill>
                <a:latin typeface="Calibri" panose="020F0502020204030204"/>
                <a:ea typeface="Calibri" panose="020F0502020204030204"/>
                <a:cs typeface="Calibri" panose="020F0502020204030204"/>
                <a:sym typeface="Calibri" panose="020F0502020204030204"/>
              </a:rPr>
              <a:t>Data Exploration</a:t>
            </a:r>
            <a:endParaRPr lang="en-US" sz="1800" b="0" i="0" u="none" strike="noStrike" cap="none"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32" name="Shape 132"/>
          <p:cNvSpPr/>
          <p:nvPr/>
        </p:nvSpPr>
        <p:spPr>
          <a:xfrm>
            <a:off x="604847" y="3581400"/>
            <a:ext cx="3276600" cy="479093"/>
          </a:xfrm>
          <a:prstGeom prst="rect">
            <a:avLst/>
          </a:prstGeom>
          <a:solidFill>
            <a:schemeClr val="bg1">
              <a:lumMod val="50000"/>
            </a:schemeClr>
          </a:solidFill>
          <a:ln w="25400" cap="flat" cmpd="sng">
            <a:solidFill>
              <a:srgbClr val="A5A5A5"/>
            </a:solidFill>
            <a:prstDash val="solid"/>
            <a:round/>
            <a:headEnd type="none" w="med" len="med"/>
            <a:tailEnd type="none" w="med" len="med"/>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Calibri" panose="020F0502020204030204"/>
              <a:buNone/>
            </a:pPr>
            <a:r>
              <a:rPr lang="en-US" sz="1800" b="0" i="0" u="none" strike="noStrike" cap="none" dirty="0">
                <a:solidFill>
                  <a:schemeClr val="lt1"/>
                </a:solidFill>
                <a:latin typeface="Calibri" panose="020F0502020204030204"/>
                <a:ea typeface="Calibri" panose="020F0502020204030204"/>
                <a:cs typeface="Calibri" panose="020F0502020204030204"/>
                <a:sym typeface="Calibri" panose="020F0502020204030204"/>
              </a:rPr>
              <a:t>Data Preparation / Curation</a:t>
            </a:r>
            <a:endParaRPr lang="en-US" sz="1800" b="0" i="0" u="none" strike="noStrike" cap="none"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33" name="Shape 133"/>
          <p:cNvSpPr/>
          <p:nvPr/>
        </p:nvSpPr>
        <p:spPr>
          <a:xfrm>
            <a:off x="604847" y="4566885"/>
            <a:ext cx="1865243" cy="443172"/>
          </a:xfrm>
          <a:prstGeom prst="roundRect">
            <a:avLst>
              <a:gd name="adj" fmla="val 16667"/>
            </a:avLst>
          </a:prstGeom>
          <a:solidFill>
            <a:schemeClr val="bg1">
              <a:lumMod val="50000"/>
            </a:schemeClr>
          </a:solidFill>
          <a:ln w="25400" cap="flat" cmpd="sng">
            <a:solidFill>
              <a:srgbClr val="A5A5A5"/>
            </a:solidFill>
            <a:prstDash val="solid"/>
            <a:round/>
            <a:headEnd type="none" w="med" len="med"/>
            <a:tailEnd type="none" w="med" len="med"/>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Calibri" panose="020F0502020204030204"/>
              <a:buNone/>
            </a:pPr>
            <a:r>
              <a:rPr lang="en-US" sz="1800" b="0" i="0" u="none" strike="noStrike" cap="none" dirty="0">
                <a:solidFill>
                  <a:schemeClr val="lt1"/>
                </a:solidFill>
                <a:latin typeface="Calibri" panose="020F0502020204030204"/>
                <a:ea typeface="Calibri" panose="020F0502020204030204"/>
                <a:cs typeface="Calibri" panose="020F0502020204030204"/>
                <a:sym typeface="Calibri" panose="020F0502020204030204"/>
              </a:rPr>
              <a:t>Model </a:t>
            </a:r>
            <a:r>
              <a:rPr lang="en-US" sz="1800" dirty="0" smtClean="0">
                <a:solidFill>
                  <a:schemeClr val="lt1"/>
                </a:solidFill>
                <a:latin typeface="Calibri" panose="020F0502020204030204"/>
                <a:ea typeface="Calibri" panose="020F0502020204030204"/>
                <a:cs typeface="Calibri" panose="020F0502020204030204"/>
                <a:sym typeface="Calibri" panose="020F0502020204030204"/>
              </a:rPr>
              <a:t>Building</a:t>
            </a:r>
            <a:endParaRPr lang="en-US" sz="1800" b="0" i="0" u="none" strike="noStrike" cap="none"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34" name="Shape 134"/>
          <p:cNvSpPr/>
          <p:nvPr/>
        </p:nvSpPr>
        <p:spPr>
          <a:xfrm>
            <a:off x="2836391" y="4573023"/>
            <a:ext cx="1865243" cy="437033"/>
          </a:xfrm>
          <a:prstGeom prst="roundRect">
            <a:avLst>
              <a:gd name="adj" fmla="val 16667"/>
            </a:avLst>
          </a:prstGeom>
          <a:solidFill>
            <a:schemeClr val="bg1">
              <a:lumMod val="50000"/>
            </a:schemeClr>
          </a:solidFill>
          <a:ln w="25400" cap="flat" cmpd="sng">
            <a:solidFill>
              <a:srgbClr val="A5A5A5"/>
            </a:solidFill>
            <a:prstDash val="solid"/>
            <a:round/>
            <a:headEnd type="none" w="med" len="med"/>
            <a:tailEnd type="none" w="med" len="med"/>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Calibri" panose="020F0502020204030204"/>
              <a:buNone/>
            </a:pPr>
            <a:r>
              <a:rPr lang="en-US" sz="1800" b="0" i="0" u="none" strike="noStrike" cap="none" dirty="0">
                <a:solidFill>
                  <a:schemeClr val="lt1"/>
                </a:solidFill>
                <a:latin typeface="Calibri" panose="020F0502020204030204"/>
                <a:ea typeface="Calibri" panose="020F0502020204030204"/>
                <a:cs typeface="Calibri" panose="020F0502020204030204"/>
                <a:sym typeface="Calibri" panose="020F0502020204030204"/>
              </a:rPr>
              <a:t>Model Validation</a:t>
            </a:r>
            <a:endParaRPr lang="en-US" sz="1800" b="0" i="0" u="none" strike="noStrike" cap="none" dirty="0">
              <a:solidFill>
                <a:schemeClr val="lt1"/>
              </a:solidFill>
              <a:latin typeface="Calibri" panose="020F0502020204030204"/>
              <a:ea typeface="Calibri" panose="020F0502020204030204"/>
              <a:cs typeface="Calibri" panose="020F0502020204030204"/>
              <a:sym typeface="Calibri" panose="020F0502020204030204"/>
            </a:endParaRPr>
          </a:p>
        </p:txBody>
      </p:sp>
      <p:cxnSp>
        <p:nvCxnSpPr>
          <p:cNvPr id="135" name="Shape 135"/>
          <p:cNvCxnSpPr>
            <a:stCxn id="130" idx="2"/>
            <a:endCxn id="131" idx="0"/>
          </p:cNvCxnSpPr>
          <p:nvPr/>
        </p:nvCxnSpPr>
        <p:spPr>
          <a:xfrm>
            <a:off x="2243147" y="2347092"/>
            <a:ext cx="0" cy="396000"/>
          </a:xfrm>
          <a:prstGeom prst="straightConnector1">
            <a:avLst/>
          </a:prstGeom>
          <a:noFill/>
          <a:ln w="38100" cap="flat" cmpd="sng">
            <a:solidFill>
              <a:srgbClr val="7F7F7F"/>
            </a:solidFill>
            <a:prstDash val="solid"/>
            <a:round/>
            <a:headEnd type="none" w="med" len="med"/>
            <a:tailEnd type="triangle" w="lg" len="lg"/>
          </a:ln>
          <a:effectLst>
            <a:outerShdw blurRad="39999" dist="23000" dir="5400000" rotWithShape="0">
              <a:srgbClr val="000000">
                <a:alpha val="33725"/>
              </a:srgbClr>
            </a:outerShdw>
          </a:effectLst>
        </p:spPr>
      </p:cxnSp>
      <p:cxnSp>
        <p:nvCxnSpPr>
          <p:cNvPr id="136" name="Shape 136"/>
          <p:cNvCxnSpPr>
            <a:stCxn id="131" idx="2"/>
            <a:endCxn id="132" idx="0"/>
          </p:cNvCxnSpPr>
          <p:nvPr/>
        </p:nvCxnSpPr>
        <p:spPr>
          <a:xfrm>
            <a:off x="2243147" y="3189518"/>
            <a:ext cx="0" cy="391800"/>
          </a:xfrm>
          <a:prstGeom prst="straightConnector1">
            <a:avLst/>
          </a:prstGeom>
          <a:noFill/>
          <a:ln w="38100" cap="flat" cmpd="sng">
            <a:solidFill>
              <a:srgbClr val="7F7F7F"/>
            </a:solidFill>
            <a:prstDash val="solid"/>
            <a:round/>
            <a:headEnd type="none" w="med" len="med"/>
            <a:tailEnd type="triangle" w="lg" len="lg"/>
          </a:ln>
          <a:effectLst>
            <a:outerShdw blurRad="39999" dist="23000" dir="5400000" rotWithShape="0">
              <a:srgbClr val="000000">
                <a:alpha val="33725"/>
              </a:srgbClr>
            </a:outerShdw>
          </a:effectLst>
        </p:spPr>
      </p:cxnSp>
      <p:cxnSp>
        <p:nvCxnSpPr>
          <p:cNvPr id="137" name="Shape 137"/>
          <p:cNvCxnSpPr>
            <a:stCxn id="132" idx="2"/>
            <a:endCxn id="133" idx="0"/>
          </p:cNvCxnSpPr>
          <p:nvPr/>
        </p:nvCxnSpPr>
        <p:spPr>
          <a:xfrm flipH="1">
            <a:off x="1537547" y="4060493"/>
            <a:ext cx="705600" cy="506400"/>
          </a:xfrm>
          <a:prstGeom prst="straightConnector1">
            <a:avLst/>
          </a:prstGeom>
          <a:noFill/>
          <a:ln w="38100" cap="flat" cmpd="sng">
            <a:solidFill>
              <a:srgbClr val="7F7F7F"/>
            </a:solidFill>
            <a:prstDash val="solid"/>
            <a:round/>
            <a:headEnd type="none" w="med" len="med"/>
            <a:tailEnd type="triangle" w="lg" len="lg"/>
          </a:ln>
          <a:effectLst>
            <a:outerShdw blurRad="39999" dist="23000" dir="5400000" rotWithShape="0">
              <a:srgbClr val="000000">
                <a:alpha val="33725"/>
              </a:srgbClr>
            </a:outerShdw>
          </a:effectLst>
        </p:spPr>
      </p:cxnSp>
      <p:cxnSp>
        <p:nvCxnSpPr>
          <p:cNvPr id="138" name="Shape 138"/>
          <p:cNvCxnSpPr>
            <a:stCxn id="134" idx="3"/>
          </p:cNvCxnSpPr>
          <p:nvPr/>
        </p:nvCxnSpPr>
        <p:spPr>
          <a:xfrm>
            <a:off x="4701634" y="4791539"/>
            <a:ext cx="387600" cy="1200"/>
          </a:xfrm>
          <a:prstGeom prst="straightConnector1">
            <a:avLst/>
          </a:prstGeom>
          <a:noFill/>
          <a:ln w="38100" cap="flat" cmpd="sng">
            <a:solidFill>
              <a:srgbClr val="7F7F7F"/>
            </a:solidFill>
            <a:prstDash val="solid"/>
            <a:round/>
            <a:headEnd type="none" w="med" len="med"/>
            <a:tailEnd type="triangle" w="lg" len="lg"/>
          </a:ln>
          <a:effectLst>
            <a:outerShdw blurRad="39999" dist="23000" dir="5400000" rotWithShape="0">
              <a:srgbClr val="000000">
                <a:alpha val="33725"/>
              </a:srgbClr>
            </a:outerShdw>
          </a:effectLst>
        </p:spPr>
      </p:cxnSp>
      <p:cxnSp>
        <p:nvCxnSpPr>
          <p:cNvPr id="139" name="Shape 139"/>
          <p:cNvCxnSpPr>
            <a:stCxn id="133" idx="3"/>
            <a:endCxn id="134" idx="1"/>
          </p:cNvCxnSpPr>
          <p:nvPr/>
        </p:nvCxnSpPr>
        <p:spPr>
          <a:xfrm>
            <a:off x="2470090" y="4788471"/>
            <a:ext cx="366300" cy="3000"/>
          </a:xfrm>
          <a:prstGeom prst="straightConnector1">
            <a:avLst/>
          </a:prstGeom>
          <a:noFill/>
          <a:ln w="38100" cap="flat" cmpd="sng">
            <a:solidFill>
              <a:srgbClr val="7F7F7F"/>
            </a:solidFill>
            <a:prstDash val="solid"/>
            <a:round/>
            <a:headEnd type="none" w="med" len="med"/>
            <a:tailEnd type="triangle" w="lg" len="lg"/>
          </a:ln>
          <a:effectLst>
            <a:outerShdw blurRad="39999" dist="23000" dir="5400000" rotWithShape="0">
              <a:srgbClr val="000000">
                <a:alpha val="33725"/>
              </a:srgbClr>
            </a:outerShdw>
          </a:effectLst>
        </p:spPr>
      </p:cxnSp>
      <p:cxnSp>
        <p:nvCxnSpPr>
          <p:cNvPr id="140" name="Shape 140"/>
          <p:cNvCxnSpPr>
            <a:endCxn id="142" idx="3"/>
          </p:cNvCxnSpPr>
          <p:nvPr/>
        </p:nvCxnSpPr>
        <p:spPr>
          <a:xfrm flipH="1">
            <a:off x="5214938" y="5016042"/>
            <a:ext cx="1208591" cy="674870"/>
          </a:xfrm>
          <a:prstGeom prst="straightConnector1">
            <a:avLst/>
          </a:prstGeom>
          <a:noFill/>
          <a:ln w="38100" cap="flat" cmpd="sng">
            <a:solidFill>
              <a:srgbClr val="7F7F7F"/>
            </a:solidFill>
            <a:prstDash val="solid"/>
            <a:round/>
            <a:headEnd type="none" w="med" len="med"/>
            <a:tailEnd type="triangle" w="lg" len="lg"/>
          </a:ln>
          <a:effectLst>
            <a:outerShdw blurRad="39999" dist="23000" dir="5400000" rotWithShape="0">
              <a:srgbClr val="000000">
                <a:alpha val="33725"/>
              </a:srgbClr>
            </a:outerShdw>
          </a:effectLst>
        </p:spPr>
      </p:cxnSp>
      <p:sp>
        <p:nvSpPr>
          <p:cNvPr id="141" name="Shape 141"/>
          <p:cNvSpPr/>
          <p:nvPr/>
        </p:nvSpPr>
        <p:spPr>
          <a:xfrm>
            <a:off x="5089096" y="4569603"/>
            <a:ext cx="2668863" cy="446440"/>
          </a:xfrm>
          <a:prstGeom prst="roundRect">
            <a:avLst>
              <a:gd name="adj" fmla="val 16667"/>
            </a:avLst>
          </a:prstGeom>
          <a:solidFill>
            <a:schemeClr val="bg1">
              <a:lumMod val="50000"/>
            </a:schemeClr>
          </a:solidFill>
          <a:ln w="25400" cap="flat" cmpd="sng">
            <a:solidFill>
              <a:srgbClr val="A5A5A5"/>
            </a:solidFill>
            <a:prstDash val="solid"/>
            <a:round/>
            <a:headEnd type="none" w="med" len="med"/>
            <a:tailEnd type="none" w="med" len="med"/>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Calibri" panose="020F0502020204030204"/>
              <a:buNone/>
            </a:pPr>
            <a:r>
              <a:rPr lang="en-US" sz="1800" b="0" i="0" u="none" strike="noStrike" cap="none" dirty="0">
                <a:solidFill>
                  <a:schemeClr val="lt1"/>
                </a:solidFill>
                <a:latin typeface="Calibri" panose="020F0502020204030204"/>
                <a:ea typeface="Calibri" panose="020F0502020204030204"/>
                <a:cs typeface="Calibri" panose="020F0502020204030204"/>
                <a:sym typeface="Calibri" panose="020F0502020204030204"/>
              </a:rPr>
              <a:t>Model Implementation</a:t>
            </a:r>
            <a:endParaRPr lang="en-US" sz="1800" b="0" i="0" u="none" strike="noStrike" cap="none"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42" name="Shape 142"/>
          <p:cNvSpPr/>
          <p:nvPr/>
        </p:nvSpPr>
        <p:spPr>
          <a:xfrm>
            <a:off x="2400300" y="5291953"/>
            <a:ext cx="2814638" cy="797918"/>
          </a:xfrm>
          <a:prstGeom prst="diamond">
            <a:avLst/>
          </a:prstGeom>
          <a:solidFill>
            <a:schemeClr val="bg1">
              <a:lumMod val="50000"/>
            </a:schemeClr>
          </a:solidFill>
          <a:ln w="25400" cap="flat" cmpd="sng">
            <a:solidFill>
              <a:srgbClr val="A5A5A5"/>
            </a:solidFill>
            <a:prstDash val="solid"/>
            <a:round/>
            <a:headEnd type="none" w="med" len="med"/>
            <a:tailEnd type="none" w="med" len="med"/>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Calibri" panose="020F0502020204030204"/>
              <a:buNone/>
            </a:pPr>
            <a:r>
              <a:rPr lang="en-US" sz="1800" b="0" i="0" u="none" strike="noStrike" cap="none" dirty="0" smtClean="0">
                <a:solidFill>
                  <a:schemeClr val="lt1"/>
                </a:solidFill>
                <a:latin typeface="Calibri" panose="020F0502020204030204"/>
                <a:ea typeface="Calibri" panose="020F0502020204030204"/>
                <a:cs typeface="Calibri" panose="020F0502020204030204"/>
                <a:sym typeface="Calibri" panose="020F0502020204030204"/>
              </a:rPr>
              <a:t>Optimization</a:t>
            </a:r>
            <a:endParaRPr lang="en-US" sz="1800" b="0" i="0" u="none" strike="noStrike" cap="none" dirty="0">
              <a:solidFill>
                <a:schemeClr val="lt1"/>
              </a:solidFill>
              <a:latin typeface="Calibri" panose="020F0502020204030204"/>
              <a:ea typeface="Calibri" panose="020F0502020204030204"/>
              <a:cs typeface="Calibri" panose="020F0502020204030204"/>
              <a:sym typeface="Calibri" panose="020F0502020204030204"/>
            </a:endParaRPr>
          </a:p>
        </p:txBody>
      </p:sp>
      <p:cxnSp>
        <p:nvCxnSpPr>
          <p:cNvPr id="143" name="Shape 143"/>
          <p:cNvCxnSpPr>
            <a:stCxn id="142" idx="1"/>
            <a:endCxn id="133" idx="2"/>
          </p:cNvCxnSpPr>
          <p:nvPr/>
        </p:nvCxnSpPr>
        <p:spPr>
          <a:xfrm flipH="1" flipV="1">
            <a:off x="1537469" y="5010057"/>
            <a:ext cx="862831" cy="680855"/>
          </a:xfrm>
          <a:prstGeom prst="straightConnector1">
            <a:avLst/>
          </a:prstGeom>
          <a:noFill/>
          <a:ln w="38100" cap="flat" cmpd="sng">
            <a:solidFill>
              <a:srgbClr val="7F7F7F"/>
            </a:solidFill>
            <a:prstDash val="solid"/>
            <a:round/>
            <a:headEnd type="none" w="med" len="med"/>
            <a:tailEnd type="triangle" w="lg" len="lg"/>
          </a:ln>
          <a:effectLst>
            <a:outerShdw blurRad="39999" dist="23000" dir="5400000" rotWithShape="0">
              <a:srgbClr val="000000">
                <a:alpha val="33725"/>
              </a:srgbClr>
            </a:outerShdw>
          </a:effectLst>
        </p:spPr>
      </p:cxnSp>
      <p:sp>
        <p:nvSpPr>
          <p:cNvPr id="144" name="Shape 144"/>
          <p:cNvSpPr txBox="1"/>
          <p:nvPr/>
        </p:nvSpPr>
        <p:spPr>
          <a:xfrm>
            <a:off x="5112878" y="1101345"/>
            <a:ext cx="3719182" cy="461664"/>
          </a:xfrm>
          <a:prstGeom prst="rect">
            <a:avLst/>
          </a:prstGeom>
          <a:noFill/>
          <a:ln>
            <a:noFill/>
          </a:ln>
        </p:spPr>
        <p:txBody>
          <a:bodyPr wrap="square" lIns="91425" tIns="45700" rIns="91425" bIns="45700" anchor="t" anchorCtr="0">
            <a:noAutofit/>
          </a:bodyPr>
          <a:lstStyle/>
          <a:p>
            <a:pPr marL="0" marR="0" lvl="0" indent="0" algn="r" rtl="0">
              <a:lnSpc>
                <a:spcPct val="100000"/>
              </a:lnSpc>
              <a:spcBef>
                <a:spcPts val="0"/>
              </a:spcBef>
              <a:spcAft>
                <a:spcPts val="0"/>
              </a:spcAft>
              <a:buClr>
                <a:srgbClr val="0070C0"/>
              </a:buClr>
              <a:buSzPct val="25000"/>
              <a:buFont typeface="Calibri" panose="020F0502020204030204"/>
              <a:buNone/>
            </a:pPr>
            <a:r>
              <a:rPr lang="en-US" sz="2400" b="0" i="0" u="none" strike="noStrike" cap="none" dirty="0">
                <a:solidFill>
                  <a:srgbClr val="0070C0"/>
                </a:solidFill>
                <a:latin typeface="Calibri" panose="020F0502020204030204"/>
                <a:ea typeface="Calibri" panose="020F0502020204030204"/>
                <a:cs typeface="Calibri" panose="020F0502020204030204"/>
                <a:sym typeface="Calibri" panose="020F0502020204030204"/>
              </a:rPr>
              <a:t>Input Data</a:t>
            </a:r>
            <a:endParaRPr lang="en-US" sz="2400" b="0" i="0" u="none" strike="noStrike" cap="none" dirty="0">
              <a:solidFill>
                <a:srgbClr val="0070C0"/>
              </a:solidFill>
              <a:latin typeface="Calibri" panose="020F0502020204030204"/>
              <a:ea typeface="Calibri" panose="020F0502020204030204"/>
              <a:cs typeface="Calibri" panose="020F0502020204030204"/>
              <a:sym typeface="Calibri" panose="020F0502020204030204"/>
            </a:endParaRPr>
          </a:p>
        </p:txBody>
      </p:sp>
      <p:graphicFrame>
        <p:nvGraphicFramePr>
          <p:cNvPr id="145" name="Shape 145"/>
          <p:cNvGraphicFramePr/>
          <p:nvPr/>
        </p:nvGraphicFramePr>
        <p:xfrm>
          <a:off x="5112878" y="1816056"/>
          <a:ext cx="3719175" cy="1512030"/>
        </p:xfrm>
        <a:graphic>
          <a:graphicData uri="http://schemas.openxmlformats.org/drawingml/2006/table">
            <a:tbl>
              <a:tblPr firstCol="1">
                <a:noFill/>
                <a:tableStyleId>{D51E559F-F73D-4496-8B4E-573634BEDCC9}</a:tableStyleId>
              </a:tblPr>
              <a:tblGrid>
                <a:gridCol w="899775"/>
                <a:gridCol w="2819400"/>
              </a:tblGrid>
              <a:tr h="780500">
                <a:tc>
                  <a:txBody>
                    <a:bodyPr/>
                    <a:lstStyle/>
                    <a:p>
                      <a:pPr marL="0" marR="0" lvl="0" indent="0" algn="l" rtl="0">
                        <a:lnSpc>
                          <a:spcPct val="100000"/>
                        </a:lnSpc>
                        <a:spcBef>
                          <a:spcPts val="0"/>
                        </a:spcBef>
                        <a:spcAft>
                          <a:spcPts val="0"/>
                        </a:spcAft>
                        <a:buClr>
                          <a:schemeClr val="dk1"/>
                        </a:buClr>
                        <a:buSzPct val="25000"/>
                        <a:buFont typeface="Calibri" panose="020F0502020204030204"/>
                        <a:buNone/>
                      </a:pPr>
                      <a:r>
                        <a:rPr lang="en-US" sz="1400" u="none" strike="noStrike" cap="none" dirty="0"/>
                        <a:t>Data file Sources</a:t>
                      </a:r>
                      <a:endParaRPr lang="en-US"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ct val="25000"/>
                        <a:buFont typeface="Arial" panose="020B0604020202020204"/>
                        <a:buNone/>
                      </a:pPr>
                      <a:r>
                        <a:rPr lang="en-US" sz="1400" u="none" strike="noStrike" cap="none" dirty="0" smtClean="0"/>
                        <a:t>Kaggle.com</a:t>
                      </a:r>
                      <a:endParaRPr lang="en-US" sz="1400" u="none" strike="noStrike" cap="none" dirty="0"/>
                    </a:p>
                  </a:txBody>
                  <a:tcPr marL="91450" marR="91450" marT="45725" marB="45725"/>
                </a:tc>
              </a:tr>
              <a:tr h="499175">
                <a:tc>
                  <a:txBody>
                    <a:bodyPr/>
                    <a:lstStyle/>
                    <a:p>
                      <a:pPr marL="0" marR="0" lvl="0" indent="0" algn="l" rtl="0">
                        <a:lnSpc>
                          <a:spcPct val="100000"/>
                        </a:lnSpc>
                        <a:spcBef>
                          <a:spcPts val="0"/>
                        </a:spcBef>
                        <a:spcAft>
                          <a:spcPts val="0"/>
                        </a:spcAft>
                        <a:buClr>
                          <a:schemeClr val="dk1"/>
                        </a:buClr>
                        <a:buSzPct val="25000"/>
                        <a:buFont typeface="Calibri" panose="020F0502020204030204"/>
                        <a:buNone/>
                      </a:pPr>
                      <a:r>
                        <a:rPr lang="en-US" sz="1400" u="none" strike="noStrike" cap="none" dirty="0"/>
                        <a:t>Data file Features</a:t>
                      </a:r>
                      <a:endParaRPr lang="en-US" sz="1400" u="none" strike="noStrike" cap="none" dirty="0"/>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Arial" panose="020B0604020202020204"/>
                        <a:buNone/>
                      </a:pPr>
                      <a:r>
                        <a:rPr lang="en-US" sz="1400" u="none" strike="noStrike" cap="none" dirty="0"/>
                        <a:t>- </a:t>
                      </a:r>
                      <a:r>
                        <a:rPr lang="en-US" sz="1400" u="none" strike="noStrike" cap="none" dirty="0" smtClean="0"/>
                        <a:t>Hourly rental data spanning two years.</a:t>
                      </a:r>
                      <a:endParaRPr lang="en-US" sz="1400" u="none" strike="noStrike" cap="none" dirty="0"/>
                    </a:p>
                    <a:p>
                      <a:pPr marL="0" marR="0" lvl="0" indent="0" algn="l" rtl="0">
                        <a:lnSpc>
                          <a:spcPct val="100000"/>
                        </a:lnSpc>
                        <a:spcBef>
                          <a:spcPts val="0"/>
                        </a:spcBef>
                        <a:spcAft>
                          <a:spcPts val="0"/>
                        </a:spcAft>
                        <a:buClr>
                          <a:schemeClr val="dk1"/>
                        </a:buClr>
                        <a:buSzPct val="25000"/>
                        <a:buFont typeface="Arial" panose="020B0604020202020204"/>
                        <a:buNone/>
                      </a:pPr>
                      <a:r>
                        <a:rPr lang="en-US" sz="1400" u="none" strike="noStrike" cap="none" dirty="0"/>
                        <a:t>- Files are provided in .csv </a:t>
                      </a:r>
                      <a:r>
                        <a:rPr lang="en-US" sz="1400" u="none" strike="noStrike" cap="none" dirty="0" smtClean="0"/>
                        <a:t>format</a:t>
                      </a:r>
                      <a:endParaRPr lang="en-US" sz="1400" u="none" strike="noStrike" cap="none" dirty="0"/>
                    </a:p>
                  </a:txBody>
                  <a:tcPr marL="91450" marR="91450" marT="45725" marB="45725"/>
                </a:tc>
              </a:tr>
            </a:tbl>
          </a:graphicData>
        </a:graphic>
      </p:graphicFrame>
      <p:sp>
        <p:nvSpPr>
          <p:cNvPr id="146" name="Shape 146"/>
          <p:cNvSpPr/>
          <p:nvPr/>
        </p:nvSpPr>
        <p:spPr>
          <a:xfrm>
            <a:off x="5020525" y="1144602"/>
            <a:ext cx="3939538" cy="2670585"/>
          </a:xfrm>
          <a:prstGeom prst="rect">
            <a:avLst/>
          </a:prstGeom>
          <a:solidFill>
            <a:srgbClr val="93B3D7">
              <a:alpha val="8627"/>
            </a:srgbClr>
          </a:solidFill>
          <a:ln w="25400" cap="flat" cmpd="sng">
            <a:solidFill>
              <a:srgbClr val="395E89"/>
            </a:solidFill>
            <a:prstDash val="solid"/>
            <a:round/>
            <a:headEnd type="none" w="med" len="med"/>
            <a:tailEnd type="none" w="med" len="med"/>
          </a:ln>
        </p:spPr>
        <p:txBody>
          <a:bodyPr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panose="020B0604020202020204"/>
              <a:buNone/>
            </a:pPr>
            <a:endParaRPr sz="1800" b="0" i="0" u="none" strike="noStrike" cap="none"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47" name="Shape 147"/>
          <p:cNvSpPr/>
          <p:nvPr/>
        </p:nvSpPr>
        <p:spPr>
          <a:xfrm>
            <a:off x="4009257" y="2016332"/>
            <a:ext cx="784981" cy="219428"/>
          </a:xfrm>
          <a:prstGeom prst="leftRightArrow">
            <a:avLst>
              <a:gd name="adj1" fmla="val 50000"/>
              <a:gd name="adj2" fmla="val 50000"/>
            </a:avLst>
          </a:prstGeom>
          <a:solidFill>
            <a:schemeClr val="lt2"/>
          </a:solidFill>
          <a:ln w="25400" cap="flat" cmpd="sng">
            <a:solidFill>
              <a:srgbClr val="C4BD97"/>
            </a:solidFill>
            <a:prstDash val="solid"/>
            <a:round/>
            <a:headEnd type="none" w="med" len="med"/>
            <a:tailEnd type="none" w="med" len="med"/>
          </a:ln>
        </p:spPr>
        <p:txBody>
          <a:bodyPr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panose="020B0604020202020204"/>
              <a:buNone/>
            </a:pPr>
            <a:endParaRPr sz="1800" b="0" i="0" u="none" strike="noStrike" cap="none" dirty="0">
              <a:solidFill>
                <a:schemeClr val="lt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Shape 222"/>
          <p:cNvSpPr txBox="1">
            <a:spLocks noGrp="1"/>
          </p:cNvSpPr>
          <p:nvPr>
            <p:ph type="ctrTitle"/>
          </p:nvPr>
        </p:nvSpPr>
        <p:spPr>
          <a:xfrm>
            <a:off x="381000" y="0"/>
            <a:ext cx="8458200" cy="762000"/>
          </a:xfrm>
          <a:prstGeom prst="rect">
            <a:avLst/>
          </a:prstGeom>
          <a:noFill/>
          <a:ln>
            <a:noFill/>
          </a:ln>
        </p:spPr>
        <p:txBody>
          <a:bodyPr wrap="square" lIns="91425" tIns="45700" rIns="91425" bIns="45700" anchor="ctr" anchorCtr="0">
            <a:noAutofit/>
          </a:bodyPr>
          <a:lstStyle/>
          <a:p>
            <a:pPr marL="0" marR="0" lvl="0" indent="0" algn="l" rtl="0">
              <a:lnSpc>
                <a:spcPct val="100000"/>
              </a:lnSpc>
              <a:spcBef>
                <a:spcPts val="0"/>
              </a:spcBef>
              <a:spcAft>
                <a:spcPts val="0"/>
              </a:spcAft>
              <a:buClr>
                <a:schemeClr val="dk1"/>
              </a:buClr>
              <a:buSzPct val="25000"/>
              <a:buFont typeface="Calibri" panose="020F0502020204030204"/>
              <a:buNone/>
            </a:pPr>
            <a:r>
              <a:rPr lang="en-US" sz="4000" b="0" i="1" u="none" strike="noStrike" cap="none" dirty="0" smtClean="0">
                <a:solidFill>
                  <a:schemeClr val="dk1"/>
                </a:solidFill>
                <a:latin typeface="Calibri" panose="020F0502020204030204"/>
                <a:ea typeface="Calibri" panose="020F0502020204030204"/>
                <a:cs typeface="Calibri" panose="020F0502020204030204"/>
                <a:sym typeface="Calibri" panose="020F0502020204030204"/>
              </a:rPr>
              <a:t>Hypothesis Generation</a:t>
            </a:r>
            <a:endParaRPr lang="en-US" sz="4000" b="0" i="1"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26" name="Shape 226"/>
          <p:cNvSpPr txBox="1">
            <a:spLocks noGrp="1"/>
          </p:cNvSpPr>
          <p:nvPr>
            <p:ph type="dt" sz="half" idx="10"/>
          </p:nvPr>
        </p:nvSpPr>
        <p:spPr>
          <a:prstGeom prst="rect">
            <a:avLst/>
          </a:prstGeom>
          <a:noFill/>
          <a:ln>
            <a:noFill/>
          </a:ln>
        </p:spPr>
        <p:txBody>
          <a:bodyPr wrap="square" lIns="91425" tIns="45700" rIns="91425" bIns="45700" anchor="ctr" anchorCtr="0">
            <a:noAutofit/>
          </a:bodyPr>
          <a:lstStyle/>
          <a:p>
            <a:pPr marL="0" marR="0" lvl="0" indent="0" algn="l" rtl="0">
              <a:lnSpc>
                <a:spcPct val="100000"/>
              </a:lnSpc>
              <a:spcBef>
                <a:spcPts val="0"/>
              </a:spcBef>
              <a:spcAft>
                <a:spcPts val="0"/>
              </a:spcAft>
              <a:buClr>
                <a:schemeClr val="lt1"/>
              </a:buClr>
              <a:buSzPct val="25000"/>
              <a:buFont typeface="Calibri" panose="020F0502020204030204"/>
              <a:buNone/>
            </a:pPr>
            <a:r>
              <a:rPr lang="en-US" sz="1200" b="0" i="0" u="none" strike="noStrike" cap="none" smtClean="0">
                <a:solidFill>
                  <a:schemeClr val="lt1"/>
                </a:solidFill>
                <a:latin typeface="Calibri" panose="020F0502020204030204"/>
                <a:ea typeface="Calibri" panose="020F0502020204030204"/>
                <a:cs typeface="Calibri" panose="020F0502020204030204"/>
                <a:sym typeface="Calibri" panose="020F0502020204030204"/>
              </a:rPr>
              <a:t>Oct 14, 2018</a:t>
            </a:r>
            <a:endParaRPr lang="en-US" sz="1200" b="0" i="0" u="none" strike="noStrike" cap="none"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24" name="Shape 224"/>
          <p:cNvSpPr txBox="1">
            <a:spLocks noGrp="1"/>
          </p:cNvSpPr>
          <p:nvPr>
            <p:ph type="ftr" sz="quarter" idx="11"/>
          </p:nvPr>
        </p:nvSpPr>
        <p:spPr>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Calibri" panose="020F0502020204030204"/>
              <a:buNone/>
            </a:pPr>
            <a:r>
              <a:rPr lang="en-US" sz="1200" b="0" i="0" u="none" strike="noStrike" cap="none" smtClean="0">
                <a:solidFill>
                  <a:schemeClr val="lt1"/>
                </a:solidFill>
                <a:latin typeface="Calibri" panose="020F0502020204030204"/>
                <a:ea typeface="Calibri" panose="020F0502020204030204"/>
                <a:cs typeface="Calibri" panose="020F0502020204030204"/>
                <a:sym typeface="Calibri" panose="020F0502020204030204"/>
              </a:rPr>
              <a:t>Capstone Project Status Report - Oct-2018</a:t>
            </a:r>
            <a:endParaRPr lang="en-US" sz="1200" b="0" i="0" u="none" strike="noStrike" cap="none"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25" name="Shape 225"/>
          <p:cNvSpPr txBox="1">
            <a:spLocks noGrp="1"/>
          </p:cNvSpPr>
          <p:nvPr>
            <p:ph type="sldNum" sz="quarter" idx="12"/>
          </p:nvPr>
        </p:nvSpPr>
        <p:spPr>
          <a:prstGeom prst="rect">
            <a:avLst/>
          </a:prstGeom>
          <a:noFill/>
          <a:ln>
            <a:noFill/>
          </a:ln>
        </p:spPr>
        <p:txBody>
          <a:bodyPr wrap="square" lIns="91425" tIns="45700" rIns="91425" bIns="45700" anchor="ctr" anchorCtr="0">
            <a:noAutofit/>
          </a:bodyPr>
          <a:lstStyle/>
          <a:p>
            <a:pPr marL="0" marR="0" lvl="0" indent="0" algn="r" rtl="0">
              <a:lnSpc>
                <a:spcPct val="100000"/>
              </a:lnSpc>
              <a:spcBef>
                <a:spcPts val="0"/>
              </a:spcBef>
              <a:spcAft>
                <a:spcPts val="0"/>
              </a:spcAft>
              <a:buClr>
                <a:schemeClr val="lt1"/>
              </a:buClr>
              <a:buSzPct val="25000"/>
              <a:buFont typeface="Calibri" panose="020F0502020204030204"/>
              <a:buNone/>
            </a:pPr>
            <a:fld id="{00000000-1234-1234-1234-123412341234}" type="slidenum">
              <a:rPr lang="en-US" sz="1200" b="1" i="0" u="none" strike="noStrike" cap="none">
                <a:solidFill>
                  <a:schemeClr val="lt1"/>
                </a:solidFill>
                <a:latin typeface="Calibri" panose="020F0502020204030204"/>
                <a:ea typeface="Calibri" panose="020F0502020204030204"/>
                <a:cs typeface="Calibri" panose="020F0502020204030204"/>
                <a:sym typeface="Calibri" panose="020F0502020204030204"/>
              </a:rPr>
            </a:fld>
            <a:endParaRPr lang="en-US" sz="1200" b="1" i="0" u="none" strike="noStrike" cap="none"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23" name="Shape 223"/>
          <p:cNvSpPr txBox="1"/>
          <p:nvPr/>
        </p:nvSpPr>
        <p:spPr>
          <a:xfrm>
            <a:off x="342900" y="1095599"/>
            <a:ext cx="8458200" cy="4883169"/>
          </a:xfrm>
          <a:prstGeom prst="rect">
            <a:avLst/>
          </a:prstGeom>
          <a:noFill/>
          <a:ln w="9525" cap="flat" cmpd="sng">
            <a:solidFill>
              <a:schemeClr val="dk1"/>
            </a:solidFill>
            <a:prstDash val="solid"/>
            <a:round/>
            <a:headEnd type="none" w="med" len="med"/>
            <a:tailEnd type="none" w="med" len="med"/>
          </a:ln>
        </p:spPr>
        <p:txBody>
          <a:bodyPr wrap="square" lIns="91425" tIns="45700" rIns="91425" bIns="45700" anchor="t" anchorCtr="0">
            <a:noAutofit/>
          </a:bodyPr>
          <a:lstStyle/>
          <a:p>
            <a:pPr marL="0" marR="0" lvl="0" indent="0" algn="l" rtl="0">
              <a:lnSpc>
                <a:spcPct val="100000"/>
              </a:lnSpc>
              <a:spcBef>
                <a:spcPts val="0"/>
              </a:spcBef>
              <a:spcAft>
                <a:spcPts val="0"/>
              </a:spcAft>
              <a:buClr>
                <a:srgbClr val="0070C0"/>
              </a:buClr>
              <a:buSzPct val="25000"/>
              <a:buFont typeface="Calibri" panose="020F0502020204030204"/>
              <a:buNone/>
            </a:pPr>
            <a:r>
              <a:rPr lang="en-US" sz="2400" b="0" i="0" u="none" strike="noStrike" cap="none" dirty="0" smtClean="0">
                <a:solidFill>
                  <a:srgbClr val="0070C0"/>
                </a:solidFill>
                <a:latin typeface="Calibri" panose="020F0502020204030204"/>
                <a:ea typeface="Calibri" panose="020F0502020204030204"/>
                <a:cs typeface="Calibri" panose="020F0502020204030204"/>
                <a:sym typeface="Calibri" panose="020F0502020204030204"/>
              </a:rPr>
              <a:t>Hypothesis which could influence the demand of bike:</a:t>
            </a:r>
            <a:endParaRPr lang="en-US" sz="2400" b="0" i="0" u="none" strike="noStrike" cap="none" dirty="0">
              <a:solidFill>
                <a:srgbClr val="0070C0"/>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Clr>
                <a:srgbClr val="000000"/>
              </a:buClr>
              <a:buFont typeface="Arial" panose="020B0604020202020204"/>
              <a:buNone/>
            </a:pPr>
            <a:endParaRPr sz="18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a:p>
            <a:pPr marL="285750" indent="-285750">
              <a:buClr>
                <a:schemeClr val="dk1"/>
              </a:buClr>
              <a:buSzPct val="75000"/>
              <a:buFont typeface="Noto Sans Symbols"/>
              <a:buChar char="❑"/>
            </a:pPr>
            <a:r>
              <a:rPr lang="en-US" sz="1800" b="1" dirty="0" smtClean="0">
                <a:solidFill>
                  <a:schemeClr val="dk1"/>
                </a:solidFill>
                <a:latin typeface="Calibri" panose="020F0502020204030204"/>
                <a:ea typeface="Calibri" panose="020F0502020204030204"/>
                <a:cs typeface="Calibri" panose="020F0502020204030204"/>
                <a:sym typeface="Calibri" panose="020F0502020204030204"/>
              </a:rPr>
              <a:t>Hourly trend</a:t>
            </a:r>
            <a:r>
              <a:rPr lang="en-US" sz="1800" dirty="0" smtClean="0">
                <a:solidFill>
                  <a:schemeClr val="dk1"/>
                </a:solidFill>
                <a:latin typeface="Calibri" panose="020F0502020204030204"/>
                <a:ea typeface="Calibri" panose="020F0502020204030204"/>
                <a:cs typeface="Calibri" panose="020F0502020204030204"/>
                <a:sym typeface="Calibri" panose="020F0502020204030204"/>
              </a:rPr>
              <a:t>: There must be high demand during office timings. Early morning and late evening can have different trend (cyclist) and low demand during 10:00 pm to 4:00 am.</a:t>
            </a:r>
            <a:endParaRPr lang="en-US" sz="1800" b="0" i="0" u="none" strike="noStrike" cap="none" dirty="0" smtClean="0">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85750" algn="l" rtl="0">
              <a:lnSpc>
                <a:spcPct val="100000"/>
              </a:lnSpc>
              <a:spcBef>
                <a:spcPts val="0"/>
              </a:spcBef>
              <a:spcAft>
                <a:spcPts val="0"/>
              </a:spcAft>
              <a:buClr>
                <a:schemeClr val="dk1"/>
              </a:buClr>
              <a:buSzPct val="75000"/>
              <a:buFont typeface="Noto Sans Symbols"/>
              <a:buChar char="❑"/>
            </a:pPr>
            <a:endParaRPr lang="en-US" sz="1800" b="0" i="0" u="none" strike="noStrike" cap="none" dirty="0" smtClean="0">
              <a:solidFill>
                <a:schemeClr val="dk1"/>
              </a:solidFill>
              <a:latin typeface="Calibri" panose="020F0502020204030204"/>
              <a:ea typeface="Calibri" panose="020F0502020204030204"/>
              <a:cs typeface="Calibri" panose="020F0502020204030204"/>
              <a:sym typeface="Calibri" panose="020F0502020204030204"/>
            </a:endParaRPr>
          </a:p>
          <a:p>
            <a:pPr marL="285750" indent="-285750">
              <a:buClr>
                <a:schemeClr val="dk1"/>
              </a:buClr>
              <a:buSzPct val="75000"/>
              <a:buFont typeface="Noto Sans Symbols"/>
              <a:buChar char="❑"/>
            </a:pPr>
            <a:r>
              <a:rPr lang="en-US" sz="1800" b="1" dirty="0" smtClean="0">
                <a:solidFill>
                  <a:schemeClr val="dk1"/>
                </a:solidFill>
                <a:latin typeface="Calibri" panose="020F0502020204030204"/>
                <a:ea typeface="Calibri" panose="020F0502020204030204"/>
                <a:cs typeface="Calibri" panose="020F0502020204030204"/>
                <a:sym typeface="Calibri" panose="020F0502020204030204"/>
              </a:rPr>
              <a:t>Daily Trend</a:t>
            </a:r>
            <a:r>
              <a:rPr lang="en-US" sz="1800" dirty="0" smtClean="0">
                <a:solidFill>
                  <a:schemeClr val="dk1"/>
                </a:solidFill>
                <a:latin typeface="Calibri" panose="020F0502020204030204"/>
                <a:ea typeface="Calibri" panose="020F0502020204030204"/>
                <a:cs typeface="Calibri" panose="020F0502020204030204"/>
                <a:sym typeface="Calibri" panose="020F0502020204030204"/>
              </a:rPr>
              <a:t>: Registered users demand more bike on weekdays as compared to weekend or holiday.</a:t>
            </a:r>
            <a:endParaRPr lang="en-US" sz="18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85750" algn="l" rtl="0">
              <a:lnSpc>
                <a:spcPct val="100000"/>
              </a:lnSpc>
              <a:spcBef>
                <a:spcPts val="0"/>
              </a:spcBef>
              <a:spcAft>
                <a:spcPts val="0"/>
              </a:spcAft>
              <a:buClr>
                <a:schemeClr val="dk1"/>
              </a:buClr>
              <a:buFont typeface="Noto Sans Symbols"/>
              <a:buNone/>
            </a:pPr>
            <a:endParaRPr sz="18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a:p>
            <a:pPr marL="285750" indent="-285750">
              <a:buClr>
                <a:schemeClr val="dk1"/>
              </a:buClr>
              <a:buSzPct val="75000"/>
              <a:buFont typeface="Noto Sans Symbols"/>
              <a:buChar char="❑"/>
            </a:pPr>
            <a:r>
              <a:rPr lang="en-US" sz="1800" b="1" dirty="0" smtClean="0">
                <a:solidFill>
                  <a:schemeClr val="dk1"/>
                </a:solidFill>
                <a:latin typeface="Calibri" panose="020F0502020204030204"/>
                <a:ea typeface="Calibri" panose="020F0502020204030204"/>
                <a:cs typeface="Calibri" panose="020F0502020204030204"/>
                <a:sym typeface="Calibri" panose="020F0502020204030204"/>
              </a:rPr>
              <a:t>Rain</a:t>
            </a:r>
            <a:r>
              <a:rPr lang="en-US" sz="1800" dirty="0" smtClean="0">
                <a:solidFill>
                  <a:schemeClr val="dk1"/>
                </a:solidFill>
                <a:latin typeface="Calibri" panose="020F0502020204030204"/>
                <a:ea typeface="Calibri" panose="020F0502020204030204"/>
                <a:cs typeface="Calibri" panose="020F0502020204030204"/>
                <a:sym typeface="Calibri" panose="020F0502020204030204"/>
              </a:rPr>
              <a:t>: The demand of bikes will be lower on a rainy day as compared to a sunny day. Similarly, higher humidity will cause to lower the demand and vice versa.</a:t>
            </a:r>
            <a:endParaRPr lang="en-US" sz="18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85750" algn="l" rtl="0">
              <a:lnSpc>
                <a:spcPct val="100000"/>
              </a:lnSpc>
              <a:spcBef>
                <a:spcPts val="0"/>
              </a:spcBef>
              <a:spcAft>
                <a:spcPts val="0"/>
              </a:spcAft>
              <a:buClr>
                <a:schemeClr val="dk1"/>
              </a:buClr>
              <a:buFont typeface="Noto Sans Symbols"/>
              <a:buNone/>
            </a:pPr>
            <a:endParaRPr sz="18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a:p>
            <a:pPr marL="285750" indent="-285750">
              <a:buClr>
                <a:schemeClr val="dk1"/>
              </a:buClr>
              <a:buSzPct val="75000"/>
              <a:buFont typeface="Noto Sans Symbols"/>
              <a:buChar char="❑"/>
            </a:pPr>
            <a:r>
              <a:rPr lang="en-US" sz="1800" b="1" dirty="0" smtClean="0">
                <a:solidFill>
                  <a:schemeClr val="dk1"/>
                </a:solidFill>
                <a:latin typeface="Calibri" panose="020F0502020204030204"/>
                <a:ea typeface="Calibri" panose="020F0502020204030204"/>
                <a:cs typeface="Calibri" panose="020F0502020204030204"/>
                <a:sym typeface="Calibri" panose="020F0502020204030204"/>
              </a:rPr>
              <a:t>Temperature</a:t>
            </a:r>
            <a:r>
              <a:rPr lang="en-US" sz="1800" dirty="0" smtClean="0">
                <a:solidFill>
                  <a:schemeClr val="dk1"/>
                </a:solidFill>
                <a:latin typeface="Calibri" panose="020F0502020204030204"/>
                <a:ea typeface="Calibri" panose="020F0502020204030204"/>
                <a:cs typeface="Calibri" panose="020F0502020204030204"/>
                <a:sym typeface="Calibri" panose="020F0502020204030204"/>
              </a:rPr>
              <a:t>: At some location, temperature has negative correlation with bike demand. But, after looking at temperature graph for some other location, I presume it may have positive correlation.</a:t>
            </a:r>
            <a:endParaRPr lang="en-US" sz="1800" b="0" i="0" u="none" strike="noStrike" cap="none" dirty="0" smtClean="0">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85750" algn="l" rtl="0">
              <a:lnSpc>
                <a:spcPct val="100000"/>
              </a:lnSpc>
              <a:spcBef>
                <a:spcPts val="0"/>
              </a:spcBef>
              <a:spcAft>
                <a:spcPts val="0"/>
              </a:spcAft>
              <a:buClr>
                <a:schemeClr val="dk1"/>
              </a:buClr>
              <a:buSzPct val="75000"/>
            </a:pPr>
            <a:endParaRPr lang="en-US" sz="18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Clr>
                <a:srgbClr val="000000"/>
              </a:buClr>
              <a:buFont typeface="Arial" panose="020B0604020202020204"/>
              <a:buNone/>
            </a:pPr>
            <a:endParaRPr sz="18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Shape 222"/>
          <p:cNvSpPr txBox="1">
            <a:spLocks noGrp="1"/>
          </p:cNvSpPr>
          <p:nvPr>
            <p:ph type="ctrTitle"/>
          </p:nvPr>
        </p:nvSpPr>
        <p:spPr>
          <a:xfrm>
            <a:off x="381000" y="0"/>
            <a:ext cx="8458200" cy="762000"/>
          </a:xfrm>
          <a:prstGeom prst="rect">
            <a:avLst/>
          </a:prstGeom>
          <a:noFill/>
          <a:ln>
            <a:noFill/>
          </a:ln>
        </p:spPr>
        <p:txBody>
          <a:bodyPr wrap="square" lIns="91425" tIns="45700" rIns="91425" bIns="45700" anchor="ctr" anchorCtr="0">
            <a:noAutofit/>
          </a:bodyPr>
          <a:lstStyle/>
          <a:p>
            <a:pPr marL="0" marR="0" lvl="0" indent="0" algn="l" rtl="0">
              <a:lnSpc>
                <a:spcPct val="100000"/>
              </a:lnSpc>
              <a:spcBef>
                <a:spcPts val="0"/>
              </a:spcBef>
              <a:spcAft>
                <a:spcPts val="0"/>
              </a:spcAft>
              <a:buClr>
                <a:schemeClr val="dk1"/>
              </a:buClr>
              <a:buSzPct val="25000"/>
              <a:buFont typeface="Calibri" panose="020F0502020204030204"/>
              <a:buNone/>
            </a:pPr>
            <a:r>
              <a:rPr lang="en-US" sz="4000" b="0" i="1" u="none" strike="noStrike" cap="none" dirty="0" smtClean="0">
                <a:solidFill>
                  <a:schemeClr val="dk1"/>
                </a:solidFill>
                <a:latin typeface="Calibri" panose="020F0502020204030204"/>
                <a:ea typeface="Calibri" panose="020F0502020204030204"/>
                <a:cs typeface="Calibri" panose="020F0502020204030204"/>
                <a:sym typeface="Calibri" panose="020F0502020204030204"/>
              </a:rPr>
              <a:t>Hypothesis Generation</a:t>
            </a:r>
            <a:endParaRPr lang="en-US" sz="4000" b="0" i="1"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26" name="Shape 226"/>
          <p:cNvSpPr txBox="1">
            <a:spLocks noGrp="1"/>
          </p:cNvSpPr>
          <p:nvPr>
            <p:ph type="dt" sz="half" idx="10"/>
          </p:nvPr>
        </p:nvSpPr>
        <p:spPr>
          <a:prstGeom prst="rect">
            <a:avLst/>
          </a:prstGeom>
          <a:noFill/>
          <a:ln>
            <a:noFill/>
          </a:ln>
        </p:spPr>
        <p:txBody>
          <a:bodyPr wrap="square" lIns="91425" tIns="45700" rIns="91425" bIns="45700" anchor="ctr" anchorCtr="0">
            <a:noAutofit/>
          </a:bodyPr>
          <a:lstStyle/>
          <a:p>
            <a:pPr marL="0" marR="0" lvl="0" indent="0" algn="l" rtl="0">
              <a:lnSpc>
                <a:spcPct val="100000"/>
              </a:lnSpc>
              <a:spcBef>
                <a:spcPts val="0"/>
              </a:spcBef>
              <a:spcAft>
                <a:spcPts val="0"/>
              </a:spcAft>
              <a:buClr>
                <a:schemeClr val="lt1"/>
              </a:buClr>
              <a:buSzPct val="25000"/>
              <a:buFont typeface="Calibri" panose="020F0502020204030204"/>
              <a:buNone/>
            </a:pPr>
            <a:r>
              <a:rPr lang="en-US" sz="1200" b="0" i="0" u="none" strike="noStrike" cap="none" smtClean="0">
                <a:solidFill>
                  <a:schemeClr val="lt1"/>
                </a:solidFill>
                <a:latin typeface="Calibri" panose="020F0502020204030204"/>
                <a:ea typeface="Calibri" panose="020F0502020204030204"/>
                <a:cs typeface="Calibri" panose="020F0502020204030204"/>
                <a:sym typeface="Calibri" panose="020F0502020204030204"/>
              </a:rPr>
              <a:t>Oct 14, 2018</a:t>
            </a:r>
            <a:endParaRPr lang="en-US" sz="1200" b="0" i="0" u="none" strike="noStrike" cap="none"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24" name="Shape 224"/>
          <p:cNvSpPr txBox="1">
            <a:spLocks noGrp="1"/>
          </p:cNvSpPr>
          <p:nvPr>
            <p:ph type="ftr" sz="quarter" idx="11"/>
          </p:nvPr>
        </p:nvSpPr>
        <p:spPr>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Calibri" panose="020F0502020204030204"/>
              <a:buNone/>
            </a:pPr>
            <a:r>
              <a:rPr lang="en-US" sz="1200" b="0" i="0" u="none" strike="noStrike" cap="none" smtClean="0">
                <a:solidFill>
                  <a:schemeClr val="lt1"/>
                </a:solidFill>
                <a:latin typeface="Calibri" panose="020F0502020204030204"/>
                <a:ea typeface="Calibri" panose="020F0502020204030204"/>
                <a:cs typeface="Calibri" panose="020F0502020204030204"/>
                <a:sym typeface="Calibri" panose="020F0502020204030204"/>
              </a:rPr>
              <a:t>Capstone Project Status Report - Oct-2018</a:t>
            </a:r>
            <a:endParaRPr lang="en-US" sz="1200" b="0" i="0" u="none" strike="noStrike" cap="none"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25" name="Shape 225"/>
          <p:cNvSpPr txBox="1">
            <a:spLocks noGrp="1"/>
          </p:cNvSpPr>
          <p:nvPr>
            <p:ph type="sldNum" sz="quarter" idx="12"/>
          </p:nvPr>
        </p:nvSpPr>
        <p:spPr>
          <a:prstGeom prst="rect">
            <a:avLst/>
          </a:prstGeom>
          <a:noFill/>
          <a:ln>
            <a:noFill/>
          </a:ln>
        </p:spPr>
        <p:txBody>
          <a:bodyPr wrap="square" lIns="91425" tIns="45700" rIns="91425" bIns="45700" anchor="ctr" anchorCtr="0">
            <a:noAutofit/>
          </a:bodyPr>
          <a:lstStyle/>
          <a:p>
            <a:pPr marL="0" marR="0" lvl="0" indent="0" algn="r" rtl="0">
              <a:lnSpc>
                <a:spcPct val="100000"/>
              </a:lnSpc>
              <a:spcBef>
                <a:spcPts val="0"/>
              </a:spcBef>
              <a:spcAft>
                <a:spcPts val="0"/>
              </a:spcAft>
              <a:buClr>
                <a:schemeClr val="lt1"/>
              </a:buClr>
              <a:buSzPct val="25000"/>
              <a:buFont typeface="Calibri" panose="020F0502020204030204"/>
              <a:buNone/>
            </a:pPr>
            <a:fld id="{00000000-1234-1234-1234-123412341234}" type="slidenum">
              <a:rPr lang="en-US" sz="1200" b="1" i="0" u="none" strike="noStrike" cap="none">
                <a:solidFill>
                  <a:schemeClr val="lt1"/>
                </a:solidFill>
                <a:latin typeface="Calibri" panose="020F0502020204030204"/>
                <a:ea typeface="Calibri" panose="020F0502020204030204"/>
                <a:cs typeface="Calibri" panose="020F0502020204030204"/>
                <a:sym typeface="Calibri" panose="020F0502020204030204"/>
              </a:rPr>
            </a:fld>
            <a:endParaRPr lang="en-US" sz="1200" b="1" i="0" u="none" strike="noStrike" cap="none"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23" name="Shape 223"/>
          <p:cNvSpPr txBox="1"/>
          <p:nvPr/>
        </p:nvSpPr>
        <p:spPr>
          <a:xfrm>
            <a:off x="342900" y="1095599"/>
            <a:ext cx="8458200" cy="4883169"/>
          </a:xfrm>
          <a:prstGeom prst="rect">
            <a:avLst/>
          </a:prstGeom>
          <a:noFill/>
          <a:ln w="9525" cap="flat" cmpd="sng">
            <a:solidFill>
              <a:schemeClr val="dk1"/>
            </a:solidFill>
            <a:prstDash val="solid"/>
            <a:round/>
            <a:headEnd type="none" w="med" len="med"/>
            <a:tailEnd type="none" w="med" len="med"/>
          </a:ln>
        </p:spPr>
        <p:txBody>
          <a:bodyPr wrap="square" lIns="91425" tIns="45700" rIns="91425" bIns="45700" anchor="t" anchorCtr="0">
            <a:noAutofit/>
          </a:bodyPr>
          <a:lstStyle/>
          <a:p>
            <a:pPr marL="285750" lvl="0" indent="-285750">
              <a:buClr>
                <a:schemeClr val="dk1"/>
              </a:buClr>
            </a:pPr>
            <a:endParaRPr lang="en-US" sz="1800" dirty="0" smtClean="0">
              <a:solidFill>
                <a:schemeClr val="dk1"/>
              </a:solidFill>
              <a:latin typeface="Calibri" panose="020F0502020204030204"/>
              <a:ea typeface="Calibri" panose="020F0502020204030204"/>
              <a:cs typeface="Calibri" panose="020F0502020204030204"/>
              <a:sym typeface="Calibri" panose="020F0502020204030204"/>
            </a:endParaRPr>
          </a:p>
          <a:p>
            <a:pPr marL="285750" indent="-285750">
              <a:buClr>
                <a:schemeClr val="dk1"/>
              </a:buClr>
              <a:buSzPct val="75000"/>
              <a:buFont typeface="Noto Sans Symbols"/>
              <a:buChar char="❑"/>
            </a:pPr>
            <a:r>
              <a:rPr lang="en-US" sz="1800" b="1" dirty="0" smtClean="0">
                <a:solidFill>
                  <a:schemeClr val="dk1"/>
                </a:solidFill>
                <a:latin typeface="Calibri" panose="020F0502020204030204"/>
                <a:ea typeface="Calibri" panose="020F0502020204030204"/>
                <a:cs typeface="Calibri" panose="020F0502020204030204"/>
                <a:sym typeface="Calibri" panose="020F0502020204030204"/>
              </a:rPr>
              <a:t>Pollution</a:t>
            </a:r>
            <a:r>
              <a:rPr lang="en-US" sz="1800" dirty="0" smtClean="0">
                <a:solidFill>
                  <a:schemeClr val="dk1"/>
                </a:solidFill>
                <a:latin typeface="Calibri" panose="020F0502020204030204"/>
                <a:ea typeface="Calibri" panose="020F0502020204030204"/>
                <a:cs typeface="Calibri" panose="020F0502020204030204"/>
                <a:sym typeface="Calibri" panose="020F0502020204030204"/>
              </a:rPr>
              <a:t>: If the pollution level in a city starts soaring, people may start using Bike (it may be influenced by government / company policies or increased awareness).</a:t>
            </a:r>
            <a:endParaRPr lang="en-US" sz="1800" b="0" i="0" u="none" strike="noStrike" cap="none" dirty="0" smtClean="0">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85750" algn="l" rtl="0">
              <a:lnSpc>
                <a:spcPct val="100000"/>
              </a:lnSpc>
              <a:spcBef>
                <a:spcPts val="0"/>
              </a:spcBef>
              <a:spcAft>
                <a:spcPts val="0"/>
              </a:spcAft>
              <a:buClr>
                <a:schemeClr val="dk1"/>
              </a:buClr>
              <a:buSzPct val="75000"/>
              <a:buFont typeface="Noto Sans Symbols"/>
              <a:buChar char="❑"/>
            </a:pPr>
            <a:endParaRPr lang="en-US" sz="1800" b="0" i="0" u="none" strike="noStrike" cap="none" dirty="0" smtClean="0">
              <a:solidFill>
                <a:schemeClr val="dk1"/>
              </a:solidFill>
              <a:latin typeface="Calibri" panose="020F0502020204030204"/>
              <a:ea typeface="Calibri" panose="020F0502020204030204"/>
              <a:cs typeface="Calibri" panose="020F0502020204030204"/>
              <a:sym typeface="Calibri" panose="020F0502020204030204"/>
            </a:endParaRPr>
          </a:p>
          <a:p>
            <a:pPr marL="285750" indent="-285750">
              <a:buClr>
                <a:schemeClr val="dk1"/>
              </a:buClr>
              <a:buSzPct val="75000"/>
              <a:buFont typeface="Noto Sans Symbols"/>
              <a:buChar char="❑"/>
            </a:pPr>
            <a:r>
              <a:rPr lang="en-US" sz="1800" b="1" dirty="0" smtClean="0">
                <a:solidFill>
                  <a:schemeClr val="dk1"/>
                </a:solidFill>
                <a:latin typeface="Calibri" panose="020F0502020204030204"/>
                <a:ea typeface="Calibri" panose="020F0502020204030204"/>
                <a:cs typeface="Calibri" panose="020F0502020204030204"/>
                <a:sym typeface="Calibri" panose="020F0502020204030204"/>
              </a:rPr>
              <a:t>Time</a:t>
            </a:r>
            <a:r>
              <a:rPr lang="en-US" sz="1800" dirty="0" smtClean="0">
                <a:solidFill>
                  <a:schemeClr val="dk1"/>
                </a:solidFill>
                <a:latin typeface="Calibri" panose="020F0502020204030204"/>
                <a:ea typeface="Calibri" panose="020F0502020204030204"/>
                <a:cs typeface="Calibri" panose="020F0502020204030204"/>
                <a:sym typeface="Calibri" panose="020F0502020204030204"/>
              </a:rPr>
              <a:t>: Total demand should have higher contribution of registered user as compared to casual because registered user base would increase over time.</a:t>
            </a:r>
            <a:endParaRPr lang="en-US" sz="180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85750" algn="l" rtl="0">
              <a:lnSpc>
                <a:spcPct val="100000"/>
              </a:lnSpc>
              <a:spcBef>
                <a:spcPts val="0"/>
              </a:spcBef>
              <a:spcAft>
                <a:spcPts val="0"/>
              </a:spcAft>
              <a:buClr>
                <a:schemeClr val="dk1"/>
              </a:buClr>
              <a:buFont typeface="Noto Sans Symbols"/>
              <a:buNone/>
            </a:pPr>
            <a:endParaRPr sz="18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a:p>
            <a:pPr marL="285750" lvl="0" indent="-285750">
              <a:buClr>
                <a:schemeClr val="dk1"/>
              </a:buClr>
              <a:buSzPct val="75000"/>
              <a:buFont typeface="Noto Sans Symbols"/>
              <a:buChar char="❑"/>
            </a:pPr>
            <a:r>
              <a:rPr lang="en-US" sz="1800" b="1" dirty="0" smtClean="0">
                <a:solidFill>
                  <a:schemeClr val="dk1"/>
                </a:solidFill>
                <a:latin typeface="Calibri" panose="020F0502020204030204"/>
                <a:ea typeface="Calibri" panose="020F0502020204030204"/>
                <a:cs typeface="Calibri" panose="020F0502020204030204"/>
                <a:sym typeface="Calibri" panose="020F0502020204030204"/>
              </a:rPr>
              <a:t>Traffic</a:t>
            </a:r>
            <a:r>
              <a:rPr lang="en-US" sz="1800" dirty="0" smtClean="0">
                <a:solidFill>
                  <a:schemeClr val="dk1"/>
                </a:solidFill>
                <a:latin typeface="Calibri" panose="020F0502020204030204"/>
                <a:ea typeface="Calibri" panose="020F0502020204030204"/>
                <a:cs typeface="Calibri" panose="020F0502020204030204"/>
                <a:sym typeface="Calibri" panose="020F0502020204030204"/>
              </a:rPr>
              <a:t>: It can be positively correlated with Bike demand. Higher traffic may force people to use bike as compared to other road transport medium like car, taxi etc.</a:t>
            </a:r>
            <a:endParaRPr lang="en-US" sz="1800" b="0" i="0" u="none" strike="noStrike" cap="none" dirty="0" smtClean="0">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85750" algn="l" rtl="0">
              <a:lnSpc>
                <a:spcPct val="100000"/>
              </a:lnSpc>
              <a:spcBef>
                <a:spcPts val="0"/>
              </a:spcBef>
              <a:spcAft>
                <a:spcPts val="0"/>
              </a:spcAft>
              <a:buClr>
                <a:schemeClr val="dk1"/>
              </a:buClr>
              <a:buSzPct val="75000"/>
            </a:pPr>
            <a:endParaRPr lang="en-US" sz="18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Clr>
                <a:srgbClr val="000000"/>
              </a:buClr>
              <a:buFont typeface="Arial" panose="020B0604020202020204"/>
              <a:buNone/>
            </a:pPr>
            <a:endParaRPr sz="18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Shape 222"/>
          <p:cNvSpPr txBox="1">
            <a:spLocks noGrp="1"/>
          </p:cNvSpPr>
          <p:nvPr>
            <p:ph type="ctrTitle"/>
          </p:nvPr>
        </p:nvSpPr>
        <p:spPr>
          <a:xfrm>
            <a:off x="381000" y="0"/>
            <a:ext cx="8458200" cy="762000"/>
          </a:xfrm>
          <a:prstGeom prst="rect">
            <a:avLst/>
          </a:prstGeom>
          <a:noFill/>
          <a:ln>
            <a:noFill/>
          </a:ln>
        </p:spPr>
        <p:txBody>
          <a:bodyPr wrap="square" lIns="91425" tIns="45700" rIns="91425" bIns="45700" anchor="ctr" anchorCtr="0">
            <a:noAutofit/>
          </a:bodyPr>
          <a:lstStyle/>
          <a:p>
            <a:pPr marL="0" marR="0" lvl="0" indent="0" algn="l" rtl="0">
              <a:lnSpc>
                <a:spcPct val="100000"/>
              </a:lnSpc>
              <a:spcBef>
                <a:spcPts val="0"/>
              </a:spcBef>
              <a:spcAft>
                <a:spcPts val="0"/>
              </a:spcAft>
              <a:buClr>
                <a:schemeClr val="dk1"/>
              </a:buClr>
              <a:buSzPct val="25000"/>
              <a:buFont typeface="Calibri" panose="020F0502020204030204"/>
              <a:buNone/>
            </a:pPr>
            <a:r>
              <a:rPr lang="en-US" sz="4000" b="0" i="1" u="none" strike="noStrike" cap="none" dirty="0" smtClean="0">
                <a:solidFill>
                  <a:schemeClr val="dk1"/>
                </a:solidFill>
                <a:latin typeface="Calibri" panose="020F0502020204030204"/>
                <a:ea typeface="Calibri" panose="020F0502020204030204"/>
                <a:cs typeface="Calibri" panose="020F0502020204030204"/>
                <a:sym typeface="Calibri" panose="020F0502020204030204"/>
              </a:rPr>
              <a:t>Understanding the Data Set</a:t>
            </a:r>
            <a:endParaRPr lang="en-US" sz="4000" b="0" i="1"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26" name="Shape 226"/>
          <p:cNvSpPr txBox="1">
            <a:spLocks noGrp="1"/>
          </p:cNvSpPr>
          <p:nvPr>
            <p:ph type="dt" sz="half" idx="10"/>
          </p:nvPr>
        </p:nvSpPr>
        <p:spPr>
          <a:prstGeom prst="rect">
            <a:avLst/>
          </a:prstGeom>
          <a:noFill/>
          <a:ln>
            <a:noFill/>
          </a:ln>
        </p:spPr>
        <p:txBody>
          <a:bodyPr wrap="square" lIns="91425" tIns="45700" rIns="91425" bIns="45700" anchor="ctr" anchorCtr="0">
            <a:noAutofit/>
          </a:bodyPr>
          <a:lstStyle/>
          <a:p>
            <a:pPr marL="0" marR="0" lvl="0" indent="0" algn="l" rtl="0">
              <a:lnSpc>
                <a:spcPct val="100000"/>
              </a:lnSpc>
              <a:spcBef>
                <a:spcPts val="0"/>
              </a:spcBef>
              <a:spcAft>
                <a:spcPts val="0"/>
              </a:spcAft>
              <a:buClr>
                <a:schemeClr val="lt1"/>
              </a:buClr>
              <a:buSzPct val="25000"/>
              <a:buFont typeface="Calibri" panose="020F0502020204030204"/>
              <a:buNone/>
            </a:pPr>
            <a:r>
              <a:rPr lang="en-US" sz="1200" b="0" i="0" u="none" strike="noStrike" cap="none" smtClean="0">
                <a:solidFill>
                  <a:schemeClr val="lt1"/>
                </a:solidFill>
                <a:latin typeface="Calibri" panose="020F0502020204030204"/>
                <a:ea typeface="Calibri" panose="020F0502020204030204"/>
                <a:cs typeface="Calibri" panose="020F0502020204030204"/>
                <a:sym typeface="Calibri" panose="020F0502020204030204"/>
              </a:rPr>
              <a:t>Oct 14, 2018</a:t>
            </a:r>
            <a:endParaRPr lang="en-US" sz="1200" b="0" i="0" u="none" strike="noStrike" cap="none"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24" name="Shape 224"/>
          <p:cNvSpPr txBox="1">
            <a:spLocks noGrp="1"/>
          </p:cNvSpPr>
          <p:nvPr>
            <p:ph type="ftr" sz="quarter" idx="11"/>
          </p:nvPr>
        </p:nvSpPr>
        <p:spPr>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Calibri" panose="020F0502020204030204"/>
              <a:buNone/>
            </a:pPr>
            <a:r>
              <a:rPr lang="en-US" sz="1200" b="0" i="0" u="none" strike="noStrike" cap="none" smtClean="0">
                <a:solidFill>
                  <a:schemeClr val="lt1"/>
                </a:solidFill>
                <a:latin typeface="Calibri" panose="020F0502020204030204"/>
                <a:ea typeface="Calibri" panose="020F0502020204030204"/>
                <a:cs typeface="Calibri" panose="020F0502020204030204"/>
                <a:sym typeface="Calibri" panose="020F0502020204030204"/>
              </a:rPr>
              <a:t>Capstone Project Status Report - Oct-2018</a:t>
            </a:r>
            <a:endParaRPr lang="en-US" sz="1200" b="0" i="0" u="none" strike="noStrike" cap="none"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25" name="Shape 225"/>
          <p:cNvSpPr txBox="1">
            <a:spLocks noGrp="1"/>
          </p:cNvSpPr>
          <p:nvPr>
            <p:ph type="sldNum" sz="quarter" idx="12"/>
          </p:nvPr>
        </p:nvSpPr>
        <p:spPr>
          <a:prstGeom prst="rect">
            <a:avLst/>
          </a:prstGeom>
          <a:noFill/>
          <a:ln>
            <a:noFill/>
          </a:ln>
        </p:spPr>
        <p:txBody>
          <a:bodyPr wrap="square" lIns="91425" tIns="45700" rIns="91425" bIns="45700" anchor="ctr" anchorCtr="0">
            <a:noAutofit/>
          </a:bodyPr>
          <a:lstStyle/>
          <a:p>
            <a:pPr marL="0" marR="0" lvl="0" indent="0" algn="r" rtl="0">
              <a:lnSpc>
                <a:spcPct val="100000"/>
              </a:lnSpc>
              <a:spcBef>
                <a:spcPts val="0"/>
              </a:spcBef>
              <a:spcAft>
                <a:spcPts val="0"/>
              </a:spcAft>
              <a:buClr>
                <a:schemeClr val="lt1"/>
              </a:buClr>
              <a:buSzPct val="25000"/>
              <a:buFont typeface="Calibri" panose="020F0502020204030204"/>
              <a:buNone/>
            </a:pPr>
            <a:fld id="{00000000-1234-1234-1234-123412341234}" type="slidenum">
              <a:rPr lang="en-US" sz="1200" b="1" i="0" u="none" strike="noStrike" cap="none">
                <a:solidFill>
                  <a:schemeClr val="lt1"/>
                </a:solidFill>
                <a:latin typeface="Calibri" panose="020F0502020204030204"/>
                <a:ea typeface="Calibri" panose="020F0502020204030204"/>
                <a:cs typeface="Calibri" panose="020F0502020204030204"/>
                <a:sym typeface="Calibri" panose="020F0502020204030204"/>
              </a:rPr>
            </a:fld>
            <a:endParaRPr lang="en-US" sz="1200" b="1" i="0" u="none" strike="noStrike" cap="none"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23" name="Shape 223"/>
          <p:cNvSpPr txBox="1"/>
          <p:nvPr/>
        </p:nvSpPr>
        <p:spPr>
          <a:xfrm>
            <a:off x="342900" y="1095599"/>
            <a:ext cx="8458200" cy="4883169"/>
          </a:xfrm>
          <a:prstGeom prst="rect">
            <a:avLst/>
          </a:prstGeom>
          <a:noFill/>
          <a:ln w="9525" cap="flat" cmpd="sng">
            <a:solidFill>
              <a:schemeClr val="dk1"/>
            </a:solidFill>
            <a:prstDash val="solid"/>
            <a:round/>
            <a:headEnd type="none" w="med" len="med"/>
            <a:tailEnd type="none" w="med" len="med"/>
          </a:ln>
        </p:spPr>
        <p:txBody>
          <a:bodyPr wrap="square" lIns="91425" tIns="45700" rIns="91425" bIns="45700" anchor="t" anchorCtr="0">
            <a:noAutofit/>
          </a:bodyPr>
          <a:lstStyle/>
          <a:p>
            <a:pPr marL="0" marR="0" lvl="0" indent="0" algn="l" rtl="0">
              <a:lnSpc>
                <a:spcPct val="100000"/>
              </a:lnSpc>
              <a:spcBef>
                <a:spcPts val="0"/>
              </a:spcBef>
              <a:spcAft>
                <a:spcPts val="0"/>
              </a:spcAft>
              <a:buClr>
                <a:srgbClr val="0070C0"/>
              </a:buClr>
              <a:buSzPct val="25000"/>
              <a:buFont typeface="Calibri" panose="020F0502020204030204"/>
              <a:buNone/>
            </a:pPr>
            <a:r>
              <a:rPr lang="en-US" sz="2400" b="0" i="0" u="none" strike="noStrike" cap="none" dirty="0">
                <a:solidFill>
                  <a:srgbClr val="0070C0"/>
                </a:solidFill>
                <a:latin typeface="Calibri" panose="020F0502020204030204"/>
                <a:ea typeface="Calibri" panose="020F0502020204030204"/>
                <a:cs typeface="Calibri" panose="020F0502020204030204"/>
                <a:sym typeface="Calibri" panose="020F0502020204030204"/>
              </a:rPr>
              <a:t>Data </a:t>
            </a:r>
            <a:r>
              <a:rPr lang="en-US" sz="2400" b="0" i="0" u="none" strike="noStrike" cap="none" dirty="0" smtClean="0">
                <a:solidFill>
                  <a:srgbClr val="0070C0"/>
                </a:solidFill>
                <a:latin typeface="Calibri" panose="020F0502020204030204"/>
                <a:ea typeface="Calibri" panose="020F0502020204030204"/>
                <a:cs typeface="Calibri" panose="020F0502020204030204"/>
                <a:sym typeface="Calibri" panose="020F0502020204030204"/>
              </a:rPr>
              <a:t>Set Understanding</a:t>
            </a:r>
            <a:endParaRPr lang="en-US" sz="2400" b="0" i="0" u="none" strike="noStrike" cap="none" dirty="0">
              <a:solidFill>
                <a:srgbClr val="0070C0"/>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Clr>
                <a:srgbClr val="000000"/>
              </a:buClr>
              <a:buFont typeface="Arial" panose="020B0604020202020204"/>
              <a:buNone/>
            </a:pPr>
            <a:endParaRPr sz="18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85750" algn="l" rtl="0">
              <a:lnSpc>
                <a:spcPct val="100000"/>
              </a:lnSpc>
              <a:spcBef>
                <a:spcPts val="0"/>
              </a:spcBef>
              <a:spcAft>
                <a:spcPts val="0"/>
              </a:spcAft>
              <a:buClr>
                <a:schemeClr val="dk1"/>
              </a:buClr>
              <a:buSzPct val="75000"/>
            </a:pPr>
            <a:endParaRPr lang="en-US" sz="18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Clr>
                <a:srgbClr val="000000"/>
              </a:buClr>
              <a:buFont typeface="Arial" panose="020B0604020202020204"/>
              <a:buNone/>
            </a:pPr>
            <a:endParaRPr sz="18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7" name="Shape 237"/>
          <p:cNvSpPr txBox="1"/>
          <p:nvPr/>
        </p:nvSpPr>
        <p:spPr>
          <a:xfrm>
            <a:off x="380996" y="1536700"/>
            <a:ext cx="8305799" cy="4432300"/>
          </a:xfrm>
          <a:prstGeom prst="rect">
            <a:avLst/>
          </a:prstGeom>
          <a:noFill/>
          <a:ln>
            <a:noFill/>
          </a:ln>
        </p:spPr>
        <p:txBody>
          <a:bodyPr wrap="square" lIns="91425" tIns="45700" rIns="91425" bIns="45700" anchor="t" anchorCtr="0">
            <a:noAutofit/>
          </a:bodyPr>
          <a:lstStyle/>
          <a:p>
            <a:pPr>
              <a:buClr>
                <a:srgbClr val="000000"/>
              </a:buClr>
              <a:buSzPct val="25000"/>
            </a:pPr>
            <a:endParaRPr lang="en-US" sz="1800" b="0" i="1" u="none" strike="noStrike" cap="none" dirty="0">
              <a:solidFill>
                <a:srgbClr val="000000"/>
              </a:solidFill>
              <a:latin typeface="Calibri" panose="020F0502020204030204"/>
              <a:ea typeface="Calibri" panose="020F0502020204030204"/>
              <a:cs typeface="Calibri" panose="020F0502020204030204"/>
              <a:sym typeface="Calibri" panose="020F0502020204030204"/>
            </a:endParaRPr>
          </a:p>
        </p:txBody>
      </p:sp>
      <p:pic>
        <p:nvPicPr>
          <p:cNvPr id="1026" name="Picture 2"/>
          <p:cNvPicPr>
            <a:picLocks noChangeAspect="1" noChangeArrowheads="1"/>
          </p:cNvPicPr>
          <p:nvPr/>
        </p:nvPicPr>
        <p:blipFill>
          <a:blip r:embed="rId1"/>
          <a:srcRect/>
          <a:stretch>
            <a:fillRect/>
          </a:stretch>
        </p:blipFill>
        <p:spPr bwMode="auto">
          <a:xfrm>
            <a:off x="0" y="1052513"/>
            <a:ext cx="9144000" cy="49545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Shape 222"/>
          <p:cNvSpPr txBox="1">
            <a:spLocks noGrp="1"/>
          </p:cNvSpPr>
          <p:nvPr>
            <p:ph type="ctrTitle"/>
          </p:nvPr>
        </p:nvSpPr>
        <p:spPr>
          <a:xfrm>
            <a:off x="381000" y="0"/>
            <a:ext cx="8458200" cy="762000"/>
          </a:xfrm>
          <a:prstGeom prst="rect">
            <a:avLst/>
          </a:prstGeom>
          <a:noFill/>
          <a:ln>
            <a:noFill/>
          </a:ln>
        </p:spPr>
        <p:txBody>
          <a:bodyPr wrap="square" lIns="91425" tIns="45700" rIns="91425" bIns="45700" anchor="ctr" anchorCtr="0">
            <a:noAutofit/>
          </a:bodyPr>
          <a:lstStyle/>
          <a:p>
            <a:pPr marL="0" marR="0" lvl="0" indent="0" algn="l" rtl="0">
              <a:lnSpc>
                <a:spcPct val="100000"/>
              </a:lnSpc>
              <a:spcBef>
                <a:spcPts val="0"/>
              </a:spcBef>
              <a:spcAft>
                <a:spcPts val="0"/>
              </a:spcAft>
              <a:buClr>
                <a:schemeClr val="dk1"/>
              </a:buClr>
              <a:buSzPct val="25000"/>
              <a:buFont typeface="Calibri" panose="020F0502020204030204"/>
              <a:buNone/>
            </a:pPr>
            <a:r>
              <a:rPr lang="en-US" sz="4000" b="0" i="1" u="none" strike="noStrike" cap="none" dirty="0" smtClean="0">
                <a:solidFill>
                  <a:schemeClr val="dk1"/>
                </a:solidFill>
                <a:latin typeface="Calibri" panose="020F0502020204030204"/>
                <a:ea typeface="Calibri" panose="020F0502020204030204"/>
                <a:cs typeface="Calibri" panose="020F0502020204030204"/>
                <a:sym typeface="Calibri" panose="020F0502020204030204"/>
              </a:rPr>
              <a:t>Understanding the Data Set</a:t>
            </a:r>
            <a:endParaRPr lang="en-US" sz="4000" b="0" i="1"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26" name="Shape 226"/>
          <p:cNvSpPr txBox="1">
            <a:spLocks noGrp="1"/>
          </p:cNvSpPr>
          <p:nvPr>
            <p:ph type="dt" sz="half" idx="10"/>
          </p:nvPr>
        </p:nvSpPr>
        <p:spPr>
          <a:prstGeom prst="rect">
            <a:avLst/>
          </a:prstGeom>
          <a:noFill/>
          <a:ln>
            <a:noFill/>
          </a:ln>
        </p:spPr>
        <p:txBody>
          <a:bodyPr wrap="square" lIns="91425" tIns="45700" rIns="91425" bIns="45700" anchor="ctr" anchorCtr="0">
            <a:noAutofit/>
          </a:bodyPr>
          <a:lstStyle/>
          <a:p>
            <a:pPr marL="0" marR="0" lvl="0" indent="0" algn="l" rtl="0">
              <a:lnSpc>
                <a:spcPct val="100000"/>
              </a:lnSpc>
              <a:spcBef>
                <a:spcPts val="0"/>
              </a:spcBef>
              <a:spcAft>
                <a:spcPts val="0"/>
              </a:spcAft>
              <a:buClr>
                <a:schemeClr val="lt1"/>
              </a:buClr>
              <a:buSzPct val="25000"/>
              <a:buFont typeface="Calibri" panose="020F0502020204030204"/>
              <a:buNone/>
            </a:pPr>
            <a:r>
              <a:rPr lang="en-US" sz="1200" b="0" i="0" u="none" strike="noStrike" cap="none" smtClean="0">
                <a:solidFill>
                  <a:schemeClr val="lt1"/>
                </a:solidFill>
                <a:latin typeface="Calibri" panose="020F0502020204030204"/>
                <a:ea typeface="Calibri" panose="020F0502020204030204"/>
                <a:cs typeface="Calibri" panose="020F0502020204030204"/>
                <a:sym typeface="Calibri" panose="020F0502020204030204"/>
              </a:rPr>
              <a:t>Oct 14, 2018</a:t>
            </a:r>
            <a:endParaRPr lang="en-US" sz="1200" b="0" i="0" u="none" strike="noStrike" cap="none"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24" name="Shape 224"/>
          <p:cNvSpPr txBox="1">
            <a:spLocks noGrp="1"/>
          </p:cNvSpPr>
          <p:nvPr>
            <p:ph type="ftr" sz="quarter" idx="11"/>
          </p:nvPr>
        </p:nvSpPr>
        <p:spPr>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Calibri" panose="020F0502020204030204"/>
              <a:buNone/>
            </a:pPr>
            <a:r>
              <a:rPr lang="en-US" sz="1200" b="0" i="0" u="none" strike="noStrike" cap="none" smtClean="0">
                <a:solidFill>
                  <a:schemeClr val="lt1"/>
                </a:solidFill>
                <a:latin typeface="Calibri" panose="020F0502020204030204"/>
                <a:ea typeface="Calibri" panose="020F0502020204030204"/>
                <a:cs typeface="Calibri" panose="020F0502020204030204"/>
                <a:sym typeface="Calibri" panose="020F0502020204030204"/>
              </a:rPr>
              <a:t>Capstone Project Status Report - Oct-2018</a:t>
            </a:r>
            <a:endParaRPr lang="en-US" sz="1200" b="0" i="0" u="none" strike="noStrike" cap="none"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25" name="Shape 225"/>
          <p:cNvSpPr txBox="1">
            <a:spLocks noGrp="1"/>
          </p:cNvSpPr>
          <p:nvPr>
            <p:ph type="sldNum" sz="quarter" idx="12"/>
          </p:nvPr>
        </p:nvSpPr>
        <p:spPr>
          <a:prstGeom prst="rect">
            <a:avLst/>
          </a:prstGeom>
          <a:noFill/>
          <a:ln>
            <a:noFill/>
          </a:ln>
        </p:spPr>
        <p:txBody>
          <a:bodyPr wrap="square" lIns="91425" tIns="45700" rIns="91425" bIns="45700" anchor="ctr" anchorCtr="0">
            <a:noAutofit/>
          </a:bodyPr>
          <a:lstStyle/>
          <a:p>
            <a:pPr marL="0" marR="0" lvl="0" indent="0" algn="r" rtl="0">
              <a:lnSpc>
                <a:spcPct val="100000"/>
              </a:lnSpc>
              <a:spcBef>
                <a:spcPts val="0"/>
              </a:spcBef>
              <a:spcAft>
                <a:spcPts val="0"/>
              </a:spcAft>
              <a:buClr>
                <a:schemeClr val="lt1"/>
              </a:buClr>
              <a:buSzPct val="25000"/>
              <a:buFont typeface="Calibri" panose="020F0502020204030204"/>
              <a:buNone/>
            </a:pPr>
            <a:fld id="{00000000-1234-1234-1234-123412341234}" type="slidenum">
              <a:rPr lang="en-US" sz="1200" b="1" i="0" u="none" strike="noStrike" cap="none">
                <a:solidFill>
                  <a:schemeClr val="lt1"/>
                </a:solidFill>
                <a:latin typeface="Calibri" panose="020F0502020204030204"/>
                <a:ea typeface="Calibri" panose="020F0502020204030204"/>
                <a:cs typeface="Calibri" panose="020F0502020204030204"/>
                <a:sym typeface="Calibri" panose="020F0502020204030204"/>
              </a:rPr>
            </a:fld>
            <a:endParaRPr lang="en-US" sz="1200" b="1" i="0" u="none" strike="noStrike" cap="none"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23" name="Shape 223"/>
          <p:cNvSpPr txBox="1"/>
          <p:nvPr/>
        </p:nvSpPr>
        <p:spPr>
          <a:xfrm>
            <a:off x="342900" y="1095599"/>
            <a:ext cx="8458200" cy="4883169"/>
          </a:xfrm>
          <a:prstGeom prst="rect">
            <a:avLst/>
          </a:prstGeom>
          <a:noFill/>
          <a:ln w="9525" cap="flat" cmpd="sng">
            <a:solidFill>
              <a:schemeClr val="dk1"/>
            </a:solidFill>
            <a:prstDash val="solid"/>
            <a:round/>
            <a:headEnd type="none" w="med" len="med"/>
            <a:tailEnd type="none" w="med" len="med"/>
          </a:ln>
        </p:spPr>
        <p:txBody>
          <a:bodyPr wrap="square" lIns="91425" tIns="45700" rIns="91425" bIns="45700" anchor="t" anchorCtr="0">
            <a:noAutofit/>
          </a:bodyPr>
          <a:lstStyle/>
          <a:p>
            <a:pPr marL="0" marR="0" lvl="0" indent="0" algn="l" rtl="0">
              <a:lnSpc>
                <a:spcPct val="100000"/>
              </a:lnSpc>
              <a:spcBef>
                <a:spcPts val="0"/>
              </a:spcBef>
              <a:spcAft>
                <a:spcPts val="0"/>
              </a:spcAft>
              <a:buClr>
                <a:srgbClr val="0070C0"/>
              </a:buClr>
              <a:buSzPct val="25000"/>
              <a:buFont typeface="Calibri" panose="020F0502020204030204"/>
              <a:buNone/>
            </a:pPr>
            <a:r>
              <a:rPr lang="en-US" sz="2400" b="0" i="0" u="none" strike="noStrike" cap="none" dirty="0">
                <a:solidFill>
                  <a:srgbClr val="0070C0"/>
                </a:solidFill>
                <a:latin typeface="Calibri" panose="020F0502020204030204"/>
                <a:ea typeface="Calibri" panose="020F0502020204030204"/>
                <a:cs typeface="Calibri" panose="020F0502020204030204"/>
                <a:sym typeface="Calibri" panose="020F0502020204030204"/>
              </a:rPr>
              <a:t>Data </a:t>
            </a:r>
            <a:r>
              <a:rPr lang="en-US" sz="2400" b="0" i="0" u="none" strike="noStrike" cap="none" dirty="0" smtClean="0">
                <a:solidFill>
                  <a:srgbClr val="0070C0"/>
                </a:solidFill>
                <a:latin typeface="Calibri" panose="020F0502020204030204"/>
                <a:ea typeface="Calibri" panose="020F0502020204030204"/>
                <a:cs typeface="Calibri" panose="020F0502020204030204"/>
                <a:sym typeface="Calibri" panose="020F0502020204030204"/>
              </a:rPr>
              <a:t>Set Understanding</a:t>
            </a:r>
            <a:endParaRPr lang="en-US" sz="2400" b="0" i="0" u="none" strike="noStrike" cap="none" dirty="0">
              <a:solidFill>
                <a:srgbClr val="0070C0"/>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Clr>
                <a:srgbClr val="000000"/>
              </a:buClr>
              <a:buFont typeface="Arial" panose="020B0604020202020204"/>
              <a:buNone/>
            </a:pPr>
            <a:endParaRPr sz="18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85750" algn="l" rtl="0">
              <a:lnSpc>
                <a:spcPct val="100000"/>
              </a:lnSpc>
              <a:spcBef>
                <a:spcPts val="0"/>
              </a:spcBef>
              <a:spcAft>
                <a:spcPts val="0"/>
              </a:spcAft>
              <a:buClr>
                <a:schemeClr val="dk1"/>
              </a:buClr>
              <a:buSzPct val="75000"/>
            </a:pPr>
            <a:endParaRPr lang="en-US" sz="18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Clr>
                <a:srgbClr val="000000"/>
              </a:buClr>
              <a:buFont typeface="Arial" panose="020B0604020202020204"/>
              <a:buNone/>
            </a:pPr>
            <a:endParaRPr sz="18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7" name="Shape 237"/>
          <p:cNvSpPr txBox="1"/>
          <p:nvPr/>
        </p:nvSpPr>
        <p:spPr>
          <a:xfrm>
            <a:off x="380996" y="1816254"/>
            <a:ext cx="8305799" cy="1616263"/>
          </a:xfrm>
          <a:prstGeom prst="rect">
            <a:avLst/>
          </a:prstGeom>
          <a:noFill/>
          <a:ln>
            <a:noFill/>
          </a:ln>
        </p:spPr>
        <p:txBody>
          <a:bodyPr wrap="square" lIns="91425" tIns="45700" rIns="91425" bIns="45700" anchor="t" anchorCtr="0">
            <a:noAutofit/>
          </a:bodyPr>
          <a:lstStyle/>
          <a:p>
            <a:pPr>
              <a:buClr>
                <a:srgbClr val="000000"/>
              </a:buClr>
              <a:buSzPct val="25000"/>
            </a:pPr>
            <a:r>
              <a:rPr lang="en-US" sz="1800" i="1" dirty="0" smtClean="0">
                <a:latin typeface="Calibri" panose="020F0502020204030204"/>
                <a:ea typeface="Calibri" panose="020F0502020204030204"/>
                <a:cs typeface="Calibri" panose="020F0502020204030204"/>
                <a:sym typeface="Calibri" panose="020F0502020204030204"/>
              </a:rPr>
              <a:t>The dataset shows hourly rental data for two years (2011 and 2012). The training data set is for the first 19 days of each month. The test dataset is from 20th day to month’s end. We are required to predict the total count of bikes rented during each hour covered by the test set.</a:t>
            </a:r>
            <a:endParaRPr lang="en-US" sz="1800" b="0" i="1" u="none" strike="noStrike" cap="none" dirty="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 name="Shape 239"/>
          <p:cNvSpPr txBox="1"/>
          <p:nvPr/>
        </p:nvSpPr>
        <p:spPr>
          <a:xfrm>
            <a:off x="395017" y="3517962"/>
            <a:ext cx="8242546" cy="1754324"/>
          </a:xfrm>
          <a:prstGeom prst="rect">
            <a:avLst/>
          </a:prstGeom>
          <a:noFill/>
          <a:ln>
            <a:noFill/>
          </a:ln>
        </p:spPr>
        <p:txBody>
          <a:bodyPr wrap="square" lIns="91425" tIns="45700" rIns="91425" bIns="45700" anchor="t" anchorCtr="0">
            <a:noAutofit/>
          </a:bodyPr>
          <a:lstStyle/>
          <a:p>
            <a:pPr lvl="0">
              <a:buClr>
                <a:srgbClr val="000000"/>
              </a:buClr>
              <a:buSzPct val="25000"/>
            </a:pPr>
            <a:r>
              <a:rPr lang="en-US" sz="1800" i="1" dirty="0" smtClean="0">
                <a:latin typeface="Calibri" panose="020F0502020204030204"/>
                <a:ea typeface="Calibri" panose="020F0502020204030204"/>
                <a:cs typeface="Calibri" panose="020F0502020204030204"/>
                <a:sym typeface="Calibri" panose="020F0502020204030204"/>
              </a:rPr>
              <a:t>In the training data set, we have separately given bike demand by registered, casual users and sum of both is given as count.</a:t>
            </a:r>
            <a:endParaRPr lang="en-US" sz="1800" i="1" dirty="0" smtClean="0">
              <a:latin typeface="Calibri" panose="020F0502020204030204"/>
              <a:ea typeface="Calibri" panose="020F0502020204030204"/>
              <a:cs typeface="Calibri" panose="020F0502020204030204"/>
              <a:sym typeface="Calibri" panose="020F0502020204030204"/>
            </a:endParaRPr>
          </a:p>
          <a:p>
            <a:pPr lvl="0">
              <a:buClr>
                <a:srgbClr val="000000"/>
              </a:buClr>
              <a:buSzPct val="25000"/>
            </a:pPr>
            <a:endParaRPr lang="en-US" sz="1800" i="1" dirty="0" smtClean="0">
              <a:latin typeface="Calibri" panose="020F0502020204030204"/>
              <a:ea typeface="Calibri" panose="020F0502020204030204"/>
              <a:cs typeface="Calibri" panose="020F0502020204030204"/>
              <a:sym typeface="Calibri" panose="020F0502020204030204"/>
            </a:endParaRPr>
          </a:p>
          <a:p>
            <a:pPr lvl="0">
              <a:buClr>
                <a:srgbClr val="000000"/>
              </a:buClr>
              <a:buSzPct val="25000"/>
            </a:pPr>
            <a:r>
              <a:rPr lang="en-US" sz="1800" i="1" dirty="0" smtClean="0">
                <a:latin typeface="Calibri" panose="020F0502020204030204"/>
                <a:ea typeface="Calibri" panose="020F0502020204030204"/>
                <a:cs typeface="Calibri" panose="020F0502020204030204"/>
                <a:sym typeface="Calibri" panose="020F0502020204030204"/>
              </a:rPr>
              <a:t>Training data set has 12 variables (see below) and Test has 9 (excluding registered, casual and count).</a:t>
            </a:r>
            <a:endParaRPr lang="en-US" sz="1800" i="1" dirty="0" smtClean="0">
              <a:latin typeface="Calibri" panose="020F0502020204030204"/>
              <a:ea typeface="Calibri" panose="020F0502020204030204"/>
              <a:cs typeface="Calibri" panose="020F0502020204030204"/>
              <a:sym typeface="Calibri" panose="020F0502020204030204"/>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Shape 222"/>
          <p:cNvSpPr txBox="1">
            <a:spLocks noGrp="1"/>
          </p:cNvSpPr>
          <p:nvPr>
            <p:ph type="ctrTitle"/>
          </p:nvPr>
        </p:nvSpPr>
        <p:spPr>
          <a:xfrm>
            <a:off x="381000" y="0"/>
            <a:ext cx="8458200" cy="762000"/>
          </a:xfrm>
          <a:prstGeom prst="rect">
            <a:avLst/>
          </a:prstGeom>
          <a:noFill/>
          <a:ln>
            <a:noFill/>
          </a:ln>
        </p:spPr>
        <p:txBody>
          <a:bodyPr wrap="square" lIns="91425" tIns="45700" rIns="91425" bIns="45700" anchor="ctr" anchorCtr="0">
            <a:noAutofit/>
          </a:bodyPr>
          <a:lstStyle/>
          <a:p>
            <a:pPr marL="0" marR="0" lvl="0" indent="0" algn="l" rtl="0">
              <a:lnSpc>
                <a:spcPct val="100000"/>
              </a:lnSpc>
              <a:spcBef>
                <a:spcPts val="0"/>
              </a:spcBef>
              <a:spcAft>
                <a:spcPts val="0"/>
              </a:spcAft>
              <a:buClr>
                <a:schemeClr val="dk1"/>
              </a:buClr>
              <a:buSzPct val="25000"/>
              <a:buFont typeface="Calibri" panose="020F0502020204030204"/>
              <a:buNone/>
            </a:pPr>
            <a:r>
              <a:rPr lang="en-US" sz="4000" b="0" i="1" u="none" strike="noStrike" cap="none" dirty="0" smtClean="0">
                <a:solidFill>
                  <a:schemeClr val="dk1"/>
                </a:solidFill>
                <a:latin typeface="Calibri" panose="020F0502020204030204"/>
                <a:ea typeface="Calibri" panose="020F0502020204030204"/>
                <a:cs typeface="Calibri" panose="020F0502020204030204"/>
                <a:sym typeface="Calibri" panose="020F0502020204030204"/>
              </a:rPr>
              <a:t>Understanding the Data Set</a:t>
            </a:r>
            <a:endParaRPr lang="en-US" sz="4000" b="0" i="1"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26" name="Shape 226"/>
          <p:cNvSpPr txBox="1">
            <a:spLocks noGrp="1"/>
          </p:cNvSpPr>
          <p:nvPr>
            <p:ph type="dt" sz="half" idx="10"/>
          </p:nvPr>
        </p:nvSpPr>
        <p:spPr>
          <a:prstGeom prst="rect">
            <a:avLst/>
          </a:prstGeom>
          <a:noFill/>
          <a:ln>
            <a:noFill/>
          </a:ln>
        </p:spPr>
        <p:txBody>
          <a:bodyPr wrap="square" lIns="91425" tIns="45700" rIns="91425" bIns="45700" anchor="ctr" anchorCtr="0">
            <a:noAutofit/>
          </a:bodyPr>
          <a:lstStyle/>
          <a:p>
            <a:pPr marL="0" marR="0" lvl="0" indent="0" algn="l" rtl="0">
              <a:lnSpc>
                <a:spcPct val="100000"/>
              </a:lnSpc>
              <a:spcBef>
                <a:spcPts val="0"/>
              </a:spcBef>
              <a:spcAft>
                <a:spcPts val="0"/>
              </a:spcAft>
              <a:buClr>
                <a:schemeClr val="lt1"/>
              </a:buClr>
              <a:buSzPct val="25000"/>
              <a:buFont typeface="Calibri" panose="020F0502020204030204"/>
              <a:buNone/>
            </a:pPr>
            <a:r>
              <a:rPr lang="en-US" sz="1200" b="0" i="0" u="none" strike="noStrike" cap="none" smtClean="0">
                <a:solidFill>
                  <a:schemeClr val="lt1"/>
                </a:solidFill>
                <a:latin typeface="Calibri" panose="020F0502020204030204"/>
                <a:ea typeface="Calibri" panose="020F0502020204030204"/>
                <a:cs typeface="Calibri" panose="020F0502020204030204"/>
                <a:sym typeface="Calibri" panose="020F0502020204030204"/>
              </a:rPr>
              <a:t>Oct 14, 2018</a:t>
            </a:r>
            <a:endParaRPr lang="en-US" sz="1200" b="0" i="0" u="none" strike="noStrike" cap="none"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24" name="Shape 224"/>
          <p:cNvSpPr txBox="1">
            <a:spLocks noGrp="1"/>
          </p:cNvSpPr>
          <p:nvPr>
            <p:ph type="ftr" sz="quarter" idx="11"/>
          </p:nvPr>
        </p:nvSpPr>
        <p:spPr>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Calibri" panose="020F0502020204030204"/>
              <a:buNone/>
            </a:pPr>
            <a:r>
              <a:rPr lang="en-US" sz="1200" b="0" i="0" u="none" strike="noStrike" cap="none" smtClean="0">
                <a:solidFill>
                  <a:schemeClr val="lt1"/>
                </a:solidFill>
                <a:latin typeface="Calibri" panose="020F0502020204030204"/>
                <a:ea typeface="Calibri" panose="020F0502020204030204"/>
                <a:cs typeface="Calibri" panose="020F0502020204030204"/>
                <a:sym typeface="Calibri" panose="020F0502020204030204"/>
              </a:rPr>
              <a:t>Capstone Project Status Report - Oct-2018</a:t>
            </a:r>
            <a:endParaRPr lang="en-US" sz="1200" b="0" i="0" u="none" strike="noStrike" cap="none"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25" name="Shape 225"/>
          <p:cNvSpPr txBox="1">
            <a:spLocks noGrp="1"/>
          </p:cNvSpPr>
          <p:nvPr>
            <p:ph type="sldNum" sz="quarter" idx="12"/>
          </p:nvPr>
        </p:nvSpPr>
        <p:spPr>
          <a:prstGeom prst="rect">
            <a:avLst/>
          </a:prstGeom>
          <a:noFill/>
          <a:ln>
            <a:noFill/>
          </a:ln>
        </p:spPr>
        <p:txBody>
          <a:bodyPr wrap="square" lIns="91425" tIns="45700" rIns="91425" bIns="45700" anchor="ctr" anchorCtr="0">
            <a:noAutofit/>
          </a:bodyPr>
          <a:lstStyle/>
          <a:p>
            <a:pPr marL="0" marR="0" lvl="0" indent="0" algn="r" rtl="0">
              <a:lnSpc>
                <a:spcPct val="100000"/>
              </a:lnSpc>
              <a:spcBef>
                <a:spcPts val="0"/>
              </a:spcBef>
              <a:spcAft>
                <a:spcPts val="0"/>
              </a:spcAft>
              <a:buClr>
                <a:schemeClr val="lt1"/>
              </a:buClr>
              <a:buSzPct val="25000"/>
              <a:buFont typeface="Calibri" panose="020F0502020204030204"/>
              <a:buNone/>
            </a:pPr>
            <a:fld id="{00000000-1234-1234-1234-123412341234}" type="slidenum">
              <a:rPr lang="en-US" sz="1200" b="1" i="0" u="none" strike="noStrike" cap="none">
                <a:solidFill>
                  <a:schemeClr val="lt1"/>
                </a:solidFill>
                <a:latin typeface="Calibri" panose="020F0502020204030204"/>
                <a:ea typeface="Calibri" panose="020F0502020204030204"/>
                <a:cs typeface="Calibri" panose="020F0502020204030204"/>
                <a:sym typeface="Calibri" panose="020F0502020204030204"/>
              </a:rPr>
            </a:fld>
            <a:endParaRPr lang="en-US" sz="1200" b="1" i="0" u="none" strike="noStrike" cap="none"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23" name="Shape 223"/>
          <p:cNvSpPr txBox="1"/>
          <p:nvPr/>
        </p:nvSpPr>
        <p:spPr>
          <a:xfrm>
            <a:off x="342900" y="1095599"/>
            <a:ext cx="8458200" cy="4883169"/>
          </a:xfrm>
          <a:prstGeom prst="rect">
            <a:avLst/>
          </a:prstGeom>
          <a:noFill/>
          <a:ln w="9525" cap="flat" cmpd="sng">
            <a:solidFill>
              <a:schemeClr val="dk1"/>
            </a:solidFill>
            <a:prstDash val="solid"/>
            <a:round/>
            <a:headEnd type="none" w="med" len="med"/>
            <a:tailEnd type="none" w="med" len="med"/>
          </a:ln>
        </p:spPr>
        <p:txBody>
          <a:bodyPr wrap="square" lIns="91425" tIns="45700" rIns="91425" bIns="45700" anchor="t" anchorCtr="0">
            <a:noAutofit/>
          </a:bodyPr>
          <a:lstStyle/>
          <a:p>
            <a:pPr marL="0" marR="0" lvl="0" indent="0" algn="l" rtl="0">
              <a:lnSpc>
                <a:spcPct val="100000"/>
              </a:lnSpc>
              <a:spcBef>
                <a:spcPts val="0"/>
              </a:spcBef>
              <a:spcAft>
                <a:spcPts val="0"/>
              </a:spcAft>
              <a:buClr>
                <a:srgbClr val="0070C0"/>
              </a:buClr>
              <a:buSzPct val="25000"/>
              <a:buFont typeface="Calibri" panose="020F0502020204030204"/>
              <a:buNone/>
            </a:pPr>
            <a:r>
              <a:rPr lang="en-US" sz="2400" b="0" i="0" u="none" strike="noStrike" cap="none" dirty="0" smtClean="0">
                <a:solidFill>
                  <a:srgbClr val="0070C0"/>
                </a:solidFill>
                <a:latin typeface="Calibri" panose="020F0502020204030204"/>
                <a:ea typeface="Calibri" panose="020F0502020204030204"/>
                <a:cs typeface="Calibri" panose="020F0502020204030204"/>
                <a:sym typeface="Calibri" panose="020F0502020204030204"/>
              </a:rPr>
              <a:t>Independent Variable:</a:t>
            </a:r>
            <a:endParaRPr lang="en-US" sz="2400" b="0" i="0" u="none" strike="noStrike" cap="none" dirty="0">
              <a:solidFill>
                <a:srgbClr val="0070C0"/>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Clr>
                <a:srgbClr val="000000"/>
              </a:buClr>
              <a:buFont typeface="Arial" panose="020B0604020202020204"/>
              <a:buNone/>
            </a:pPr>
            <a:endParaRPr sz="18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85750" algn="l" rtl="0">
              <a:lnSpc>
                <a:spcPct val="100000"/>
              </a:lnSpc>
              <a:spcBef>
                <a:spcPts val="0"/>
              </a:spcBef>
              <a:spcAft>
                <a:spcPts val="0"/>
              </a:spcAft>
              <a:buClr>
                <a:schemeClr val="dk1"/>
              </a:buClr>
              <a:buSzPct val="75000"/>
            </a:pPr>
            <a:endParaRPr lang="en-US" sz="18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Clr>
                <a:srgbClr val="000000"/>
              </a:buClr>
              <a:buFont typeface="Arial" panose="020B0604020202020204"/>
              <a:buNone/>
            </a:pPr>
            <a:endParaRPr sz="18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7" name="Shape 237"/>
          <p:cNvSpPr txBox="1"/>
          <p:nvPr/>
        </p:nvSpPr>
        <p:spPr>
          <a:xfrm>
            <a:off x="380996" y="1575583"/>
            <a:ext cx="8305799" cy="4149968"/>
          </a:xfrm>
          <a:prstGeom prst="rect">
            <a:avLst/>
          </a:prstGeom>
          <a:noFill/>
          <a:ln>
            <a:noFill/>
          </a:ln>
        </p:spPr>
        <p:txBody>
          <a:bodyPr wrap="square" lIns="91425" tIns="45700" rIns="91425" bIns="45700" anchor="t" anchorCtr="0">
            <a:noAutofit/>
          </a:bodyPr>
          <a:lstStyle/>
          <a:p>
            <a:pPr>
              <a:buClr>
                <a:srgbClr val="000000"/>
              </a:buClr>
              <a:buSzPct val="25000"/>
            </a:pPr>
            <a:endParaRPr lang="en-US" sz="1800" b="1" i="1" dirty="0" smtClean="0">
              <a:latin typeface="Calibri" panose="020F0502020204030204"/>
              <a:ea typeface="Calibri" panose="020F0502020204030204"/>
              <a:cs typeface="Calibri" panose="020F0502020204030204"/>
              <a:sym typeface="Calibri" panose="020F0502020204030204"/>
            </a:endParaRPr>
          </a:p>
          <a:p>
            <a:pPr>
              <a:buClr>
                <a:srgbClr val="000000"/>
              </a:buClr>
              <a:buSzPct val="25000"/>
            </a:pPr>
            <a:r>
              <a:rPr lang="en-US" sz="1800" b="1" i="1" dirty="0" smtClean="0">
                <a:latin typeface="Calibri" panose="020F0502020204030204"/>
                <a:ea typeface="Calibri" panose="020F0502020204030204"/>
                <a:cs typeface="Calibri" panose="020F0502020204030204"/>
                <a:sym typeface="Calibri" panose="020F0502020204030204"/>
              </a:rPr>
              <a:t>datetime:</a:t>
            </a:r>
            <a:r>
              <a:rPr lang="en-US" sz="1800" i="1" dirty="0" smtClean="0">
                <a:latin typeface="Calibri" panose="020F0502020204030204"/>
                <a:ea typeface="Calibri" panose="020F0502020204030204"/>
                <a:cs typeface="Calibri" panose="020F0502020204030204"/>
                <a:sym typeface="Calibri" panose="020F0502020204030204"/>
              </a:rPr>
              <a:t>      date and hour in "mm/</a:t>
            </a:r>
            <a:r>
              <a:rPr lang="en-US" sz="1800" i="1" dirty="0" err="1" smtClean="0">
                <a:latin typeface="Calibri" panose="020F0502020204030204"/>
                <a:ea typeface="Calibri" panose="020F0502020204030204"/>
                <a:cs typeface="Calibri" panose="020F0502020204030204"/>
                <a:sym typeface="Calibri" panose="020F0502020204030204"/>
              </a:rPr>
              <a:t>dd</a:t>
            </a:r>
            <a:r>
              <a:rPr lang="en-US" sz="1800" i="1" dirty="0" smtClean="0">
                <a:latin typeface="Calibri" panose="020F0502020204030204"/>
                <a:ea typeface="Calibri" panose="020F0502020204030204"/>
                <a:cs typeface="Calibri" panose="020F0502020204030204"/>
                <a:sym typeface="Calibri" panose="020F0502020204030204"/>
              </a:rPr>
              <a:t>/</a:t>
            </a:r>
            <a:r>
              <a:rPr lang="en-US" sz="1800" i="1" dirty="0" err="1" smtClean="0">
                <a:latin typeface="Calibri" panose="020F0502020204030204"/>
                <a:ea typeface="Calibri" panose="020F0502020204030204"/>
                <a:cs typeface="Calibri" panose="020F0502020204030204"/>
                <a:sym typeface="Calibri" panose="020F0502020204030204"/>
              </a:rPr>
              <a:t>yyyy</a:t>
            </a:r>
            <a:r>
              <a:rPr lang="en-US" sz="1800" i="1" dirty="0" smtClean="0">
                <a:latin typeface="Calibri" panose="020F0502020204030204"/>
                <a:ea typeface="Calibri" panose="020F0502020204030204"/>
                <a:cs typeface="Calibri" panose="020F0502020204030204"/>
                <a:sym typeface="Calibri" panose="020F0502020204030204"/>
              </a:rPr>
              <a:t> </a:t>
            </a:r>
            <a:r>
              <a:rPr lang="en-US" sz="1800" i="1" dirty="0" err="1" smtClean="0">
                <a:latin typeface="Calibri" panose="020F0502020204030204"/>
                <a:ea typeface="Calibri" panose="020F0502020204030204"/>
                <a:cs typeface="Calibri" panose="020F0502020204030204"/>
                <a:sym typeface="Calibri" panose="020F0502020204030204"/>
              </a:rPr>
              <a:t>hh:mm</a:t>
            </a:r>
            <a:r>
              <a:rPr lang="en-US" sz="1800" i="1" dirty="0" smtClean="0">
                <a:latin typeface="Calibri" panose="020F0502020204030204"/>
                <a:ea typeface="Calibri" panose="020F0502020204030204"/>
                <a:cs typeface="Calibri" panose="020F0502020204030204"/>
                <a:sym typeface="Calibri" panose="020F0502020204030204"/>
              </a:rPr>
              <a:t>" format</a:t>
            </a:r>
            <a:endParaRPr lang="en-US" sz="1800" i="1" dirty="0" smtClean="0">
              <a:latin typeface="Calibri" panose="020F0502020204030204"/>
              <a:ea typeface="Calibri" panose="020F0502020204030204"/>
              <a:cs typeface="Calibri" panose="020F0502020204030204"/>
              <a:sym typeface="Calibri" panose="020F0502020204030204"/>
            </a:endParaRPr>
          </a:p>
          <a:p>
            <a:pPr>
              <a:buClr>
                <a:srgbClr val="000000"/>
              </a:buClr>
              <a:buSzPct val="25000"/>
            </a:pPr>
            <a:r>
              <a:rPr lang="en-US" sz="1800" b="1" i="1" dirty="0" smtClean="0">
                <a:latin typeface="Calibri" panose="020F0502020204030204"/>
                <a:ea typeface="Calibri" panose="020F0502020204030204"/>
                <a:cs typeface="Calibri" panose="020F0502020204030204"/>
                <a:sym typeface="Calibri" panose="020F0502020204030204"/>
              </a:rPr>
              <a:t>season:</a:t>
            </a:r>
            <a:r>
              <a:rPr lang="en-US" sz="1800" i="1" dirty="0" smtClean="0">
                <a:latin typeface="Calibri" panose="020F0502020204030204"/>
                <a:ea typeface="Calibri" panose="020F0502020204030204"/>
                <a:cs typeface="Calibri" panose="020F0502020204030204"/>
                <a:sym typeface="Calibri" panose="020F0502020204030204"/>
              </a:rPr>
              <a:t>          Four categories-&gt; 1 = spring, 2 = summer, 3 = fall, 4 = winter</a:t>
            </a:r>
            <a:endParaRPr lang="en-US" sz="1800" i="1" dirty="0" smtClean="0">
              <a:latin typeface="Calibri" panose="020F0502020204030204"/>
              <a:ea typeface="Calibri" panose="020F0502020204030204"/>
              <a:cs typeface="Calibri" panose="020F0502020204030204"/>
              <a:sym typeface="Calibri" panose="020F0502020204030204"/>
            </a:endParaRPr>
          </a:p>
          <a:p>
            <a:pPr>
              <a:buClr>
                <a:srgbClr val="000000"/>
              </a:buClr>
              <a:buSzPct val="25000"/>
            </a:pPr>
            <a:r>
              <a:rPr lang="en-US" sz="1800" b="1" i="1" dirty="0" smtClean="0">
                <a:latin typeface="Calibri" panose="020F0502020204030204"/>
                <a:ea typeface="Calibri" panose="020F0502020204030204"/>
                <a:cs typeface="Calibri" panose="020F0502020204030204"/>
                <a:sym typeface="Calibri" panose="020F0502020204030204"/>
              </a:rPr>
              <a:t>holiday:</a:t>
            </a:r>
            <a:r>
              <a:rPr lang="en-US" sz="1800" i="1" dirty="0" smtClean="0">
                <a:latin typeface="Calibri" panose="020F0502020204030204"/>
                <a:ea typeface="Calibri" panose="020F0502020204030204"/>
                <a:cs typeface="Calibri" panose="020F0502020204030204"/>
                <a:sym typeface="Calibri" panose="020F0502020204030204"/>
              </a:rPr>
              <a:t>         whether the day is a holiday or not (1/0)</a:t>
            </a:r>
            <a:endParaRPr lang="en-US" sz="1800" i="1" dirty="0" smtClean="0">
              <a:latin typeface="Calibri" panose="020F0502020204030204"/>
              <a:ea typeface="Calibri" panose="020F0502020204030204"/>
              <a:cs typeface="Calibri" panose="020F0502020204030204"/>
              <a:sym typeface="Calibri" panose="020F0502020204030204"/>
            </a:endParaRPr>
          </a:p>
          <a:p>
            <a:pPr>
              <a:buClr>
                <a:srgbClr val="000000"/>
              </a:buClr>
              <a:buSzPct val="25000"/>
            </a:pPr>
            <a:r>
              <a:rPr lang="en-US" sz="1800" b="1" i="1" dirty="0" smtClean="0">
                <a:latin typeface="Calibri" panose="020F0502020204030204"/>
                <a:ea typeface="Calibri" panose="020F0502020204030204"/>
                <a:cs typeface="Calibri" panose="020F0502020204030204"/>
                <a:sym typeface="Calibri" panose="020F0502020204030204"/>
              </a:rPr>
              <a:t>workingday:</a:t>
            </a:r>
            <a:r>
              <a:rPr lang="en-US" sz="1800" i="1" dirty="0" smtClean="0">
                <a:latin typeface="Calibri" panose="020F0502020204030204"/>
                <a:ea typeface="Calibri" panose="020F0502020204030204"/>
                <a:cs typeface="Calibri" panose="020F0502020204030204"/>
                <a:sym typeface="Calibri" panose="020F0502020204030204"/>
              </a:rPr>
              <a:t> whether the day is neither a weekend nor holiday (1/0)</a:t>
            </a:r>
            <a:endParaRPr lang="en-US" sz="1800" i="1" dirty="0" smtClean="0">
              <a:latin typeface="Calibri" panose="020F0502020204030204"/>
              <a:ea typeface="Calibri" panose="020F0502020204030204"/>
              <a:cs typeface="Calibri" panose="020F0502020204030204"/>
              <a:sym typeface="Calibri" panose="020F0502020204030204"/>
            </a:endParaRPr>
          </a:p>
          <a:p>
            <a:pPr>
              <a:buClr>
                <a:srgbClr val="000000"/>
              </a:buClr>
              <a:buSzPct val="25000"/>
            </a:pPr>
            <a:r>
              <a:rPr lang="en-US" sz="1800" b="1" i="1" dirty="0" smtClean="0">
                <a:latin typeface="Calibri" panose="020F0502020204030204"/>
                <a:ea typeface="Calibri" panose="020F0502020204030204"/>
                <a:cs typeface="Calibri" panose="020F0502020204030204"/>
                <a:sym typeface="Calibri" panose="020F0502020204030204"/>
              </a:rPr>
              <a:t>weather:</a:t>
            </a:r>
            <a:r>
              <a:rPr lang="en-US" sz="1800" i="1" dirty="0" smtClean="0">
                <a:latin typeface="Calibri" panose="020F0502020204030204"/>
                <a:ea typeface="Calibri" panose="020F0502020204030204"/>
                <a:cs typeface="Calibri" panose="020F0502020204030204"/>
                <a:sym typeface="Calibri" panose="020F0502020204030204"/>
              </a:rPr>
              <a:t>       Four Categories of weather</a:t>
            </a:r>
            <a:endParaRPr lang="en-US" sz="1800" i="1" dirty="0" smtClean="0">
              <a:latin typeface="Calibri" panose="020F0502020204030204"/>
              <a:ea typeface="Calibri" panose="020F0502020204030204"/>
              <a:cs typeface="Calibri" panose="020F0502020204030204"/>
              <a:sym typeface="Calibri" panose="020F0502020204030204"/>
            </a:endParaRPr>
          </a:p>
          <a:p>
            <a:pPr>
              <a:buClr>
                <a:srgbClr val="000000"/>
              </a:buClr>
              <a:buSzPct val="25000"/>
            </a:pPr>
            <a:r>
              <a:rPr lang="en-US" sz="1800" i="1" dirty="0" smtClean="0">
                <a:latin typeface="Calibri" panose="020F0502020204030204"/>
                <a:ea typeface="Calibri" panose="020F0502020204030204"/>
                <a:cs typeface="Calibri" panose="020F0502020204030204"/>
                <a:sym typeface="Calibri" panose="020F0502020204030204"/>
              </a:rPr>
              <a:t>                       1-&gt; Clear, Few clouds, Partly cloudy</a:t>
            </a:r>
            <a:endParaRPr lang="en-US" sz="1800" i="1" dirty="0" smtClean="0">
              <a:latin typeface="Calibri" panose="020F0502020204030204"/>
              <a:ea typeface="Calibri" panose="020F0502020204030204"/>
              <a:cs typeface="Calibri" panose="020F0502020204030204"/>
              <a:sym typeface="Calibri" panose="020F0502020204030204"/>
            </a:endParaRPr>
          </a:p>
          <a:p>
            <a:pPr>
              <a:buClr>
                <a:srgbClr val="000000"/>
              </a:buClr>
              <a:buSzPct val="25000"/>
            </a:pPr>
            <a:r>
              <a:rPr lang="en-US" sz="1800" i="1" dirty="0" smtClean="0">
                <a:latin typeface="Calibri" panose="020F0502020204030204"/>
                <a:ea typeface="Calibri" panose="020F0502020204030204"/>
                <a:cs typeface="Calibri" panose="020F0502020204030204"/>
                <a:sym typeface="Calibri" panose="020F0502020204030204"/>
              </a:rPr>
              <a:t>                       2-&gt; Mist + Cloudy, Mist + Broken clouds, Mist + Few clouds, Mist</a:t>
            </a:r>
            <a:endParaRPr lang="en-US" sz="1800" i="1" dirty="0" smtClean="0">
              <a:latin typeface="Calibri" panose="020F0502020204030204"/>
              <a:ea typeface="Calibri" panose="020F0502020204030204"/>
              <a:cs typeface="Calibri" panose="020F0502020204030204"/>
              <a:sym typeface="Calibri" panose="020F0502020204030204"/>
            </a:endParaRPr>
          </a:p>
          <a:p>
            <a:pPr>
              <a:buClr>
                <a:srgbClr val="000000"/>
              </a:buClr>
              <a:buSzPct val="25000"/>
            </a:pPr>
            <a:r>
              <a:rPr lang="en-US" sz="1800" i="1" dirty="0" smtClean="0">
                <a:latin typeface="Calibri" panose="020F0502020204030204"/>
                <a:ea typeface="Calibri" panose="020F0502020204030204"/>
                <a:cs typeface="Calibri" panose="020F0502020204030204"/>
                <a:sym typeface="Calibri" panose="020F0502020204030204"/>
              </a:rPr>
              <a:t>                       3-&gt; Light Snow and Rain + Thunderstorm + Scattered clouds, Light Rain +     	         Scattered clouds</a:t>
            </a:r>
            <a:endParaRPr lang="en-US" sz="1800" i="1" dirty="0" smtClean="0">
              <a:latin typeface="Calibri" panose="020F0502020204030204"/>
              <a:ea typeface="Calibri" panose="020F0502020204030204"/>
              <a:cs typeface="Calibri" panose="020F0502020204030204"/>
              <a:sym typeface="Calibri" panose="020F0502020204030204"/>
            </a:endParaRPr>
          </a:p>
          <a:p>
            <a:pPr>
              <a:buClr>
                <a:srgbClr val="000000"/>
              </a:buClr>
              <a:buSzPct val="25000"/>
            </a:pPr>
            <a:r>
              <a:rPr lang="en-US" sz="1800" i="1" dirty="0" smtClean="0">
                <a:latin typeface="Calibri" panose="020F0502020204030204"/>
                <a:ea typeface="Calibri" panose="020F0502020204030204"/>
                <a:cs typeface="Calibri" panose="020F0502020204030204"/>
                <a:sym typeface="Calibri" panose="020F0502020204030204"/>
              </a:rPr>
              <a:t>                       4-&gt; Heavy Rain + Ice Pallets + Thunderstorm + Mist, Snow + Fog</a:t>
            </a:r>
            <a:endParaRPr lang="en-US" sz="1800" i="1" dirty="0" smtClean="0">
              <a:latin typeface="Calibri" panose="020F0502020204030204"/>
              <a:ea typeface="Calibri" panose="020F0502020204030204"/>
              <a:cs typeface="Calibri" panose="020F0502020204030204"/>
              <a:sym typeface="Calibri" panose="020F0502020204030204"/>
            </a:endParaRPr>
          </a:p>
          <a:p>
            <a:pPr>
              <a:buClr>
                <a:srgbClr val="000000"/>
              </a:buClr>
              <a:buSzPct val="25000"/>
            </a:pPr>
            <a:r>
              <a:rPr lang="en-US" sz="1800" b="1" i="1" dirty="0" smtClean="0">
                <a:latin typeface="Calibri" panose="020F0502020204030204"/>
                <a:ea typeface="Calibri" panose="020F0502020204030204"/>
                <a:cs typeface="Calibri" panose="020F0502020204030204"/>
                <a:sym typeface="Calibri" panose="020F0502020204030204"/>
              </a:rPr>
              <a:t>temp:</a:t>
            </a:r>
            <a:r>
              <a:rPr lang="en-US" sz="1800" i="1" dirty="0" smtClean="0">
                <a:latin typeface="Calibri" panose="020F0502020204030204"/>
                <a:ea typeface="Calibri" panose="020F0502020204030204"/>
                <a:cs typeface="Calibri" panose="020F0502020204030204"/>
                <a:sym typeface="Calibri" panose="020F0502020204030204"/>
              </a:rPr>
              <a:t>            hourly temperature in Celsius</a:t>
            </a:r>
            <a:endParaRPr lang="en-US" sz="1800" i="1" dirty="0" smtClean="0">
              <a:latin typeface="Calibri" panose="020F0502020204030204"/>
              <a:ea typeface="Calibri" panose="020F0502020204030204"/>
              <a:cs typeface="Calibri" panose="020F0502020204030204"/>
              <a:sym typeface="Calibri" panose="020F0502020204030204"/>
            </a:endParaRPr>
          </a:p>
          <a:p>
            <a:pPr>
              <a:buClr>
                <a:srgbClr val="000000"/>
              </a:buClr>
              <a:buSzPct val="25000"/>
            </a:pPr>
            <a:r>
              <a:rPr lang="en-US" sz="1800" b="1" i="1" dirty="0" err="1" smtClean="0">
                <a:latin typeface="Calibri" panose="020F0502020204030204"/>
                <a:ea typeface="Calibri" panose="020F0502020204030204"/>
                <a:cs typeface="Calibri" panose="020F0502020204030204"/>
                <a:sym typeface="Calibri" panose="020F0502020204030204"/>
              </a:rPr>
              <a:t>atemp</a:t>
            </a:r>
            <a:r>
              <a:rPr lang="en-US" sz="1800" b="1" i="1" dirty="0" smtClean="0">
                <a:latin typeface="Calibri" panose="020F0502020204030204"/>
                <a:ea typeface="Calibri" panose="020F0502020204030204"/>
                <a:cs typeface="Calibri" panose="020F0502020204030204"/>
                <a:sym typeface="Calibri" panose="020F0502020204030204"/>
              </a:rPr>
              <a:t>:</a:t>
            </a:r>
            <a:r>
              <a:rPr lang="en-US" sz="1800" i="1" dirty="0" smtClean="0">
                <a:latin typeface="Calibri" panose="020F0502020204030204"/>
                <a:ea typeface="Calibri" panose="020F0502020204030204"/>
                <a:cs typeface="Calibri" panose="020F0502020204030204"/>
                <a:sym typeface="Calibri" panose="020F0502020204030204"/>
              </a:rPr>
              <a:t>         "feels like" temperature in Celsius</a:t>
            </a:r>
            <a:endParaRPr lang="en-US" sz="1800" i="1" dirty="0" smtClean="0">
              <a:latin typeface="Calibri" panose="020F0502020204030204"/>
              <a:ea typeface="Calibri" panose="020F0502020204030204"/>
              <a:cs typeface="Calibri" panose="020F0502020204030204"/>
              <a:sym typeface="Calibri" panose="020F0502020204030204"/>
            </a:endParaRPr>
          </a:p>
          <a:p>
            <a:pPr>
              <a:buClr>
                <a:srgbClr val="000000"/>
              </a:buClr>
              <a:buSzPct val="25000"/>
            </a:pPr>
            <a:r>
              <a:rPr lang="en-US" sz="1800" b="1" i="1" dirty="0" smtClean="0">
                <a:latin typeface="Calibri" panose="020F0502020204030204"/>
                <a:ea typeface="Calibri" panose="020F0502020204030204"/>
                <a:cs typeface="Calibri" panose="020F0502020204030204"/>
                <a:sym typeface="Calibri" panose="020F0502020204030204"/>
              </a:rPr>
              <a:t>humidity:</a:t>
            </a:r>
            <a:r>
              <a:rPr lang="en-US" sz="1800" i="1" dirty="0" smtClean="0">
                <a:latin typeface="Calibri" panose="020F0502020204030204"/>
                <a:ea typeface="Calibri" panose="020F0502020204030204"/>
                <a:cs typeface="Calibri" panose="020F0502020204030204"/>
                <a:sym typeface="Calibri" panose="020F0502020204030204"/>
              </a:rPr>
              <a:t>     relative humidity</a:t>
            </a:r>
            <a:endParaRPr lang="en-US" sz="1800" i="1" dirty="0" smtClean="0">
              <a:latin typeface="Calibri" panose="020F0502020204030204"/>
              <a:ea typeface="Calibri" panose="020F0502020204030204"/>
              <a:cs typeface="Calibri" panose="020F0502020204030204"/>
              <a:sym typeface="Calibri" panose="020F0502020204030204"/>
            </a:endParaRPr>
          </a:p>
          <a:p>
            <a:pPr>
              <a:buClr>
                <a:srgbClr val="000000"/>
              </a:buClr>
              <a:buSzPct val="25000"/>
            </a:pPr>
            <a:r>
              <a:rPr lang="en-US" sz="1800" b="1" i="1" dirty="0" smtClean="0">
                <a:latin typeface="Calibri" panose="020F0502020204030204"/>
                <a:ea typeface="Calibri" panose="020F0502020204030204"/>
                <a:cs typeface="Calibri" panose="020F0502020204030204"/>
                <a:sym typeface="Calibri" panose="020F0502020204030204"/>
              </a:rPr>
              <a:t>windspeed:</a:t>
            </a:r>
            <a:r>
              <a:rPr lang="en-US" sz="1800" i="1" dirty="0" smtClean="0">
                <a:latin typeface="Calibri" panose="020F0502020204030204"/>
                <a:ea typeface="Calibri" panose="020F0502020204030204"/>
                <a:cs typeface="Calibri" panose="020F0502020204030204"/>
                <a:sym typeface="Calibri" panose="020F0502020204030204"/>
              </a:rPr>
              <a:t>  wind speed</a:t>
            </a:r>
            <a:endParaRPr lang="en-US" sz="1800" i="1" dirty="0" smtClean="0">
              <a:latin typeface="Calibri" panose="020F0502020204030204"/>
              <a:ea typeface="Calibri" panose="020F0502020204030204"/>
              <a:cs typeface="Calibri" panose="020F0502020204030204"/>
              <a:sym typeface="Calibri" panose="020F0502020204030204"/>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0</TotalTime>
  <Words>14934</Words>
  <Application>WPS Presentation</Application>
  <PresentationFormat>On-screen Show (4:3)</PresentationFormat>
  <Paragraphs>602</Paragraphs>
  <Slides>34</Slides>
  <Notes>34</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34</vt:i4>
      </vt:variant>
    </vt:vector>
  </HeadingPairs>
  <TitlesOfParts>
    <vt:vector size="48" baseType="lpstr">
      <vt:lpstr>Arial</vt:lpstr>
      <vt:lpstr>SimSun</vt:lpstr>
      <vt:lpstr>Wingdings</vt:lpstr>
      <vt:lpstr>Calibri</vt:lpstr>
      <vt:lpstr>Wingdings 3</vt:lpstr>
      <vt:lpstr>Arial</vt:lpstr>
      <vt:lpstr>Noto Sans Symbols</vt:lpstr>
      <vt:lpstr>Segoe Print</vt:lpstr>
      <vt:lpstr>Microsoft YaHei</vt:lpstr>
      <vt:lpstr>Arial Unicode MS</vt:lpstr>
      <vt:lpstr>Trebuchet MS</vt:lpstr>
      <vt:lpstr>Courier New</vt:lpstr>
      <vt:lpstr>Calibri</vt:lpstr>
      <vt:lpstr>Facet</vt:lpstr>
      <vt:lpstr>PowerPoint 演示文稿</vt:lpstr>
      <vt:lpstr>Agenda</vt:lpstr>
      <vt:lpstr>Background</vt:lpstr>
      <vt:lpstr>Workflow</vt:lpstr>
      <vt:lpstr>Hypothesis Generation</vt:lpstr>
      <vt:lpstr>Hypothesis Generation</vt:lpstr>
      <vt:lpstr>Understanding the Data Set</vt:lpstr>
      <vt:lpstr>Understanding the Data Set</vt:lpstr>
      <vt:lpstr>Understanding the Data Set</vt:lpstr>
      <vt:lpstr>Understanding the Data Set</vt:lpstr>
      <vt:lpstr>Data Exploration</vt:lpstr>
      <vt:lpstr>Data Exploration</vt:lpstr>
      <vt:lpstr>Data Exploration</vt:lpstr>
      <vt:lpstr>Data Exploration</vt:lpstr>
      <vt:lpstr>Data Exploration</vt:lpstr>
      <vt:lpstr>Data Exploration</vt:lpstr>
      <vt:lpstr>Data Exploration</vt:lpstr>
      <vt:lpstr>Data Exploration</vt:lpstr>
      <vt:lpstr>Data Exploration</vt:lpstr>
      <vt:lpstr>Hypothesis Testing</vt:lpstr>
      <vt:lpstr>Hypothesis Testing</vt:lpstr>
      <vt:lpstr>Hypothesis Testing</vt:lpstr>
      <vt:lpstr>Hypothesis Testing</vt:lpstr>
      <vt:lpstr>Hypothesis Testing</vt:lpstr>
      <vt:lpstr>Hypothesis Testing</vt:lpstr>
      <vt:lpstr>Feature Engineering</vt:lpstr>
      <vt:lpstr>Feature Engineering</vt:lpstr>
      <vt:lpstr>Feature Engineering</vt:lpstr>
      <vt:lpstr>Model Creation	</vt:lpstr>
      <vt:lpstr>Model Validation	</vt:lpstr>
      <vt:lpstr>Next Step:</vt:lpstr>
      <vt:lpstr>Next Step:</vt:lpstr>
      <vt:lpstr>Conclusion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Dec’2016-17 Batch</dc:title>
  <dc:creator/>
  <cp:lastModifiedBy>ashag</cp:lastModifiedBy>
  <cp:revision>347</cp:revision>
  <dcterms:created xsi:type="dcterms:W3CDTF">2019-11-23T08:51:39Z</dcterms:created>
  <dcterms:modified xsi:type="dcterms:W3CDTF">2019-11-23T09:24:24Z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1033-11.2.0.9052</vt:lpwstr>
  </property>
</Properties>
</file>