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787C-4ED5-4868-9386-4A3DCC863E9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9191-FDE1-4CBE-A21F-86C8F000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3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9191-FDE1-4CBE-A21F-86C8F00011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9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2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3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3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7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7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3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F9B9-BA53-4054-A3C2-C4C263D57D4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9206-2334-45A7-AE03-C6536DE7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2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7C0675-9CDE-6A2E-6FA3-674B633343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EDA/Data Wrangling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1129F4-6985-F18A-65C0-9A507C8D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88" y="952107"/>
            <a:ext cx="3260214" cy="2838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A09A47-2C29-47C2-89E7-B1FE8D137C37}"/>
              </a:ext>
            </a:extLst>
          </p:cNvPr>
          <p:cNvSpPr txBox="1"/>
          <p:nvPr/>
        </p:nvSpPr>
        <p:spPr>
          <a:xfrm>
            <a:off x="4462100" y="4067664"/>
            <a:ext cx="27639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Fraud rate is higher for age&gt;= 60.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People who are aged 60 or above, earn in top 25 percentile have </a:t>
            </a:r>
            <a:r>
              <a:rPr lang="en-US" sz="2000" b="1" dirty="0"/>
              <a:t>7%</a:t>
            </a:r>
            <a:r>
              <a:rPr lang="en-US" sz="2000" dirty="0"/>
              <a:t> chance of getting defrauded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6D7EB-AC61-6444-DB2C-49C0F2D1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59" y="969849"/>
            <a:ext cx="4166277" cy="2351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08314B-E665-9F37-1235-2C7EDFFF6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11" y="3716363"/>
            <a:ext cx="4043261" cy="702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6EA798-678B-0213-DD49-8B6C88BAF36F}"/>
              </a:ext>
            </a:extLst>
          </p:cNvPr>
          <p:cNvSpPr txBox="1"/>
          <p:nvPr/>
        </p:nvSpPr>
        <p:spPr>
          <a:xfrm>
            <a:off x="202811" y="4418966"/>
            <a:ext cx="41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Fraudsters tend to submit applications at odd hours.	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DB518F-51F0-FEEF-308D-DF1BDE9E1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546" y="943887"/>
            <a:ext cx="3260214" cy="29402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FAB9FF-11A5-AC3F-B95F-0FE522533B48}"/>
              </a:ext>
            </a:extLst>
          </p:cNvPr>
          <p:cNvSpPr txBox="1"/>
          <p:nvPr/>
        </p:nvSpPr>
        <p:spPr>
          <a:xfrm>
            <a:off x="7303098" y="5556218"/>
            <a:ext cx="4845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Despite more people using “Linux“ and “other “OS types, the fraud rate for elderly people is high for </a:t>
            </a:r>
            <a:r>
              <a:rPr lang="en-US" b="1" dirty="0"/>
              <a:t>Mac</a:t>
            </a:r>
            <a:r>
              <a:rPr lang="en-US" dirty="0"/>
              <a:t> and </a:t>
            </a:r>
            <a:r>
              <a:rPr lang="en-US" b="1" dirty="0"/>
              <a:t>Windows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ADF01A5-A6F8-4338-F9FC-0F1F7260D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492" y="4115713"/>
            <a:ext cx="4512411" cy="1354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E4F276C-0FAD-0576-8F7B-4BF12A0522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97" y="5277185"/>
            <a:ext cx="4284906" cy="12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5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6578B-A3BF-6537-481F-4F81106B6781}"/>
              </a:ext>
            </a:extLst>
          </p:cNvPr>
          <p:cNvSpPr txBox="1"/>
          <p:nvPr/>
        </p:nvSpPr>
        <p:spPr>
          <a:xfrm>
            <a:off x="8706495" y="2776369"/>
            <a:ext cx="3394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Baseline model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Correlation : Heatmap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Creation of derived features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Encoding categorical variables: Label encoding, One hot encoding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Modeling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Model Evaluation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Decision Rules</a:t>
            </a:r>
          </a:p>
          <a:p>
            <a:pPr algn="just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B9F92-75C9-FF3B-731C-BBDF61829313}"/>
              </a:ext>
            </a:extLst>
          </p:cNvPr>
          <p:cNvSpPr txBox="1">
            <a:spLocks/>
          </p:cNvSpPr>
          <p:nvPr/>
        </p:nvSpPr>
        <p:spPr>
          <a:xfrm>
            <a:off x="8942801" y="1992398"/>
            <a:ext cx="3301922" cy="65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Steps performed</a:t>
            </a:r>
            <a:r>
              <a:rPr lang="en-US" sz="2000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E4116E-E4EC-0D4B-77DB-A810E3204B7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Feature Engineering &amp; Pipeline steps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0AB4C-ED1F-D8E8-AFF1-DF1AEFDF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979"/>
            <a:ext cx="2889396" cy="254908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1D9075-AB10-6287-4A3F-CC2A62FBA2A6}"/>
              </a:ext>
            </a:extLst>
          </p:cNvPr>
          <p:cNvSpPr txBox="1">
            <a:spLocks/>
          </p:cNvSpPr>
          <p:nvPr/>
        </p:nvSpPr>
        <p:spPr>
          <a:xfrm>
            <a:off x="3030282" y="1992398"/>
            <a:ext cx="2813412" cy="379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b="1" dirty="0"/>
              <a:t>Top 5 positively correlated features: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Housing_status_encoded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Device_os_encoded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Credit_risk_score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Proposed_credit_limit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Customer_age	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9DA223-2E76-302A-2429-2831B147F002}"/>
              </a:ext>
            </a:extLst>
          </p:cNvPr>
          <p:cNvSpPr txBox="1">
            <a:spLocks/>
          </p:cNvSpPr>
          <p:nvPr/>
        </p:nvSpPr>
        <p:spPr>
          <a:xfrm>
            <a:off x="5843693" y="1992398"/>
            <a:ext cx="3099108" cy="3068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b="1" dirty="0"/>
              <a:t>Top 5 negatively  correlated features: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Keep_alive_session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Dob_distinct_emails_4w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Name_email_similarity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Has_other_cards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Phone_home_valid	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46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3BC478-E312-2972-0BF9-2FB035BAF0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Classification &amp; Feature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0BD5F-0B9C-69EC-AE16-5650658A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8" y="956083"/>
            <a:ext cx="5914759" cy="274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072B2-303B-2298-3337-0E298FC5BA8D}"/>
              </a:ext>
            </a:extLst>
          </p:cNvPr>
          <p:cNvSpPr txBox="1"/>
          <p:nvPr/>
        </p:nvSpPr>
        <p:spPr>
          <a:xfrm>
            <a:off x="1678927" y="3601654"/>
            <a:ext cx="184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XG Boost model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BBFFA-02C3-8814-DE82-198FCC1DC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05" y="781051"/>
            <a:ext cx="3530068" cy="3257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0EF18-AC94-58CF-FC07-12DDFA4E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08" y="4039330"/>
            <a:ext cx="4819089" cy="22271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71C848-4716-F09C-0EAA-FF5F86B38AC1}"/>
              </a:ext>
            </a:extLst>
          </p:cNvPr>
          <p:cNvSpPr txBox="1"/>
          <p:nvPr/>
        </p:nvSpPr>
        <p:spPr>
          <a:xfrm>
            <a:off x="1243064" y="6477962"/>
            <a:ext cx="347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XG Boost top 5 feature importance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D0B66-B031-9BB5-552A-5F7D7DCF556D}"/>
              </a:ext>
            </a:extLst>
          </p:cNvPr>
          <p:cNvSpPr txBox="1"/>
          <p:nvPr/>
        </p:nvSpPr>
        <p:spPr>
          <a:xfrm>
            <a:off x="6096000" y="5275481"/>
            <a:ext cx="5955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The ROC curve is closer to the top-left corner of the plot i.e the classifier's performance is good, and it indicates a higher TPR and a lower FPR.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ROC-AUC score of 0.89 is also good as it’s close to 1.0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BF33D3-223A-68AA-C995-58C2EB624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715" y="4120951"/>
            <a:ext cx="6601872" cy="11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F40935-A949-05E3-B1FB-3A26FDA7C1E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Model Inference &amp; Business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A1872-F14E-D418-7550-2FCAF3EA87A9}"/>
              </a:ext>
            </a:extLst>
          </p:cNvPr>
          <p:cNvSpPr txBox="1"/>
          <p:nvPr/>
        </p:nvSpPr>
        <p:spPr>
          <a:xfrm>
            <a:off x="914399" y="2274589"/>
            <a:ext cx="4736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When should banks perform additional checks  to ensure legitimacy of applicant?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75% chance that fraud is predicted correctly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Model score  &gt; 0.512                    &amp;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Name email similarity  &lt; 0.149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 45% chance that fraud is predicted correctly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Model score in range (0.286 0.512] &amp;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 credit risk score &gt; 270.5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04C2B-4A04-2A76-4347-49DF3EDEB30C}"/>
              </a:ext>
            </a:extLst>
          </p:cNvPr>
          <p:cNvSpPr txBox="1"/>
          <p:nvPr/>
        </p:nvSpPr>
        <p:spPr>
          <a:xfrm>
            <a:off x="5937471" y="2274589"/>
            <a:ext cx="5074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When should the bank process the account opening application quickly and avoid customer inconvenience?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89% chance that non fraud is predicted correctly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Model score in range  (0.055,0.104]     &amp;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Current address months count &gt; 17.5  &amp;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name email similarity &gt;  0.614</a:t>
            </a:r>
          </a:p>
          <a:p>
            <a:pPr lvl="1"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/>
              <a:t>67% chance that non fraud is predicted correctly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Model score in range (0.227,0.284]	     &amp;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Days since request &lt;= 0.008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1EFA5-E606-4A71-56A4-783B64395478}"/>
              </a:ext>
            </a:extLst>
          </p:cNvPr>
          <p:cNvSpPr txBox="1"/>
          <p:nvPr/>
        </p:nvSpPr>
        <p:spPr>
          <a:xfrm>
            <a:off x="2334911" y="1258926"/>
            <a:ext cx="6644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	How to use model to govern decision making?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05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B7E9AE-98C4-1CB5-2B5B-8F8867B5E02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Model Inference &amp; Business recommendations -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83F9E-5A8D-8364-81EB-BF4B7AC39153}"/>
              </a:ext>
            </a:extLst>
          </p:cNvPr>
          <p:cNvSpPr txBox="1"/>
          <p:nvPr/>
        </p:nvSpPr>
        <p:spPr>
          <a:xfrm>
            <a:off x="223088" y="1727563"/>
            <a:ext cx="11968912" cy="5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Pay more attention towards applications coming from age group 50-99. Give even more closer consideration to those people of this category who are wealthy (high income group).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Based on the given month, an application is made, use the thresholds I gave for velocity variables. Any observation below the usual velocity/traffic requires further investigation.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Pay more attention towards Mac and Windows users as they have higher fraud rate than other OS. 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Usage of X11 OS by customers having age&gt;=80 needs extra attention.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An important trend observed was that be it Internet or Teleapp, fraudsters have higher session time than normal customers. 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Focus more closely on people who don’t provide any of valid home or mobile numbers.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Higher credit risk score necessitates higher fraud chances.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Low income groups have lower fraud chances than medium or high income groups.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These days fraudsters are advanced enough and they know how to conceal themselves. They show stable housing history at the time of application. 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Moreover, fraudsters have a low name-email similarity. This is because they attack in mass groups. Hence, they use varying pattern in their email handles to avoid being linked to past fraudulent activities.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BBF77-2BC2-F660-CAAA-56DFE615231A}"/>
              </a:ext>
            </a:extLst>
          </p:cNvPr>
          <p:cNvSpPr txBox="1"/>
          <p:nvPr/>
        </p:nvSpPr>
        <p:spPr>
          <a:xfrm>
            <a:off x="3017667" y="1093712"/>
            <a:ext cx="6644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Essential considerations to avoid Identity fraud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56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289</TotalTime>
  <Words>596</Words>
  <Application>Microsoft Office PowerPoint</Application>
  <PresentationFormat>Widescreen</PresentationFormat>
  <Paragraphs>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</dc:creator>
  <cp:lastModifiedBy>yash</cp:lastModifiedBy>
  <cp:revision>9</cp:revision>
  <dcterms:created xsi:type="dcterms:W3CDTF">2023-01-30T03:23:51Z</dcterms:created>
  <dcterms:modified xsi:type="dcterms:W3CDTF">2023-01-30T08:13:07Z</dcterms:modified>
</cp:coreProperties>
</file>