
<file path=[Content_Types].xml><?xml version="1.0" encoding="utf-8"?>
<Types xmlns="http://schemas.openxmlformats.org/package/2006/content-types">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8" r:id="rId7"/>
    <p:sldId id="260" r:id="rId8"/>
    <p:sldId id="261" r:id="rId9"/>
    <p:sldId id="263" r:id="rId10"/>
    <p:sldId id="264" r:id="rId11"/>
    <p:sldId id="266" r:id="rId12"/>
    <p:sldId id="267"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Harwani" initials="JH" lastIdx="1" clrIdx="0">
    <p:extLst>
      <p:ext uri="{19B8F6BF-5375-455C-9EA6-DF929625EA0E}">
        <p15:presenceInfo xmlns:p15="http://schemas.microsoft.com/office/powerpoint/2012/main" userId="a83b292a4589bb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EDFE"/>
    <a:srgbClr val="C6F3FE"/>
    <a:srgbClr val="FFFFFF"/>
    <a:srgbClr val="E7EBED"/>
    <a:srgbClr val="E1F9FF"/>
    <a:srgbClr val="F3FDFF"/>
    <a:srgbClr val="83E6FD"/>
    <a:srgbClr val="99E7F9"/>
    <a:srgbClr val="60DEFC"/>
    <a:srgbClr val="C1E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6T13:59:16.78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2480712-0F57-494E-9858-4BFC5BF105B8}"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0786147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14649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806346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407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198202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06278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480712-0F57-494E-9858-4BFC5BF105B8}"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1285816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480712-0F57-494E-9858-4BFC5BF105B8}"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885551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480712-0F57-494E-9858-4BFC5BF105B8}"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3549877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80712-0F57-494E-9858-4BFC5BF105B8}" type="datetimeFigureOut">
              <a:rPr lang="en-IN" smtClean="0"/>
              <a:t>16-10-2022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684744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80712-0F57-494E-9858-4BFC5BF105B8}"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3030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480712-0F57-494E-9858-4BFC5BF105B8}"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555868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80712-0F57-494E-9858-4BFC5BF105B8}"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3046588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2480712-0F57-494E-9858-4BFC5BF105B8}"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3213224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144049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620536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3955411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4406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4280871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15562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480712-0F57-494E-9858-4BFC5BF105B8}"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352016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2480712-0F57-494E-9858-4BFC5BF105B8}"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5960683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2480712-0F57-494E-9858-4BFC5BF105B8}" type="datetimeFigureOut">
              <a:rPr lang="en-IN" smtClean="0"/>
              <a:t>16-10-2022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2625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2480712-0F57-494E-9858-4BFC5BF105B8}"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0201CA-8D4A-43E7-9807-772D619B409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05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480712-0F57-494E-9858-4BFC5BF105B8}"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9182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80712-0F57-494E-9858-4BFC5BF105B8}" type="datetimeFigureOut">
              <a:rPr lang="en-IN" smtClean="0"/>
              <a:t>16-10-2022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188422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2480712-0F57-494E-9858-4BFC5BF105B8}" type="datetimeFigureOut">
              <a:rPr lang="en-IN" smtClean="0"/>
              <a:t>16-10-2022</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77575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2480712-0F57-494E-9858-4BFC5BF105B8}" type="datetimeFigureOut">
              <a:rPr lang="en-IN" smtClean="0"/>
              <a:t>16-10-2022</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D0201CA-8D4A-43E7-9807-772D619B409A}" type="slidenum">
              <a:rPr lang="en-IN" smtClean="0"/>
              <a:t>‹#›</a:t>
            </a:fld>
            <a:endParaRPr lang="en-IN"/>
          </a:p>
        </p:txBody>
      </p:sp>
    </p:spTree>
    <p:extLst>
      <p:ext uri="{BB962C8B-B14F-4D97-AF65-F5344CB8AC3E}">
        <p14:creationId xmlns:p14="http://schemas.microsoft.com/office/powerpoint/2010/main" val="28887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2480712-0F57-494E-9858-4BFC5BF105B8}" type="datetimeFigureOut">
              <a:rPr lang="en-IN" smtClean="0"/>
              <a:t>16-10-2022</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D0201CA-8D4A-43E7-9807-772D619B409A}" type="slidenum">
              <a:rPr lang="en-IN" smtClean="0"/>
              <a:t>‹#›</a:t>
            </a:fld>
            <a:endParaRPr lang="en-IN"/>
          </a:p>
        </p:txBody>
      </p:sp>
    </p:spTree>
    <p:extLst>
      <p:ext uri="{BB962C8B-B14F-4D97-AF65-F5344CB8AC3E}">
        <p14:creationId xmlns:p14="http://schemas.microsoft.com/office/powerpoint/2010/main" val="12024323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2480712-0F57-494E-9858-4BFC5BF105B8}" type="datetimeFigureOut">
              <a:rPr lang="en-IN" smtClean="0"/>
              <a:t>16-10-2022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D0201CA-8D4A-43E7-9807-772D619B409A}" type="slidenum">
              <a:rPr lang="en-IN" smtClean="0"/>
              <a:t>‹#›</a:t>
            </a:fld>
            <a:endParaRPr lang="en-IN"/>
          </a:p>
        </p:txBody>
      </p:sp>
    </p:spTree>
    <p:extLst>
      <p:ext uri="{BB962C8B-B14F-4D97-AF65-F5344CB8AC3E}">
        <p14:creationId xmlns:p14="http://schemas.microsoft.com/office/powerpoint/2010/main" val="17124632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heic"/><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5000">
              <a:schemeClr val="accent2">
                <a:lumMod val="75000"/>
              </a:schemeClr>
            </a:gs>
            <a:gs pos="100000">
              <a:srgbClr val="FFFF00"/>
            </a:gs>
          </a:gsLst>
          <a:lin ang="16200000" scaled="1"/>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9A3D47C-5DD5-F519-0613-4A3B98F8068D}"/>
              </a:ext>
            </a:extLst>
          </p:cNvPr>
          <p:cNvSpPr/>
          <p:nvPr/>
        </p:nvSpPr>
        <p:spPr>
          <a:xfrm>
            <a:off x="1463768" y="1859339"/>
            <a:ext cx="9264463" cy="3139321"/>
          </a:xfrm>
          <a:prstGeom prst="rect">
            <a:avLst/>
          </a:prstGeom>
          <a:noFill/>
        </p:spPr>
        <p:txBody>
          <a:bodyPr wrap="square" lIns="91440" tIns="45720" rIns="91440" bIns="45720">
            <a:spAutoFit/>
          </a:bodyPr>
          <a:lstStyle/>
          <a:p>
            <a:pPr algn="ctr"/>
            <a:r>
              <a:rPr lang="en-US" sz="6600" b="1" dirty="0">
                <a:ln w="0"/>
                <a:effectLst>
                  <a:outerShdw blurRad="38100" dist="19050" dir="2700000" algn="tl" rotWithShape="0">
                    <a:schemeClr val="dk1">
                      <a:alpha val="40000"/>
                    </a:schemeClr>
                  </a:outerShdw>
                </a:effectLst>
              </a:rPr>
              <a:t>QR Code Based feedback system for</a:t>
            </a:r>
            <a:r>
              <a:rPr lang="en-US" sz="5400" b="1" dirty="0">
                <a:ln w="0"/>
                <a:effectLst>
                  <a:outerShdw blurRad="38100" dist="19050" dir="2700000" algn="tl" rotWithShape="0">
                    <a:schemeClr val="dk1">
                      <a:alpha val="40000"/>
                    </a:schemeClr>
                  </a:outerShdw>
                </a:effectLst>
              </a:rPr>
              <a:t> </a:t>
            </a:r>
            <a:r>
              <a:rPr lang="en-US" sz="6600" b="1" dirty="0">
                <a:ln w="0"/>
                <a:effectLst>
                  <a:outerShdw blurRad="38100" dist="19050" dir="2700000" algn="tl" rotWithShape="0">
                    <a:schemeClr val="dk1">
                      <a:alpha val="40000"/>
                    </a:schemeClr>
                  </a:outerShdw>
                </a:effectLst>
              </a:rPr>
              <a:t>Gujarat</a:t>
            </a:r>
            <a:r>
              <a:rPr lang="en-US" sz="5400" b="1" dirty="0">
                <a:ln w="0"/>
                <a:effectLst>
                  <a:outerShdw blurRad="38100" dist="19050" dir="2700000" algn="tl" rotWithShape="0">
                    <a:schemeClr val="dk1">
                      <a:alpha val="40000"/>
                    </a:schemeClr>
                  </a:outerShdw>
                </a:effectLst>
              </a:rPr>
              <a:t> </a:t>
            </a:r>
            <a:r>
              <a:rPr lang="en-US" sz="6600" b="1" dirty="0">
                <a:ln w="0"/>
                <a:effectLst>
                  <a:outerShdw blurRad="38100" dist="19050" dir="2700000" algn="tl" rotWithShape="0">
                    <a:schemeClr val="dk1">
                      <a:alpha val="40000"/>
                    </a:schemeClr>
                  </a:outerShdw>
                </a:effectLst>
              </a:rPr>
              <a:t>police</a:t>
            </a:r>
            <a:endParaRPr lang="en-US" sz="6600" b="1" cap="none" spc="0" dirty="0">
              <a:ln w="0"/>
              <a:effectLst>
                <a:outerShdw blurRad="38100" dist="19050" dir="2700000" algn="tl" rotWithShape="0">
                  <a:schemeClr val="dk1">
                    <a:alpha val="40000"/>
                  </a:schemeClr>
                </a:outerShdw>
              </a:effectLst>
            </a:endParaRPr>
          </a:p>
        </p:txBody>
      </p:sp>
      <p:pic>
        <p:nvPicPr>
          <p:cNvPr id="15" name="Picture 14">
            <a:extLst>
              <a:ext uri="{FF2B5EF4-FFF2-40B4-BE49-F238E27FC236}">
                <a16:creationId xmlns:a16="http://schemas.microsoft.com/office/drawing/2014/main" id="{C5276A00-3137-FA89-6982-7A3759523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17" y="76200"/>
            <a:ext cx="2197483" cy="2552700"/>
          </a:xfrm>
          <a:prstGeom prst="rect">
            <a:avLst/>
          </a:prstGeom>
        </p:spPr>
      </p:pic>
      <p:pic>
        <p:nvPicPr>
          <p:cNvPr id="19" name="Picture 18">
            <a:extLst>
              <a:ext uri="{FF2B5EF4-FFF2-40B4-BE49-F238E27FC236}">
                <a16:creationId xmlns:a16="http://schemas.microsoft.com/office/drawing/2014/main" id="{36E94C27-4274-28AD-D459-F6E303E5E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1043" y="76200"/>
            <a:ext cx="1850957" cy="3143250"/>
          </a:xfrm>
          <a:prstGeom prst="rect">
            <a:avLst/>
          </a:prstGeom>
        </p:spPr>
      </p:pic>
    </p:spTree>
    <p:extLst>
      <p:ext uri="{BB962C8B-B14F-4D97-AF65-F5344CB8AC3E}">
        <p14:creationId xmlns:p14="http://schemas.microsoft.com/office/powerpoint/2010/main" val="71949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1CF3-BB07-4EA4-C094-A1A662CFEB48}"/>
              </a:ext>
            </a:extLst>
          </p:cNvPr>
          <p:cNvSpPr>
            <a:spLocks noGrp="1"/>
          </p:cNvSpPr>
          <p:nvPr>
            <p:ph type="title"/>
          </p:nvPr>
        </p:nvSpPr>
        <p:spPr>
          <a:xfrm>
            <a:off x="4776485" y="328086"/>
            <a:ext cx="2639029" cy="748360"/>
          </a:xfrm>
          <a:solidFill>
            <a:srgbClr val="A4EDFE"/>
          </a:solidFill>
        </p:spPr>
        <p:txBody>
          <a:bodyPr>
            <a:normAutofit fontScale="90000"/>
          </a:bodyPr>
          <a:lstStyle/>
          <a:p>
            <a:r>
              <a:rPr lang="en-US" dirty="0"/>
              <a:t>Admin page</a:t>
            </a:r>
            <a:endParaRPr lang="en-IN" dirty="0"/>
          </a:p>
        </p:txBody>
      </p:sp>
      <p:pic>
        <p:nvPicPr>
          <p:cNvPr id="4" name="Picture 3">
            <a:extLst>
              <a:ext uri="{FF2B5EF4-FFF2-40B4-BE49-F238E27FC236}">
                <a16:creationId xmlns:a16="http://schemas.microsoft.com/office/drawing/2014/main" id="{B2F0C1C0-D251-FD76-38C5-C18597616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7" y="1273215"/>
            <a:ext cx="2784626" cy="5584785"/>
          </a:xfrm>
          <a:prstGeom prst="rect">
            <a:avLst/>
          </a:prstGeom>
        </p:spPr>
      </p:pic>
      <p:sp>
        <p:nvSpPr>
          <p:cNvPr id="5" name="TextBox 4">
            <a:extLst>
              <a:ext uri="{FF2B5EF4-FFF2-40B4-BE49-F238E27FC236}">
                <a16:creationId xmlns:a16="http://schemas.microsoft.com/office/drawing/2014/main" id="{3A96BA2A-E25A-7F3F-2958-D7EC1631F71B}"/>
              </a:ext>
            </a:extLst>
          </p:cNvPr>
          <p:cNvSpPr txBox="1"/>
          <p:nvPr/>
        </p:nvSpPr>
        <p:spPr>
          <a:xfrm>
            <a:off x="4352081" y="2411529"/>
            <a:ext cx="6885922" cy="1569660"/>
          </a:xfrm>
          <a:prstGeom prst="rect">
            <a:avLst/>
          </a:prstGeom>
          <a:noFill/>
        </p:spPr>
        <p:txBody>
          <a:bodyPr wrap="square" rtlCol="0">
            <a:spAutoFit/>
          </a:bodyPr>
          <a:lstStyle/>
          <a:p>
            <a:pPr algn="just"/>
            <a:r>
              <a:rPr lang="en-US" sz="2400" dirty="0"/>
              <a:t>The Admin page will be for authorized police officer to analyze and observe the recorded responses. Officer can improve the citizen experience and police station environment by analyzing this data</a:t>
            </a:r>
            <a:r>
              <a:rPr lang="en-US" dirty="0"/>
              <a:t>.</a:t>
            </a:r>
            <a:endParaRPr lang="en-IN" dirty="0"/>
          </a:p>
        </p:txBody>
      </p:sp>
    </p:spTree>
    <p:extLst>
      <p:ext uri="{BB962C8B-B14F-4D97-AF65-F5344CB8AC3E}">
        <p14:creationId xmlns:p14="http://schemas.microsoft.com/office/powerpoint/2010/main" val="97846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A9F10-0507-B30C-ED15-7C92BE4A2EA5}"/>
              </a:ext>
            </a:extLst>
          </p:cNvPr>
          <p:cNvSpPr>
            <a:spLocks noGrp="1"/>
          </p:cNvSpPr>
          <p:nvPr>
            <p:ph type="title"/>
          </p:nvPr>
        </p:nvSpPr>
        <p:spPr>
          <a:xfrm>
            <a:off x="474054" y="337162"/>
            <a:ext cx="7729728" cy="1188720"/>
          </a:xfrm>
          <a:solidFill>
            <a:srgbClr val="A4EDFE"/>
          </a:solidFill>
        </p:spPr>
        <p:txBody>
          <a:bodyPr/>
          <a:lstStyle/>
          <a:p>
            <a:r>
              <a:rPr lang="en-US" dirty="0"/>
              <a:t>Multiple language support</a:t>
            </a:r>
            <a:endParaRPr lang="en-IN" dirty="0"/>
          </a:p>
        </p:txBody>
      </p:sp>
      <p:sp>
        <p:nvSpPr>
          <p:cNvPr id="6" name="Content Placeholder 5">
            <a:extLst>
              <a:ext uri="{FF2B5EF4-FFF2-40B4-BE49-F238E27FC236}">
                <a16:creationId xmlns:a16="http://schemas.microsoft.com/office/drawing/2014/main" id="{D91304E4-27F6-C2F5-315A-061842740E1D}"/>
              </a:ext>
            </a:extLst>
          </p:cNvPr>
          <p:cNvSpPr>
            <a:spLocks noGrp="1"/>
          </p:cNvSpPr>
          <p:nvPr>
            <p:ph sz="half" idx="1"/>
          </p:nvPr>
        </p:nvSpPr>
        <p:spPr>
          <a:xfrm>
            <a:off x="474054" y="2435128"/>
            <a:ext cx="4271771" cy="1987744"/>
          </a:xfrm>
        </p:spPr>
        <p:txBody>
          <a:bodyPr/>
          <a:lstStyle/>
          <a:p>
            <a:r>
              <a:rPr lang="en-US" sz="2400" dirty="0"/>
              <a:t>Hindi </a:t>
            </a:r>
          </a:p>
          <a:p>
            <a:pPr marL="0" indent="0" algn="just">
              <a:buNone/>
            </a:pPr>
            <a:r>
              <a:rPr lang="en-IN" dirty="0"/>
              <a:t>For the people who don’t have good grasp or don’t understand English, the team also included the Hindi language which is the official language which everyone can understand.</a:t>
            </a:r>
            <a:endParaRPr lang="en-US" dirty="0"/>
          </a:p>
        </p:txBody>
      </p:sp>
      <p:sp>
        <p:nvSpPr>
          <p:cNvPr id="7" name="Content Placeholder 6">
            <a:extLst>
              <a:ext uri="{FF2B5EF4-FFF2-40B4-BE49-F238E27FC236}">
                <a16:creationId xmlns:a16="http://schemas.microsoft.com/office/drawing/2014/main" id="{A7D4C9B7-CDF9-8CE8-49B1-8E7D5629CA19}"/>
              </a:ext>
            </a:extLst>
          </p:cNvPr>
          <p:cNvSpPr>
            <a:spLocks noGrp="1"/>
          </p:cNvSpPr>
          <p:nvPr>
            <p:ph sz="half" idx="2"/>
          </p:nvPr>
        </p:nvSpPr>
        <p:spPr>
          <a:xfrm>
            <a:off x="5594245" y="2435128"/>
            <a:ext cx="4270247" cy="1539509"/>
          </a:xfrm>
        </p:spPr>
        <p:txBody>
          <a:bodyPr>
            <a:normAutofit/>
          </a:bodyPr>
          <a:lstStyle/>
          <a:p>
            <a:r>
              <a:rPr lang="en-US" sz="2400" dirty="0"/>
              <a:t>Gujarati</a:t>
            </a:r>
          </a:p>
          <a:p>
            <a:pPr marL="0" indent="0" algn="just">
              <a:buNone/>
            </a:pPr>
            <a:r>
              <a:rPr lang="en-US" dirty="0"/>
              <a:t>As the project is based on majorly Ahmedabad city, we have added Gujarati language as majority is of Gujarati people</a:t>
            </a:r>
            <a:r>
              <a:rPr lang="en-US" sz="2400" dirty="0"/>
              <a:t> </a:t>
            </a:r>
          </a:p>
          <a:p>
            <a:pPr marL="0" indent="0">
              <a:buNone/>
            </a:pPr>
            <a:endParaRPr lang="en-US" dirty="0"/>
          </a:p>
          <a:p>
            <a:pPr marL="0" indent="0">
              <a:buNone/>
            </a:pPr>
            <a:endParaRPr lang="en-IN" sz="2400" dirty="0"/>
          </a:p>
        </p:txBody>
      </p:sp>
      <p:pic>
        <p:nvPicPr>
          <p:cNvPr id="3" name="Picture 2">
            <a:extLst>
              <a:ext uri="{FF2B5EF4-FFF2-40B4-BE49-F238E27FC236}">
                <a16:creationId xmlns:a16="http://schemas.microsoft.com/office/drawing/2014/main" id="{52284BFC-C24E-DE7C-5BB5-EC7FE3403C9C}"/>
              </a:ext>
            </a:extLst>
          </p:cNvPr>
          <p:cNvPicPr>
            <a:picLocks noChangeAspect="1"/>
          </p:cNvPicPr>
          <p:nvPr/>
        </p:nvPicPr>
        <p:blipFill rotWithShape="1">
          <a:blip r:embed="rId2">
            <a:extLst>
              <a:ext uri="{28A0092B-C50C-407E-A947-70E740481C1C}">
                <a14:useLocalDpi xmlns:a14="http://schemas.microsoft.com/office/drawing/2010/main" val="0"/>
              </a:ext>
            </a:extLst>
          </a:blip>
          <a:srcRect b="10122"/>
          <a:stretch/>
        </p:blipFill>
        <p:spPr>
          <a:xfrm>
            <a:off x="8864249" y="196411"/>
            <a:ext cx="2663871" cy="2331636"/>
          </a:xfrm>
          <a:prstGeom prst="rect">
            <a:avLst/>
          </a:prstGeom>
        </p:spPr>
      </p:pic>
    </p:spTree>
    <p:extLst>
      <p:ext uri="{BB962C8B-B14F-4D97-AF65-F5344CB8AC3E}">
        <p14:creationId xmlns:p14="http://schemas.microsoft.com/office/powerpoint/2010/main" val="507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B53692-1387-F40C-4478-CA5CA66F4DD5}"/>
              </a:ext>
            </a:extLst>
          </p:cNvPr>
          <p:cNvSpPr txBox="1"/>
          <p:nvPr/>
        </p:nvSpPr>
        <p:spPr>
          <a:xfrm>
            <a:off x="1068247" y="3984919"/>
            <a:ext cx="10055505" cy="1655518"/>
          </a:xfrm>
          <a:prstGeom prst="rect">
            <a:avLst/>
          </a:prstGeom>
          <a:noFill/>
        </p:spPr>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Shruti" panose="020B0502040204020203" pitchFamily="34" charset="0"/>
              </a:rPr>
              <a:t>While developing this feedback system we came to realize how important is the experience of citizen with police officers. Police officers can analyze the feedback data and can improve the services accordingly. Which will in turn improve the overall police services across all areas.</a:t>
            </a:r>
            <a:endParaRPr lang="en-IN" sz="2400" dirty="0">
              <a:effectLst/>
              <a:latin typeface="Calibri" panose="020F0502020204030204" pitchFamily="34" charset="0"/>
              <a:ea typeface="Calibri" panose="020F0502020204030204" pitchFamily="34" charset="0"/>
              <a:cs typeface="Shruti" panose="020B0502040204020203" pitchFamily="34" charset="0"/>
            </a:endParaRPr>
          </a:p>
        </p:txBody>
      </p:sp>
      <p:pic>
        <p:nvPicPr>
          <p:cNvPr id="6" name="Picture 5">
            <a:extLst>
              <a:ext uri="{FF2B5EF4-FFF2-40B4-BE49-F238E27FC236}">
                <a16:creationId xmlns:a16="http://schemas.microsoft.com/office/drawing/2014/main" id="{8FDA5ABA-BD49-3008-032A-BFF567AD8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906" y="344432"/>
            <a:ext cx="4697505" cy="3221424"/>
          </a:xfrm>
          <a:prstGeom prst="rect">
            <a:avLst/>
          </a:prstGeom>
        </p:spPr>
      </p:pic>
      <p:sp>
        <p:nvSpPr>
          <p:cNvPr id="7" name="Title 1">
            <a:extLst>
              <a:ext uri="{FF2B5EF4-FFF2-40B4-BE49-F238E27FC236}">
                <a16:creationId xmlns:a16="http://schemas.microsoft.com/office/drawing/2014/main" id="{4C602739-CA6A-548C-B4D6-3B77943BB668}"/>
              </a:ext>
            </a:extLst>
          </p:cNvPr>
          <p:cNvSpPr>
            <a:spLocks noGrp="1"/>
          </p:cNvSpPr>
          <p:nvPr>
            <p:ph type="title"/>
          </p:nvPr>
        </p:nvSpPr>
        <p:spPr>
          <a:xfrm>
            <a:off x="2149827" y="1391291"/>
            <a:ext cx="2906268" cy="858849"/>
          </a:xfrm>
          <a:solidFill>
            <a:srgbClr val="A4EDFE"/>
          </a:solidFill>
        </p:spPr>
        <p:txBody>
          <a:bodyPr>
            <a:normAutofit fontScale="90000"/>
          </a:bodyPr>
          <a:lstStyle/>
          <a:p>
            <a:r>
              <a:rPr lang="en-US" dirty="0"/>
              <a:t>Conclusion</a:t>
            </a:r>
            <a:endParaRPr lang="en-IN" dirty="0"/>
          </a:p>
        </p:txBody>
      </p:sp>
    </p:spTree>
    <p:extLst>
      <p:ext uri="{BB962C8B-B14F-4D97-AF65-F5344CB8AC3E}">
        <p14:creationId xmlns:p14="http://schemas.microsoft.com/office/powerpoint/2010/main" val="206785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1100">
              <a:srgbClr val="E1F9FF"/>
            </a:gs>
            <a:gs pos="0">
              <a:srgbClr val="F3FDFF"/>
            </a:gs>
            <a:gs pos="100000">
              <a:srgbClr val="C6F3FE"/>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D525-8C55-FB8B-A835-2B79792A995C}"/>
              </a:ext>
            </a:extLst>
          </p:cNvPr>
          <p:cNvSpPr>
            <a:spLocks noGrp="1"/>
          </p:cNvSpPr>
          <p:nvPr>
            <p:ph type="title"/>
          </p:nvPr>
        </p:nvSpPr>
        <p:spPr>
          <a:xfrm>
            <a:off x="751839" y="613873"/>
            <a:ext cx="7729728" cy="1188720"/>
          </a:xfrm>
          <a:solidFill>
            <a:srgbClr val="A4EDFE"/>
          </a:solidFill>
        </p:spPr>
        <p:txBody>
          <a:bodyPr/>
          <a:lstStyle/>
          <a:p>
            <a:r>
              <a:rPr lang="en-IN" dirty="0"/>
              <a:t>Problem statement</a:t>
            </a:r>
          </a:p>
        </p:txBody>
      </p:sp>
      <p:sp>
        <p:nvSpPr>
          <p:cNvPr id="3" name="Content Placeholder 2">
            <a:extLst>
              <a:ext uri="{FF2B5EF4-FFF2-40B4-BE49-F238E27FC236}">
                <a16:creationId xmlns:a16="http://schemas.microsoft.com/office/drawing/2014/main" id="{6E0F59CC-794B-7B78-8B3C-B77B6F1DA611}"/>
              </a:ext>
            </a:extLst>
          </p:cNvPr>
          <p:cNvSpPr>
            <a:spLocks noGrp="1"/>
          </p:cNvSpPr>
          <p:nvPr>
            <p:ph idx="1"/>
          </p:nvPr>
        </p:nvSpPr>
        <p:spPr>
          <a:xfrm>
            <a:off x="751839" y="2638045"/>
            <a:ext cx="10556241" cy="2381504"/>
          </a:xfrm>
          <a:noFill/>
        </p:spPr>
        <p:txBody>
          <a:bodyPr>
            <a:noAutofit/>
          </a:bodyPr>
          <a:lstStyle/>
          <a:p>
            <a:pPr marL="0" indent="0" algn="just">
              <a:lnSpc>
                <a:spcPct val="160000"/>
              </a:lnSpc>
              <a:spcBef>
                <a:spcPts val="310"/>
              </a:spcBef>
              <a:buNone/>
              <a:tabLst>
                <a:tab pos="5111750" algn="l"/>
              </a:tabLst>
            </a:pPr>
            <a:r>
              <a:rPr lang="en-IN" sz="2000" dirty="0">
                <a:solidFill>
                  <a:schemeClr val="tx1"/>
                </a:solidFill>
                <a:latin typeface="Times New Roman" panose="02020603050405020304" pitchFamily="18" charset="0"/>
                <a:cs typeface="Times New Roman" panose="02020603050405020304" pitchFamily="18" charset="0"/>
              </a:rPr>
              <a:t>Challenge Description: </a:t>
            </a:r>
            <a:r>
              <a:rPr lang="en-US" sz="2000" dirty="0">
                <a:solidFill>
                  <a:schemeClr val="tx1"/>
                </a:solidFill>
                <a:latin typeface="Times New Roman" panose="02020603050405020304" pitchFamily="18" charset="0"/>
                <a:cs typeface="Times New Roman" panose="02020603050405020304" pitchFamily="18" charset="0"/>
              </a:rPr>
              <a:t>This project will give solution to citizens to provide feedback by just scanning a QR code pasted in Police Station for feedback. Citizens will be required to fill a feedback form online. Any officer with login</a:t>
            </a: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rights can directly monitor the perception of public regarding</a:t>
            </a: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policing in Police Station/Sub Division/District/City.</a:t>
            </a:r>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Our project calculates the perception of public about Police.</a:t>
            </a:r>
            <a:r>
              <a:rPr lang="en-IN" sz="2000" dirty="0">
                <a:solidFill>
                  <a:schemeClr val="tx1"/>
                </a:solidFill>
                <a:latin typeface="Times New Roman" panose="02020603050405020304" pitchFamily="18" charset="0"/>
                <a:cs typeface="Times New Roman" panose="02020603050405020304" pitchFamily="18" charset="0"/>
              </a:rPr>
              <a:t> </a:t>
            </a:r>
            <a:endParaRPr lang="en-IN" sz="2000" dirty="0">
              <a:solidFill>
                <a:schemeClr val="tx1"/>
              </a:solidFill>
            </a:endParaRPr>
          </a:p>
        </p:txBody>
      </p:sp>
      <p:pic>
        <p:nvPicPr>
          <p:cNvPr id="5" name="Picture 4">
            <a:extLst>
              <a:ext uri="{FF2B5EF4-FFF2-40B4-BE49-F238E27FC236}">
                <a16:creationId xmlns:a16="http://schemas.microsoft.com/office/drawing/2014/main" id="{08AAAA9D-089E-1766-65D9-2311392D5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953" y="295554"/>
            <a:ext cx="2071128" cy="2071128"/>
          </a:xfrm>
          <a:prstGeom prst="rect">
            <a:avLst/>
          </a:prstGeom>
        </p:spPr>
      </p:pic>
    </p:spTree>
    <p:extLst>
      <p:ext uri="{BB962C8B-B14F-4D97-AF65-F5344CB8AC3E}">
        <p14:creationId xmlns:p14="http://schemas.microsoft.com/office/powerpoint/2010/main" val="23932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B553-8C32-AA37-49B2-87C72D6498DD}"/>
              </a:ext>
            </a:extLst>
          </p:cNvPr>
          <p:cNvSpPr>
            <a:spLocks noGrp="1"/>
          </p:cNvSpPr>
          <p:nvPr>
            <p:ph type="title"/>
          </p:nvPr>
        </p:nvSpPr>
        <p:spPr>
          <a:xfrm>
            <a:off x="235670" y="324676"/>
            <a:ext cx="7729728" cy="1188720"/>
          </a:xfrm>
          <a:solidFill>
            <a:srgbClr val="A4EDFE"/>
          </a:solidFill>
        </p:spPr>
        <p:txBody>
          <a:bodyPr/>
          <a:lstStyle/>
          <a:p>
            <a:r>
              <a:rPr lang="en-IN" dirty="0"/>
              <a:t>Project introduction</a:t>
            </a:r>
          </a:p>
        </p:txBody>
      </p:sp>
      <p:sp>
        <p:nvSpPr>
          <p:cNvPr id="3" name="Content Placeholder 2">
            <a:extLst>
              <a:ext uri="{FF2B5EF4-FFF2-40B4-BE49-F238E27FC236}">
                <a16:creationId xmlns:a16="http://schemas.microsoft.com/office/drawing/2014/main" id="{A6FDB164-9B59-4277-4558-21AFED7F7914}"/>
              </a:ext>
            </a:extLst>
          </p:cNvPr>
          <p:cNvSpPr>
            <a:spLocks noGrp="1"/>
          </p:cNvSpPr>
          <p:nvPr>
            <p:ph idx="1"/>
          </p:nvPr>
        </p:nvSpPr>
        <p:spPr>
          <a:xfrm>
            <a:off x="235670" y="2160524"/>
            <a:ext cx="11717518" cy="3315716"/>
          </a:xfrm>
        </p:spPr>
        <p:txBody>
          <a:bodyPr>
            <a:noAutofit/>
          </a:bodyPr>
          <a:lstStyle/>
          <a:p>
            <a:pPr algn="just">
              <a:lnSpc>
                <a:spcPct val="170000"/>
              </a:lnSpc>
              <a:spcBef>
                <a:spcPts val="310"/>
              </a:spcBef>
              <a:tabLst>
                <a:tab pos="5111750" algn="l"/>
              </a:tabLst>
            </a:pPr>
            <a:r>
              <a:rPr lang="en-US" dirty="0">
                <a:latin typeface="Times New Roman" panose="02020603050405020304" pitchFamily="18" charset="0"/>
                <a:cs typeface="Times New Roman" panose="02020603050405020304" pitchFamily="18" charset="0"/>
              </a:rPr>
              <a:t>Today most of the companies and firms are investing lot of money on citizen identification and feedback collection. However, the current method is an extremely boring and time-consuming work, which is why many simply hate it. </a:t>
            </a:r>
          </a:p>
          <a:p>
            <a:pPr algn="just">
              <a:lnSpc>
                <a:spcPct val="170000"/>
              </a:lnSpc>
              <a:spcBef>
                <a:spcPts val="310"/>
              </a:spcBef>
              <a:tabLst>
                <a:tab pos="5111750" algn="l"/>
              </a:tabLst>
            </a:pPr>
            <a:r>
              <a:rPr lang="en-US" dirty="0">
                <a:latin typeface="Times New Roman" panose="02020603050405020304" pitchFamily="18" charset="0"/>
                <a:cs typeface="Times New Roman" panose="02020603050405020304" pitchFamily="18" charset="0"/>
              </a:rPr>
              <a:t>To address this, we come up with solutions based on a QR code-based system, which will make the procedure simple, exciting, and time-saving. </a:t>
            </a:r>
          </a:p>
          <a:p>
            <a:pPr algn="just">
              <a:lnSpc>
                <a:spcPct val="170000"/>
              </a:lnSpc>
              <a:spcBef>
                <a:spcPts val="310"/>
              </a:spcBef>
              <a:tabLst>
                <a:tab pos="5111750" algn="l"/>
              </a:tabLst>
            </a:pPr>
            <a:r>
              <a:rPr lang="en-US" dirty="0">
                <a:latin typeface="Times New Roman" panose="02020603050405020304" pitchFamily="18" charset="0"/>
                <a:cs typeface="Times New Roman" panose="02020603050405020304" pitchFamily="18" charset="0"/>
              </a:rPr>
              <a:t>We have an easy-to-understand idea. To begin, citizens are requested to scan the QR code with their phone, enter their phone number to receive an OTP, and simply fill out the form to offer valuable feedback on their police station experiences. </a:t>
            </a:r>
          </a:p>
          <a:p>
            <a:pPr algn="just">
              <a:lnSpc>
                <a:spcPct val="170000"/>
              </a:lnSpc>
              <a:spcBef>
                <a:spcPts val="310"/>
              </a:spcBef>
              <a:tabLst>
                <a:tab pos="5111750" algn="l"/>
              </a:tabLst>
            </a:pPr>
            <a:r>
              <a:rPr lang="en-US" dirty="0">
                <a:latin typeface="Times New Roman" panose="02020603050405020304" pitchFamily="18" charset="0"/>
                <a:cs typeface="Times New Roman" panose="02020603050405020304" pitchFamily="18" charset="0"/>
              </a:rPr>
              <a:t>In one step, our project identifies end users (citizens) and collects feedback. The information is analyzed using different visual and analytic techniques to produce meaningful results.</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AC9C7204-3593-67E3-0C41-DEE2F167D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3694" y="233083"/>
            <a:ext cx="2779059" cy="1736912"/>
          </a:xfrm>
          <a:prstGeom prst="rect">
            <a:avLst/>
          </a:prstGeom>
        </p:spPr>
      </p:pic>
    </p:spTree>
    <p:extLst>
      <p:ext uri="{BB962C8B-B14F-4D97-AF65-F5344CB8AC3E}">
        <p14:creationId xmlns:p14="http://schemas.microsoft.com/office/powerpoint/2010/main" val="77511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5969-3B7D-0D80-82F6-1B9B78E65C1A}"/>
              </a:ext>
            </a:extLst>
          </p:cNvPr>
          <p:cNvSpPr>
            <a:spLocks noGrp="1"/>
          </p:cNvSpPr>
          <p:nvPr>
            <p:ph type="title"/>
          </p:nvPr>
        </p:nvSpPr>
        <p:spPr>
          <a:xfrm>
            <a:off x="348548" y="314960"/>
            <a:ext cx="7729728" cy="1188720"/>
          </a:xfrm>
          <a:solidFill>
            <a:srgbClr val="A4EDFE"/>
          </a:solidFill>
        </p:spPr>
        <p:txBody>
          <a:bodyPr/>
          <a:lstStyle/>
          <a:p>
            <a:r>
              <a:rPr lang="en-IN" dirty="0"/>
              <a:t>Synopsis abstract</a:t>
            </a:r>
          </a:p>
        </p:txBody>
      </p:sp>
      <p:sp>
        <p:nvSpPr>
          <p:cNvPr id="3" name="Content Placeholder 2">
            <a:extLst>
              <a:ext uri="{FF2B5EF4-FFF2-40B4-BE49-F238E27FC236}">
                <a16:creationId xmlns:a16="http://schemas.microsoft.com/office/drawing/2014/main" id="{4C789176-38C8-8A22-D05E-B6D77E78D36E}"/>
              </a:ext>
            </a:extLst>
          </p:cNvPr>
          <p:cNvSpPr>
            <a:spLocks noGrp="1"/>
          </p:cNvSpPr>
          <p:nvPr>
            <p:ph idx="1"/>
          </p:nvPr>
        </p:nvSpPr>
        <p:spPr>
          <a:xfrm>
            <a:off x="1222342" y="2385822"/>
            <a:ext cx="9747315" cy="2588380"/>
          </a:xfrm>
        </p:spPr>
        <p:txBody>
          <a:bodyPr>
            <a:noAutofit/>
          </a:bodyPr>
          <a:lstStyle/>
          <a:p>
            <a:pPr marL="0" indent="0" algn="just">
              <a:lnSpc>
                <a:spcPct val="170000"/>
              </a:lnSpc>
              <a:spcBef>
                <a:spcPts val="310"/>
              </a:spcBef>
              <a:buNone/>
              <a:tabLst>
                <a:tab pos="5111750" algn="l"/>
              </a:tabLst>
            </a:pPr>
            <a:r>
              <a:rPr lang="en-US" dirty="0">
                <a:latin typeface="Times New Roman" panose="02020603050405020304" pitchFamily="18" charset="0"/>
                <a:cs typeface="Times New Roman" panose="02020603050405020304" pitchFamily="18" charset="0"/>
              </a:rPr>
              <a:t>Citizen feedback system based on QR (Quick Response) code. This project will provide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means for citizens to provide feedback by simply scanning a QR code placed at Police Stations. Citizens will be asked to fill an online feedback form. Any officer with login privileges has direct access to people’s opinion of police in the Police Station/Sub Division/District/City. This web-based approach is used to determine people’s view about the police.</a:t>
            </a:r>
            <a:endParaRPr lang="en-IN"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227B247-D607-DEB4-23F9-551FE9FED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325" y="283584"/>
            <a:ext cx="3267075" cy="1400175"/>
          </a:xfrm>
          <a:prstGeom prst="rect">
            <a:avLst/>
          </a:prstGeom>
        </p:spPr>
      </p:pic>
    </p:spTree>
    <p:extLst>
      <p:ext uri="{BB962C8B-B14F-4D97-AF65-F5344CB8AC3E}">
        <p14:creationId xmlns:p14="http://schemas.microsoft.com/office/powerpoint/2010/main" val="83831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3E5B22-79F7-2E0D-E406-43C1E613B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211" y="187692"/>
            <a:ext cx="6330339" cy="6482615"/>
          </a:xfrm>
          <a:prstGeom prst="rect">
            <a:avLst/>
          </a:prstGeom>
        </p:spPr>
      </p:pic>
      <p:sp>
        <p:nvSpPr>
          <p:cNvPr id="11" name="Title 10">
            <a:extLst>
              <a:ext uri="{FF2B5EF4-FFF2-40B4-BE49-F238E27FC236}">
                <a16:creationId xmlns:a16="http://schemas.microsoft.com/office/drawing/2014/main" id="{C5FDF4F1-4DC9-C63C-5140-C7A01615E2BC}"/>
              </a:ext>
            </a:extLst>
          </p:cNvPr>
          <p:cNvSpPr>
            <a:spLocks noGrp="1"/>
          </p:cNvSpPr>
          <p:nvPr>
            <p:ph type="title"/>
          </p:nvPr>
        </p:nvSpPr>
        <p:spPr>
          <a:xfrm>
            <a:off x="666750" y="3182682"/>
            <a:ext cx="3114675" cy="674943"/>
          </a:xfrm>
          <a:solidFill>
            <a:srgbClr val="A4EDFE"/>
          </a:solidFill>
        </p:spPr>
        <p:txBody>
          <a:bodyPr>
            <a:normAutofit fontScale="90000"/>
          </a:bodyPr>
          <a:lstStyle/>
          <a:p>
            <a:r>
              <a:rPr lang="en-US" dirty="0">
                <a:latin typeface="Gill Sans MT (Body)"/>
              </a:rPr>
              <a:t>User Flow</a:t>
            </a:r>
            <a:endParaRPr lang="en-IN" dirty="0">
              <a:latin typeface="Gill Sans MT (Body)"/>
            </a:endParaRPr>
          </a:p>
        </p:txBody>
      </p:sp>
    </p:spTree>
    <p:extLst>
      <p:ext uri="{BB962C8B-B14F-4D97-AF65-F5344CB8AC3E}">
        <p14:creationId xmlns:p14="http://schemas.microsoft.com/office/powerpoint/2010/main" val="126702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64D3-CC3B-6F1A-2C4F-BF49833212D9}"/>
              </a:ext>
            </a:extLst>
          </p:cNvPr>
          <p:cNvSpPr>
            <a:spLocks noGrp="1"/>
          </p:cNvSpPr>
          <p:nvPr>
            <p:ph type="title"/>
          </p:nvPr>
        </p:nvSpPr>
        <p:spPr>
          <a:xfrm>
            <a:off x="3244088" y="526933"/>
            <a:ext cx="5703824" cy="550027"/>
          </a:xfrm>
          <a:solidFill>
            <a:srgbClr val="A4EDFE"/>
          </a:solidFill>
        </p:spPr>
        <p:txBody>
          <a:bodyPr>
            <a:noAutofit/>
          </a:bodyPr>
          <a:lstStyle/>
          <a:p>
            <a:r>
              <a:rPr lang="en-IN" sz="2000" dirty="0"/>
              <a:t>Tools and technologies</a:t>
            </a:r>
          </a:p>
        </p:txBody>
      </p:sp>
      <p:pic>
        <p:nvPicPr>
          <p:cNvPr id="4" name="Picture 3">
            <a:extLst>
              <a:ext uri="{FF2B5EF4-FFF2-40B4-BE49-F238E27FC236}">
                <a16:creationId xmlns:a16="http://schemas.microsoft.com/office/drawing/2014/main" id="{8B9F83B3-6097-D75E-9103-4A2895E3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579" y="1609089"/>
            <a:ext cx="4867675" cy="1956395"/>
          </a:xfrm>
          <a:prstGeom prst="rect">
            <a:avLst/>
          </a:prstGeom>
        </p:spPr>
      </p:pic>
      <p:pic>
        <p:nvPicPr>
          <p:cNvPr id="6" name="Picture 5">
            <a:extLst>
              <a:ext uri="{FF2B5EF4-FFF2-40B4-BE49-F238E27FC236}">
                <a16:creationId xmlns:a16="http://schemas.microsoft.com/office/drawing/2014/main" id="{2B2CF371-4EE6-0C6C-7435-6F7550407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858" y="1609090"/>
            <a:ext cx="3677920" cy="2068830"/>
          </a:xfrm>
          <a:prstGeom prst="rect">
            <a:avLst/>
          </a:prstGeom>
        </p:spPr>
      </p:pic>
      <p:sp>
        <p:nvSpPr>
          <p:cNvPr id="7" name="TextBox 6">
            <a:extLst>
              <a:ext uri="{FF2B5EF4-FFF2-40B4-BE49-F238E27FC236}">
                <a16:creationId xmlns:a16="http://schemas.microsoft.com/office/drawing/2014/main" id="{F70E19F2-8350-F376-985A-28140323084E}"/>
              </a:ext>
            </a:extLst>
          </p:cNvPr>
          <p:cNvSpPr txBox="1"/>
          <p:nvPr/>
        </p:nvSpPr>
        <p:spPr>
          <a:xfrm>
            <a:off x="1594773" y="3637957"/>
            <a:ext cx="4009845" cy="400110"/>
          </a:xfrm>
          <a:prstGeom prst="rect">
            <a:avLst/>
          </a:prstGeom>
          <a:noFill/>
        </p:spPr>
        <p:txBody>
          <a:bodyPr wrap="square" rtlCol="0">
            <a:spAutoFit/>
          </a:bodyPr>
          <a:lstStyle/>
          <a:p>
            <a:r>
              <a:rPr lang="en-US" sz="2000" dirty="0"/>
              <a:t>For website design and architecture</a:t>
            </a:r>
            <a:endParaRPr lang="en-IN" sz="2000" dirty="0"/>
          </a:p>
        </p:txBody>
      </p:sp>
      <p:sp>
        <p:nvSpPr>
          <p:cNvPr id="8" name="TextBox 7">
            <a:extLst>
              <a:ext uri="{FF2B5EF4-FFF2-40B4-BE49-F238E27FC236}">
                <a16:creationId xmlns:a16="http://schemas.microsoft.com/office/drawing/2014/main" id="{F480AC62-94BE-3DDA-3D29-3B3A95D48432}"/>
              </a:ext>
            </a:extLst>
          </p:cNvPr>
          <p:cNvSpPr txBox="1"/>
          <p:nvPr/>
        </p:nvSpPr>
        <p:spPr>
          <a:xfrm>
            <a:off x="7215858" y="3838012"/>
            <a:ext cx="4009845" cy="707886"/>
          </a:xfrm>
          <a:prstGeom prst="rect">
            <a:avLst/>
          </a:prstGeom>
          <a:noFill/>
        </p:spPr>
        <p:txBody>
          <a:bodyPr wrap="square" rtlCol="0">
            <a:spAutoFit/>
          </a:bodyPr>
          <a:lstStyle/>
          <a:p>
            <a:pPr algn="ctr"/>
            <a:r>
              <a:rPr lang="en-US" sz="2000" dirty="0"/>
              <a:t>For deployment, merging, branching and deployment of website.</a:t>
            </a:r>
            <a:endParaRPr lang="en-IN" sz="2000" dirty="0"/>
          </a:p>
        </p:txBody>
      </p:sp>
      <p:pic>
        <p:nvPicPr>
          <p:cNvPr id="14" name="Picture 13">
            <a:extLst>
              <a:ext uri="{FF2B5EF4-FFF2-40B4-BE49-F238E27FC236}">
                <a16:creationId xmlns:a16="http://schemas.microsoft.com/office/drawing/2014/main" id="{E1A6E44B-AEE2-95C5-F278-EB93CDBD7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29" y="3838012"/>
            <a:ext cx="2431894" cy="2431894"/>
          </a:xfrm>
          <a:prstGeom prst="rect">
            <a:avLst/>
          </a:prstGeom>
        </p:spPr>
      </p:pic>
      <p:sp>
        <p:nvSpPr>
          <p:cNvPr id="15" name="TextBox 14">
            <a:extLst>
              <a:ext uri="{FF2B5EF4-FFF2-40B4-BE49-F238E27FC236}">
                <a16:creationId xmlns:a16="http://schemas.microsoft.com/office/drawing/2014/main" id="{E07F6EB4-0E0A-E79A-D501-30FEE3483BE1}"/>
              </a:ext>
            </a:extLst>
          </p:cNvPr>
          <p:cNvSpPr txBox="1"/>
          <p:nvPr/>
        </p:nvSpPr>
        <p:spPr>
          <a:xfrm>
            <a:off x="0" y="5634527"/>
            <a:ext cx="4009845" cy="707886"/>
          </a:xfrm>
          <a:prstGeom prst="rect">
            <a:avLst/>
          </a:prstGeom>
          <a:noFill/>
        </p:spPr>
        <p:txBody>
          <a:bodyPr wrap="square" rtlCol="0">
            <a:spAutoFit/>
          </a:bodyPr>
          <a:lstStyle/>
          <a:p>
            <a:pPr algn="ctr"/>
            <a:r>
              <a:rPr lang="en-US" sz="2000" dirty="0"/>
              <a:t>For deciding the design, user flow and information architecture  </a:t>
            </a:r>
            <a:endParaRPr lang="en-IN" sz="2000" dirty="0"/>
          </a:p>
        </p:txBody>
      </p:sp>
      <p:pic>
        <p:nvPicPr>
          <p:cNvPr id="17" name="Picture 16">
            <a:extLst>
              <a:ext uri="{FF2B5EF4-FFF2-40B4-BE49-F238E27FC236}">
                <a16:creationId xmlns:a16="http://schemas.microsoft.com/office/drawing/2014/main" id="{E92A49AD-A2A4-C5A5-D221-21251827E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8700" y="4796575"/>
            <a:ext cx="3214315" cy="904669"/>
          </a:xfrm>
          <a:prstGeom prst="rect">
            <a:avLst/>
          </a:prstGeom>
        </p:spPr>
      </p:pic>
      <p:sp>
        <p:nvSpPr>
          <p:cNvPr id="18" name="TextBox 17">
            <a:extLst>
              <a:ext uri="{FF2B5EF4-FFF2-40B4-BE49-F238E27FC236}">
                <a16:creationId xmlns:a16="http://schemas.microsoft.com/office/drawing/2014/main" id="{E5DF7E3E-D52B-8D54-619F-A2AFB711B17A}"/>
              </a:ext>
            </a:extLst>
          </p:cNvPr>
          <p:cNvSpPr txBox="1"/>
          <p:nvPr/>
        </p:nvSpPr>
        <p:spPr>
          <a:xfrm>
            <a:off x="5604618" y="5701244"/>
            <a:ext cx="4009845" cy="1015663"/>
          </a:xfrm>
          <a:prstGeom prst="rect">
            <a:avLst/>
          </a:prstGeom>
          <a:noFill/>
        </p:spPr>
        <p:txBody>
          <a:bodyPr wrap="square" rtlCol="0">
            <a:spAutoFit/>
          </a:bodyPr>
          <a:lstStyle/>
          <a:p>
            <a:pPr algn="ctr"/>
            <a:r>
              <a:rPr lang="en-US" sz="2000" b="0" i="0" dirty="0">
                <a:effectLst/>
                <a:latin typeface="+mj-lt"/>
              </a:rPr>
              <a:t>Firebase Authentication makes it easy </a:t>
            </a:r>
            <a:r>
              <a:rPr lang="en-US" sz="2000" b="0" i="0" dirty="0">
                <a:effectLst/>
                <a:latin typeface="+mj-lt"/>
                <a:cs typeface="Times New Roman" panose="02020603050405020304" pitchFamily="18" charset="0"/>
              </a:rPr>
              <a:t>for</a:t>
            </a:r>
            <a:r>
              <a:rPr lang="en-US" sz="2000" b="0" i="0" dirty="0">
                <a:effectLst/>
                <a:latin typeface="+mj-lt"/>
              </a:rPr>
              <a:t> </a:t>
            </a:r>
            <a:r>
              <a:rPr lang="en-US" sz="2000" b="0" i="0" dirty="0">
                <a:effectLst/>
                <a:latin typeface="+mj-lt"/>
                <a:cs typeface="Times New Roman" panose="02020603050405020304" pitchFamily="18" charset="0"/>
              </a:rPr>
              <a:t>developers</a:t>
            </a:r>
            <a:r>
              <a:rPr lang="en-US" sz="2000" b="0" i="0" dirty="0">
                <a:effectLst/>
                <a:latin typeface="+mj-lt"/>
              </a:rPr>
              <a:t> to build secure authentication </a:t>
            </a:r>
            <a:r>
              <a:rPr lang="en-US" sz="2000" b="0" i="0" dirty="0">
                <a:effectLst/>
                <a:latin typeface="+mj-lt"/>
                <a:cs typeface="Times New Roman" panose="02020603050405020304" pitchFamily="18" charset="0"/>
              </a:rPr>
              <a:t>systems</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187468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BA04CF7-D655-892A-7F51-A2A11D7274D7}"/>
              </a:ext>
            </a:extLst>
          </p:cNvPr>
          <p:cNvSpPr/>
          <p:nvPr/>
        </p:nvSpPr>
        <p:spPr>
          <a:xfrm>
            <a:off x="4048760" y="1302418"/>
            <a:ext cx="4094480" cy="3283880"/>
          </a:xfrm>
          <a:prstGeom prst="roundRec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00E14CBE-B439-1AC2-0A27-92C56FE679AD}"/>
              </a:ext>
            </a:extLst>
          </p:cNvPr>
          <p:cNvSpPr>
            <a:spLocks noGrp="1"/>
          </p:cNvSpPr>
          <p:nvPr>
            <p:ph type="title"/>
          </p:nvPr>
        </p:nvSpPr>
        <p:spPr>
          <a:xfrm>
            <a:off x="4509008" y="233172"/>
            <a:ext cx="3173984" cy="772668"/>
          </a:xfrm>
          <a:solidFill>
            <a:srgbClr val="A4EDFE"/>
          </a:solidFill>
        </p:spPr>
        <p:txBody>
          <a:bodyPr/>
          <a:lstStyle/>
          <a:p>
            <a:r>
              <a:rPr lang="en-IN" dirty="0"/>
              <a:t>Qr code</a:t>
            </a:r>
          </a:p>
        </p:txBody>
      </p:sp>
      <p:sp>
        <p:nvSpPr>
          <p:cNvPr id="4" name="TextBox 3">
            <a:extLst>
              <a:ext uri="{FF2B5EF4-FFF2-40B4-BE49-F238E27FC236}">
                <a16:creationId xmlns:a16="http://schemas.microsoft.com/office/drawing/2014/main" id="{D83156CB-00D2-B1EB-FFD0-1778528C0050}"/>
              </a:ext>
            </a:extLst>
          </p:cNvPr>
          <p:cNvSpPr txBox="1"/>
          <p:nvPr/>
        </p:nvSpPr>
        <p:spPr>
          <a:xfrm>
            <a:off x="1303020" y="5209881"/>
            <a:ext cx="9585960" cy="461665"/>
          </a:xfrm>
          <a:prstGeom prst="rect">
            <a:avLst/>
          </a:prstGeom>
          <a:noFill/>
        </p:spPr>
        <p:txBody>
          <a:bodyPr wrap="square" rtlCol="0">
            <a:spAutoFit/>
          </a:bodyPr>
          <a:lstStyle/>
          <a:p>
            <a:r>
              <a:rPr lang="en-US" sz="2400" dirty="0"/>
              <a:t>Step 1: Scan the QR code with your mobile, authentication form will open</a:t>
            </a:r>
            <a:endParaRPr lang="en-IN" sz="2400" dirty="0"/>
          </a:p>
        </p:txBody>
      </p:sp>
      <p:pic>
        <p:nvPicPr>
          <p:cNvPr id="7" name="Picture 6">
            <a:extLst>
              <a:ext uri="{FF2B5EF4-FFF2-40B4-BE49-F238E27FC236}">
                <a16:creationId xmlns:a16="http://schemas.microsoft.com/office/drawing/2014/main" id="{ADD3C67A-5D5B-A4C7-4EBE-33A4936C2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8380" y="1648119"/>
            <a:ext cx="2555240" cy="2580048"/>
          </a:xfrm>
          <a:prstGeom prst="rect">
            <a:avLst/>
          </a:prstGeom>
        </p:spPr>
      </p:pic>
    </p:spTree>
    <p:extLst>
      <p:ext uri="{BB962C8B-B14F-4D97-AF65-F5344CB8AC3E}">
        <p14:creationId xmlns:p14="http://schemas.microsoft.com/office/powerpoint/2010/main" val="103555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652-282D-F764-A33A-301AC4F0AAD0}"/>
              </a:ext>
            </a:extLst>
          </p:cNvPr>
          <p:cNvSpPr>
            <a:spLocks noGrp="1"/>
          </p:cNvSpPr>
          <p:nvPr>
            <p:ph type="title"/>
          </p:nvPr>
        </p:nvSpPr>
        <p:spPr>
          <a:xfrm>
            <a:off x="4693672" y="431546"/>
            <a:ext cx="2804656" cy="701548"/>
          </a:xfrm>
          <a:solidFill>
            <a:srgbClr val="A4EDFE"/>
          </a:solidFill>
        </p:spPr>
        <p:txBody>
          <a:bodyPr>
            <a:normAutofit fontScale="90000"/>
          </a:bodyPr>
          <a:lstStyle/>
          <a:p>
            <a:r>
              <a:rPr lang="en-IN" dirty="0"/>
              <a:t>Login page</a:t>
            </a:r>
          </a:p>
        </p:txBody>
      </p:sp>
      <p:sp>
        <p:nvSpPr>
          <p:cNvPr id="6" name="TextBox 5">
            <a:extLst>
              <a:ext uri="{FF2B5EF4-FFF2-40B4-BE49-F238E27FC236}">
                <a16:creationId xmlns:a16="http://schemas.microsoft.com/office/drawing/2014/main" id="{52295AF8-B198-1D8A-250E-0FE6EB54FDF3}"/>
              </a:ext>
            </a:extLst>
          </p:cNvPr>
          <p:cNvSpPr txBox="1"/>
          <p:nvPr/>
        </p:nvSpPr>
        <p:spPr>
          <a:xfrm>
            <a:off x="4693672" y="2922955"/>
            <a:ext cx="6096000" cy="830997"/>
          </a:xfrm>
          <a:prstGeom prst="rect">
            <a:avLst/>
          </a:prstGeom>
          <a:noFill/>
        </p:spPr>
        <p:txBody>
          <a:bodyPr wrap="square">
            <a:spAutoFit/>
          </a:bodyPr>
          <a:lstStyle/>
          <a:p>
            <a:pPr algn="just"/>
            <a:r>
              <a:rPr lang="en-US" sz="2400" dirty="0"/>
              <a:t>Step 2: After scanning the QR code, authentication form will open</a:t>
            </a:r>
            <a:endParaRPr lang="en-IN" sz="2400" dirty="0"/>
          </a:p>
        </p:txBody>
      </p:sp>
      <p:pic>
        <p:nvPicPr>
          <p:cNvPr id="9" name="Picture 8">
            <a:extLst>
              <a:ext uri="{FF2B5EF4-FFF2-40B4-BE49-F238E27FC236}">
                <a16:creationId xmlns:a16="http://schemas.microsoft.com/office/drawing/2014/main" id="{2FA49CA4-B6E3-53DD-8500-80A5C9B37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88" y="0"/>
            <a:ext cx="3275463" cy="6858000"/>
          </a:xfrm>
          <a:prstGeom prst="rect">
            <a:avLst/>
          </a:prstGeom>
        </p:spPr>
      </p:pic>
    </p:spTree>
    <p:extLst>
      <p:ext uri="{BB962C8B-B14F-4D97-AF65-F5344CB8AC3E}">
        <p14:creationId xmlns:p14="http://schemas.microsoft.com/office/powerpoint/2010/main" val="356944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1100">
              <a:srgbClr val="E1F9FF"/>
            </a:gs>
            <a:gs pos="0">
              <a:srgbClr val="F3FDFF"/>
            </a:gs>
            <a:gs pos="100000">
              <a:srgbClr val="C6F3FE"/>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80FB-8472-1DB9-801E-D13B4ED2F28F}"/>
              </a:ext>
            </a:extLst>
          </p:cNvPr>
          <p:cNvSpPr>
            <a:spLocks noGrp="1"/>
          </p:cNvSpPr>
          <p:nvPr>
            <p:ph type="title"/>
          </p:nvPr>
        </p:nvSpPr>
        <p:spPr>
          <a:xfrm>
            <a:off x="3581400" y="507492"/>
            <a:ext cx="5029200" cy="772668"/>
          </a:xfrm>
          <a:solidFill>
            <a:srgbClr val="A4EDFE"/>
          </a:solidFill>
        </p:spPr>
        <p:txBody>
          <a:bodyPr/>
          <a:lstStyle/>
          <a:p>
            <a:r>
              <a:rPr lang="en-IN" dirty="0"/>
              <a:t>Feedback form</a:t>
            </a:r>
          </a:p>
        </p:txBody>
      </p:sp>
      <p:pic>
        <p:nvPicPr>
          <p:cNvPr id="9" name="Picture 8">
            <a:extLst>
              <a:ext uri="{FF2B5EF4-FFF2-40B4-BE49-F238E27FC236}">
                <a16:creationId xmlns:a16="http://schemas.microsoft.com/office/drawing/2014/main" id="{21D21431-542A-0B29-4753-3323E22FD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943" y="1483360"/>
            <a:ext cx="2502977" cy="5134863"/>
          </a:xfrm>
          <a:prstGeom prst="rect">
            <a:avLst/>
          </a:prstGeom>
        </p:spPr>
      </p:pic>
      <p:sp>
        <p:nvSpPr>
          <p:cNvPr id="11" name="TextBox 10">
            <a:extLst>
              <a:ext uri="{FF2B5EF4-FFF2-40B4-BE49-F238E27FC236}">
                <a16:creationId xmlns:a16="http://schemas.microsoft.com/office/drawing/2014/main" id="{BB85D99F-5871-0E8C-4365-5667001E204E}"/>
              </a:ext>
            </a:extLst>
          </p:cNvPr>
          <p:cNvSpPr txBox="1"/>
          <p:nvPr/>
        </p:nvSpPr>
        <p:spPr>
          <a:xfrm>
            <a:off x="3810000" y="3105834"/>
            <a:ext cx="6096000" cy="1200329"/>
          </a:xfrm>
          <a:prstGeom prst="rect">
            <a:avLst/>
          </a:prstGeom>
          <a:noFill/>
        </p:spPr>
        <p:txBody>
          <a:bodyPr wrap="square">
            <a:spAutoFit/>
          </a:bodyPr>
          <a:lstStyle/>
          <a:p>
            <a:pPr algn="just"/>
            <a:r>
              <a:rPr lang="en-US" sz="2400" dirty="0"/>
              <a:t>Step 3: Now the main form will be displayed, fill the form according to your choices and hit the submit button</a:t>
            </a:r>
            <a:endParaRPr lang="en-IN" sz="2400" dirty="0"/>
          </a:p>
        </p:txBody>
      </p:sp>
    </p:spTree>
    <p:extLst>
      <p:ext uri="{BB962C8B-B14F-4D97-AF65-F5344CB8AC3E}">
        <p14:creationId xmlns:p14="http://schemas.microsoft.com/office/powerpoint/2010/main" val="259193837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850</TotalTime>
  <Words>552</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Century Gothic</vt:lpstr>
      <vt:lpstr>Gill Sans MT</vt:lpstr>
      <vt:lpstr>Gill Sans MT (Body)</vt:lpstr>
      <vt:lpstr>Times New Roman</vt:lpstr>
      <vt:lpstr>Wingdings 3</vt:lpstr>
      <vt:lpstr>Parcel</vt:lpstr>
      <vt:lpstr>Slice</vt:lpstr>
      <vt:lpstr>PowerPoint Presentation</vt:lpstr>
      <vt:lpstr>Problem statement</vt:lpstr>
      <vt:lpstr>Project introduction</vt:lpstr>
      <vt:lpstr>Synopsis abstract</vt:lpstr>
      <vt:lpstr>User Flow</vt:lpstr>
      <vt:lpstr>Tools and technologies</vt:lpstr>
      <vt:lpstr>Qr code</vt:lpstr>
      <vt:lpstr>Login page</vt:lpstr>
      <vt:lpstr>Feedback form</vt:lpstr>
      <vt:lpstr>Admin page</vt:lpstr>
      <vt:lpstr>Multiple language support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Based Citizen Feedback System for Gujarat Police</dc:title>
  <dc:creator>Yash Ahuja</dc:creator>
  <cp:lastModifiedBy>Jay Harwani</cp:lastModifiedBy>
  <cp:revision>16</cp:revision>
  <dcterms:created xsi:type="dcterms:W3CDTF">2022-10-07T07:49:18Z</dcterms:created>
  <dcterms:modified xsi:type="dcterms:W3CDTF">2022-10-16T09:01:51Z</dcterms:modified>
</cp:coreProperties>
</file>