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9144000" cy="6858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pmanu Lall" initials="UL" lastIdx="10" clrIdx="0">
    <p:extLst>
      <p:ext uri="{19B8F6BF-5375-455C-9EA6-DF929625EA0E}">
        <p15:presenceInfo xmlns:p15="http://schemas.microsoft.com/office/powerpoint/2012/main" userId="9145f2df587622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82577" autoAdjust="0"/>
  </p:normalViewPr>
  <p:slideViewPr>
    <p:cSldViewPr snapToGrid="0">
      <p:cViewPr>
        <p:scale>
          <a:sx n="10" d="100"/>
          <a:sy n="10" d="100"/>
        </p:scale>
        <p:origin x="2070" y="3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CDFAB85-6BB0-4A7F-B62F-528C3B17097A}" type="datetimeFigureOut">
              <a:rPr lang="en-US" smtClean="0"/>
              <a:t>12/5/2019</a:t>
            </a:fld>
            <a:endParaRPr lang="en-US" dirty="0"/>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9E39741-2E8C-4FDD-B93B-42D55C0239FD}" type="slidenum">
              <a:rPr lang="en-US" smtClean="0"/>
              <a:t>‹#›</a:t>
            </a:fld>
            <a:endParaRPr lang="en-US" dirty="0"/>
          </a:p>
        </p:txBody>
      </p:sp>
    </p:spTree>
    <p:extLst>
      <p:ext uri="{BB962C8B-B14F-4D97-AF65-F5344CB8AC3E}">
        <p14:creationId xmlns:p14="http://schemas.microsoft.com/office/powerpoint/2010/main" val="3012331130"/>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E39741-2E8C-4FDD-B93B-42D55C0239FD}" type="slidenum">
              <a:rPr lang="en-US" smtClean="0"/>
              <a:t>1</a:t>
            </a:fld>
            <a:endParaRPr lang="en-US" dirty="0"/>
          </a:p>
        </p:txBody>
      </p:sp>
    </p:spTree>
    <p:extLst>
      <p:ext uri="{BB962C8B-B14F-4D97-AF65-F5344CB8AC3E}">
        <p14:creationId xmlns:p14="http://schemas.microsoft.com/office/powerpoint/2010/main" val="1468853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CF95-04DA-442E-B106-1D5D255A7FD8}"/>
              </a:ext>
            </a:extLst>
          </p:cNvPr>
          <p:cNvSpPr>
            <a:spLocks noGrp="1"/>
          </p:cNvSpPr>
          <p:nvPr>
            <p:ph type="ctrTitle"/>
          </p:nvPr>
        </p:nvSpPr>
        <p:spPr>
          <a:xfrm>
            <a:off x="5486400" y="5387342"/>
            <a:ext cx="32918400" cy="1146048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D67A9B-AC15-44F6-9995-9B279654EAAF}"/>
              </a:ext>
            </a:extLst>
          </p:cNvPr>
          <p:cNvSpPr>
            <a:spLocks noGrp="1"/>
          </p:cNvSpPr>
          <p:nvPr>
            <p:ph type="subTitle" idx="1"/>
          </p:nvPr>
        </p:nvSpPr>
        <p:spPr>
          <a:xfrm>
            <a:off x="5486400" y="17289782"/>
            <a:ext cx="32918400" cy="794765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C7E9B-16FA-43A7-90E6-27919BA0A120}"/>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5" name="Footer Placeholder 4">
            <a:extLst>
              <a:ext uri="{FF2B5EF4-FFF2-40B4-BE49-F238E27FC236}">
                <a16:creationId xmlns:a16="http://schemas.microsoft.com/office/drawing/2014/main" id="{BD11CCBA-4027-4B91-8981-E8F018095C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0A9691-C0C7-488B-B3A5-3A67FC2D62E3}"/>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12581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023E-83D6-4CFB-826C-9C5A90128D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CD05BE-6723-4FF4-B555-4600BC8A99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ED7DA-5060-4605-9F2F-07B92753600C}"/>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5" name="Footer Placeholder 4">
            <a:extLst>
              <a:ext uri="{FF2B5EF4-FFF2-40B4-BE49-F238E27FC236}">
                <a16:creationId xmlns:a16="http://schemas.microsoft.com/office/drawing/2014/main" id="{F6839564-8017-4225-ADAF-28E744DAF0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DFD689-52FA-4E3B-BA19-62549E8F0434}"/>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43101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7AD2FE-FC1C-4020-B877-C90CEB557B3C}"/>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35A0C-1522-4F8B-B513-29A2D51A8E23}"/>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29A87-1CAF-4119-B752-9383DD3CDB58}"/>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5" name="Footer Placeholder 4">
            <a:extLst>
              <a:ext uri="{FF2B5EF4-FFF2-40B4-BE49-F238E27FC236}">
                <a16:creationId xmlns:a16="http://schemas.microsoft.com/office/drawing/2014/main" id="{A373B969-195E-4D12-B8F3-262BF547B3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C61A63-E468-462C-84CC-2C9BD7EEC41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89198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BAA8-B415-4D73-A182-4820BE1FE8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6D16B8-10DB-47E7-86FE-97976978C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2900D-DCB3-4D3D-89A2-384DD885FA1D}"/>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5" name="Footer Placeholder 4">
            <a:extLst>
              <a:ext uri="{FF2B5EF4-FFF2-40B4-BE49-F238E27FC236}">
                <a16:creationId xmlns:a16="http://schemas.microsoft.com/office/drawing/2014/main" id="{5062490D-CD1D-45BD-AA16-FDE8C569DE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9B39FD-FEFB-4FB9-AEA7-64120923227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14789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30EB-DFC7-45D5-8176-31015D7E7606}"/>
              </a:ext>
            </a:extLst>
          </p:cNvPr>
          <p:cNvSpPr>
            <a:spLocks noGrp="1"/>
          </p:cNvSpPr>
          <p:nvPr>
            <p:ph type="title"/>
          </p:nvPr>
        </p:nvSpPr>
        <p:spPr>
          <a:xfrm>
            <a:off x="2994660" y="8206745"/>
            <a:ext cx="37856160" cy="136931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FE4E51-34E4-4EE8-A1DC-A3A59300B79F}"/>
              </a:ext>
            </a:extLst>
          </p:cNvPr>
          <p:cNvSpPr>
            <a:spLocks noGrp="1"/>
          </p:cNvSpPr>
          <p:nvPr>
            <p:ph type="body" idx="1"/>
          </p:nvPr>
        </p:nvSpPr>
        <p:spPr>
          <a:xfrm>
            <a:off x="2994660" y="22029425"/>
            <a:ext cx="37856160" cy="720089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83F19-8C43-463A-94CE-29CBA0E7F71E}"/>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5" name="Footer Placeholder 4">
            <a:extLst>
              <a:ext uri="{FF2B5EF4-FFF2-40B4-BE49-F238E27FC236}">
                <a16:creationId xmlns:a16="http://schemas.microsoft.com/office/drawing/2014/main" id="{9DFC4BB1-046F-4452-8CA5-E3E41E2C57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79A66C-8183-489E-B4CB-386C7B806A1F}"/>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98794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3E23-8721-4D51-84BB-E5F6035E88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7295A4-ABCA-4B06-892E-9D910C8B4C7E}"/>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3F1313-5E3B-4203-B521-8D0FB9B50932}"/>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BEC280-D472-465D-A904-C3716ECD3F44}"/>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6" name="Footer Placeholder 5">
            <a:extLst>
              <a:ext uri="{FF2B5EF4-FFF2-40B4-BE49-F238E27FC236}">
                <a16:creationId xmlns:a16="http://schemas.microsoft.com/office/drawing/2014/main" id="{F1DE60CD-0085-404C-9283-FFA8E2268E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7559D1-E108-4781-A325-95236DA46D17}"/>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66895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4643-9C9F-4AA7-A67C-8EBA1D5589BA}"/>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DBFB0D-007D-4657-B5FD-A8E633DF735F}"/>
              </a:ext>
            </a:extLst>
          </p:cNvPr>
          <p:cNvSpPr>
            <a:spLocks noGrp="1"/>
          </p:cNvSpPr>
          <p:nvPr>
            <p:ph type="body" idx="1"/>
          </p:nvPr>
        </p:nvSpPr>
        <p:spPr>
          <a:xfrm>
            <a:off x="3023239" y="8069582"/>
            <a:ext cx="18568033" cy="39547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7516C1-1DC3-4495-B2E0-72201E40E276}"/>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4EC7D9-FDD7-4E16-B32F-A0FE0EAFE48B}"/>
              </a:ext>
            </a:extLst>
          </p:cNvPr>
          <p:cNvSpPr>
            <a:spLocks noGrp="1"/>
          </p:cNvSpPr>
          <p:nvPr>
            <p:ph type="body" sz="quarter" idx="3"/>
          </p:nvPr>
        </p:nvSpPr>
        <p:spPr>
          <a:xfrm>
            <a:off x="22219920" y="8069582"/>
            <a:ext cx="18659477" cy="39547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BD62D3-44E5-4D8D-84FE-DC4E6E76D78B}"/>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3EF629-80E4-42BC-ABC3-3EDAF1F205EF}"/>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8" name="Footer Placeholder 7">
            <a:extLst>
              <a:ext uri="{FF2B5EF4-FFF2-40B4-BE49-F238E27FC236}">
                <a16:creationId xmlns:a16="http://schemas.microsoft.com/office/drawing/2014/main" id="{AC25757E-EC49-4061-AF2E-7C7FAAB66F2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6ED1BB-FB6B-4775-977E-2AC087692A94}"/>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170461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D7E0-95ED-4628-AEB7-22F1EF5D7F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41881B-A50E-4C0B-A6E2-49E2C35490D3}"/>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4" name="Footer Placeholder 3">
            <a:extLst>
              <a:ext uri="{FF2B5EF4-FFF2-40B4-BE49-F238E27FC236}">
                <a16:creationId xmlns:a16="http://schemas.microsoft.com/office/drawing/2014/main" id="{34AC8BCD-C82E-4B9B-8937-F11EC0FAC79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6E94A24-7916-4A52-94B8-59382B18AAE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98791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92A985-953A-4CE8-B9B0-C6484EBFC42A}"/>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3" name="Footer Placeholder 2">
            <a:extLst>
              <a:ext uri="{FF2B5EF4-FFF2-40B4-BE49-F238E27FC236}">
                <a16:creationId xmlns:a16="http://schemas.microsoft.com/office/drawing/2014/main" id="{10B24C3A-2906-4ADA-8F36-C981F4F40F0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DC04310-8623-4799-BDD5-18943D775CA1}"/>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329352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CC28-C49A-435B-B6B0-047EE30DD179}"/>
              </a:ext>
            </a:extLst>
          </p:cNvPr>
          <p:cNvSpPr>
            <a:spLocks noGrp="1"/>
          </p:cNvSpPr>
          <p:nvPr>
            <p:ph type="title"/>
          </p:nvPr>
        </p:nvSpPr>
        <p:spPr>
          <a:xfrm>
            <a:off x="3023239" y="2194560"/>
            <a:ext cx="14156053" cy="768096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81DA97-0FD9-413E-BB52-9A29A3675883}"/>
              </a:ext>
            </a:extLst>
          </p:cNvPr>
          <p:cNvSpPr>
            <a:spLocks noGrp="1"/>
          </p:cNvSpPr>
          <p:nvPr>
            <p:ph idx="1"/>
          </p:nvPr>
        </p:nvSpPr>
        <p:spPr>
          <a:xfrm>
            <a:off x="18659477" y="4739642"/>
            <a:ext cx="22219920"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AF3141-315E-4C95-9DD1-BF83C0A141BF}"/>
              </a:ext>
            </a:extLst>
          </p:cNvPr>
          <p:cNvSpPr>
            <a:spLocks noGrp="1"/>
          </p:cNvSpPr>
          <p:nvPr>
            <p:ph type="body" sz="half" idx="2"/>
          </p:nvPr>
        </p:nvSpPr>
        <p:spPr>
          <a:xfrm>
            <a:off x="3023239" y="9875520"/>
            <a:ext cx="14156053" cy="182956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154B4-9AF9-4F1B-BCF3-C72E4C42DBED}"/>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6" name="Footer Placeholder 5">
            <a:extLst>
              <a:ext uri="{FF2B5EF4-FFF2-40B4-BE49-F238E27FC236}">
                <a16:creationId xmlns:a16="http://schemas.microsoft.com/office/drawing/2014/main" id="{4AB1FD0E-C214-413F-BAD9-EE1C25845D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D0A725-E6DC-4B78-BC39-8743F324509E}"/>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70559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8F8D-7F35-417A-AD07-07A616172DCD}"/>
              </a:ext>
            </a:extLst>
          </p:cNvPr>
          <p:cNvSpPr>
            <a:spLocks noGrp="1"/>
          </p:cNvSpPr>
          <p:nvPr>
            <p:ph type="title"/>
          </p:nvPr>
        </p:nvSpPr>
        <p:spPr>
          <a:xfrm>
            <a:off x="3023239" y="2194560"/>
            <a:ext cx="14156053" cy="768096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096BC5-022C-4DDB-AACD-A5E638F4841B}"/>
              </a:ext>
            </a:extLst>
          </p:cNvPr>
          <p:cNvSpPr>
            <a:spLocks noGrp="1"/>
          </p:cNvSpPr>
          <p:nvPr>
            <p:ph type="pic" idx="1"/>
          </p:nvPr>
        </p:nvSpPr>
        <p:spPr>
          <a:xfrm>
            <a:off x="18659477" y="4739642"/>
            <a:ext cx="22219920" cy="2339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C971B50-19B5-43F8-9245-7E5786F05DD9}"/>
              </a:ext>
            </a:extLst>
          </p:cNvPr>
          <p:cNvSpPr>
            <a:spLocks noGrp="1"/>
          </p:cNvSpPr>
          <p:nvPr>
            <p:ph type="body" sz="half" idx="2"/>
          </p:nvPr>
        </p:nvSpPr>
        <p:spPr>
          <a:xfrm>
            <a:off x="3023239" y="9875520"/>
            <a:ext cx="14156053" cy="182956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36C60-62BD-45F2-94B9-76459240910A}"/>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6" name="Footer Placeholder 5">
            <a:extLst>
              <a:ext uri="{FF2B5EF4-FFF2-40B4-BE49-F238E27FC236}">
                <a16:creationId xmlns:a16="http://schemas.microsoft.com/office/drawing/2014/main" id="{E31BD481-C00F-4E75-B63A-42E256CE13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3F3EB8-3E76-4B8B-96CC-D1366731F157}"/>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404220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EDCEBE-6A5F-4A59-836C-4334439E6BC9}"/>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BEB6EA-8E44-4BA1-B47D-C4BBA7E879A2}"/>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BEDD8-C5A5-4F97-B18E-F7EE92B1D36A}"/>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1200">
                <a:solidFill>
                  <a:schemeClr val="tx1">
                    <a:tint val="75000"/>
                  </a:schemeClr>
                </a:solidFill>
              </a:defRPr>
            </a:lvl1pPr>
          </a:lstStyle>
          <a:p>
            <a:fld id="{E359BF50-459C-4C88-AC52-EF52FE6D9951}" type="datetimeFigureOut">
              <a:rPr lang="en-US" smtClean="0"/>
              <a:t>12/5/2019</a:t>
            </a:fld>
            <a:endParaRPr lang="en-US" dirty="0"/>
          </a:p>
        </p:txBody>
      </p:sp>
      <p:sp>
        <p:nvSpPr>
          <p:cNvPr id="5" name="Footer Placeholder 4">
            <a:extLst>
              <a:ext uri="{FF2B5EF4-FFF2-40B4-BE49-F238E27FC236}">
                <a16:creationId xmlns:a16="http://schemas.microsoft.com/office/drawing/2014/main" id="{63EBC0FE-175E-4C5C-8901-86078B0C4432}"/>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A63F41C-326B-4F6F-B122-E45DD9395272}"/>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1200">
                <a:solidFill>
                  <a:schemeClr val="tx1">
                    <a:tint val="75000"/>
                  </a:schemeClr>
                </a:solidFill>
              </a:defRPr>
            </a:lvl1pPr>
          </a:lstStyle>
          <a:p>
            <a:fld id="{B8C6502D-7423-46D6-A8EC-387111D6EBD4}" type="slidenum">
              <a:rPr lang="en-US" smtClean="0"/>
              <a:t>‹#›</a:t>
            </a:fld>
            <a:endParaRPr lang="en-US" dirty="0"/>
          </a:p>
        </p:txBody>
      </p:sp>
    </p:spTree>
    <p:extLst>
      <p:ext uri="{BB962C8B-B14F-4D97-AF65-F5344CB8AC3E}">
        <p14:creationId xmlns:p14="http://schemas.microsoft.com/office/powerpoint/2010/main" val="2263505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6.tiff"/><Relationship Id="rId3" Type="http://schemas.openxmlformats.org/officeDocument/2006/relationships/hyperlink" Target="https://www.ncdc.noaa.gov/cag/national/time-series" TargetMode="External"/><Relationship Id="rId21" Type="http://schemas.openxmlformats.org/officeDocument/2006/relationships/image" Target="../media/image9.tiff"/><Relationship Id="rId17" Type="http://schemas.openxmlformats.org/officeDocument/2006/relationships/image" Target="../media/image5.tiff"/><Relationship Id="rId2" Type="http://schemas.openxmlformats.org/officeDocument/2006/relationships/notesSlide" Target="../notesSlides/notesSlide1.xml"/><Relationship Id="rId16" Type="http://schemas.openxmlformats.org/officeDocument/2006/relationships/image" Target="../media/image4.tiff"/><Relationship Id="rId20" Type="http://schemas.openxmlformats.org/officeDocument/2006/relationships/image" Target="../media/image8.tif"/><Relationship Id="rId1" Type="http://schemas.openxmlformats.org/officeDocument/2006/relationships/slideLayout" Target="../slideLayouts/slideLayout1.xml"/><Relationship Id="rId5" Type="http://schemas.openxmlformats.org/officeDocument/2006/relationships/image" Target="../media/image2.png"/><Relationship Id="rId15" Type="http://schemas.openxmlformats.org/officeDocument/2006/relationships/image" Target="../media/image3.tiff"/><Relationship Id="rId19" Type="http://schemas.openxmlformats.org/officeDocument/2006/relationships/image" Target="../media/image7.tiff"/><Relationship Id="rId4" Type="http://schemas.openxmlformats.org/officeDocument/2006/relationships/image" Target="../media/image1.jpeg"/><Relationship Id="rId14" Type="http://schemas.openxmlformats.org/officeDocument/2006/relationships/image" Target="../media/image11.png"/><Relationship Id="rId22" Type="http://schemas.openxmlformats.org/officeDocument/2006/relationships/image" Target="../media/image10.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E8CA4B-C282-4A96-95D2-7B84E84EFFFA}"/>
              </a:ext>
            </a:extLst>
          </p:cNvPr>
          <p:cNvSpPr txBox="1"/>
          <p:nvPr/>
        </p:nvSpPr>
        <p:spPr>
          <a:xfrm>
            <a:off x="639824" y="707340"/>
            <a:ext cx="42467413" cy="3803477"/>
          </a:xfrm>
          <a:prstGeom prst="rect">
            <a:avLst/>
          </a:prstGeom>
          <a:solidFill>
            <a:schemeClr val="accent5">
              <a:lumMod val="20000"/>
              <a:lumOff val="80000"/>
            </a:schemeClr>
          </a:solidFill>
          <a:ln>
            <a:solidFill>
              <a:schemeClr val="accent1"/>
            </a:solidFill>
          </a:ln>
        </p:spPr>
        <p:txBody>
          <a:bodyPr wrap="square" rtlCol="0">
            <a:spAutoFit/>
          </a:bodyPr>
          <a:lstStyle/>
          <a:p>
            <a:pPr algn="ctr"/>
            <a:r>
              <a:rPr lang="en-US" b="1" dirty="0"/>
              <a:t>Preserving long-term Variability in Simulation of Multisite Streamflow Extremes.</a:t>
            </a:r>
          </a:p>
          <a:p>
            <a:pPr algn="ctr"/>
            <a:endParaRPr lang="en-US" b="1" dirty="0"/>
          </a:p>
          <a:p>
            <a:pPr algn="ctr"/>
            <a:r>
              <a:rPr lang="en-US" sz="4800" b="1" dirty="0"/>
              <a:t>Yash Amonkar, James Doss-Gollin, Upmanu Lall</a:t>
            </a:r>
          </a:p>
          <a:p>
            <a:pPr algn="ctr"/>
            <a:r>
              <a:rPr lang="en-US" sz="4800" b="1" dirty="0"/>
              <a:t>Department of Earth and Environmental Engineering, Columbia Water Center, Columbia University.</a:t>
            </a:r>
          </a:p>
        </p:txBody>
      </p:sp>
      <p:sp>
        <p:nvSpPr>
          <p:cNvPr id="5" name="TextBox 4">
            <a:extLst>
              <a:ext uri="{FF2B5EF4-FFF2-40B4-BE49-F238E27FC236}">
                <a16:creationId xmlns:a16="http://schemas.microsoft.com/office/drawing/2014/main" id="{E80EC316-C3AA-43BB-B530-84D7BBA4E628}"/>
              </a:ext>
            </a:extLst>
          </p:cNvPr>
          <p:cNvSpPr txBox="1"/>
          <p:nvPr/>
        </p:nvSpPr>
        <p:spPr>
          <a:xfrm>
            <a:off x="639824" y="4975423"/>
            <a:ext cx="21465916" cy="9510296"/>
          </a:xfrm>
          <a:prstGeom prst="rect">
            <a:avLst/>
          </a:prstGeom>
          <a:solidFill>
            <a:schemeClr val="accent5">
              <a:lumMod val="20000"/>
              <a:lumOff val="80000"/>
            </a:schemeClr>
          </a:solidFill>
          <a:ln>
            <a:solidFill>
              <a:schemeClr val="accent1"/>
            </a:solidFill>
          </a:ln>
        </p:spPr>
        <p:txBody>
          <a:bodyPr wrap="square" rtlCol="0">
            <a:spAutoFit/>
          </a:bodyPr>
          <a:lstStyle/>
          <a:p>
            <a:r>
              <a:rPr lang="en-US" sz="4800" dirty="0"/>
              <a:t>Introduction</a:t>
            </a:r>
            <a:endParaRPr lang="en-US" sz="2400" dirty="0"/>
          </a:p>
          <a:p>
            <a:pPr marL="342900" indent="-342900">
              <a:buFont typeface="Arial" panose="020B0604020202020204" pitchFamily="34" charset="0"/>
              <a:buChar char="•"/>
            </a:pPr>
            <a:endParaRPr lang="en-US" sz="24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2800" dirty="0"/>
          </a:p>
          <a:p>
            <a:r>
              <a:rPr lang="en-US" sz="3200" dirty="0"/>
              <a:t>Research Questions </a:t>
            </a:r>
          </a:p>
          <a:p>
            <a:r>
              <a:rPr lang="en-US" sz="3200" u="sng" dirty="0"/>
              <a:t>1. Are low-frequency variations present in streamflow/flooding extremes ?</a:t>
            </a:r>
          </a:p>
          <a:p>
            <a:r>
              <a:rPr lang="en-US" sz="3200" u="sng" dirty="0"/>
              <a:t>2. What can we infer as to space-time clustering of floods from historical streamflow data from the Ohio River Basin?</a:t>
            </a:r>
          </a:p>
          <a:p>
            <a:r>
              <a:rPr lang="en-US" sz="3200" u="sng" dirty="0"/>
              <a:t>3. Are there statistical models that can represent the observed low frequency variations ?</a:t>
            </a:r>
          </a:p>
          <a:p>
            <a:endParaRPr lang="en-US" sz="1600" dirty="0"/>
          </a:p>
          <a:p>
            <a:r>
              <a:rPr lang="en-US" sz="1600" dirty="0"/>
              <a:t>1 - Doocy, S., Daniels, A., Murray, S., &amp; Kirsch, T. D. (2013). The human impact of floods: a historical review of events 1980-2009 and systematic literature review. </a:t>
            </a:r>
            <a:r>
              <a:rPr lang="en-US" sz="1600" i="1" dirty="0"/>
              <a:t>PLoS currents</a:t>
            </a:r>
            <a:r>
              <a:rPr lang="en-US" sz="1600" dirty="0"/>
              <a:t>, </a:t>
            </a:r>
            <a:r>
              <a:rPr lang="en-US" sz="1600" i="1" dirty="0"/>
              <a:t>5. 2- </a:t>
            </a:r>
            <a:r>
              <a:rPr lang="en-US" sz="1600" dirty="0"/>
              <a:t>Moseley, E. L. (1939). Long time forecasts of Ohio River floods. 3- Long time forecasts of Ohio River floods. 3- Brooks, C. F., &amp; Thiessen, A. H. (1937). The meteorology of great floods in the eastern United States. </a:t>
            </a:r>
            <a:r>
              <a:rPr lang="en-US" sz="1600" i="1" dirty="0"/>
              <a:t>Geographical Review</a:t>
            </a:r>
            <a:r>
              <a:rPr lang="en-US" sz="1600" dirty="0"/>
              <a:t>, </a:t>
            </a:r>
            <a:r>
              <a:rPr lang="en-US" sz="1600" i="1" dirty="0"/>
              <a:t>27</a:t>
            </a:r>
            <a:r>
              <a:rPr lang="en-US" sz="1600" dirty="0"/>
              <a:t>(2), 269-290. 4- </a:t>
            </a:r>
            <a:r>
              <a:rPr lang="en-US" sz="1600" dirty="0">
                <a:hlinkClick r:id="rId3"/>
              </a:rPr>
              <a:t>https://www.ncdc.noaa.gov/cag/national/time-series</a:t>
            </a:r>
            <a:endParaRPr lang="en-US" sz="1600" dirty="0"/>
          </a:p>
        </p:txBody>
      </p:sp>
      <p:sp>
        <p:nvSpPr>
          <p:cNvPr id="24" name="TextBox 23">
            <a:extLst>
              <a:ext uri="{FF2B5EF4-FFF2-40B4-BE49-F238E27FC236}">
                <a16:creationId xmlns:a16="http://schemas.microsoft.com/office/drawing/2014/main" id="{D6A3BF46-5E58-4E4B-8D00-468A3381EED5}"/>
              </a:ext>
            </a:extLst>
          </p:cNvPr>
          <p:cNvSpPr txBox="1"/>
          <p:nvPr/>
        </p:nvSpPr>
        <p:spPr>
          <a:xfrm>
            <a:off x="22665579" y="4975423"/>
            <a:ext cx="20441658" cy="27502272"/>
          </a:xfrm>
          <a:prstGeom prst="rect">
            <a:avLst/>
          </a:prstGeom>
          <a:solidFill>
            <a:schemeClr val="accent5">
              <a:lumMod val="20000"/>
              <a:lumOff val="80000"/>
            </a:schemeClr>
          </a:solidFill>
          <a:ln>
            <a:solidFill>
              <a:schemeClr val="accent1"/>
            </a:solidFill>
          </a:ln>
        </p:spPr>
        <p:txBody>
          <a:bodyPr wrap="square" rtlCol="0">
            <a:spAutoFit/>
          </a:bodyPr>
          <a:lstStyle/>
          <a:p>
            <a:r>
              <a:rPr lang="en-US" sz="4800" dirty="0"/>
              <a:t>Results</a:t>
            </a:r>
          </a:p>
          <a:p>
            <a:endParaRPr lang="en-US"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dirty="0"/>
          </a:p>
          <a:p>
            <a:endParaRPr lang="en-US" sz="2400" dirty="0"/>
          </a:p>
          <a:p>
            <a:endParaRPr lang="en-US" sz="2400" dirty="0"/>
          </a:p>
          <a:p>
            <a:endParaRPr lang="en-US" sz="2400" dirty="0"/>
          </a:p>
          <a:p>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1600" dirty="0"/>
          </a:p>
          <a:p>
            <a:endParaRPr lang="en-US" sz="1600" dirty="0"/>
          </a:p>
          <a:p>
            <a:endParaRPr lang="en-US" sz="1600" dirty="0"/>
          </a:p>
          <a:p>
            <a:endParaRPr lang="en-US" sz="1600" dirty="0"/>
          </a:p>
          <a:p>
            <a:endParaRPr lang="en-US" sz="1600" dirty="0"/>
          </a:p>
          <a:p>
            <a:r>
              <a:rPr lang="en-US" sz="2800" dirty="0">
                <a:sym typeface="Wingdings" panose="05000000000000000000" pitchFamily="2" charset="2"/>
              </a:rPr>
              <a:t>There is no persistence in the extreme wet state and no sudden jump from the dry to wet state, providing a measure of predictability for the extreme streamflow e</a:t>
            </a:r>
            <a:r>
              <a:rPr lang="en-US" sz="2800" dirty="0"/>
              <a:t>vents. The Poisson rate parameters associated with the three hidden states are:-  </a:t>
            </a:r>
          </a:p>
          <a:p>
            <a:pPr lvl="1"/>
            <a:r>
              <a:rPr lang="en-US" sz="2800" dirty="0"/>
              <a:t>0.7 events/year </a:t>
            </a:r>
            <a:r>
              <a:rPr lang="en-US" sz="2800" dirty="0">
                <a:sym typeface="Wingdings" panose="05000000000000000000" pitchFamily="2" charset="2"/>
              </a:rPr>
              <a:t> Dry State</a:t>
            </a:r>
            <a:r>
              <a:rPr lang="en-US" sz="2800" dirty="0"/>
              <a:t>, </a:t>
            </a:r>
          </a:p>
          <a:p>
            <a:pPr lvl="1"/>
            <a:r>
              <a:rPr lang="en-US" sz="2800" dirty="0"/>
              <a:t>4.56 events/year </a:t>
            </a:r>
            <a:r>
              <a:rPr lang="en-US" sz="2800" dirty="0">
                <a:sym typeface="Wingdings" panose="05000000000000000000" pitchFamily="2" charset="2"/>
              </a:rPr>
              <a:t> Intermediate State</a:t>
            </a:r>
            <a:r>
              <a:rPr lang="en-US" sz="2800" dirty="0"/>
              <a:t> </a:t>
            </a:r>
          </a:p>
          <a:p>
            <a:pPr lvl="1"/>
            <a:r>
              <a:rPr lang="en-US" sz="2800" dirty="0"/>
              <a:t>12.34 events/year </a:t>
            </a:r>
            <a:r>
              <a:rPr lang="en-US" sz="2800" dirty="0">
                <a:sym typeface="Wingdings" panose="05000000000000000000" pitchFamily="2" charset="2"/>
              </a:rPr>
              <a:t> Wet State. </a:t>
            </a:r>
          </a:p>
        </p:txBody>
      </p:sp>
      <p:sp>
        <p:nvSpPr>
          <p:cNvPr id="26" name="TextBox 25">
            <a:extLst>
              <a:ext uri="{FF2B5EF4-FFF2-40B4-BE49-F238E27FC236}">
                <a16:creationId xmlns:a16="http://schemas.microsoft.com/office/drawing/2014/main" id="{8FAA538F-8709-4856-9BEC-5A4D47A41198}"/>
              </a:ext>
            </a:extLst>
          </p:cNvPr>
          <p:cNvSpPr txBox="1"/>
          <p:nvPr/>
        </p:nvSpPr>
        <p:spPr>
          <a:xfrm>
            <a:off x="647369" y="14950325"/>
            <a:ext cx="21544430" cy="11172289"/>
          </a:xfrm>
          <a:prstGeom prst="rect">
            <a:avLst/>
          </a:prstGeom>
          <a:solidFill>
            <a:schemeClr val="accent5">
              <a:lumMod val="20000"/>
              <a:lumOff val="80000"/>
            </a:schemeClr>
          </a:solidFill>
          <a:ln>
            <a:solidFill>
              <a:schemeClr val="accent1"/>
            </a:solidFill>
          </a:ln>
        </p:spPr>
        <p:txBody>
          <a:bodyPr wrap="square" rtlCol="0">
            <a:spAutoFit/>
          </a:bodyPr>
          <a:lstStyle/>
          <a:p>
            <a:r>
              <a:rPr lang="en-US" sz="4800" dirty="0"/>
              <a:t>Data and Methods</a:t>
            </a:r>
            <a:endParaRPr lang="en-US" sz="2400" dirty="0"/>
          </a:p>
          <a:p>
            <a:endParaRPr lang="en-US" sz="2800" dirty="0">
              <a:sym typeface="Wingdings" panose="05000000000000000000" pitchFamily="2" charset="2"/>
            </a:endParaRPr>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p:txBody>
      </p:sp>
      <p:sp>
        <p:nvSpPr>
          <p:cNvPr id="1028" name="TextBox 1027">
            <a:extLst>
              <a:ext uri="{FF2B5EF4-FFF2-40B4-BE49-F238E27FC236}">
                <a16:creationId xmlns:a16="http://schemas.microsoft.com/office/drawing/2014/main" id="{45DB9E1E-8C7A-4832-9C79-A139F92C7FC7}"/>
              </a:ext>
            </a:extLst>
          </p:cNvPr>
          <p:cNvSpPr txBox="1"/>
          <p:nvPr/>
        </p:nvSpPr>
        <p:spPr>
          <a:xfrm>
            <a:off x="27223453" y="7988968"/>
            <a:ext cx="184731" cy="1209242"/>
          </a:xfrm>
          <a:prstGeom prst="rect">
            <a:avLst/>
          </a:prstGeom>
          <a:noFill/>
        </p:spPr>
        <p:txBody>
          <a:bodyPr wrap="none" rtlCol="0">
            <a:spAutoFit/>
          </a:bodyPr>
          <a:lstStyle/>
          <a:p>
            <a:endParaRPr lang="en-US" dirty="0"/>
          </a:p>
        </p:txBody>
      </p:sp>
      <p:sp>
        <p:nvSpPr>
          <p:cNvPr id="42" name="TextBox 41">
            <a:extLst>
              <a:ext uri="{FF2B5EF4-FFF2-40B4-BE49-F238E27FC236}">
                <a16:creationId xmlns:a16="http://schemas.microsoft.com/office/drawing/2014/main" id="{2BCC4D63-596D-4236-B3A9-300D373CD3A2}"/>
              </a:ext>
            </a:extLst>
          </p:cNvPr>
          <p:cNvSpPr txBox="1"/>
          <p:nvPr/>
        </p:nvSpPr>
        <p:spPr>
          <a:xfrm>
            <a:off x="647369" y="26350341"/>
            <a:ext cx="21544430" cy="4154984"/>
          </a:xfrm>
          <a:prstGeom prst="rect">
            <a:avLst/>
          </a:prstGeom>
          <a:solidFill>
            <a:schemeClr val="accent5">
              <a:lumMod val="20000"/>
              <a:lumOff val="80000"/>
            </a:schemeClr>
          </a:solidFill>
          <a:ln>
            <a:solidFill>
              <a:schemeClr val="accent1"/>
            </a:solidFill>
          </a:ln>
        </p:spPr>
        <p:txBody>
          <a:bodyPr wrap="square" rtlCol="0">
            <a:spAutoFit/>
          </a:bodyPr>
          <a:lstStyle/>
          <a:p>
            <a:r>
              <a:rPr lang="en-US" sz="4800" dirty="0"/>
              <a:t>Conclusions</a:t>
            </a:r>
            <a:endParaRPr lang="en-US" sz="2400" dirty="0"/>
          </a:p>
          <a:p>
            <a:pPr marL="342900" indent="-342900">
              <a:buFont typeface="Arial" panose="020B0604020202020204" pitchFamily="34" charset="0"/>
              <a:buChar char="•"/>
            </a:pPr>
            <a:r>
              <a:rPr lang="en-US" sz="2400" dirty="0"/>
              <a:t>We have presented a general methodology for streamflow risk management accounting for low-frequency variations and spatio-temporal clustering on a river basin scale. The Ohio River Basin shows significant clustering in the regional streamflow regime with ramifications in the understanding of the local climatology and for the design of critical infrastructure in the region.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Hidden Markov Models help capture the nature of truly extreme events over large scales. The fat tails in the aggregated spatial domain across the Ohio River Basin is captured and well simulated by a Poisson emission based Hidden Markov Model.</a:t>
            </a:r>
          </a:p>
          <a:p>
            <a:endParaRPr lang="en-US" sz="2400" dirty="0"/>
          </a:p>
          <a:p>
            <a:pPr marL="342900" indent="-342900">
              <a:buFont typeface="Arial" panose="020B0604020202020204" pitchFamily="34" charset="0"/>
              <a:buChar char="•"/>
            </a:pPr>
            <a:r>
              <a:rPr lang="en-US" sz="2400" dirty="0"/>
              <a:t>Large scale climate drivers potentially induce space and time clustering in the occurrence of flooding in this region, even without anthropogenic climate change, with significant regional impact on losses and supply chains.</a:t>
            </a:r>
          </a:p>
        </p:txBody>
      </p:sp>
      <p:pic>
        <p:nvPicPr>
          <p:cNvPr id="27" name="Picture 26" descr="Image result for us flood ma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88186" y="5637439"/>
            <a:ext cx="5754579" cy="50723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314B357-962C-47BC-950E-22EA890181B5}"/>
              </a:ext>
            </a:extLst>
          </p:cNvPr>
          <p:cNvSpPr txBox="1"/>
          <p:nvPr/>
        </p:nvSpPr>
        <p:spPr>
          <a:xfrm>
            <a:off x="15840619" y="10794734"/>
            <a:ext cx="5938685" cy="369332"/>
          </a:xfrm>
          <a:prstGeom prst="rect">
            <a:avLst/>
          </a:prstGeom>
          <a:noFill/>
        </p:spPr>
        <p:txBody>
          <a:bodyPr wrap="square" rtlCol="0">
            <a:spAutoFit/>
          </a:bodyPr>
          <a:lstStyle/>
          <a:p>
            <a:pPr algn="ctr"/>
            <a:r>
              <a:rPr lang="en-US" sz="1800" dirty="0"/>
              <a:t>(Source: noaa.gov)</a:t>
            </a:r>
            <a:endParaRPr lang="en-US" sz="1800" baseline="30000" dirty="0"/>
          </a:p>
        </p:txBody>
      </p:sp>
      <p:sp>
        <p:nvSpPr>
          <p:cNvPr id="15" name="TextBox 14">
            <a:extLst>
              <a:ext uri="{FF2B5EF4-FFF2-40B4-BE49-F238E27FC236}">
                <a16:creationId xmlns:a16="http://schemas.microsoft.com/office/drawing/2014/main" id="{556973DA-B75B-4627-B041-D65B48435924}"/>
              </a:ext>
            </a:extLst>
          </p:cNvPr>
          <p:cNvSpPr txBox="1"/>
          <p:nvPr/>
        </p:nvSpPr>
        <p:spPr>
          <a:xfrm>
            <a:off x="23050714" y="12914677"/>
            <a:ext cx="19697485" cy="1200329"/>
          </a:xfrm>
          <a:prstGeom prst="rect">
            <a:avLst/>
          </a:prstGeom>
          <a:noFill/>
        </p:spPr>
        <p:txBody>
          <a:bodyPr wrap="square" rtlCol="0">
            <a:spAutoFit/>
          </a:bodyPr>
          <a:lstStyle/>
          <a:p>
            <a:pPr algn="ctr"/>
            <a:r>
              <a:rPr lang="en-US" sz="2400" dirty="0"/>
              <a:t>Figure 3 :- Wavelet Analysis on the Principal Components (a) PC-1 (b) PC-2. TOP-LEFT –PC with a loess line. TOP-RIGHT – Global Wavelet Spectrum of the PC. BOTTOM-LEFT – Power Spectrum of the Wavelet (Regions bounded in the black line are statistically significant at the 90% level).  BOTTOM-RIGHT – Absolute values of the loadings(eigenvectors) color code Red to Blue.</a:t>
            </a:r>
          </a:p>
        </p:txBody>
      </p:sp>
      <p:graphicFrame>
        <p:nvGraphicFramePr>
          <p:cNvPr id="43" name="Table 4">
            <a:extLst>
              <a:ext uri="{FF2B5EF4-FFF2-40B4-BE49-F238E27FC236}">
                <a16:creationId xmlns:a16="http://schemas.microsoft.com/office/drawing/2014/main" id="{9C0EA79C-7E51-45DF-AB1E-C00D3F68B45A}"/>
              </a:ext>
            </a:extLst>
          </p:cNvPr>
          <p:cNvGraphicFramePr>
            <a:graphicFrameLocks noGrp="1"/>
          </p:cNvGraphicFramePr>
          <p:nvPr>
            <p:extLst>
              <p:ext uri="{D42A27DB-BD31-4B8C-83A1-F6EECF244321}">
                <p14:modId xmlns:p14="http://schemas.microsoft.com/office/powerpoint/2010/main" val="686051772"/>
              </p:ext>
            </p:extLst>
          </p:nvPr>
        </p:nvGraphicFramePr>
        <p:xfrm>
          <a:off x="38393700" y="14348817"/>
          <a:ext cx="4346903" cy="5372848"/>
        </p:xfrm>
        <a:graphic>
          <a:graphicData uri="http://schemas.openxmlformats.org/drawingml/2006/table">
            <a:tbl>
              <a:tblPr firstRow="1" bandRow="1">
                <a:tableStyleId>{9D7B26C5-4107-4FEC-AEDC-1716B250A1EF}</a:tableStyleId>
              </a:tblPr>
              <a:tblGrid>
                <a:gridCol w="2185073">
                  <a:extLst>
                    <a:ext uri="{9D8B030D-6E8A-4147-A177-3AD203B41FA5}">
                      <a16:colId xmlns:a16="http://schemas.microsoft.com/office/drawing/2014/main" val="4228714534"/>
                    </a:ext>
                  </a:extLst>
                </a:gridCol>
                <a:gridCol w="2161830">
                  <a:extLst>
                    <a:ext uri="{9D8B030D-6E8A-4147-A177-3AD203B41FA5}">
                      <a16:colId xmlns:a16="http://schemas.microsoft.com/office/drawing/2014/main" val="2735590145"/>
                    </a:ext>
                  </a:extLst>
                </a:gridCol>
              </a:tblGrid>
              <a:tr h="1200316">
                <a:tc>
                  <a:txBody>
                    <a:bodyPr/>
                    <a:lstStyle/>
                    <a:p>
                      <a:r>
                        <a:rPr lang="en-US" sz="2400" dirty="0"/>
                        <a:t>Component</a:t>
                      </a:r>
                    </a:p>
                  </a:txBody>
                  <a:tcPr/>
                </a:tc>
                <a:tc>
                  <a:txBody>
                    <a:bodyPr/>
                    <a:lstStyle/>
                    <a:p>
                      <a:r>
                        <a:rPr lang="en-US" sz="2400" dirty="0"/>
                        <a:t>Correlation  with PC-1</a:t>
                      </a:r>
                    </a:p>
                  </a:txBody>
                  <a:tcPr/>
                </a:tc>
                <a:extLst>
                  <a:ext uri="{0D108BD9-81ED-4DB2-BD59-A6C34878D82A}">
                    <a16:rowId xmlns:a16="http://schemas.microsoft.com/office/drawing/2014/main" val="1592740770"/>
                  </a:ext>
                </a:extLst>
              </a:tr>
              <a:tr h="695422">
                <a:tc>
                  <a:txBody>
                    <a:bodyPr/>
                    <a:lstStyle/>
                    <a:p>
                      <a:r>
                        <a:rPr lang="en-US" sz="2800" b="1" dirty="0"/>
                        <a:t>ENSO</a:t>
                      </a:r>
                    </a:p>
                  </a:txBody>
                  <a:tcPr/>
                </a:tc>
                <a:tc>
                  <a:txBody>
                    <a:bodyPr/>
                    <a:lstStyle/>
                    <a:p>
                      <a:r>
                        <a:rPr lang="en-US" sz="2800" b="1" dirty="0"/>
                        <a:t>0.21</a:t>
                      </a:r>
                    </a:p>
                  </a:txBody>
                  <a:tcPr/>
                </a:tc>
                <a:extLst>
                  <a:ext uri="{0D108BD9-81ED-4DB2-BD59-A6C34878D82A}">
                    <a16:rowId xmlns:a16="http://schemas.microsoft.com/office/drawing/2014/main" val="3603315856"/>
                  </a:ext>
                </a:extLst>
              </a:tr>
              <a:tr h="695422">
                <a:tc>
                  <a:txBody>
                    <a:bodyPr/>
                    <a:lstStyle/>
                    <a:p>
                      <a:r>
                        <a:rPr lang="en-US" sz="2800" b="1" dirty="0"/>
                        <a:t>NAO</a:t>
                      </a:r>
                    </a:p>
                  </a:txBody>
                  <a:tcPr/>
                </a:tc>
                <a:tc>
                  <a:txBody>
                    <a:bodyPr/>
                    <a:lstStyle/>
                    <a:p>
                      <a:r>
                        <a:rPr lang="en-US" sz="2800" b="1" dirty="0"/>
                        <a:t>-0.31***</a:t>
                      </a:r>
                    </a:p>
                  </a:txBody>
                  <a:tcPr/>
                </a:tc>
                <a:extLst>
                  <a:ext uri="{0D108BD9-81ED-4DB2-BD59-A6C34878D82A}">
                    <a16:rowId xmlns:a16="http://schemas.microsoft.com/office/drawing/2014/main" val="3273163154"/>
                  </a:ext>
                </a:extLst>
              </a:tr>
              <a:tr h="695422">
                <a:tc>
                  <a:txBody>
                    <a:bodyPr/>
                    <a:lstStyle/>
                    <a:p>
                      <a:r>
                        <a:rPr lang="en-US" sz="2800" b="1" dirty="0"/>
                        <a:t>PDO</a:t>
                      </a:r>
                    </a:p>
                  </a:txBody>
                  <a:tcPr/>
                </a:tc>
                <a:tc>
                  <a:txBody>
                    <a:bodyPr/>
                    <a:lstStyle/>
                    <a:p>
                      <a:r>
                        <a:rPr lang="en-US" sz="2800" b="1" dirty="0"/>
                        <a:t>0.16</a:t>
                      </a:r>
                    </a:p>
                  </a:txBody>
                  <a:tcPr/>
                </a:tc>
                <a:extLst>
                  <a:ext uri="{0D108BD9-81ED-4DB2-BD59-A6C34878D82A}">
                    <a16:rowId xmlns:a16="http://schemas.microsoft.com/office/drawing/2014/main" val="2696152335"/>
                  </a:ext>
                </a:extLst>
              </a:tr>
              <a:tr h="695422">
                <a:tc>
                  <a:txBody>
                    <a:bodyPr/>
                    <a:lstStyle/>
                    <a:p>
                      <a:r>
                        <a:rPr lang="en-US" sz="2800" b="1" dirty="0"/>
                        <a:t>ENSO-NAO</a:t>
                      </a:r>
                    </a:p>
                  </a:txBody>
                  <a:tcPr/>
                </a:tc>
                <a:tc>
                  <a:txBody>
                    <a:bodyPr/>
                    <a:lstStyle/>
                    <a:p>
                      <a:r>
                        <a:rPr lang="en-US" sz="2800" b="1" dirty="0"/>
                        <a:t>0.01</a:t>
                      </a:r>
                    </a:p>
                  </a:txBody>
                  <a:tcPr/>
                </a:tc>
                <a:extLst>
                  <a:ext uri="{0D108BD9-81ED-4DB2-BD59-A6C34878D82A}">
                    <a16:rowId xmlns:a16="http://schemas.microsoft.com/office/drawing/2014/main" val="1325190055"/>
                  </a:ext>
                </a:extLst>
              </a:tr>
              <a:tr h="695422">
                <a:tc>
                  <a:txBody>
                    <a:bodyPr/>
                    <a:lstStyle/>
                    <a:p>
                      <a:r>
                        <a:rPr lang="en-US" sz="2800" b="1" dirty="0"/>
                        <a:t>ENSO-PDO</a:t>
                      </a:r>
                    </a:p>
                  </a:txBody>
                  <a:tcPr/>
                </a:tc>
                <a:tc>
                  <a:txBody>
                    <a:bodyPr/>
                    <a:lstStyle/>
                    <a:p>
                      <a:r>
                        <a:rPr lang="en-US" sz="2800" b="1" dirty="0"/>
                        <a:t>0.27**</a:t>
                      </a:r>
                    </a:p>
                  </a:txBody>
                  <a:tcPr/>
                </a:tc>
                <a:extLst>
                  <a:ext uri="{0D108BD9-81ED-4DB2-BD59-A6C34878D82A}">
                    <a16:rowId xmlns:a16="http://schemas.microsoft.com/office/drawing/2014/main" val="1151588022"/>
                  </a:ext>
                </a:extLst>
              </a:tr>
              <a:tr h="695422">
                <a:tc>
                  <a:txBody>
                    <a:bodyPr/>
                    <a:lstStyle/>
                    <a:p>
                      <a:r>
                        <a:rPr lang="en-US" sz="2800" b="1" dirty="0"/>
                        <a:t>NAO-PDO</a:t>
                      </a:r>
                    </a:p>
                  </a:txBody>
                  <a:tcPr/>
                </a:tc>
                <a:tc>
                  <a:txBody>
                    <a:bodyPr/>
                    <a:lstStyle/>
                    <a:p>
                      <a:r>
                        <a:rPr lang="en-US" sz="2800" b="1" dirty="0"/>
                        <a:t>0.01</a:t>
                      </a:r>
                    </a:p>
                  </a:txBody>
                  <a:tcPr/>
                </a:tc>
                <a:extLst>
                  <a:ext uri="{0D108BD9-81ED-4DB2-BD59-A6C34878D82A}">
                    <a16:rowId xmlns:a16="http://schemas.microsoft.com/office/drawing/2014/main" val="515250385"/>
                  </a:ext>
                </a:extLst>
              </a:tr>
            </a:tbl>
          </a:graphicData>
        </a:graphic>
      </p:graphicFrame>
      <p:graphicFrame>
        <p:nvGraphicFramePr>
          <p:cNvPr id="25" name="Table 27">
            <a:extLst>
              <a:ext uri="{FF2B5EF4-FFF2-40B4-BE49-F238E27FC236}">
                <a16:creationId xmlns:a16="http://schemas.microsoft.com/office/drawing/2014/main" id="{31490AED-D99F-4428-A538-26D7DCD8F965}"/>
              </a:ext>
            </a:extLst>
          </p:cNvPr>
          <p:cNvGraphicFramePr>
            <a:graphicFrameLocks noGrp="1"/>
          </p:cNvGraphicFramePr>
          <p:nvPr>
            <p:extLst>
              <p:ext uri="{D42A27DB-BD31-4B8C-83A1-F6EECF244321}">
                <p14:modId xmlns:p14="http://schemas.microsoft.com/office/powerpoint/2010/main" val="1830010191"/>
              </p:ext>
            </p:extLst>
          </p:nvPr>
        </p:nvGraphicFramePr>
        <p:xfrm>
          <a:off x="38213675" y="24876181"/>
          <a:ext cx="4526928" cy="3754389"/>
        </p:xfrm>
        <a:graphic>
          <a:graphicData uri="http://schemas.openxmlformats.org/drawingml/2006/table">
            <a:tbl>
              <a:tblPr firstRow="1" bandRow="1">
                <a:tableStyleId>{616DA210-FB5B-4158-B5E0-FEB733F419BA}</a:tableStyleId>
              </a:tblPr>
              <a:tblGrid>
                <a:gridCol w="1131732">
                  <a:extLst>
                    <a:ext uri="{9D8B030D-6E8A-4147-A177-3AD203B41FA5}">
                      <a16:colId xmlns:a16="http://schemas.microsoft.com/office/drawing/2014/main" val="334405672"/>
                    </a:ext>
                  </a:extLst>
                </a:gridCol>
                <a:gridCol w="1131732">
                  <a:extLst>
                    <a:ext uri="{9D8B030D-6E8A-4147-A177-3AD203B41FA5}">
                      <a16:colId xmlns:a16="http://schemas.microsoft.com/office/drawing/2014/main" val="959532947"/>
                    </a:ext>
                  </a:extLst>
                </a:gridCol>
                <a:gridCol w="1131732">
                  <a:extLst>
                    <a:ext uri="{9D8B030D-6E8A-4147-A177-3AD203B41FA5}">
                      <a16:colId xmlns:a16="http://schemas.microsoft.com/office/drawing/2014/main" val="4069235801"/>
                    </a:ext>
                  </a:extLst>
                </a:gridCol>
                <a:gridCol w="1131732">
                  <a:extLst>
                    <a:ext uri="{9D8B030D-6E8A-4147-A177-3AD203B41FA5}">
                      <a16:colId xmlns:a16="http://schemas.microsoft.com/office/drawing/2014/main" val="635475913"/>
                    </a:ext>
                  </a:extLst>
                </a:gridCol>
              </a:tblGrid>
              <a:tr h="1055586">
                <a:tc>
                  <a:txBody>
                    <a:bodyPr/>
                    <a:lstStyle/>
                    <a:p>
                      <a:r>
                        <a:rPr lang="en-US" sz="3200" dirty="0">
                          <a:latin typeface="Agency FB" panose="020B0503020202020204" pitchFamily="34" charset="0"/>
                        </a:rPr>
                        <a:t>to/ from</a:t>
                      </a:r>
                      <a:endParaRPr lang="en-US" sz="3200" dirty="0">
                        <a:solidFill>
                          <a:schemeClr val="tx1"/>
                        </a:solidFill>
                        <a:latin typeface="Agency FB" panose="020B0503020202020204" pitchFamily="34" charset="0"/>
                      </a:endParaRPr>
                    </a:p>
                  </a:txBody>
                  <a:tcPr/>
                </a:tc>
                <a:tc>
                  <a:txBody>
                    <a:bodyPr/>
                    <a:lstStyle/>
                    <a:p>
                      <a:r>
                        <a:rPr lang="en-US" sz="3200" dirty="0">
                          <a:latin typeface="Agency FB" panose="020B0503020202020204" pitchFamily="34" charset="0"/>
                        </a:rPr>
                        <a:t>S1</a:t>
                      </a:r>
                      <a:endParaRPr lang="en-US" sz="3200" dirty="0">
                        <a:solidFill>
                          <a:schemeClr val="tx1"/>
                        </a:solidFill>
                        <a:latin typeface="Agency FB" panose="020B0503020202020204" pitchFamily="34" charset="0"/>
                      </a:endParaRPr>
                    </a:p>
                  </a:txBody>
                  <a:tcPr/>
                </a:tc>
                <a:tc>
                  <a:txBody>
                    <a:bodyPr/>
                    <a:lstStyle/>
                    <a:p>
                      <a:r>
                        <a:rPr lang="en-US" sz="3200" dirty="0">
                          <a:latin typeface="Agency FB" panose="020B0503020202020204" pitchFamily="34" charset="0"/>
                        </a:rPr>
                        <a:t>S2</a:t>
                      </a:r>
                      <a:endParaRPr lang="en-US" sz="3200" dirty="0">
                        <a:solidFill>
                          <a:schemeClr val="tx1"/>
                        </a:solidFill>
                        <a:latin typeface="Agency FB" panose="020B0503020202020204" pitchFamily="34" charset="0"/>
                      </a:endParaRPr>
                    </a:p>
                  </a:txBody>
                  <a:tcPr/>
                </a:tc>
                <a:tc>
                  <a:txBody>
                    <a:bodyPr/>
                    <a:lstStyle/>
                    <a:p>
                      <a:r>
                        <a:rPr lang="en-US" sz="3200" dirty="0">
                          <a:latin typeface="Agency FB" panose="020B0503020202020204" pitchFamily="34" charset="0"/>
                        </a:rPr>
                        <a:t>S3</a:t>
                      </a:r>
                      <a:endParaRPr lang="en-US" sz="3200" dirty="0">
                        <a:solidFill>
                          <a:schemeClr val="tx1"/>
                        </a:solidFill>
                        <a:latin typeface="Agency FB" panose="020B0503020202020204" pitchFamily="34" charset="0"/>
                      </a:endParaRPr>
                    </a:p>
                  </a:txBody>
                  <a:tcPr/>
                </a:tc>
                <a:extLst>
                  <a:ext uri="{0D108BD9-81ED-4DB2-BD59-A6C34878D82A}">
                    <a16:rowId xmlns:a16="http://schemas.microsoft.com/office/drawing/2014/main" val="523985700"/>
                  </a:ext>
                </a:extLst>
              </a:tr>
              <a:tr h="895863">
                <a:tc>
                  <a:txBody>
                    <a:bodyPr/>
                    <a:lstStyle/>
                    <a:p>
                      <a:r>
                        <a:rPr lang="en-US" sz="3200" b="1" dirty="0">
                          <a:latin typeface="Agency FB" panose="020B0503020202020204" pitchFamily="34" charset="0"/>
                        </a:rPr>
                        <a:t>S1</a:t>
                      </a:r>
                      <a:endParaRPr lang="en-US" sz="3200" b="1"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0.36</a:t>
                      </a:r>
                      <a:endParaRPr lang="en-US" sz="3200" b="0" dirty="0">
                        <a:solidFill>
                          <a:schemeClr val="tx1"/>
                        </a:solidFill>
                        <a:latin typeface="Agency FB" panose="020B0503020202020204" pitchFamily="34" charset="0"/>
                      </a:endParaRPr>
                    </a:p>
                  </a:txBody>
                  <a:tcPr/>
                </a:tc>
                <a:tc>
                  <a:txBody>
                    <a:bodyPr/>
                    <a:lstStyle/>
                    <a:p>
                      <a:r>
                        <a:rPr lang="en-US" sz="3200" b="0" dirty="0">
                          <a:solidFill>
                            <a:schemeClr val="tx1"/>
                          </a:solidFill>
                          <a:latin typeface="Agency FB" panose="020B0503020202020204" pitchFamily="34" charset="0"/>
                        </a:rPr>
                        <a:t>0.47</a:t>
                      </a:r>
                    </a:p>
                  </a:txBody>
                  <a:tcPr/>
                </a:tc>
                <a:tc>
                  <a:txBody>
                    <a:bodyPr/>
                    <a:lstStyle/>
                    <a:p>
                      <a:r>
                        <a:rPr lang="en-US" sz="3200" b="0" dirty="0">
                          <a:latin typeface="Agency FB" panose="020B0503020202020204" pitchFamily="34" charset="0"/>
                        </a:rPr>
                        <a:t>0.17</a:t>
                      </a:r>
                      <a:endParaRPr lang="en-US" sz="3200" b="0" dirty="0">
                        <a:solidFill>
                          <a:schemeClr val="tx1"/>
                        </a:solidFill>
                        <a:latin typeface="Agency FB" panose="020B0503020202020204" pitchFamily="34" charset="0"/>
                      </a:endParaRPr>
                    </a:p>
                  </a:txBody>
                  <a:tcPr/>
                </a:tc>
                <a:extLst>
                  <a:ext uri="{0D108BD9-81ED-4DB2-BD59-A6C34878D82A}">
                    <a16:rowId xmlns:a16="http://schemas.microsoft.com/office/drawing/2014/main" val="869691044"/>
                  </a:ext>
                </a:extLst>
              </a:tr>
              <a:tr h="895863">
                <a:tc>
                  <a:txBody>
                    <a:bodyPr/>
                    <a:lstStyle/>
                    <a:p>
                      <a:r>
                        <a:rPr lang="en-US" sz="3200" b="1" dirty="0">
                          <a:latin typeface="Agency FB" panose="020B0503020202020204" pitchFamily="34" charset="0"/>
                        </a:rPr>
                        <a:t>S2</a:t>
                      </a:r>
                      <a:endParaRPr lang="en-US" sz="3200" b="1"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0.46</a:t>
                      </a:r>
                      <a:endParaRPr lang="en-US" sz="3200" b="0"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0.54</a:t>
                      </a:r>
                      <a:endParaRPr lang="en-US" sz="3200" b="0" dirty="0">
                        <a:solidFill>
                          <a:schemeClr val="tx1"/>
                        </a:solidFill>
                        <a:latin typeface="Agency FB" panose="020B0503020202020204" pitchFamily="34" charset="0"/>
                      </a:endParaRPr>
                    </a:p>
                  </a:txBody>
                  <a:tcPr/>
                </a:tc>
                <a:tc>
                  <a:txBody>
                    <a:bodyPr/>
                    <a:lstStyle/>
                    <a:p>
                      <a:r>
                        <a:rPr lang="en-US" sz="3200" b="1" u="sng" dirty="0">
                          <a:latin typeface="Agency FB" panose="020B0503020202020204" pitchFamily="34" charset="0"/>
                        </a:rPr>
                        <a:t>0</a:t>
                      </a:r>
                      <a:endParaRPr lang="en-US" sz="3200" b="1" u="sng" dirty="0">
                        <a:solidFill>
                          <a:schemeClr val="tx1"/>
                        </a:solidFill>
                        <a:latin typeface="Agency FB" panose="020B0503020202020204" pitchFamily="34" charset="0"/>
                      </a:endParaRPr>
                    </a:p>
                  </a:txBody>
                  <a:tcPr/>
                </a:tc>
                <a:extLst>
                  <a:ext uri="{0D108BD9-81ED-4DB2-BD59-A6C34878D82A}">
                    <a16:rowId xmlns:a16="http://schemas.microsoft.com/office/drawing/2014/main" val="2318284932"/>
                  </a:ext>
                </a:extLst>
              </a:tr>
              <a:tr h="895863">
                <a:tc>
                  <a:txBody>
                    <a:bodyPr/>
                    <a:lstStyle/>
                    <a:p>
                      <a:r>
                        <a:rPr lang="en-US" sz="3200" b="1" dirty="0">
                          <a:latin typeface="Agency FB" panose="020B0503020202020204" pitchFamily="34" charset="0"/>
                        </a:rPr>
                        <a:t>S3</a:t>
                      </a:r>
                      <a:endParaRPr lang="en-US" sz="3200" b="1"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0.32</a:t>
                      </a:r>
                      <a:endParaRPr lang="en-US" sz="3200" b="0"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0.68</a:t>
                      </a:r>
                      <a:endParaRPr lang="en-US" sz="3200" b="0" dirty="0">
                        <a:solidFill>
                          <a:schemeClr val="tx1"/>
                        </a:solidFill>
                        <a:latin typeface="Agency FB" panose="020B0503020202020204" pitchFamily="34" charset="0"/>
                      </a:endParaRPr>
                    </a:p>
                  </a:txBody>
                  <a:tcPr/>
                </a:tc>
                <a:tc>
                  <a:txBody>
                    <a:bodyPr/>
                    <a:lstStyle/>
                    <a:p>
                      <a:r>
                        <a:rPr lang="en-US" sz="3200" b="1" u="sng" dirty="0">
                          <a:solidFill>
                            <a:schemeClr val="tx1"/>
                          </a:solidFill>
                          <a:latin typeface="Agency FB" panose="020B0503020202020204" pitchFamily="34" charset="0"/>
                        </a:rPr>
                        <a:t>0</a:t>
                      </a:r>
                    </a:p>
                  </a:txBody>
                  <a:tcPr/>
                </a:tc>
                <a:extLst>
                  <a:ext uri="{0D108BD9-81ED-4DB2-BD59-A6C34878D82A}">
                    <a16:rowId xmlns:a16="http://schemas.microsoft.com/office/drawing/2014/main" val="3538602624"/>
                  </a:ext>
                </a:extLst>
              </a:tr>
            </a:tbl>
          </a:graphicData>
        </a:graphic>
      </p:graphicFrame>
      <p:graphicFrame>
        <p:nvGraphicFramePr>
          <p:cNvPr id="29" name="Table 28">
            <a:extLst>
              <a:ext uri="{FF2B5EF4-FFF2-40B4-BE49-F238E27FC236}">
                <a16:creationId xmlns:a16="http://schemas.microsoft.com/office/drawing/2014/main" id="{A48B2CC3-9D86-410E-A659-4AE65651C389}"/>
              </a:ext>
            </a:extLst>
          </p:cNvPr>
          <p:cNvGraphicFramePr>
            <a:graphicFrameLocks noGrp="1"/>
          </p:cNvGraphicFramePr>
          <p:nvPr/>
        </p:nvGraphicFramePr>
        <p:xfrm>
          <a:off x="50194029" y="15512143"/>
          <a:ext cx="457200" cy="365760"/>
        </p:xfrm>
        <a:graphic>
          <a:graphicData uri="http://schemas.openxmlformats.org/drawingml/2006/table">
            <a:tbl>
              <a:tblPr/>
              <a:tblGrid>
                <a:gridCol w="457200">
                  <a:extLst>
                    <a:ext uri="{9D8B030D-6E8A-4147-A177-3AD203B41FA5}">
                      <a16:colId xmlns:a16="http://schemas.microsoft.com/office/drawing/2014/main" val="1450001893"/>
                    </a:ext>
                  </a:extLst>
                </a:gridCol>
              </a:tblGrid>
              <a:tr h="130628">
                <a:tc>
                  <a:txBody>
                    <a:bodyPr/>
                    <a:lstStyle/>
                    <a:p>
                      <a:endParaRPr lang="en-US" dirty="0"/>
                    </a:p>
                  </a:txBody>
                  <a:tcPr>
                    <a:lnL w="28575" cmpd="sng">
                      <a:solidFill>
                        <a:schemeClr val="bg1"/>
                      </a:solidFill>
                      <a:prstDash val="solid"/>
                    </a:lnL>
                    <a:lnR w="28575" cmpd="sng">
                      <a:solidFill>
                        <a:schemeClr val="bg1"/>
                      </a:solidFill>
                      <a:prstDash val="solid"/>
                    </a:lnR>
                    <a:lnT w="28575" cmpd="sng">
                      <a:solidFill>
                        <a:schemeClr val="bg1"/>
                      </a:solidFill>
                      <a:prstDash val="solid"/>
                    </a:lnT>
                    <a:lnB w="28575" cmpd="sng">
                      <a:solidFill>
                        <a:schemeClr val="bg1"/>
                      </a:solidFill>
                      <a:prstDash val="solid"/>
                    </a:lnB>
                  </a:tcPr>
                </a:tc>
                <a:extLst>
                  <a:ext uri="{0D108BD9-81ED-4DB2-BD59-A6C34878D82A}">
                    <a16:rowId xmlns:a16="http://schemas.microsoft.com/office/drawing/2014/main" val="1098865265"/>
                  </a:ext>
                </a:extLst>
              </a:tr>
            </a:tbl>
          </a:graphicData>
        </a:graphic>
      </p:graphicFrame>
      <p:sp>
        <p:nvSpPr>
          <p:cNvPr id="41" name="TextBox 40">
            <a:extLst>
              <a:ext uri="{FF2B5EF4-FFF2-40B4-BE49-F238E27FC236}">
                <a16:creationId xmlns:a16="http://schemas.microsoft.com/office/drawing/2014/main" id="{D1E4D980-BD60-4C83-8D80-5AB57B675580}"/>
              </a:ext>
            </a:extLst>
          </p:cNvPr>
          <p:cNvSpPr txBox="1"/>
          <p:nvPr/>
        </p:nvSpPr>
        <p:spPr>
          <a:xfrm>
            <a:off x="11486677" y="20850029"/>
            <a:ext cx="10386853" cy="523220"/>
          </a:xfrm>
          <a:prstGeom prst="rect">
            <a:avLst/>
          </a:prstGeom>
          <a:noFill/>
        </p:spPr>
        <p:txBody>
          <a:bodyPr wrap="square" rtlCol="0">
            <a:spAutoFit/>
          </a:bodyPr>
          <a:lstStyle/>
          <a:p>
            <a:pPr algn="ctr"/>
            <a:r>
              <a:rPr lang="en-US" sz="2800" dirty="0"/>
              <a:t>Figure 2: Schematic of overall methodology.</a:t>
            </a:r>
          </a:p>
        </p:txBody>
      </p:sp>
      <p:sp>
        <p:nvSpPr>
          <p:cNvPr id="44" name="TextBox 43">
            <a:extLst>
              <a:ext uri="{FF2B5EF4-FFF2-40B4-BE49-F238E27FC236}">
                <a16:creationId xmlns:a16="http://schemas.microsoft.com/office/drawing/2014/main" id="{A4B10956-9A31-46E8-BC0F-50C9FC6A65CD}"/>
              </a:ext>
            </a:extLst>
          </p:cNvPr>
          <p:cNvSpPr txBox="1"/>
          <p:nvPr/>
        </p:nvSpPr>
        <p:spPr>
          <a:xfrm>
            <a:off x="856833" y="1822078"/>
            <a:ext cx="7112378" cy="1938992"/>
          </a:xfrm>
          <a:prstGeom prst="rect">
            <a:avLst/>
          </a:prstGeom>
          <a:noFill/>
        </p:spPr>
        <p:txBody>
          <a:bodyPr wrap="square" rtlCol="0">
            <a:spAutoFit/>
          </a:bodyPr>
          <a:lstStyle/>
          <a:p>
            <a:r>
              <a:rPr lang="en-US" sz="6000" dirty="0"/>
              <a:t>Abstract Number: H13T-2050</a:t>
            </a:r>
          </a:p>
        </p:txBody>
      </p:sp>
      <p:sp>
        <p:nvSpPr>
          <p:cNvPr id="60" name="TextBox 59">
            <a:extLst>
              <a:ext uri="{FF2B5EF4-FFF2-40B4-BE49-F238E27FC236}">
                <a16:creationId xmlns:a16="http://schemas.microsoft.com/office/drawing/2014/main" id="{059FCBBD-1FA3-432B-AEB4-7286DB8410AC}"/>
              </a:ext>
            </a:extLst>
          </p:cNvPr>
          <p:cNvSpPr txBox="1"/>
          <p:nvPr/>
        </p:nvSpPr>
        <p:spPr>
          <a:xfrm>
            <a:off x="639824" y="30865688"/>
            <a:ext cx="21544430" cy="1569660"/>
          </a:xfrm>
          <a:prstGeom prst="rect">
            <a:avLst/>
          </a:prstGeom>
          <a:solidFill>
            <a:schemeClr val="accent5">
              <a:lumMod val="20000"/>
              <a:lumOff val="80000"/>
            </a:schemeClr>
          </a:solidFill>
          <a:ln>
            <a:solidFill>
              <a:schemeClr val="accent1"/>
            </a:solidFill>
          </a:ln>
        </p:spPr>
        <p:txBody>
          <a:bodyPr wrap="square" rtlCol="0">
            <a:spAutoFit/>
          </a:bodyPr>
          <a:lstStyle/>
          <a:p>
            <a:r>
              <a:rPr lang="en-US" sz="4800" dirty="0"/>
              <a:t>Acknowledgements/Contact Information</a:t>
            </a:r>
          </a:p>
          <a:p>
            <a:r>
              <a:rPr lang="en-US" sz="2400" dirty="0"/>
              <a:t>The authors thank the researchers at the Columbia Water Center for their suggestions and comments.</a:t>
            </a:r>
          </a:p>
          <a:p>
            <a:r>
              <a:rPr lang="en-US" sz="2400" dirty="0"/>
              <a:t>Correspondence – yva2000@columbia.edu</a:t>
            </a:r>
          </a:p>
        </p:txBody>
      </p:sp>
      <p:sp>
        <p:nvSpPr>
          <p:cNvPr id="47" name="TextBox 46">
            <a:extLst>
              <a:ext uri="{FF2B5EF4-FFF2-40B4-BE49-F238E27FC236}">
                <a16:creationId xmlns:a16="http://schemas.microsoft.com/office/drawing/2014/main" id="{A365F5DF-7DE1-44E0-9ED5-A21267E5C263}"/>
              </a:ext>
            </a:extLst>
          </p:cNvPr>
          <p:cNvSpPr txBox="1"/>
          <p:nvPr/>
        </p:nvSpPr>
        <p:spPr>
          <a:xfrm>
            <a:off x="23050714" y="19841031"/>
            <a:ext cx="6318070" cy="830997"/>
          </a:xfrm>
          <a:prstGeom prst="rect">
            <a:avLst/>
          </a:prstGeom>
          <a:noFill/>
        </p:spPr>
        <p:txBody>
          <a:bodyPr wrap="square" rtlCol="0">
            <a:spAutoFit/>
          </a:bodyPr>
          <a:lstStyle/>
          <a:p>
            <a:pPr algn="ctr"/>
            <a:r>
              <a:rPr lang="en-US" sz="2400" dirty="0"/>
              <a:t>Figure 4: Wavelet Coherence between PC-1 and North Atlantic Oscillation</a:t>
            </a:r>
          </a:p>
        </p:txBody>
      </p:sp>
      <p:sp>
        <p:nvSpPr>
          <p:cNvPr id="61" name="TextBox 60">
            <a:extLst>
              <a:ext uri="{FF2B5EF4-FFF2-40B4-BE49-F238E27FC236}">
                <a16:creationId xmlns:a16="http://schemas.microsoft.com/office/drawing/2014/main" id="{B52C9870-6227-4E2D-AAA1-4C19BFAB6413}"/>
              </a:ext>
            </a:extLst>
          </p:cNvPr>
          <p:cNvSpPr txBox="1"/>
          <p:nvPr/>
        </p:nvSpPr>
        <p:spPr>
          <a:xfrm>
            <a:off x="38336768" y="19721666"/>
            <a:ext cx="4403835" cy="830997"/>
          </a:xfrm>
          <a:prstGeom prst="rect">
            <a:avLst/>
          </a:prstGeom>
          <a:noFill/>
        </p:spPr>
        <p:txBody>
          <a:bodyPr wrap="square" rtlCol="0">
            <a:spAutoFit/>
          </a:bodyPr>
          <a:lstStyle/>
          <a:p>
            <a:pPr algn="ctr"/>
            <a:r>
              <a:rPr lang="en-US" sz="2400" dirty="0"/>
              <a:t>Table 1: Correlation between PC-1 and climate indices. </a:t>
            </a:r>
          </a:p>
        </p:txBody>
      </p:sp>
      <p:sp>
        <p:nvSpPr>
          <p:cNvPr id="52" name="TextBox 51">
            <a:extLst>
              <a:ext uri="{FF2B5EF4-FFF2-40B4-BE49-F238E27FC236}">
                <a16:creationId xmlns:a16="http://schemas.microsoft.com/office/drawing/2014/main" id="{C0999BB9-2FAC-4233-875F-C2DFFC4B9ABB}"/>
              </a:ext>
            </a:extLst>
          </p:cNvPr>
          <p:cNvSpPr txBox="1"/>
          <p:nvPr/>
        </p:nvSpPr>
        <p:spPr>
          <a:xfrm>
            <a:off x="23043118" y="28623350"/>
            <a:ext cx="9418082" cy="461665"/>
          </a:xfrm>
          <a:prstGeom prst="rect">
            <a:avLst/>
          </a:prstGeom>
          <a:noFill/>
        </p:spPr>
        <p:txBody>
          <a:bodyPr wrap="square" rtlCol="0">
            <a:spAutoFit/>
          </a:bodyPr>
          <a:lstStyle/>
          <a:p>
            <a:pPr algn="ctr"/>
            <a:r>
              <a:rPr lang="en-US" sz="2400" dirty="0"/>
              <a:t>Fig 5:- Count Threshold Exceedances with the hidden states. </a:t>
            </a:r>
          </a:p>
        </p:txBody>
      </p:sp>
      <p:sp>
        <p:nvSpPr>
          <p:cNvPr id="62" name="TextBox 61">
            <a:extLst>
              <a:ext uri="{FF2B5EF4-FFF2-40B4-BE49-F238E27FC236}">
                <a16:creationId xmlns:a16="http://schemas.microsoft.com/office/drawing/2014/main" id="{D50AFFFE-E5F6-4B44-BBCF-3C2CE0422C3F}"/>
              </a:ext>
            </a:extLst>
          </p:cNvPr>
          <p:cNvSpPr txBox="1"/>
          <p:nvPr/>
        </p:nvSpPr>
        <p:spPr>
          <a:xfrm>
            <a:off x="33330118" y="28786000"/>
            <a:ext cx="9418082" cy="1200329"/>
          </a:xfrm>
          <a:prstGeom prst="rect">
            <a:avLst/>
          </a:prstGeom>
          <a:noFill/>
        </p:spPr>
        <p:txBody>
          <a:bodyPr wrap="square" rtlCol="0">
            <a:spAutoFit/>
          </a:bodyPr>
          <a:lstStyle/>
          <a:p>
            <a:pPr algn="ctr"/>
            <a:r>
              <a:rPr lang="en-US" sz="2400" dirty="0"/>
              <a:t>Fig 6:- (a) Simulation Skill for Mean, Std Deviation and Max (b) PDF </a:t>
            </a:r>
          </a:p>
          <a:p>
            <a:pPr algn="ctr"/>
            <a:r>
              <a:rPr lang="en-US" sz="2400" dirty="0"/>
              <a:t>(c) Wavelet Coherence between exceedances and NAO </a:t>
            </a:r>
          </a:p>
          <a:p>
            <a:pPr algn="ctr"/>
            <a:r>
              <a:rPr lang="en-US" sz="2400" dirty="0"/>
              <a:t>(d)  Transition Matrix</a:t>
            </a:r>
          </a:p>
        </p:txBody>
      </p:sp>
      <p:sp>
        <p:nvSpPr>
          <p:cNvPr id="53" name="TextBox 52">
            <a:extLst>
              <a:ext uri="{FF2B5EF4-FFF2-40B4-BE49-F238E27FC236}">
                <a16:creationId xmlns:a16="http://schemas.microsoft.com/office/drawing/2014/main" id="{859E9D2E-0FF8-4432-BF4C-82DE4396F249}"/>
              </a:ext>
            </a:extLst>
          </p:cNvPr>
          <p:cNvSpPr txBox="1"/>
          <p:nvPr/>
        </p:nvSpPr>
        <p:spPr>
          <a:xfrm>
            <a:off x="29928623" y="14210280"/>
            <a:ext cx="7848306" cy="6124754"/>
          </a:xfrm>
          <a:prstGeom prst="rect">
            <a:avLst/>
          </a:prstGeom>
          <a:noFill/>
        </p:spPr>
        <p:txBody>
          <a:bodyPr wrap="square" rtlCol="0">
            <a:spAutoFit/>
          </a:bodyPr>
          <a:lstStyle/>
          <a:p>
            <a:r>
              <a:rPr lang="en-US" sz="2800" dirty="0"/>
              <a:t>The spatial pattern of the 1</a:t>
            </a:r>
            <a:r>
              <a:rPr lang="en-US" sz="2800" baseline="30000" dirty="0"/>
              <a:t>st</a:t>
            </a:r>
            <a:r>
              <a:rPr lang="en-US" sz="2800" dirty="0"/>
              <a:t> PC is based in the western region of Ohio River Basin, accounting for ~40% of total variance and has a characteristic 7-yr low frequency cycle.</a:t>
            </a:r>
          </a:p>
          <a:p>
            <a:endParaRPr lang="en-US" sz="2800" dirty="0"/>
          </a:p>
          <a:p>
            <a:r>
              <a:rPr lang="en-US" sz="2800" dirty="0"/>
              <a:t>PC-1 is significantly correlated with NAO and the interaction between [ENSO-PDO], pointing to presence of teleconnections in the region. The relationship between NAO and PC-1 was strong in the earlier decades.</a:t>
            </a:r>
          </a:p>
          <a:p>
            <a:endParaRPr lang="en-US" sz="2800" dirty="0"/>
          </a:p>
          <a:p>
            <a:r>
              <a:rPr lang="en-US" sz="2800" dirty="0"/>
              <a:t>The 2</a:t>
            </a:r>
            <a:r>
              <a:rPr lang="en-US" sz="2800" baseline="30000" dirty="0"/>
              <a:t>nd</a:t>
            </a:r>
            <a:r>
              <a:rPr lang="en-US" sz="2800" dirty="0"/>
              <a:t> PC based in the eastern part of Ohio River Basin, explains about 17% of the total variance and has a secular trend.  </a:t>
            </a:r>
          </a:p>
        </p:txBody>
      </p:sp>
      <p:pic>
        <p:nvPicPr>
          <p:cNvPr id="9" name="Picture 8" descr="A close up of a logo&#10;&#10;Description automatically generated">
            <a:extLst>
              <a:ext uri="{FF2B5EF4-FFF2-40B4-BE49-F238E27FC236}">
                <a16:creationId xmlns:a16="http://schemas.microsoft.com/office/drawing/2014/main" id="{20B7EE55-8BE4-4306-A19C-76F0C918A8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15516" y="1957244"/>
            <a:ext cx="7112379" cy="1926269"/>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4E7600A-E642-4FEF-960A-CD1EC84620CE}"/>
                  </a:ext>
                </a:extLst>
              </p:cNvPr>
              <p:cNvSpPr txBox="1"/>
              <p:nvPr/>
            </p:nvSpPr>
            <p:spPr>
              <a:xfrm>
                <a:off x="23441649" y="31128133"/>
                <a:ext cx="1636295" cy="707886"/>
              </a:xfrm>
              <a:prstGeom prst="rect">
                <a:avLst/>
              </a:prstGeom>
              <a:noFill/>
            </p:spPr>
            <p:txBody>
              <a:bodyPr wrap="square" rtlCol="0">
                <a:spAutoFit/>
              </a:bodyPr>
              <a:lstStyle/>
              <a:p>
                <a14:m>
                  <m:oMath xmlns:m="http://schemas.openxmlformats.org/officeDocument/2006/math">
                    <m:r>
                      <a:rPr lang="en-US" sz="4000" i="1" smtClean="0">
                        <a:latin typeface="Cambria Math" panose="02040503050406030204" pitchFamily="18" charset="0"/>
                      </a:rPr>
                      <m:t>𝜆</m:t>
                    </m:r>
                  </m:oMath>
                </a14:m>
                <a:r>
                  <a:rPr lang="en-US" sz="4000" dirty="0"/>
                  <a:t> = </a:t>
                </a:r>
              </a:p>
            </p:txBody>
          </p:sp>
        </mc:Choice>
        <mc:Fallback xmlns="">
          <p:sp>
            <p:nvSpPr>
              <p:cNvPr id="2" name="TextBox 1">
                <a:extLst>
                  <a:ext uri="{FF2B5EF4-FFF2-40B4-BE49-F238E27FC236}">
                    <a16:creationId xmlns:a16="http://schemas.microsoft.com/office/drawing/2014/main" id="{54E7600A-E642-4FEF-960A-CD1EC84620CE}"/>
                  </a:ext>
                </a:extLst>
              </p:cNvPr>
              <p:cNvSpPr txBox="1">
                <a:spLocks noRot="1" noChangeAspect="1" noMove="1" noResize="1" noEditPoints="1" noAdjustHandles="1" noChangeArrowheads="1" noChangeShapeType="1" noTextEdit="1"/>
              </p:cNvSpPr>
              <p:nvPr/>
            </p:nvSpPr>
            <p:spPr>
              <a:xfrm>
                <a:off x="23441649" y="31128133"/>
                <a:ext cx="1636295" cy="707886"/>
              </a:xfrm>
              <a:prstGeom prst="rect">
                <a:avLst/>
              </a:prstGeom>
              <a:blipFill>
                <a:blip r:embed="rId14"/>
                <a:stretch>
                  <a:fillRect t="-15517" b="-3620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2E14DBA-289C-4795-98DF-CD9E3175D8CE}"/>
              </a:ext>
            </a:extLst>
          </p:cNvPr>
          <p:cNvSpPr txBox="1"/>
          <p:nvPr/>
        </p:nvSpPr>
        <p:spPr>
          <a:xfrm>
            <a:off x="16228598" y="5123643"/>
            <a:ext cx="5568063" cy="830997"/>
          </a:xfrm>
          <a:prstGeom prst="rect">
            <a:avLst/>
          </a:prstGeom>
          <a:noFill/>
        </p:spPr>
        <p:txBody>
          <a:bodyPr wrap="none" rtlCol="0">
            <a:spAutoFit/>
          </a:bodyPr>
          <a:lstStyle/>
          <a:p>
            <a:r>
              <a:rPr lang="en-US" sz="2400" dirty="0"/>
              <a:t>Figure 1:- NOAA 2019 Spring Flood Outlook</a:t>
            </a:r>
            <a:endParaRPr lang="en-US" sz="2400" u="sng" dirty="0"/>
          </a:p>
          <a:p>
            <a:endParaRPr lang="en-US" sz="2400" dirty="0"/>
          </a:p>
        </p:txBody>
      </p:sp>
      <p:pic>
        <p:nvPicPr>
          <p:cNvPr id="14" name="Picture 13" descr="A screenshot of a person&#10;&#10;Description automatically generated">
            <a:extLst>
              <a:ext uri="{FF2B5EF4-FFF2-40B4-BE49-F238E27FC236}">
                <a16:creationId xmlns:a16="http://schemas.microsoft.com/office/drawing/2014/main" id="{3A1DB89C-BDAF-4DDF-80AE-7FACE4346B7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272300" y="20799640"/>
            <a:ext cx="9121051" cy="7787287"/>
          </a:xfrm>
          <a:prstGeom prst="rect">
            <a:avLst/>
          </a:prstGeom>
          <a:ln>
            <a:solidFill>
              <a:schemeClr val="accent1"/>
            </a:solidFill>
          </a:ln>
        </p:spPr>
      </p:pic>
      <p:pic>
        <p:nvPicPr>
          <p:cNvPr id="17" name="Picture 16" descr="A screenshot of a cell phone&#10;&#10;Description automatically generated">
            <a:extLst>
              <a:ext uri="{FF2B5EF4-FFF2-40B4-BE49-F238E27FC236}">
                <a16:creationId xmlns:a16="http://schemas.microsoft.com/office/drawing/2014/main" id="{D6E44F6F-5144-4553-B863-557D7699B3E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295724" y="20822760"/>
            <a:ext cx="4526927" cy="3790006"/>
          </a:xfrm>
          <a:prstGeom prst="rect">
            <a:avLst/>
          </a:prstGeom>
          <a:ln>
            <a:solidFill>
              <a:schemeClr val="tx1"/>
            </a:solidFill>
          </a:ln>
        </p:spPr>
      </p:pic>
      <p:pic>
        <p:nvPicPr>
          <p:cNvPr id="19" name="Picture 18" descr="A picture containing clock&#10;&#10;Description automatically generated">
            <a:extLst>
              <a:ext uri="{FF2B5EF4-FFF2-40B4-BE49-F238E27FC236}">
                <a16:creationId xmlns:a16="http://schemas.microsoft.com/office/drawing/2014/main" id="{1724E866-FA58-4453-A4BD-9A8684F2FAB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8213675" y="20819419"/>
            <a:ext cx="4481235" cy="3790005"/>
          </a:xfrm>
          <a:prstGeom prst="rect">
            <a:avLst/>
          </a:prstGeom>
          <a:ln>
            <a:solidFill>
              <a:schemeClr val="tx1"/>
            </a:solidFill>
          </a:ln>
        </p:spPr>
      </p:pic>
      <p:pic>
        <p:nvPicPr>
          <p:cNvPr id="23" name="Picture 22" descr="A picture containing screenshot&#10;&#10;Description automatically generated">
            <a:extLst>
              <a:ext uri="{FF2B5EF4-FFF2-40B4-BE49-F238E27FC236}">
                <a16:creationId xmlns:a16="http://schemas.microsoft.com/office/drawing/2014/main" id="{A990C940-EA4C-457A-A9D2-8C758E165EC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295724" y="24896097"/>
            <a:ext cx="4526927" cy="3727253"/>
          </a:xfrm>
          <a:prstGeom prst="rect">
            <a:avLst/>
          </a:prstGeom>
          <a:ln>
            <a:solidFill>
              <a:schemeClr val="tx1"/>
            </a:solidFill>
          </a:ln>
        </p:spPr>
      </p:pic>
      <p:pic>
        <p:nvPicPr>
          <p:cNvPr id="30" name="Picture 29" descr="A picture containing device&#10;&#10;Description automatically generated">
            <a:extLst>
              <a:ext uri="{FF2B5EF4-FFF2-40B4-BE49-F238E27FC236}">
                <a16:creationId xmlns:a16="http://schemas.microsoft.com/office/drawing/2014/main" id="{D27022BB-554D-4D7D-97E6-A3E1E47E374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123926" y="14434041"/>
            <a:ext cx="6318069" cy="5370567"/>
          </a:xfrm>
          <a:prstGeom prst="rect">
            <a:avLst/>
          </a:prstGeom>
          <a:ln>
            <a:solidFill>
              <a:schemeClr val="tx1"/>
            </a:solidFill>
          </a:ln>
        </p:spPr>
      </p:pic>
      <p:pic>
        <p:nvPicPr>
          <p:cNvPr id="36" name="Picture 35" descr="A screenshot of a cell phone&#10;&#10;Description automatically generated">
            <a:extLst>
              <a:ext uri="{FF2B5EF4-FFF2-40B4-BE49-F238E27FC236}">
                <a16:creationId xmlns:a16="http://schemas.microsoft.com/office/drawing/2014/main" id="{8CFCD6BF-A46F-4FF3-A797-21352B70986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93744" y="17873784"/>
            <a:ext cx="14768921" cy="7459579"/>
          </a:xfrm>
          <a:prstGeom prst="rect">
            <a:avLst/>
          </a:prstGeom>
          <a:ln>
            <a:solidFill>
              <a:schemeClr val="tx1"/>
            </a:solidFill>
          </a:ln>
        </p:spPr>
      </p:pic>
      <p:pic>
        <p:nvPicPr>
          <p:cNvPr id="38" name="Picture 37" descr="A picture containing text, map&#10;&#10;Description automatically generated">
            <a:extLst>
              <a:ext uri="{FF2B5EF4-FFF2-40B4-BE49-F238E27FC236}">
                <a16:creationId xmlns:a16="http://schemas.microsoft.com/office/drawing/2014/main" id="{026C732B-3936-4F61-A3FA-53AC8B0CFAF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2884063" y="5921964"/>
            <a:ext cx="9577137" cy="6709382"/>
          </a:xfrm>
          <a:prstGeom prst="rect">
            <a:avLst/>
          </a:prstGeom>
          <a:ln>
            <a:solidFill>
              <a:schemeClr val="accent1"/>
            </a:solidFill>
          </a:ln>
        </p:spPr>
      </p:pic>
      <p:pic>
        <p:nvPicPr>
          <p:cNvPr id="20" name="Picture 19" descr="A picture containing text, map&#10;&#10;Description automatically generated">
            <a:extLst>
              <a:ext uri="{FF2B5EF4-FFF2-40B4-BE49-F238E27FC236}">
                <a16:creationId xmlns:a16="http://schemas.microsoft.com/office/drawing/2014/main" id="{634F3B82-8C1B-4DF1-A2AF-2551011EA55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3330118" y="5920550"/>
            <a:ext cx="9577137" cy="6709382"/>
          </a:xfrm>
          <a:prstGeom prst="rect">
            <a:avLst/>
          </a:prstGeom>
          <a:ln>
            <a:solidFill>
              <a:schemeClr val="accent1"/>
            </a:solidFill>
          </a:ln>
        </p:spPr>
      </p:pic>
      <p:sp>
        <p:nvSpPr>
          <p:cNvPr id="21" name="TextBox 20">
            <a:extLst>
              <a:ext uri="{FF2B5EF4-FFF2-40B4-BE49-F238E27FC236}">
                <a16:creationId xmlns:a16="http://schemas.microsoft.com/office/drawing/2014/main" id="{9FDB992B-663C-4A6C-9579-7BCBAFBCF9C5}"/>
              </a:ext>
            </a:extLst>
          </p:cNvPr>
          <p:cNvSpPr txBox="1"/>
          <p:nvPr/>
        </p:nvSpPr>
        <p:spPr>
          <a:xfrm>
            <a:off x="811966" y="5839950"/>
            <a:ext cx="14935574" cy="6247864"/>
          </a:xfrm>
          <a:prstGeom prst="rect">
            <a:avLst/>
          </a:prstGeom>
          <a:noFill/>
        </p:spPr>
        <p:txBody>
          <a:bodyPr wrap="square" rtlCol="0">
            <a:spAutoFit/>
          </a:bodyPr>
          <a:lstStyle/>
          <a:p>
            <a:pPr marL="342900" indent="-342900">
              <a:buFont typeface="Arial" panose="020B0604020202020204" pitchFamily="34" charset="0"/>
              <a:buChar char="•"/>
            </a:pPr>
            <a:r>
              <a:rPr lang="en-US" sz="2400" dirty="0"/>
              <a:t>Floods led to  more than half a million deaths worldwide from 1980-2009</a:t>
            </a:r>
            <a:r>
              <a:rPr lang="en-US" sz="2400" baseline="30000" dirty="0"/>
              <a:t>1</a:t>
            </a:r>
            <a:r>
              <a:rPr lang="en-US" sz="2400" dirty="0"/>
              <a:t>. Clustered flood occurrences across large regions are particularly catastrophic. This has been observed in the Mid-western USA since the 1930s.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Moseley (</a:t>
            </a:r>
            <a:r>
              <a:rPr lang="en-US" sz="2400" b="1" dirty="0"/>
              <a:t>1939</a:t>
            </a:r>
            <a:r>
              <a:rPr lang="en-US" sz="2400" dirty="0"/>
              <a:t>)</a:t>
            </a:r>
            <a:r>
              <a:rPr lang="en-US" sz="2400" baseline="30000" dirty="0"/>
              <a:t>2</a:t>
            </a:r>
            <a:r>
              <a:rPr lang="en-US" sz="2400" dirty="0"/>
              <a:t>: “…the centers of greatest storminess over the United States and Canada shift in both latitude and longitude. After moving east for a number of years the location of these centers returns abruptly to a position much farther west. It may be that after ninety years the storm centers return to very nearly the same place which they had at the beginning.”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Brooks(</a:t>
            </a:r>
            <a:r>
              <a:rPr lang="en-US" sz="2400" b="1" dirty="0"/>
              <a:t>1937</a:t>
            </a:r>
            <a:r>
              <a:rPr lang="en-US" sz="2400" dirty="0"/>
              <a:t>)</a:t>
            </a:r>
            <a:r>
              <a:rPr lang="en-US" sz="2400" baseline="30000" dirty="0"/>
              <a:t>3</a:t>
            </a:r>
            <a:r>
              <a:rPr lang="en-US" sz="2400" dirty="0"/>
              <a:t>“The conditions causing the excessive rainfall of up from 13 inches in southwestern Indiana to 12.7 in north- central Ohio in March 1913, were almost identical with those of January 1937”</a:t>
            </a:r>
          </a:p>
          <a:p>
            <a:pPr marL="342900" indent="-342900">
              <a:buFont typeface="Arial" panose="020B0604020202020204" pitchFamily="34" charset="0"/>
              <a:buChar char="•"/>
            </a:pPr>
            <a:endParaRPr lang="en-US" sz="2400" u="sng" dirty="0"/>
          </a:p>
          <a:p>
            <a:endParaRPr lang="en-US" sz="1600" dirty="0"/>
          </a:p>
          <a:p>
            <a:pPr marL="285750" indent="-285750">
              <a:buFont typeface="Arial" panose="020B0604020202020204" pitchFamily="34" charset="0"/>
              <a:buChar char="•"/>
            </a:pPr>
            <a:r>
              <a:rPr lang="en-US" sz="2400" dirty="0"/>
              <a:t>Record breaking floods across the Mid-west in 2019, surpassing the last great floods of 1993 seem to reflect a similar pattern. This has been the wettest 12 months in the history of United States since 1895</a:t>
            </a:r>
            <a:r>
              <a:rPr lang="en-US" sz="2400" baseline="30000" dirty="0"/>
              <a:t>4</a:t>
            </a:r>
            <a:r>
              <a:rPr lang="en-US" sz="2400" dirty="0"/>
              <a:t>, and the longest flood duration since 1927 on the Mississippi </a:t>
            </a:r>
          </a:p>
          <a:p>
            <a:pPr marL="342900" indent="-342900">
              <a:buFont typeface="Arial" panose="020B0604020202020204" pitchFamily="34" charset="0"/>
              <a:buChar char="•"/>
            </a:pPr>
            <a:endParaRPr lang="en-US" sz="2400" u="sng" dirty="0"/>
          </a:p>
          <a:p>
            <a:endParaRPr lang="en-US" sz="2400" dirty="0"/>
          </a:p>
        </p:txBody>
      </p:sp>
      <p:sp>
        <p:nvSpPr>
          <p:cNvPr id="22" name="TextBox 21">
            <a:extLst>
              <a:ext uri="{FF2B5EF4-FFF2-40B4-BE49-F238E27FC236}">
                <a16:creationId xmlns:a16="http://schemas.microsoft.com/office/drawing/2014/main" id="{439A97EB-F2E8-49D3-83C2-1E38606671DB}"/>
              </a:ext>
            </a:extLst>
          </p:cNvPr>
          <p:cNvSpPr txBox="1"/>
          <p:nvPr/>
        </p:nvSpPr>
        <p:spPr>
          <a:xfrm>
            <a:off x="703727" y="18554015"/>
            <a:ext cx="6281632" cy="4832092"/>
          </a:xfrm>
          <a:prstGeom prst="rect">
            <a:avLst/>
          </a:prstGeom>
          <a:noFill/>
        </p:spPr>
        <p:txBody>
          <a:bodyPr wrap="square" rtlCol="0">
            <a:spAutoFit/>
          </a:bodyPr>
          <a:lstStyle/>
          <a:p>
            <a:r>
              <a:rPr lang="en-US" sz="2800" u="sng" dirty="0"/>
              <a:t>PC-Wavelet Clustering </a:t>
            </a:r>
            <a:r>
              <a:rPr lang="en-US" sz="2800" u="sng" dirty="0">
                <a:sym typeface="Wingdings" panose="05000000000000000000" pitchFamily="2" charset="2"/>
              </a:rPr>
              <a:t> Space Time Clustering</a:t>
            </a:r>
          </a:p>
          <a:p>
            <a:pPr marL="457200" indent="-457200">
              <a:buFont typeface="Arial" panose="020B0604020202020204" pitchFamily="34" charset="0"/>
              <a:buChar char="•"/>
            </a:pPr>
            <a:r>
              <a:rPr lang="en-US" sz="2800" dirty="0">
                <a:sym typeface="Wingdings" panose="05000000000000000000" pitchFamily="2" charset="2"/>
              </a:rPr>
              <a:t>Principal Component Analysis  Dimension Reduction</a:t>
            </a:r>
          </a:p>
          <a:p>
            <a:pPr marL="457200" indent="-457200">
              <a:buFont typeface="Arial" panose="020B0604020202020204" pitchFamily="34" charset="0"/>
              <a:buChar char="•"/>
            </a:pPr>
            <a:r>
              <a:rPr lang="en-US" sz="2800" dirty="0">
                <a:sym typeface="Wingdings" panose="05000000000000000000" pitchFamily="2" charset="2"/>
              </a:rPr>
              <a:t>Wavelet Decomposition  Extracting signals over noise.</a:t>
            </a:r>
          </a:p>
          <a:p>
            <a:pPr marL="457200" indent="-457200">
              <a:buFont typeface="Arial" panose="020B0604020202020204" pitchFamily="34" charset="0"/>
              <a:buChar char="•"/>
            </a:pPr>
            <a:endParaRPr lang="en-US" sz="2800" dirty="0">
              <a:sym typeface="Wingdings" panose="05000000000000000000" pitchFamily="2" charset="2"/>
            </a:endParaRPr>
          </a:p>
          <a:p>
            <a:r>
              <a:rPr lang="en-US" sz="2800" u="sng" dirty="0">
                <a:sym typeface="Wingdings" panose="05000000000000000000" pitchFamily="2" charset="2"/>
              </a:rPr>
              <a:t>Hidden Markov Model  Aggregated Persistence Structure</a:t>
            </a:r>
          </a:p>
          <a:p>
            <a:pPr marL="457200" indent="-457200">
              <a:buFont typeface="Arial" panose="020B0604020202020204" pitchFamily="34" charset="0"/>
              <a:buChar char="•"/>
            </a:pPr>
            <a:endParaRPr lang="en-US" sz="2800" dirty="0">
              <a:sym typeface="Wingdings" panose="05000000000000000000" pitchFamily="2" charset="2"/>
            </a:endParaRPr>
          </a:p>
          <a:p>
            <a:endParaRPr lang="en-US" sz="2800" dirty="0"/>
          </a:p>
        </p:txBody>
      </p:sp>
      <p:sp>
        <p:nvSpPr>
          <p:cNvPr id="46" name="TextBox 45">
            <a:extLst>
              <a:ext uri="{FF2B5EF4-FFF2-40B4-BE49-F238E27FC236}">
                <a16:creationId xmlns:a16="http://schemas.microsoft.com/office/drawing/2014/main" id="{1FCEF356-FBCE-49B0-86C3-70F25B4A35E5}"/>
              </a:ext>
            </a:extLst>
          </p:cNvPr>
          <p:cNvSpPr txBox="1"/>
          <p:nvPr/>
        </p:nvSpPr>
        <p:spPr>
          <a:xfrm>
            <a:off x="647369" y="15877903"/>
            <a:ext cx="21182326" cy="2677656"/>
          </a:xfrm>
          <a:prstGeom prst="rect">
            <a:avLst/>
          </a:prstGeom>
          <a:noFill/>
        </p:spPr>
        <p:txBody>
          <a:bodyPr wrap="square" rtlCol="0">
            <a:spAutoFit/>
          </a:bodyPr>
          <a:lstStyle/>
          <a:p>
            <a:r>
              <a:rPr lang="en-US" sz="2800" dirty="0"/>
              <a:t>Streamflow Gauges  - USGS/Data Retrieval Package in R</a:t>
            </a:r>
            <a:r>
              <a:rPr lang="en-US" sz="2800" baseline="30000" dirty="0"/>
              <a:t>1</a:t>
            </a:r>
            <a:r>
              <a:rPr lang="en-US" sz="2800" dirty="0"/>
              <a:t>. Daily data from 28 stations for the period 1937-2017 were used. The site-specific annual maximum was used as a measure for quantifying extremes. All selected stations had a drainage area greater than 1450 sq. Miles. </a:t>
            </a:r>
          </a:p>
          <a:p>
            <a:pPr marL="342900" indent="-342900">
              <a:buFont typeface="Arial" panose="020B0604020202020204" pitchFamily="34" charset="0"/>
              <a:buChar char="•"/>
            </a:pPr>
            <a:endParaRPr lang="en-US" sz="2800" dirty="0"/>
          </a:p>
          <a:p>
            <a:r>
              <a:rPr lang="en-US" sz="2800" dirty="0"/>
              <a:t>Climate Indices</a:t>
            </a:r>
            <a:r>
              <a:rPr lang="en-US" sz="2800" baseline="30000" dirty="0"/>
              <a:t>2 </a:t>
            </a:r>
            <a:r>
              <a:rPr lang="en-US" sz="2800" dirty="0"/>
              <a:t>.ENSO – Nino 3.4 – HadISST. PDO – JISAO. AMO – HadSST. NAO – Jones et al. The monthly data were converted to annual using the mean of the ‘FMA’ climatology. </a:t>
            </a:r>
          </a:p>
          <a:p>
            <a:endParaRPr lang="en-US" sz="2800" dirty="0"/>
          </a:p>
        </p:txBody>
      </p:sp>
      <p:sp>
        <p:nvSpPr>
          <p:cNvPr id="28" name="Rectangle 27">
            <a:extLst>
              <a:ext uri="{FF2B5EF4-FFF2-40B4-BE49-F238E27FC236}">
                <a16:creationId xmlns:a16="http://schemas.microsoft.com/office/drawing/2014/main" id="{43E76C79-D14D-4BD4-A0B7-F398241AEBC3}"/>
              </a:ext>
            </a:extLst>
          </p:cNvPr>
          <p:cNvSpPr/>
          <p:nvPr/>
        </p:nvSpPr>
        <p:spPr>
          <a:xfrm>
            <a:off x="832602" y="23386107"/>
            <a:ext cx="6332008" cy="2554545"/>
          </a:xfrm>
          <a:prstGeom prst="rect">
            <a:avLst/>
          </a:prstGeom>
        </p:spPr>
        <p:txBody>
          <a:bodyPr wrap="square">
            <a:spAutoFit/>
          </a:bodyPr>
          <a:lstStyle/>
          <a:p>
            <a:r>
              <a:rPr lang="en-US" sz="2000" dirty="0"/>
              <a:t>Sources </a:t>
            </a:r>
          </a:p>
          <a:p>
            <a:r>
              <a:rPr lang="en-US" altLang="en-US" sz="2000" dirty="0"/>
              <a:t>1. </a:t>
            </a:r>
            <a:r>
              <a:rPr lang="en-US" altLang="en-US" sz="2000" dirty="0">
                <a:solidFill>
                  <a:srgbClr val="000000"/>
                </a:solidFill>
              </a:rPr>
              <a:t>Hirsch, R.M., and De </a:t>
            </a:r>
            <a:r>
              <a:rPr lang="en-US" altLang="en-US" sz="2000" dirty="0" err="1">
                <a:solidFill>
                  <a:srgbClr val="000000"/>
                </a:solidFill>
              </a:rPr>
              <a:t>Cicco</a:t>
            </a:r>
            <a:r>
              <a:rPr lang="en-US" altLang="en-US" sz="2000" dirty="0">
                <a:solidFill>
                  <a:srgbClr val="000000"/>
                </a:solidFill>
              </a:rPr>
              <a:t>, L.A., 2015, User guide to Exploration and Graphics for River Trends (EGRET) and </a:t>
            </a:r>
            <a:r>
              <a:rPr lang="en-US" altLang="en-US" sz="2000" dirty="0" err="1">
                <a:solidFill>
                  <a:srgbClr val="000000"/>
                </a:solidFill>
              </a:rPr>
              <a:t>dataRetrieval</a:t>
            </a:r>
            <a:r>
              <a:rPr lang="en-US" altLang="en-US" sz="2000" dirty="0">
                <a:solidFill>
                  <a:srgbClr val="000000"/>
                </a:solidFill>
              </a:rPr>
              <a:t>: R packages for hydrologic data (version 2.0, February 2015): U.S. Geological Survey Techniques and Methods book 4, chap. A10, 93 p., http://dx.doi.org/10.3133/tm4A10</a:t>
            </a:r>
            <a:r>
              <a:rPr lang="en-US" altLang="en-US" sz="2000" dirty="0"/>
              <a:t>  2. </a:t>
            </a:r>
            <a:r>
              <a:rPr lang="en-US" altLang="en-US" sz="2000" dirty="0">
                <a:solidFill>
                  <a:srgbClr val="000000"/>
                </a:solidFill>
              </a:rPr>
              <a:t>KNMI Climate Explorer - </a:t>
            </a:r>
            <a:r>
              <a:rPr lang="en-US" sz="2000" u="sng" dirty="0"/>
              <a:t>https://climexp.knmi.nl/</a:t>
            </a:r>
          </a:p>
        </p:txBody>
      </p:sp>
      <p:sp>
        <p:nvSpPr>
          <p:cNvPr id="31" name="TextBox 30">
            <a:extLst>
              <a:ext uri="{FF2B5EF4-FFF2-40B4-BE49-F238E27FC236}">
                <a16:creationId xmlns:a16="http://schemas.microsoft.com/office/drawing/2014/main" id="{0FD5A6EC-FBBA-4666-A6BF-25B437CA3FC4}"/>
              </a:ext>
            </a:extLst>
          </p:cNvPr>
          <p:cNvSpPr txBox="1"/>
          <p:nvPr/>
        </p:nvSpPr>
        <p:spPr>
          <a:xfrm>
            <a:off x="7293744" y="25506947"/>
            <a:ext cx="14811996" cy="461665"/>
          </a:xfrm>
          <a:prstGeom prst="rect">
            <a:avLst/>
          </a:prstGeom>
          <a:noFill/>
        </p:spPr>
        <p:txBody>
          <a:bodyPr wrap="square" rtlCol="0">
            <a:spAutoFit/>
          </a:bodyPr>
          <a:lstStyle/>
          <a:p>
            <a:pPr algn="ctr"/>
            <a:r>
              <a:rPr lang="en-US" sz="2400" dirty="0"/>
              <a:t>Figure 2: Overall schematic of the methodology</a:t>
            </a:r>
          </a:p>
        </p:txBody>
      </p:sp>
    </p:spTree>
    <p:extLst>
      <p:ext uri="{BB962C8B-B14F-4D97-AF65-F5344CB8AC3E}">
        <p14:creationId xmlns:p14="http://schemas.microsoft.com/office/powerpoint/2010/main" val="168779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2300</TotalTime>
  <Words>1149</Words>
  <Application>Microsoft Office PowerPoint</Application>
  <PresentationFormat>Custom</PresentationFormat>
  <Paragraphs>202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Agency FB</vt: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Amonkar</dc:creator>
  <cp:lastModifiedBy>Yash Amonkar</cp:lastModifiedBy>
  <cp:revision>219</cp:revision>
  <dcterms:created xsi:type="dcterms:W3CDTF">2019-05-25T22:13:56Z</dcterms:created>
  <dcterms:modified xsi:type="dcterms:W3CDTF">2019-12-06T02:03:28Z</dcterms:modified>
</cp:coreProperties>
</file>