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9" r:id="rId4"/>
    <p:sldId id="268" r:id="rId5"/>
    <p:sldId id="269" r:id="rId6"/>
    <p:sldId id="270" r:id="rId7"/>
    <p:sldId id="271" r:id="rId8"/>
    <p:sldId id="273" r:id="rId9"/>
    <p:sldId id="260" r:id="rId10"/>
    <p:sldId id="278" r:id="rId11"/>
    <p:sldId id="265" r:id="rId12"/>
    <p:sldId id="267" r:id="rId13"/>
    <p:sldId id="263" r:id="rId14"/>
    <p:sldId id="264" r:id="rId15"/>
    <p:sldId id="275" r:id="rId16"/>
    <p:sldId id="276" r:id="rId17"/>
    <p:sldId id="277" r:id="rId18"/>
    <p:sldId id="26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h Amonkar" initials="YA" lastIdx="2" clrIdx="0">
    <p:extLst>
      <p:ext uri="{19B8F6BF-5375-455C-9EA6-DF929625EA0E}">
        <p15:presenceInfo xmlns:p15="http://schemas.microsoft.com/office/powerpoint/2012/main" userId="Yash Amonkar" providerId="None"/>
      </p:ext>
    </p:extLst>
  </p:cmAuthor>
  <p:cmAuthor id="2" name="Upmanu Lall" initials="UL" lastIdx="23" clrIdx="1">
    <p:extLst>
      <p:ext uri="{19B8F6BF-5375-455C-9EA6-DF929625EA0E}">
        <p15:presenceInfo xmlns:p15="http://schemas.microsoft.com/office/powerpoint/2012/main" userId="9145f2df587622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7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28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067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7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9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3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8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4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1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4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1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361CB1-5033-43E7-8E70-BD38E5DF1AD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3EF5F28-029B-4675-82F2-D33B13C7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2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9B08-632B-4E26-906A-36DB71D7E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70467"/>
            <a:ext cx="12192000" cy="3352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Multi-site &amp; Multi-year conditional simulation and prediction of streamflow extremes: </a:t>
            </a:r>
            <a:r>
              <a:rPr lang="en-US" sz="4800" dirty="0">
                <a:solidFill>
                  <a:schemeClr val="tx1"/>
                </a:solidFill>
              </a:rPr>
              <a:t>Identification of low frequency hydroclimatic variability in the Ohio River Basin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687AE-BB93-4A79-AB2C-2DA999F70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06876"/>
            <a:ext cx="12192000" cy="164592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Yash Amonkar, </a:t>
            </a:r>
            <a:r>
              <a:rPr lang="en-US" sz="2400" dirty="0" err="1">
                <a:solidFill>
                  <a:schemeClr val="tx1"/>
                </a:solidFill>
              </a:rPr>
              <a:t>Upmanu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Lall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Columbia Water Center, Department of Earth and Environmental Engineering, Columbia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019BE-1AA8-443B-9115-3DB763675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93" y="5453193"/>
            <a:ext cx="4805792" cy="799205"/>
          </a:xfrm>
          <a:prstGeom prst="rect">
            <a:avLst/>
          </a:prstGeom>
        </p:spPr>
      </p:pic>
      <p:pic>
        <p:nvPicPr>
          <p:cNvPr id="1032" name="Picture 8" descr="Image result for columbia engineering">
            <a:extLst>
              <a:ext uri="{FF2B5EF4-FFF2-40B4-BE49-F238E27FC236}">
                <a16:creationId xmlns:a16="http://schemas.microsoft.com/office/drawing/2014/main" id="{F620BC16-8B6D-48EC-A1EF-8B2C04B0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99" y="235985"/>
            <a:ext cx="1267902" cy="126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329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C1F6-984A-4714-B52B-6879AA4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5" y="103023"/>
            <a:ext cx="12039085" cy="10090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Self Exciting Threshold Autoregressive Models (SETAR)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5A44-D2E0-4EC0-8025-6BE69E1B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8" y="1220308"/>
            <a:ext cx="7079757" cy="3651097"/>
          </a:xfrm>
        </p:spPr>
        <p:txBody>
          <a:bodyPr>
            <a:normAutofit/>
          </a:bodyPr>
          <a:lstStyle/>
          <a:p>
            <a:r>
              <a:rPr lang="en-US" dirty="0"/>
              <a:t>Self-Exciting Threshold Autoregressive (SETAR) Models, are a subset Threshold Auto-regressive (TAR) models. (Tong, 1989). </a:t>
            </a:r>
          </a:p>
          <a:p>
            <a:endParaRPr lang="en-US" dirty="0"/>
          </a:p>
          <a:p>
            <a:r>
              <a:rPr lang="en-US" dirty="0"/>
              <a:t>Concept of piecewise linearity is used to model much more complex behavior compared to the traditional auto-regressive model. </a:t>
            </a:r>
          </a:p>
          <a:p>
            <a:endParaRPr lang="en-US" dirty="0"/>
          </a:p>
          <a:p>
            <a:r>
              <a:rPr lang="en-US" dirty="0"/>
              <a:t>Example of a SETAR(2,2,3) model.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6C3AF1-A638-493E-8BFF-B5393E06867C}"/>
                  </a:ext>
                </a:extLst>
              </p:cNvPr>
              <p:cNvSpPr/>
              <p:nvPr/>
            </p:nvSpPr>
            <p:spPr>
              <a:xfrm>
                <a:off x="494389" y="4795850"/>
                <a:ext cx="11521440" cy="127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6C3AF1-A638-493E-8BFF-B5393E068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9" y="4795850"/>
                <a:ext cx="11521440" cy="1271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AD8858-6282-49D1-AB35-B2A452F43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493" y="1220308"/>
            <a:ext cx="3162482" cy="2989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EC6C1-4157-4F2F-B9BA-3D0F8E4B6A44}"/>
              </a:ext>
            </a:extLst>
          </p:cNvPr>
          <p:cNvSpPr txBox="1"/>
          <p:nvPr/>
        </p:nvSpPr>
        <p:spPr>
          <a:xfrm>
            <a:off x="8380675" y="4152161"/>
            <a:ext cx="331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Regime Switching Plot</a:t>
            </a:r>
            <a:r>
              <a:rPr lang="en-US" baseline="30000" dirty="0"/>
              <a:t>1</a:t>
            </a:r>
            <a:r>
              <a:rPr lang="en-US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927EFE-BCAF-408E-A413-FBB6D28D7FBF}"/>
              </a:ext>
            </a:extLst>
          </p:cNvPr>
          <p:cNvSpPr/>
          <p:nvPr/>
        </p:nvSpPr>
        <p:spPr>
          <a:xfrm>
            <a:off x="-80921" y="6334780"/>
            <a:ext cx="12096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1 - </a:t>
            </a:r>
            <a:r>
              <a:rPr lang="en-US" sz="1400" dirty="0" err="1">
                <a:latin typeface="Arial" panose="020B0604020202020204" pitchFamily="34" charset="0"/>
              </a:rPr>
              <a:t>Fırat</a:t>
            </a:r>
            <a:r>
              <a:rPr lang="en-US" sz="1400" dirty="0">
                <a:latin typeface="Arial" panose="020B0604020202020204" pitchFamily="34" charset="0"/>
              </a:rPr>
              <a:t>, E. H. (2017). SETAR (self-exciting threshold autoregressive) non-linear currency modelling in EUR/USD, EUR/TRY and USD/TRY parities.  </a:t>
            </a:r>
            <a:r>
              <a:rPr lang="en-US" sz="1400" i="1" dirty="0">
                <a:latin typeface="Arial" panose="020B0604020202020204" pitchFamily="34" charset="0"/>
              </a:rPr>
              <a:t>Math. Stat.</a:t>
            </a:r>
            <a:r>
              <a:rPr lang="en-US" sz="1400" dirty="0">
                <a:latin typeface="Arial" panose="020B0604020202020204" pitchFamily="34" charset="0"/>
              </a:rPr>
              <a:t>, </a:t>
            </a:r>
            <a:r>
              <a:rPr lang="en-US" sz="1400" i="1" dirty="0">
                <a:latin typeface="Arial" panose="020B0604020202020204" pitchFamily="34" charset="0"/>
              </a:rPr>
              <a:t>5</a:t>
            </a:r>
            <a:r>
              <a:rPr lang="en-US" sz="1400" dirty="0">
                <a:latin typeface="Arial" panose="020B0604020202020204" pitchFamily="34" charset="0"/>
              </a:rPr>
              <a:t>, 33-55.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90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E3A9-7516-42F6-A3E0-C0E6F7C1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Self Exciting Threshold Autoregressive (SETAR)</a:t>
            </a:r>
            <a:br>
              <a:rPr lang="en-US" dirty="0"/>
            </a:br>
            <a:r>
              <a:rPr lang="en-US" dirty="0"/>
              <a:t>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749D70-9F4A-4D17-9BF3-7E5661559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959242"/>
              </p:ext>
            </p:extLst>
          </p:nvPr>
        </p:nvGraphicFramePr>
        <p:xfrm>
          <a:off x="1168842" y="2059388"/>
          <a:ext cx="9499157" cy="3371353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17842">
                  <a:extLst>
                    <a:ext uri="{9D8B030D-6E8A-4147-A177-3AD203B41FA5}">
                      <a16:colId xmlns:a16="http://schemas.microsoft.com/office/drawing/2014/main" val="88621980"/>
                    </a:ext>
                  </a:extLst>
                </a:gridCol>
                <a:gridCol w="1645843">
                  <a:extLst>
                    <a:ext uri="{9D8B030D-6E8A-4147-A177-3AD203B41FA5}">
                      <a16:colId xmlns:a16="http://schemas.microsoft.com/office/drawing/2014/main" val="1685269059"/>
                    </a:ext>
                  </a:extLst>
                </a:gridCol>
                <a:gridCol w="1920151">
                  <a:extLst>
                    <a:ext uri="{9D8B030D-6E8A-4147-A177-3AD203B41FA5}">
                      <a16:colId xmlns:a16="http://schemas.microsoft.com/office/drawing/2014/main" val="2214765000"/>
                    </a:ext>
                  </a:extLst>
                </a:gridCol>
                <a:gridCol w="1920151">
                  <a:extLst>
                    <a:ext uri="{9D8B030D-6E8A-4147-A177-3AD203B41FA5}">
                      <a16:colId xmlns:a16="http://schemas.microsoft.com/office/drawing/2014/main" val="445162736"/>
                    </a:ext>
                  </a:extLst>
                </a:gridCol>
                <a:gridCol w="1645843">
                  <a:extLst>
                    <a:ext uri="{9D8B030D-6E8A-4147-A177-3AD203B41FA5}">
                      <a16:colId xmlns:a16="http://schemas.microsoft.com/office/drawing/2014/main" val="296088446"/>
                    </a:ext>
                  </a:extLst>
                </a:gridCol>
                <a:gridCol w="1549327">
                  <a:extLst>
                    <a:ext uri="{9D8B030D-6E8A-4147-A177-3AD203B41FA5}">
                      <a16:colId xmlns:a16="http://schemas.microsoft.com/office/drawing/2014/main" val="2396236167"/>
                    </a:ext>
                  </a:extLst>
                </a:gridCol>
              </a:tblGrid>
              <a:tr h="13671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Embedding Dimension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Lower Regime Dynamics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Upper Regime Dynamics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Threshold Lag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Threshold Value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6119515"/>
                  </a:ext>
                </a:extLst>
              </a:tr>
              <a:tr h="668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PC1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0.4894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0436150"/>
                  </a:ext>
                </a:extLst>
              </a:tr>
              <a:tr h="668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PC2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>
                          <a:effectLst/>
                        </a:rPr>
                        <a:t>-0.432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922246"/>
                  </a:ext>
                </a:extLst>
              </a:tr>
              <a:tr h="668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PC3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-0.245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1967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2EDE01-5222-4850-BF24-EA698721A802}"/>
              </a:ext>
            </a:extLst>
          </p:cNvPr>
          <p:cNvSpPr txBox="1"/>
          <p:nvPr/>
        </p:nvSpPr>
        <p:spPr>
          <a:xfrm>
            <a:off x="1168842" y="5756744"/>
            <a:ext cx="990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  - MLE.  </a:t>
            </a:r>
          </a:p>
          <a:p>
            <a:r>
              <a:rPr lang="en-US" dirty="0"/>
              <a:t>Model Comparison - AIC. </a:t>
            </a:r>
          </a:p>
        </p:txBody>
      </p:sp>
    </p:spTree>
    <p:extLst>
      <p:ext uri="{BB962C8B-B14F-4D97-AF65-F5344CB8AC3E}">
        <p14:creationId xmlns:p14="http://schemas.microsoft.com/office/powerpoint/2010/main" val="353772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BD58-C71F-4F38-98B1-5C206B55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135" y="76863"/>
            <a:ext cx="10353762" cy="970450"/>
          </a:xfrm>
        </p:spPr>
        <p:txBody>
          <a:bodyPr/>
          <a:lstStyle/>
          <a:p>
            <a:pPr algn="ctr"/>
            <a:r>
              <a:rPr lang="en-US" dirty="0"/>
              <a:t>Simulating the PC Moments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99C56-356E-4535-9462-4BB5E4C2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703" y="1143517"/>
            <a:ext cx="5318760" cy="4574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2FAF4-0E39-4540-A316-D636659B9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37" y="1143517"/>
            <a:ext cx="5318760" cy="4570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B037B-81F7-4C50-A932-70E3FE8CC86E}"/>
              </a:ext>
            </a:extLst>
          </p:cNvPr>
          <p:cNvSpPr txBox="1"/>
          <p:nvPr/>
        </p:nvSpPr>
        <p:spPr>
          <a:xfrm>
            <a:off x="392595" y="5810687"/>
            <a:ext cx="544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Boxplots of Moments for PC-1 (a) Mean (b) Standard Deviation (c) Maximum (d) Minimum. Red line indicates PC value.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97566-CE29-4002-9DB2-E1804497D14F}"/>
              </a:ext>
            </a:extLst>
          </p:cNvPr>
          <p:cNvSpPr txBox="1"/>
          <p:nvPr/>
        </p:nvSpPr>
        <p:spPr>
          <a:xfrm>
            <a:off x="6352763" y="5714483"/>
            <a:ext cx="551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Boxplots of Moments for PC-1 (a) Mean (b) Standard Deviation (c) Maximum (d) Minimum. Red line indicates PC value. </a:t>
            </a:r>
          </a:p>
        </p:txBody>
      </p:sp>
    </p:spTree>
    <p:extLst>
      <p:ext uri="{BB962C8B-B14F-4D97-AF65-F5344CB8AC3E}">
        <p14:creationId xmlns:p14="http://schemas.microsoft.com/office/powerpoint/2010/main" val="144650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9EF0-51E7-47FD-982A-81DE4374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6" y="25006"/>
            <a:ext cx="10818412" cy="1325563"/>
          </a:xfrm>
        </p:spPr>
        <p:txBody>
          <a:bodyPr/>
          <a:lstStyle/>
          <a:p>
            <a:pPr algn="ctr"/>
            <a:r>
              <a:rPr lang="en-US" dirty="0"/>
              <a:t>Global Wavelet Spectrum Replication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D0133-2B11-45DE-A606-47624A82A0A5}"/>
              </a:ext>
            </a:extLst>
          </p:cNvPr>
          <p:cNvSpPr txBox="1"/>
          <p:nvPr/>
        </p:nvSpPr>
        <p:spPr>
          <a:xfrm>
            <a:off x="628152" y="1216548"/>
            <a:ext cx="1029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PC-SETAR methodology was able to replicate the spectral signature of all three PCs.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5D4B6-42D0-42FF-8AE6-79608F0E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6" y="2329732"/>
            <a:ext cx="3569107" cy="3474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2A44DD-220F-40D1-9F47-801A722C2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921" y="2314478"/>
            <a:ext cx="3570134" cy="3489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043AC-2FBD-4E8F-BD0E-E7EAF26FD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446" y="2329732"/>
            <a:ext cx="3569107" cy="34747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57255C-02B5-4858-B6A3-8C9D066C5963}"/>
              </a:ext>
            </a:extLst>
          </p:cNvPr>
          <p:cNvSpPr txBox="1"/>
          <p:nvPr/>
        </p:nvSpPr>
        <p:spPr>
          <a:xfrm>
            <a:off x="280946" y="6003235"/>
            <a:ext cx="1163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Simulated Global Wavelet Spectrum (a) PC1 (b) PC2 (c) PC3. Shaded Grey Regions are the 5</a:t>
            </a:r>
            <a:r>
              <a:rPr lang="en-US" baseline="30000" dirty="0"/>
              <a:t>th</a:t>
            </a:r>
            <a:r>
              <a:rPr lang="en-US" dirty="0"/>
              <a:t> – 95</a:t>
            </a:r>
            <a:r>
              <a:rPr lang="en-US" baseline="30000" dirty="0"/>
              <a:t>th</a:t>
            </a:r>
            <a:r>
              <a:rPr lang="en-US" dirty="0"/>
              <a:t> percentiles of the simulated spectrum. Thick Black Line –Median of the simulations. Red Line – True Spectrum. </a:t>
            </a:r>
          </a:p>
        </p:txBody>
      </p:sp>
    </p:spTree>
    <p:extLst>
      <p:ext uri="{BB962C8B-B14F-4D97-AF65-F5344CB8AC3E}">
        <p14:creationId xmlns:p14="http://schemas.microsoft.com/office/powerpoint/2010/main" val="345611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3972-A76D-4C36-92E1-B91A91EE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11" y="40863"/>
            <a:ext cx="10772775" cy="1658198"/>
          </a:xfrm>
        </p:spPr>
        <p:txBody>
          <a:bodyPr/>
          <a:lstStyle/>
          <a:p>
            <a:r>
              <a:rPr lang="en-US" dirty="0"/>
              <a:t>Prediction using Climate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2BC1-D40C-427A-801F-433D4EF7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11" y="1485758"/>
            <a:ext cx="5711208" cy="5173987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2400" u="sng" dirty="0"/>
              <a:t>Research Question: Do typical climate indices correlate with and provide a measure of predictability for these extreme flood patterns?</a:t>
            </a:r>
          </a:p>
          <a:p>
            <a:pPr marL="36900" indent="0">
              <a:buNone/>
            </a:pPr>
            <a:endParaRPr lang="en-US" sz="2400" dirty="0"/>
          </a:p>
          <a:p>
            <a:r>
              <a:rPr lang="en-US" sz="2400" dirty="0"/>
              <a:t>Climate Indices are major sources of global variability over decadal time scales.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Climate Indices</a:t>
            </a:r>
            <a:r>
              <a:rPr lang="en-US" sz="2400" baseline="30000" dirty="0"/>
              <a:t>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ENSO – Nino 3.4 – </a:t>
            </a:r>
            <a:r>
              <a:rPr lang="en-US" dirty="0" err="1"/>
              <a:t>HadISST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PDO – JISAO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NAO – Jones et 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Seasonality :–  Mean FMAM Climatology(current year)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mage result for ENSO PDO NAO">
            <a:extLst>
              <a:ext uri="{FF2B5EF4-FFF2-40B4-BE49-F238E27FC236}">
                <a16:creationId xmlns:a16="http://schemas.microsoft.com/office/drawing/2014/main" id="{40F89A78-8B31-429B-856C-D2ECBD78D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91" y="2276329"/>
            <a:ext cx="5244495" cy="26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A7D87-32CB-4A9C-9215-B8D52B901F05}"/>
              </a:ext>
            </a:extLst>
          </p:cNvPr>
          <p:cNvSpPr txBox="1"/>
          <p:nvPr/>
        </p:nvSpPr>
        <p:spPr>
          <a:xfrm>
            <a:off x="6515791" y="4944270"/>
            <a:ext cx="524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Figure:- Global Climate Indices. Courtesy - UCAR</a:t>
            </a:r>
          </a:p>
        </p:txBody>
      </p:sp>
    </p:spTree>
    <p:extLst>
      <p:ext uri="{BB962C8B-B14F-4D97-AF65-F5344CB8AC3E}">
        <p14:creationId xmlns:p14="http://schemas.microsoft.com/office/powerpoint/2010/main" val="137838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7AE8-84DC-4E4F-A37C-14F58F58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25563" cy="1325563"/>
          </a:xfrm>
        </p:spPr>
        <p:txBody>
          <a:bodyPr>
            <a:normAutofit/>
          </a:bodyPr>
          <a:lstStyle/>
          <a:p>
            <a:r>
              <a:rPr lang="en-US" dirty="0"/>
              <a:t>Regression Results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E2C4C-DF10-46F2-8BA8-B5B22A92B2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3101" y="429370"/>
            <a:ext cx="6356405" cy="6063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FEF95F-79E8-4C50-9DD6-5BE9365E111A}"/>
              </a:ext>
            </a:extLst>
          </p:cNvPr>
          <p:cNvSpPr txBox="1"/>
          <p:nvPr/>
        </p:nvSpPr>
        <p:spPr>
          <a:xfrm>
            <a:off x="572494" y="1690688"/>
            <a:ext cx="42618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Models Considered</a:t>
            </a:r>
            <a:r>
              <a:rPr lang="en-US" sz="2400" dirty="0"/>
              <a:t>:</a:t>
            </a:r>
          </a:p>
          <a:p>
            <a:endParaRPr lang="en-US" dirty="0"/>
          </a:p>
          <a:p>
            <a:r>
              <a:rPr lang="en-US" dirty="0"/>
              <a:t>PC1 ~ ENSO + PDO + </a:t>
            </a:r>
            <a:r>
              <a:rPr lang="en-US" b="1" dirty="0"/>
              <a:t>NAO</a:t>
            </a:r>
            <a:r>
              <a:rPr lang="en-US" dirty="0"/>
              <a:t> + </a:t>
            </a:r>
            <a:r>
              <a:rPr lang="en-US" b="1" dirty="0"/>
              <a:t>ENSO-PDO</a:t>
            </a:r>
            <a:r>
              <a:rPr lang="en-US" dirty="0"/>
              <a:t> + ENSO-NAO + NAO-PDO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PC1 ~ </a:t>
            </a:r>
            <a:r>
              <a:rPr lang="en-US" b="1" dirty="0"/>
              <a:t>NAO</a:t>
            </a:r>
            <a:r>
              <a:rPr lang="en-US" dirty="0"/>
              <a:t> + </a:t>
            </a:r>
            <a:r>
              <a:rPr lang="en-US" b="1" dirty="0"/>
              <a:t>ENSO-PDO  -&gt; Best Fit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PC1 ~ </a:t>
            </a:r>
            <a:r>
              <a:rPr lang="en-US" b="1" dirty="0"/>
              <a:t>NAO</a:t>
            </a:r>
          </a:p>
        </p:txBody>
      </p:sp>
    </p:spTree>
    <p:extLst>
      <p:ext uri="{BB962C8B-B14F-4D97-AF65-F5344CB8AC3E}">
        <p14:creationId xmlns:p14="http://schemas.microsoft.com/office/powerpoint/2010/main" val="364087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796A94-B46C-441B-A327-EE1A7D636EF0}"/>
              </a:ext>
            </a:extLst>
          </p:cNvPr>
          <p:cNvSpPr txBox="1"/>
          <p:nvPr/>
        </p:nvSpPr>
        <p:spPr>
          <a:xfrm>
            <a:off x="56789" y="81499"/>
            <a:ext cx="46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Regression with </a:t>
            </a:r>
            <a:r>
              <a:rPr lang="en-US" u="sng" dirty="0"/>
              <a:t>all climate indices.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780CF-5CA3-46E3-AC6F-944D7B3319BA}"/>
              </a:ext>
            </a:extLst>
          </p:cNvPr>
          <p:cNvSpPr txBox="1"/>
          <p:nvPr/>
        </p:nvSpPr>
        <p:spPr>
          <a:xfrm>
            <a:off x="7601092" y="55659"/>
            <a:ext cx="444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Regression with </a:t>
            </a:r>
            <a:r>
              <a:rPr lang="en-US" u="sng" dirty="0"/>
              <a:t>just NAO.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E4C3F-46E6-4C62-8A0A-4EDA8F987F94}"/>
              </a:ext>
            </a:extLst>
          </p:cNvPr>
          <p:cNvSpPr txBox="1"/>
          <p:nvPr/>
        </p:nvSpPr>
        <p:spPr>
          <a:xfrm>
            <a:off x="3379304" y="6253375"/>
            <a:ext cx="553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Regression with </a:t>
            </a:r>
            <a:r>
              <a:rPr lang="en-US" u="sng" dirty="0"/>
              <a:t>just NAO and ENSO-PDO.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E989E9-A828-483B-8F97-3DD38BB9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7" y="495705"/>
            <a:ext cx="4296545" cy="30289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3C2262-6795-475E-BCE7-1D6884E0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650" y="522393"/>
            <a:ext cx="4296544" cy="30289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1E8037-D566-4DDC-9D25-7819380FB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130" y="3524686"/>
            <a:ext cx="4247378" cy="27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4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A643-A2D6-4609-969D-B30DB4C4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pPr algn="ctr"/>
            <a:r>
              <a:rPr lang="en-US" dirty="0"/>
              <a:t>Prediction Skill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D2C63-AB80-4727-9D30-01C166E56B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6980" y="1407401"/>
            <a:ext cx="4394490" cy="4043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149D1-4312-43E1-910C-3AF35046DB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90531" y="1407401"/>
            <a:ext cx="4394490" cy="4043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804A21-3F5C-4C7E-9870-C58B4CA33799}"/>
              </a:ext>
            </a:extLst>
          </p:cNvPr>
          <p:cNvSpPr/>
          <p:nvPr/>
        </p:nvSpPr>
        <p:spPr>
          <a:xfrm>
            <a:off x="919119" y="5519303"/>
            <a:ext cx="10744187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:- Prediction skill across the 4 year-horizon against the benchmarks (a) Long Term Mean - LTM (b) Site specific, NAO and ENSO*PDO regressions.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651E8-BDC0-4E1A-BA0C-5F8B73098768}"/>
              </a:ext>
            </a:extLst>
          </p:cNvPr>
          <p:cNvSpPr txBox="1"/>
          <p:nvPr/>
        </p:nvSpPr>
        <p:spPr>
          <a:xfrm>
            <a:off x="426138" y="968277"/>
            <a:ext cx="439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against Site-Specific Long Term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F5E68-A019-4E66-BDFB-6350A90F8B99}"/>
              </a:ext>
            </a:extLst>
          </p:cNvPr>
          <p:cNvSpPr txBox="1"/>
          <p:nvPr/>
        </p:nvSpPr>
        <p:spPr>
          <a:xfrm>
            <a:off x="7290531" y="968277"/>
            <a:ext cx="439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against Site-Specific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8F9CD-A179-4E3D-B155-BF98155B89C9}"/>
              </a:ext>
            </a:extLst>
          </p:cNvPr>
          <p:cNvSpPr txBox="1"/>
          <p:nvPr/>
        </p:nvSpPr>
        <p:spPr>
          <a:xfrm>
            <a:off x="1470992" y="2417197"/>
            <a:ext cx="261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Mean Accuracy 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340D4-4B6B-4393-BC19-3A6430796EC2}"/>
              </a:ext>
            </a:extLst>
          </p:cNvPr>
          <p:cNvSpPr txBox="1"/>
          <p:nvPr/>
        </p:nvSpPr>
        <p:spPr>
          <a:xfrm>
            <a:off x="7753847" y="2417197"/>
            <a:ext cx="261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Mean Accuracy 81%</a:t>
            </a:r>
          </a:p>
        </p:txBody>
      </p:sp>
    </p:spTree>
    <p:extLst>
      <p:ext uri="{BB962C8B-B14F-4D97-AF65-F5344CB8AC3E}">
        <p14:creationId xmlns:p14="http://schemas.microsoft.com/office/powerpoint/2010/main" val="377380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8E45-7AAE-4232-AC2F-83E83091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7450"/>
            <a:ext cx="10353762" cy="97045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32B-0B39-4D6F-A25B-6278E6DC1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77900"/>
            <a:ext cx="10353762" cy="5496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</a:t>
            </a:r>
            <a:r>
              <a:rPr lang="en-US" u="sng" dirty="0"/>
              <a:t>evidence of structured inter-annual climate variations </a:t>
            </a:r>
            <a:r>
              <a:rPr lang="en-US" dirty="0"/>
              <a:t>and trends in the streamflow extremes for the Ohio River Basin, supporting past analyses using different methods. </a:t>
            </a:r>
          </a:p>
          <a:p>
            <a:endParaRPr lang="en-US" dirty="0"/>
          </a:p>
          <a:p>
            <a:r>
              <a:rPr lang="en-US" dirty="0"/>
              <a:t>The PC-SETAR Approach is </a:t>
            </a:r>
            <a:r>
              <a:rPr lang="en-US" u="sng" dirty="0"/>
              <a:t>successful in simulating the key temporal aspects </a:t>
            </a:r>
            <a:r>
              <a:rPr lang="en-US" dirty="0"/>
              <a:t>of this variation, suggesting that simple models that account for inter-annual regime transitions can be useful for simulating persistent wet/dry extreme streamflow conditions with a characteristic recurrences. </a:t>
            </a:r>
          </a:p>
          <a:p>
            <a:endParaRPr lang="en-US" dirty="0"/>
          </a:p>
          <a:p>
            <a:r>
              <a:rPr lang="en-US" dirty="0"/>
              <a:t>More data in the future can be used to update SETAR model parameters to close to loop and capture the dynamics. </a:t>
            </a:r>
          </a:p>
          <a:p>
            <a:endParaRPr lang="en-US" dirty="0"/>
          </a:p>
          <a:p>
            <a:r>
              <a:rPr lang="en-US" dirty="0"/>
              <a:t>NAO and ENSO-PDO interactions are identified as potentially involved in these regime transitions. Increasing climate index predictive skill can be used to predict streamflow extremes.</a:t>
            </a:r>
          </a:p>
          <a:p>
            <a:endParaRPr lang="en-US" dirty="0"/>
          </a:p>
          <a:p>
            <a:r>
              <a:rPr lang="en-US" dirty="0"/>
              <a:t>In future work, we plan to </a:t>
            </a:r>
          </a:p>
          <a:p>
            <a:pPr marL="4572" lvl="1" indent="0">
              <a:buNone/>
            </a:pPr>
            <a:r>
              <a:rPr lang="en-US" dirty="0"/>
              <a:t>             Leverage the analyses here to provide climate informed multi-year flood risk scenarios</a:t>
            </a:r>
          </a:p>
          <a:p>
            <a:pPr marL="4572" lvl="1" indent="0">
              <a:buNone/>
            </a:pPr>
            <a:r>
              <a:rPr lang="en-US" dirty="0"/>
              <a:t>	    Provide financial risk mitigation and planning strategies that can use these scenarios</a:t>
            </a:r>
          </a:p>
        </p:txBody>
      </p:sp>
    </p:spTree>
    <p:extLst>
      <p:ext uri="{BB962C8B-B14F-4D97-AF65-F5344CB8AC3E}">
        <p14:creationId xmlns:p14="http://schemas.microsoft.com/office/powerpoint/2010/main" val="2200073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E8A9-466A-4A06-A721-9B6AD19C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13328"/>
            <a:ext cx="10353762" cy="9704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905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DF15-7ECF-4D98-8C4E-3D2A9CEE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98" y="83489"/>
            <a:ext cx="10515600" cy="9407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 descr="Image result for us flood map">
            <a:extLst>
              <a:ext uri="{FF2B5EF4-FFF2-40B4-BE49-F238E27FC236}">
                <a16:creationId xmlns:a16="http://schemas.microsoft.com/office/drawing/2014/main" id="{4B1494FA-3AD7-48C8-ADB2-A52393F0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323" y="231695"/>
            <a:ext cx="4117840" cy="302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271DD7E0-A976-4EC4-BEF4-99AC91A4B76F}"/>
              </a:ext>
            </a:extLst>
          </p:cNvPr>
          <p:cNvSpPr txBox="1"/>
          <p:nvPr/>
        </p:nvSpPr>
        <p:spPr>
          <a:xfrm>
            <a:off x="372141" y="1406404"/>
            <a:ext cx="59889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has been the wettest 12 months in the history of United States since 1895</a:t>
            </a:r>
            <a:r>
              <a:rPr lang="en-US" sz="2000" baseline="30000" dirty="0"/>
              <a:t>1</a:t>
            </a:r>
            <a:r>
              <a:rPr lang="en-US" sz="2000" dirty="0"/>
              <a:t>, and the longest flood duration since 1927 on the Mississippi.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Ohio River Basin and upper Mississippi has a long history of large-scale regional flooding in 1882,1913,1937,1997 and most recently in 2011.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flooding in this basin is dominated by the precipitation and snow melt</a:t>
            </a:r>
            <a:r>
              <a:rPr lang="en-US" sz="2000" baseline="30000" dirty="0"/>
              <a:t>2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55C-6955-49E7-9277-ADDBD4F38AB2}"/>
              </a:ext>
            </a:extLst>
          </p:cNvPr>
          <p:cNvSpPr/>
          <p:nvPr/>
        </p:nvSpPr>
        <p:spPr>
          <a:xfrm>
            <a:off x="0" y="5574182"/>
            <a:ext cx="7458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1. NOAA – National Temperature and Precipitation Maps. 2. Nakamura, J., </a:t>
            </a:r>
            <a:r>
              <a:rPr lang="en-US" sz="1200" dirty="0" err="1"/>
              <a:t>Lall</a:t>
            </a:r>
            <a:r>
              <a:rPr lang="en-US" sz="1200" dirty="0"/>
              <a:t>, U., </a:t>
            </a:r>
            <a:r>
              <a:rPr lang="en-US" sz="1200" dirty="0" err="1"/>
              <a:t>Kushnir</a:t>
            </a:r>
            <a:r>
              <a:rPr lang="en-US" sz="1200" dirty="0"/>
              <a:t>, Y., Robertson, A. W., &amp; Seager, R. (2013). Dynamical structure of extreme floods in the US Midwest and the United Kingdom. </a:t>
            </a:r>
            <a:r>
              <a:rPr lang="en-US" sz="1200" i="1" dirty="0"/>
              <a:t>Journal of Hydrometeorology</a:t>
            </a:r>
            <a:r>
              <a:rPr lang="en-US" sz="1200" dirty="0"/>
              <a:t>, </a:t>
            </a:r>
            <a:r>
              <a:rPr lang="en-US" sz="1200" i="1" dirty="0"/>
              <a:t>14</a:t>
            </a:r>
            <a:r>
              <a:rPr lang="en-US" sz="1200" dirty="0"/>
              <a:t>(2), 485-504. 2. </a:t>
            </a:r>
            <a:r>
              <a:rPr lang="en-US" sz="1200" dirty="0" err="1"/>
              <a:t>Farnham</a:t>
            </a:r>
            <a:r>
              <a:rPr lang="en-US" sz="1200" dirty="0"/>
              <a:t>, D. J., Doss‐</a:t>
            </a:r>
            <a:r>
              <a:rPr lang="en-US" sz="1200" dirty="0" err="1"/>
              <a:t>Gollin</a:t>
            </a:r>
            <a:r>
              <a:rPr lang="en-US" sz="1200" dirty="0"/>
              <a:t>, J., &amp; </a:t>
            </a:r>
            <a:r>
              <a:rPr lang="en-US" sz="1200" dirty="0" err="1"/>
              <a:t>Lall</a:t>
            </a:r>
            <a:r>
              <a:rPr lang="en-US" sz="1200" dirty="0"/>
              <a:t>, U. (2018). Regional Extreme Precipitation Events: Robust Inference From Credibly Simulated GCM Variables. </a:t>
            </a:r>
            <a:r>
              <a:rPr lang="en-US" sz="1200" i="1" dirty="0"/>
              <a:t>Water Resources Research</a:t>
            </a:r>
            <a:r>
              <a:rPr lang="en-US" sz="1200" dirty="0"/>
              <a:t>, </a:t>
            </a:r>
            <a:r>
              <a:rPr lang="en-US" sz="1200" i="1" dirty="0"/>
              <a:t>54</a:t>
            </a:r>
            <a:r>
              <a:rPr lang="en-US" sz="1200" dirty="0"/>
              <a:t>(6), 3809-3824.</a:t>
            </a:r>
            <a:r>
              <a:rPr lang="en-US" sz="1200" dirty="0">
                <a:solidFill>
                  <a:srgbClr val="222222"/>
                </a:solidFill>
              </a:rPr>
              <a:t>3. Robertson, Andrew W., et al. "Weather and climatic drivers of extreme flooding events over the </a:t>
            </a:r>
            <a:r>
              <a:rPr lang="en-US" sz="1200" dirty="0" err="1">
                <a:solidFill>
                  <a:srgbClr val="222222"/>
                </a:solidFill>
              </a:rPr>
              <a:t>midwest</a:t>
            </a:r>
            <a:r>
              <a:rPr lang="en-US" sz="1200" dirty="0">
                <a:solidFill>
                  <a:srgbClr val="222222"/>
                </a:solidFill>
              </a:rPr>
              <a:t> of the United States." </a:t>
            </a:r>
            <a:r>
              <a:rPr lang="en-US" sz="1200" i="1" dirty="0">
                <a:solidFill>
                  <a:srgbClr val="222222"/>
                </a:solidFill>
              </a:rPr>
              <a:t>Extreme Events: Observations, Modeling, and Economics</a:t>
            </a:r>
            <a:r>
              <a:rPr lang="en-US" sz="1200" dirty="0">
                <a:solidFill>
                  <a:srgbClr val="222222"/>
                </a:solidFill>
              </a:rPr>
              <a:t> (2015): 113-124.</a:t>
            </a:r>
            <a:endParaRPr lang="en-US" sz="1200" dirty="0"/>
          </a:p>
        </p:txBody>
      </p:sp>
      <p:pic>
        <p:nvPicPr>
          <p:cNvPr id="6" name="Picture 5" descr="Image result for Ohio River Basin">
            <a:extLst>
              <a:ext uri="{FF2B5EF4-FFF2-40B4-BE49-F238E27FC236}">
                <a16:creationId xmlns:a16="http://schemas.microsoft.com/office/drawing/2014/main" id="{BDFD0D58-6D7B-4C32-A0F1-D324B7EC2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323" y="3774578"/>
            <a:ext cx="4117840" cy="244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62371B-D328-4547-A23B-4E298D259E74}"/>
              </a:ext>
            </a:extLst>
          </p:cNvPr>
          <p:cNvSpPr txBox="1"/>
          <p:nvPr/>
        </p:nvSpPr>
        <p:spPr>
          <a:xfrm>
            <a:off x="7458324" y="6220789"/>
            <a:ext cx="411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Figure : Ohio River Basin. Credit - Orsanco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E9783-E51C-4F2E-B603-2F459A5EF450}"/>
              </a:ext>
            </a:extLst>
          </p:cNvPr>
          <p:cNvSpPr txBox="1"/>
          <p:nvPr/>
        </p:nvSpPr>
        <p:spPr>
          <a:xfrm>
            <a:off x="7380137" y="3285824"/>
            <a:ext cx="411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Figure : 2019 U.S Spring Flood Outlook. Credit - NOAA</a:t>
            </a:r>
          </a:p>
        </p:txBody>
      </p:sp>
    </p:spTree>
    <p:extLst>
      <p:ext uri="{BB962C8B-B14F-4D97-AF65-F5344CB8AC3E}">
        <p14:creationId xmlns:p14="http://schemas.microsoft.com/office/powerpoint/2010/main" val="337354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00716"/>
            <a:ext cx="10353762" cy="970450"/>
          </a:xfrm>
        </p:spPr>
        <p:txBody>
          <a:bodyPr/>
          <a:lstStyle/>
          <a:p>
            <a:r>
              <a:rPr lang="en-US" dirty="0"/>
              <a:t>Objectives and Research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72209"/>
            <a:ext cx="10353762" cy="5192201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To understand the climatic context of </a:t>
            </a:r>
            <a:r>
              <a:rPr lang="en-US" u="sng" dirty="0"/>
              <a:t>multi-year hydroclimatic dynamics that determine extreme floods</a:t>
            </a:r>
            <a:r>
              <a:rPr lang="en-US" dirty="0"/>
              <a:t>, and their potential multi-year prediction to guide near term climate risk mitigation and adaptation</a:t>
            </a:r>
          </a:p>
          <a:p>
            <a:r>
              <a:rPr lang="en-US" b="1" dirty="0"/>
              <a:t>Research Question</a:t>
            </a:r>
            <a:r>
              <a:rPr lang="en-US" dirty="0"/>
              <a:t>: Is there identifiable, recurrent, regime structure across years, in the incidence of extreme spring floods in the Ohio River Basin?</a:t>
            </a:r>
          </a:p>
          <a:p>
            <a:pPr lvl="1"/>
            <a:r>
              <a:rPr lang="en-US" sz="2000" dirty="0"/>
              <a:t>If yes:</a:t>
            </a:r>
          </a:p>
          <a:p>
            <a:pPr lvl="2"/>
            <a:r>
              <a:rPr lang="en-US" sz="2000" dirty="0"/>
              <a:t>What are the characteristic time scales of recurrence, and the associated spatial pattern?</a:t>
            </a:r>
          </a:p>
          <a:p>
            <a:pPr lvl="2"/>
            <a:r>
              <a:rPr lang="en-US" sz="2000" dirty="0"/>
              <a:t>Is there a statistical model that can capture and simulate these low frequency dynamics?</a:t>
            </a:r>
          </a:p>
          <a:p>
            <a:pPr lvl="2"/>
            <a:r>
              <a:rPr lang="en-US" sz="2000" dirty="0"/>
              <a:t>Do typical climate indices correlate with and provide a measure of predictability for these extreme flood patterns?</a:t>
            </a:r>
          </a:p>
          <a:p>
            <a:pPr lvl="2"/>
            <a:r>
              <a:rPr lang="en-US" sz="2000" dirty="0"/>
              <a:t>How well can one predict these space-time patterns for the next 1, 2, 3, …. Years?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6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422B-9613-43C1-948D-9DDD080A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38" y="158392"/>
            <a:ext cx="10515600" cy="84347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FA44-D433-43F0-85EC-588C7C9FB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37" y="1094103"/>
            <a:ext cx="5931640" cy="4718299"/>
          </a:xfrm>
        </p:spPr>
        <p:txBody>
          <a:bodyPr>
            <a:normAutofit/>
          </a:bodyPr>
          <a:lstStyle/>
          <a:p>
            <a:r>
              <a:rPr lang="en-US" dirty="0"/>
              <a:t>Base Data Characteristics – </a:t>
            </a:r>
            <a:r>
              <a:rPr lang="en-US" u="sng" dirty="0"/>
              <a:t>Streamflow </a:t>
            </a:r>
          </a:p>
          <a:p>
            <a:r>
              <a:rPr lang="en-US" dirty="0"/>
              <a:t>Extremity Metric – </a:t>
            </a:r>
            <a:r>
              <a:rPr lang="en-US" u="sng" dirty="0"/>
              <a:t>Site Specific Annual Maximum</a:t>
            </a:r>
            <a:r>
              <a:rPr lang="en-US" dirty="0"/>
              <a:t>. (The daily time series was converted to a yearly annual maximum time series.)</a:t>
            </a:r>
          </a:p>
          <a:p>
            <a:r>
              <a:rPr lang="en-US" dirty="0"/>
              <a:t>Series Length – </a:t>
            </a:r>
            <a:r>
              <a:rPr lang="en-US" u="sng" dirty="0"/>
              <a:t>81 years</a:t>
            </a:r>
            <a:r>
              <a:rPr lang="en-US" dirty="0"/>
              <a:t>(1937-2017) </a:t>
            </a:r>
          </a:p>
          <a:p>
            <a:r>
              <a:rPr lang="en-US" dirty="0"/>
              <a:t>Number of Sites – </a:t>
            </a:r>
            <a:r>
              <a:rPr lang="en-US" u="sng" dirty="0"/>
              <a:t>30</a:t>
            </a:r>
            <a:r>
              <a:rPr lang="en-US" dirty="0"/>
              <a:t> (drainage area greater than 1450 </a:t>
            </a:r>
            <a:r>
              <a:rPr lang="en-US" dirty="0" err="1"/>
              <a:t>sq.miles</a:t>
            </a:r>
            <a:r>
              <a:rPr lang="en-US" dirty="0"/>
              <a:t>.)</a:t>
            </a:r>
          </a:p>
          <a:p>
            <a:r>
              <a:rPr lang="en-US" dirty="0"/>
              <a:t>Data Source: USGS, EPA</a:t>
            </a:r>
            <a:r>
              <a:rPr lang="en-US" baseline="30000" dirty="0"/>
              <a:t>1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AC357-3779-4383-81EF-C13B7AA00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29" y="1426378"/>
            <a:ext cx="5452650" cy="3641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41AF9-E4F5-4DE5-956C-A0390279B294}"/>
              </a:ext>
            </a:extLst>
          </p:cNvPr>
          <p:cNvSpPr txBox="1"/>
          <p:nvPr/>
        </p:nvSpPr>
        <p:spPr>
          <a:xfrm>
            <a:off x="6131351" y="5017204"/>
            <a:ext cx="56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Figure:- Stream Gauges utilized in the Ohio River Basin.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259B54A-33C1-460E-AAFA-B17B9569B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37" y="6160999"/>
            <a:ext cx="1098090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1 - Hirsch, R.M., and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Cicco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, L.A., 2015, User guide to Exploration and Graphics 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RivEr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Trends (EGRET)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dataRetrieval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R packages for hydrologic data (version 2.0, February 2015): U.S. Geological Survey Techniques and Methods book 4, chap. A10, 93 p., http://dx.doi.org/10.3133/tm4A10</a:t>
            </a:r>
          </a:p>
        </p:txBody>
      </p:sp>
    </p:spTree>
    <p:extLst>
      <p:ext uri="{BB962C8B-B14F-4D97-AF65-F5344CB8AC3E}">
        <p14:creationId xmlns:p14="http://schemas.microsoft.com/office/powerpoint/2010/main" val="78467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5655-294E-4287-9107-C70BE973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" y="150440"/>
            <a:ext cx="10515600" cy="1161525"/>
          </a:xfrm>
        </p:spPr>
        <p:txBody>
          <a:bodyPr>
            <a:normAutofit/>
          </a:bodyPr>
          <a:lstStyle/>
          <a:p>
            <a:r>
              <a:rPr lang="en-US" dirty="0"/>
              <a:t>Principal Component Wavelet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E632D-6D93-4ADB-BF70-71C99A102A66}"/>
              </a:ext>
            </a:extLst>
          </p:cNvPr>
          <p:cNvSpPr txBox="1"/>
          <p:nvPr/>
        </p:nvSpPr>
        <p:spPr>
          <a:xfrm>
            <a:off x="198782" y="1404015"/>
            <a:ext cx="4084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Research Question:- </a:t>
            </a:r>
            <a:r>
              <a:rPr lang="en-US" sz="2400" u="sng" dirty="0"/>
              <a:t>What are the characteristic time scales of recurrence, and the associated spatial patterns?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broad method is divided into two subcategories</a:t>
            </a:r>
          </a:p>
          <a:p>
            <a:pPr lvl="2"/>
            <a:r>
              <a:rPr lang="en-US" sz="2400" dirty="0"/>
              <a:t>1- Space Pattern -Time Frequency </a:t>
            </a:r>
          </a:p>
          <a:p>
            <a:pPr lvl="2"/>
            <a:r>
              <a:rPr lang="en-US" sz="2400" dirty="0"/>
              <a:t>2- Time Frequency – Space Pattern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2358D-F711-49DC-ADF8-8DA40AF136E3}"/>
              </a:ext>
            </a:extLst>
          </p:cNvPr>
          <p:cNvGrpSpPr/>
          <p:nvPr/>
        </p:nvGrpSpPr>
        <p:grpSpPr>
          <a:xfrm>
            <a:off x="5272574" y="1627390"/>
            <a:ext cx="1789044" cy="3945172"/>
            <a:chOff x="7609399" y="1311965"/>
            <a:chExt cx="1789044" cy="39451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0173C9-3F5E-4698-98C0-1ED597A7A6B0}"/>
                </a:ext>
              </a:extLst>
            </p:cNvPr>
            <p:cNvSpPr/>
            <p:nvPr/>
          </p:nvSpPr>
          <p:spPr>
            <a:xfrm>
              <a:off x="7609399" y="1311965"/>
              <a:ext cx="1789044" cy="930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E21CD6-074B-4E6F-A7EF-9D9C665D7E96}"/>
                </a:ext>
              </a:extLst>
            </p:cNvPr>
            <p:cNvSpPr txBox="1"/>
            <p:nvPr/>
          </p:nvSpPr>
          <p:spPr>
            <a:xfrm>
              <a:off x="7609399" y="1311965"/>
              <a:ext cx="17890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Principal Component Analysis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9075A3-5092-4D1F-BEE1-CC7FC804612E}"/>
                </a:ext>
              </a:extLst>
            </p:cNvPr>
            <p:cNvSpPr/>
            <p:nvPr/>
          </p:nvSpPr>
          <p:spPr>
            <a:xfrm>
              <a:off x="7609399" y="4326834"/>
              <a:ext cx="1789044" cy="930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112484-EED5-4036-92FE-0D3529BB33CA}"/>
                </a:ext>
              </a:extLst>
            </p:cNvPr>
            <p:cNvSpPr txBox="1"/>
            <p:nvPr/>
          </p:nvSpPr>
          <p:spPr>
            <a:xfrm>
              <a:off x="7609399" y="4468819"/>
              <a:ext cx="17890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Wavelet 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5C064-30F0-4336-B1E4-DDDF7B2A2375}"/>
              </a:ext>
            </a:extLst>
          </p:cNvPr>
          <p:cNvSpPr/>
          <p:nvPr/>
        </p:nvSpPr>
        <p:spPr>
          <a:xfrm>
            <a:off x="7191632" y="1627391"/>
            <a:ext cx="1789044" cy="3585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0A4757-3478-4A26-96CC-CEFFEBBB6C0E}"/>
              </a:ext>
            </a:extLst>
          </p:cNvPr>
          <p:cNvSpPr txBox="1"/>
          <p:nvPr/>
        </p:nvSpPr>
        <p:spPr>
          <a:xfrm>
            <a:off x="7191631" y="1610915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Eigenvectors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42A63E-10AE-470B-8E94-DC5B2B9D7228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8980676" y="1806669"/>
            <a:ext cx="5835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9B32EC-DB34-46AE-B280-BABF76EC60F5}"/>
              </a:ext>
            </a:extLst>
          </p:cNvPr>
          <p:cNvSpPr txBox="1"/>
          <p:nvPr/>
        </p:nvSpPr>
        <p:spPr>
          <a:xfrm>
            <a:off x="9564220" y="1627390"/>
            <a:ext cx="234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Spatial Patterns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FE5CC7-674A-4A6A-816C-D15642EE3AB6}"/>
              </a:ext>
            </a:extLst>
          </p:cNvPr>
          <p:cNvSpPr/>
          <p:nvPr/>
        </p:nvSpPr>
        <p:spPr>
          <a:xfrm>
            <a:off x="9564220" y="1642494"/>
            <a:ext cx="2347256" cy="3585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FAD178-1706-4252-AE5D-001643DF9E99}"/>
              </a:ext>
            </a:extLst>
          </p:cNvPr>
          <p:cNvSpPr/>
          <p:nvPr/>
        </p:nvSpPr>
        <p:spPr>
          <a:xfrm>
            <a:off x="7191632" y="2192506"/>
            <a:ext cx="1789044" cy="3542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C5C4E7-F7F9-47F7-9632-E517840A9B18}"/>
              </a:ext>
            </a:extLst>
          </p:cNvPr>
          <p:cNvSpPr txBox="1"/>
          <p:nvPr/>
        </p:nvSpPr>
        <p:spPr>
          <a:xfrm>
            <a:off x="7191632" y="2171698"/>
            <a:ext cx="178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 Scores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31EBC-5C77-4CFC-B7A1-72F86C5B0CCF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8980676" y="2369620"/>
            <a:ext cx="5835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A77DC7-6FBF-473B-AD85-467E8D5DD4C8}"/>
              </a:ext>
            </a:extLst>
          </p:cNvPr>
          <p:cNvSpPr txBox="1"/>
          <p:nvPr/>
        </p:nvSpPr>
        <p:spPr>
          <a:xfrm>
            <a:off x="9564220" y="2169287"/>
            <a:ext cx="23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Temporal Projections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437861-1C2A-4D0E-A07C-E898F6D9F551}"/>
              </a:ext>
            </a:extLst>
          </p:cNvPr>
          <p:cNvSpPr/>
          <p:nvPr/>
        </p:nvSpPr>
        <p:spPr>
          <a:xfrm>
            <a:off x="9564220" y="2199134"/>
            <a:ext cx="2347256" cy="3585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60AA54-CC9C-46A1-A20B-AFA3730A2CF4}"/>
              </a:ext>
            </a:extLst>
          </p:cNvPr>
          <p:cNvSpPr/>
          <p:nvPr/>
        </p:nvSpPr>
        <p:spPr>
          <a:xfrm>
            <a:off x="7191627" y="4642259"/>
            <a:ext cx="1789044" cy="717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B24A34-AC7D-4E6E-9EBA-FBA182D7001A}"/>
              </a:ext>
            </a:extLst>
          </p:cNvPr>
          <p:cNvSpPr txBox="1"/>
          <p:nvPr/>
        </p:nvSpPr>
        <p:spPr>
          <a:xfrm>
            <a:off x="7152411" y="4677675"/>
            <a:ext cx="179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 Domain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795D89-42CF-4918-9636-DBE3B7077900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 flipV="1">
            <a:off x="8980671" y="4972471"/>
            <a:ext cx="5582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9858AD-D47C-48F4-A747-28E37EA9AA47}"/>
              </a:ext>
            </a:extLst>
          </p:cNvPr>
          <p:cNvSpPr txBox="1"/>
          <p:nvPr/>
        </p:nvSpPr>
        <p:spPr>
          <a:xfrm>
            <a:off x="9520724" y="4677807"/>
            <a:ext cx="239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Cyclical / </a:t>
            </a:r>
            <a:r>
              <a:rPr lang="en-US" dirty="0" err="1"/>
              <a:t>Acyclical</a:t>
            </a:r>
            <a:r>
              <a:rPr lang="en-US" dirty="0"/>
              <a:t> Trends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336657-9463-4E32-AA54-A10054D15628}"/>
              </a:ext>
            </a:extLst>
          </p:cNvPr>
          <p:cNvSpPr/>
          <p:nvPr/>
        </p:nvSpPr>
        <p:spPr>
          <a:xfrm>
            <a:off x="9538885" y="4613757"/>
            <a:ext cx="2372589" cy="717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8672912-7668-4386-A63A-09E3B0B9119D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6540744" y="2096287"/>
            <a:ext cx="1100667" cy="199015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010830-E3F4-4B3B-8B37-28B1DD770DCF}"/>
              </a:ext>
            </a:extLst>
          </p:cNvPr>
          <p:cNvCxnSpPr/>
          <p:nvPr/>
        </p:nvCxnSpPr>
        <p:spPr>
          <a:xfrm>
            <a:off x="6096000" y="3633746"/>
            <a:ext cx="0" cy="104392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49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0A4FB-65C3-4EA2-8918-E5B660CCED24}"/>
              </a:ext>
            </a:extLst>
          </p:cNvPr>
          <p:cNvSpPr txBox="1"/>
          <p:nvPr/>
        </p:nvSpPr>
        <p:spPr>
          <a:xfrm>
            <a:off x="333954" y="230588"/>
            <a:ext cx="5311471" cy="6247864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2800" u="sng" dirty="0"/>
              <a:t>Space - Time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PCA:</a:t>
            </a:r>
            <a:r>
              <a:rPr lang="en-US" sz="2400" dirty="0"/>
              <a:t> Dimension reduction based on Principal Component Analysis </a:t>
            </a:r>
            <a:r>
              <a:rPr lang="en-US" sz="2400" u="sng" dirty="0"/>
              <a:t>on the entire field</a:t>
            </a:r>
            <a:r>
              <a:rPr lang="en-US" sz="2400" dirty="0"/>
              <a:t>. (Spatial Patterns)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Based on the </a:t>
            </a:r>
            <a:r>
              <a:rPr lang="en-US" sz="2400" u="sng" dirty="0"/>
              <a:t>cumulative variance</a:t>
            </a:r>
            <a:r>
              <a:rPr lang="en-US" sz="2400" dirty="0"/>
              <a:t> explained by the PCs, select an appropriate number of PCs.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Wavelet: </a:t>
            </a:r>
            <a:r>
              <a:rPr lang="en-US" sz="2400" dirty="0"/>
              <a:t>For each PC, carry out </a:t>
            </a:r>
            <a:r>
              <a:rPr lang="en-US" sz="2400" u="sng" dirty="0"/>
              <a:t>wavelet analysis</a:t>
            </a:r>
            <a:r>
              <a:rPr lang="en-US" sz="2400" dirty="0"/>
              <a:t>. (Temporal Patterns)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B1035-BC0D-4E96-A3EF-D46F871C6914}"/>
              </a:ext>
            </a:extLst>
          </p:cNvPr>
          <p:cNvSpPr txBox="1"/>
          <p:nvPr/>
        </p:nvSpPr>
        <p:spPr>
          <a:xfrm>
            <a:off x="6546575" y="230588"/>
            <a:ext cx="5311471" cy="630942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2800" u="sng" dirty="0"/>
              <a:t>Time - Space</a:t>
            </a:r>
          </a:p>
          <a:p>
            <a:endParaRPr lang="en-US" sz="28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Wavelet: </a:t>
            </a:r>
            <a:r>
              <a:rPr lang="en-US" sz="2400" dirty="0"/>
              <a:t>Carry out a wavelet analysis </a:t>
            </a:r>
            <a:r>
              <a:rPr lang="en-US" sz="2400" u="sng" dirty="0"/>
              <a:t>at each site</a:t>
            </a:r>
            <a:r>
              <a:rPr lang="en-US" sz="2400" dirty="0"/>
              <a:t>. (Temporal Patterns)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Clustering:</a:t>
            </a:r>
            <a:r>
              <a:rPr lang="en-US" sz="2400" dirty="0"/>
              <a:t> Based on the </a:t>
            </a:r>
            <a:r>
              <a:rPr lang="en-US" sz="2400" u="sng" dirty="0"/>
              <a:t>wavelet spectrums</a:t>
            </a:r>
            <a:r>
              <a:rPr lang="en-US" sz="2400" dirty="0"/>
              <a:t> the sites are hierarchically clustered.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PCA:</a:t>
            </a:r>
            <a:r>
              <a:rPr lang="en-US" sz="2400" dirty="0"/>
              <a:t> For each cluster, </a:t>
            </a:r>
            <a:r>
              <a:rPr lang="en-US" sz="2400" u="sng" dirty="0"/>
              <a:t>the 1st PC</a:t>
            </a:r>
            <a:r>
              <a:rPr lang="en-US" sz="2400" dirty="0"/>
              <a:t> is extracted. (Spatial Pattern)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Wavelet:</a:t>
            </a:r>
            <a:r>
              <a:rPr lang="en-US" sz="2400" dirty="0"/>
              <a:t> The wavelet transform is applied to the 1st PC.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9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346B6A-D073-42DB-A3A7-D8B3C83B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5" y="529034"/>
            <a:ext cx="5655904" cy="5571066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41D0C91-53F9-4AB8-8DC5-126243503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2911" y="523220"/>
            <a:ext cx="5655904" cy="55768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CB24D5-8F09-4C9E-A422-505599E81DEC}"/>
              </a:ext>
            </a:extLst>
          </p:cNvPr>
          <p:cNvSpPr/>
          <p:nvPr/>
        </p:nvSpPr>
        <p:spPr>
          <a:xfrm>
            <a:off x="143185" y="0"/>
            <a:ext cx="5655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Space - Time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31FD3-6D98-4D07-937D-BDE15B2F6AEC}"/>
              </a:ext>
            </a:extLst>
          </p:cNvPr>
          <p:cNvSpPr/>
          <p:nvPr/>
        </p:nvSpPr>
        <p:spPr>
          <a:xfrm>
            <a:off x="6392911" y="-31805"/>
            <a:ext cx="5655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Time-Space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8DE42-F44D-492B-8DBD-D870AC7A19C0}"/>
              </a:ext>
            </a:extLst>
          </p:cNvPr>
          <p:cNvSpPr txBox="1"/>
          <p:nvPr/>
        </p:nvSpPr>
        <p:spPr>
          <a:xfrm>
            <a:off x="63671" y="6131905"/>
            <a:ext cx="12128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Fig: (top-right) PC with loess fit. (top-left) Global wavelet spectrum. Red and Black line correspond to 90% red and white noise confidence intervals respectively. (bottom-right) Wavelet Power Spectrum. Areas unclosed in the thick black line are significant. (bottom left) Stations with associated absolute value of eigenvectors. Color Scheme – Blue to Red: Highest to Lowest. </a:t>
            </a:r>
          </a:p>
        </p:txBody>
      </p:sp>
    </p:spTree>
    <p:extLst>
      <p:ext uri="{BB962C8B-B14F-4D97-AF65-F5344CB8AC3E}">
        <p14:creationId xmlns:p14="http://schemas.microsoft.com/office/powerpoint/2010/main" val="47620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CB24D5-8F09-4C9E-A422-505599E81DEC}"/>
              </a:ext>
            </a:extLst>
          </p:cNvPr>
          <p:cNvSpPr/>
          <p:nvPr/>
        </p:nvSpPr>
        <p:spPr>
          <a:xfrm>
            <a:off x="55721" y="0"/>
            <a:ext cx="5655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Space - Time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31FD3-6D98-4D07-937D-BDE15B2F6AEC}"/>
              </a:ext>
            </a:extLst>
          </p:cNvPr>
          <p:cNvSpPr/>
          <p:nvPr/>
        </p:nvSpPr>
        <p:spPr>
          <a:xfrm>
            <a:off x="6392911" y="0"/>
            <a:ext cx="5655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Time - Space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326798BB-81BE-4B8B-A974-424603B8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9" y="523220"/>
            <a:ext cx="5557137" cy="5571066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2257F8E7-80AB-44C9-9FAF-38235BDC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44" y="523220"/>
            <a:ext cx="5655904" cy="55710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40DAC06-FBE9-4E7C-B72A-0478A7154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99" y="834888"/>
            <a:ext cx="2803398" cy="2305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8ADE24-F36C-42A9-B185-2E157BF7F469}"/>
              </a:ext>
            </a:extLst>
          </p:cNvPr>
          <p:cNvSpPr txBox="1"/>
          <p:nvPr/>
        </p:nvSpPr>
        <p:spPr>
          <a:xfrm>
            <a:off x="63671" y="6131905"/>
            <a:ext cx="12128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Fig: (top-right) PC with loess fit. (top-left) Global wavelet spectrum. Red and Black line correspond to 90% red and white noise confidence intervals respectively. (bottom-right) Wavelet Power Spectrum. Areas unclosed in the thick black line are significant. (bottom left) Stations with associated absolute value of eigenvectors. Color Scheme – Blue to Red: Highest to Lowest. </a:t>
            </a:r>
          </a:p>
        </p:txBody>
      </p:sp>
    </p:spTree>
    <p:extLst>
      <p:ext uri="{BB962C8B-B14F-4D97-AF65-F5344CB8AC3E}">
        <p14:creationId xmlns:p14="http://schemas.microsoft.com/office/powerpoint/2010/main" val="333447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C0F3-F897-4256-8267-83F6A89D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19" y="199446"/>
            <a:ext cx="10772775" cy="111204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PC-SETAR – Multisite Simulations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4D8D7-230A-46B4-97C5-0C7D751F655A}"/>
              </a:ext>
            </a:extLst>
          </p:cNvPr>
          <p:cNvSpPr txBox="1"/>
          <p:nvPr/>
        </p:nvSpPr>
        <p:spPr>
          <a:xfrm>
            <a:off x="723569" y="2361536"/>
            <a:ext cx="24251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05CA3-FFD7-4705-BA8A-2B251F0A1A33}"/>
              </a:ext>
            </a:extLst>
          </p:cNvPr>
          <p:cNvSpPr txBox="1"/>
          <p:nvPr/>
        </p:nvSpPr>
        <p:spPr>
          <a:xfrm>
            <a:off x="4414299" y="2361536"/>
            <a:ext cx="24251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SETAR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28C76-ED74-4B1B-8D27-B62668BA9949}"/>
              </a:ext>
            </a:extLst>
          </p:cNvPr>
          <p:cNvSpPr txBox="1"/>
          <p:nvPr/>
        </p:nvSpPr>
        <p:spPr>
          <a:xfrm>
            <a:off x="8105029" y="2361536"/>
            <a:ext cx="24251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Simulation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CD423F-506C-411A-9483-D21BC20DEB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48717" y="2592369"/>
            <a:ext cx="1265582" cy="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AA7ACF-ABCB-4BC4-BA8E-430889CE86F7}"/>
              </a:ext>
            </a:extLst>
          </p:cNvPr>
          <p:cNvCxnSpPr/>
          <p:nvPr/>
        </p:nvCxnSpPr>
        <p:spPr>
          <a:xfrm>
            <a:off x="6839447" y="2593937"/>
            <a:ext cx="1265582" cy="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CA48EF-834B-40EC-8D22-8F31803B244A}"/>
              </a:ext>
            </a:extLst>
          </p:cNvPr>
          <p:cNvSpPr txBox="1"/>
          <p:nvPr/>
        </p:nvSpPr>
        <p:spPr>
          <a:xfrm>
            <a:off x="723569" y="3244132"/>
            <a:ext cx="2910177" cy="258532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 Reduction.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Separation of Signal from the Noise.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PCs is selected by the cumulative variance explained.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D9CD5-0B86-4C9D-BC25-7D031A108649}"/>
              </a:ext>
            </a:extLst>
          </p:cNvPr>
          <p:cNvSpPr txBox="1"/>
          <p:nvPr/>
        </p:nvSpPr>
        <p:spPr>
          <a:xfrm>
            <a:off x="4414299" y="3244132"/>
            <a:ext cx="3091732" cy="286232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 Exciting Threshold Autoregressive(SETAR)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been shown to model much more complex behavior (Tong 1979).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separate SETAR Model is fit for each PC.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28230-1074-4282-AB2F-A222D6BC4648}"/>
              </a:ext>
            </a:extLst>
          </p:cNvPr>
          <p:cNvSpPr txBox="1"/>
          <p:nvPr/>
        </p:nvSpPr>
        <p:spPr>
          <a:xfrm>
            <a:off x="8105029" y="3244131"/>
            <a:ext cx="2910177" cy="230832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SETAR model is simulated (n~1000) times.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simulation, the PC’s are used to reconstruct the original data.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D57D-640C-4346-AC19-E5F844484179}"/>
              </a:ext>
            </a:extLst>
          </p:cNvPr>
          <p:cNvSpPr txBox="1"/>
          <p:nvPr/>
        </p:nvSpPr>
        <p:spPr>
          <a:xfrm>
            <a:off x="313037" y="1491049"/>
            <a:ext cx="1115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Research Question: Is there a statistical model that can capture and simulate these low frequency dynamics?</a:t>
            </a:r>
          </a:p>
        </p:txBody>
      </p:sp>
    </p:spTree>
    <p:extLst>
      <p:ext uri="{BB962C8B-B14F-4D97-AF65-F5344CB8AC3E}">
        <p14:creationId xmlns:p14="http://schemas.microsoft.com/office/powerpoint/2010/main" val="4012941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2925</TotalTime>
  <Words>1497</Words>
  <Application>Microsoft Office PowerPoint</Application>
  <PresentationFormat>Widescreen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Calisto MT</vt:lpstr>
      <vt:lpstr>Cambria Math</vt:lpstr>
      <vt:lpstr>Wingdings 2</vt:lpstr>
      <vt:lpstr>Slate</vt:lpstr>
      <vt:lpstr>Multi-site &amp; Multi-year conditional simulation and prediction of streamflow extremes: Identification of low frequency hydroclimatic variability in the Ohio River Basin  </vt:lpstr>
      <vt:lpstr>Introduction</vt:lpstr>
      <vt:lpstr>Objectives and Research Questions </vt:lpstr>
      <vt:lpstr>Data</vt:lpstr>
      <vt:lpstr>Principal Component Wavelet Clustering</vt:lpstr>
      <vt:lpstr>PowerPoint Presentation</vt:lpstr>
      <vt:lpstr>PowerPoint Presentation</vt:lpstr>
      <vt:lpstr>PowerPoint Presentation</vt:lpstr>
      <vt:lpstr>PC-SETAR – Multisite Simulations</vt:lpstr>
      <vt:lpstr>Self Exciting Threshold Autoregressive Models (SETAR)</vt:lpstr>
      <vt:lpstr>Self Exciting Threshold Autoregressive (SETAR) Models</vt:lpstr>
      <vt:lpstr>Simulating the PC Moments</vt:lpstr>
      <vt:lpstr>Global Wavelet Spectrum Replication </vt:lpstr>
      <vt:lpstr>Prediction using Climate Indices</vt:lpstr>
      <vt:lpstr>Regression Results </vt:lpstr>
      <vt:lpstr>PowerPoint Presentation</vt:lpstr>
      <vt:lpstr>Prediction Skill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Multi-site &amp; Multi-year conditional simulation of streamflow extremes: Identification and  prediction of low frequency hydroclimatic variability in the Ohio River Basin</dc:title>
  <dc:creator>Yash Amonkar</dc:creator>
  <cp:lastModifiedBy>Yash Amonkar</cp:lastModifiedBy>
  <cp:revision>67</cp:revision>
  <dcterms:created xsi:type="dcterms:W3CDTF">2019-09-03T14:01:02Z</dcterms:created>
  <dcterms:modified xsi:type="dcterms:W3CDTF">2019-09-12T21:27:50Z</dcterms:modified>
</cp:coreProperties>
</file>