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144000" cy="6858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manu Lall" initials="UL" lastIdx="10" clrIdx="0">
    <p:extLst>
      <p:ext uri="{19B8F6BF-5375-455C-9EA6-DF929625EA0E}">
        <p15:presenceInfo xmlns:p15="http://schemas.microsoft.com/office/powerpoint/2012/main" userId="9145f2df587622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577" autoAdjust="0"/>
  </p:normalViewPr>
  <p:slideViewPr>
    <p:cSldViewPr snapToGrid="0">
      <p:cViewPr>
        <p:scale>
          <a:sx n="30" d="100"/>
          <a:sy n="30" d="100"/>
        </p:scale>
        <p:origin x="-1716" y="-21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DFAB85-6BB0-4A7F-B62F-528C3B17097A}" type="datetimeFigureOut">
              <a:rPr lang="en-US" smtClean="0"/>
              <a:t>5/29/2019</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E39741-2E8C-4FDD-B93B-42D55C0239FD}" type="slidenum">
              <a:rPr lang="en-US" smtClean="0"/>
              <a:t>‹#›</a:t>
            </a:fld>
            <a:endParaRPr lang="en-US" dirty="0"/>
          </a:p>
        </p:txBody>
      </p:sp>
    </p:spTree>
    <p:extLst>
      <p:ext uri="{BB962C8B-B14F-4D97-AF65-F5344CB8AC3E}">
        <p14:creationId xmlns:p14="http://schemas.microsoft.com/office/powerpoint/2010/main" val="3012331130"/>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39741-2E8C-4FDD-B93B-42D55C0239FD}" type="slidenum">
              <a:rPr lang="en-US" smtClean="0"/>
              <a:t>1</a:t>
            </a:fld>
            <a:endParaRPr lang="en-US" dirty="0"/>
          </a:p>
        </p:txBody>
      </p:sp>
    </p:spTree>
    <p:extLst>
      <p:ext uri="{BB962C8B-B14F-4D97-AF65-F5344CB8AC3E}">
        <p14:creationId xmlns:p14="http://schemas.microsoft.com/office/powerpoint/2010/main" val="1468853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CF95-04DA-442E-B106-1D5D255A7FD8}"/>
              </a:ext>
            </a:extLst>
          </p:cNvPr>
          <p:cNvSpPr>
            <a:spLocks noGrp="1"/>
          </p:cNvSpPr>
          <p:nvPr>
            <p:ph type="ctrTitle"/>
          </p:nvPr>
        </p:nvSpPr>
        <p:spPr>
          <a:xfrm>
            <a:off x="5486400" y="5387342"/>
            <a:ext cx="32918400" cy="1146048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67A9B-AC15-44F6-9995-9B279654EAAF}"/>
              </a:ext>
            </a:extLst>
          </p:cNvPr>
          <p:cNvSpPr>
            <a:spLocks noGrp="1"/>
          </p:cNvSpPr>
          <p:nvPr>
            <p:ph type="subTitle" idx="1"/>
          </p:nvPr>
        </p:nvSpPr>
        <p:spPr>
          <a:xfrm>
            <a:off x="5486400" y="17289782"/>
            <a:ext cx="32918400" cy="79476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C7E9B-16FA-43A7-90E6-27919BA0A120}"/>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5" name="Footer Placeholder 4">
            <a:extLst>
              <a:ext uri="{FF2B5EF4-FFF2-40B4-BE49-F238E27FC236}">
                <a16:creationId xmlns:a16="http://schemas.microsoft.com/office/drawing/2014/main" id="{BD11CCBA-4027-4B91-8981-E8F018095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0A9691-C0C7-488B-B3A5-3A67FC2D62E3}"/>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2581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23E-83D6-4CFB-826C-9C5A90128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D05BE-6723-4FF4-B555-4600BC8A9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D7DA-5060-4605-9F2F-07B92753600C}"/>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5" name="Footer Placeholder 4">
            <a:extLst>
              <a:ext uri="{FF2B5EF4-FFF2-40B4-BE49-F238E27FC236}">
                <a16:creationId xmlns:a16="http://schemas.microsoft.com/office/drawing/2014/main" id="{F6839564-8017-4225-ADAF-28E744DAF0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DFD689-52FA-4E3B-BA19-62549E8F043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43101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AD2FE-FC1C-4020-B877-C90CEB557B3C}"/>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35A0C-1522-4F8B-B513-29A2D51A8E23}"/>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29A87-1CAF-4119-B752-9383DD3CDB58}"/>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5" name="Footer Placeholder 4">
            <a:extLst>
              <a:ext uri="{FF2B5EF4-FFF2-40B4-BE49-F238E27FC236}">
                <a16:creationId xmlns:a16="http://schemas.microsoft.com/office/drawing/2014/main" id="{A373B969-195E-4D12-B8F3-262BF547B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C61A63-E468-462C-84CC-2C9BD7EEC41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89198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BAA8-B415-4D73-A182-4820BE1FE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D16B8-10DB-47E7-86FE-97976978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2900D-DCB3-4D3D-89A2-384DD885FA1D}"/>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5" name="Footer Placeholder 4">
            <a:extLst>
              <a:ext uri="{FF2B5EF4-FFF2-40B4-BE49-F238E27FC236}">
                <a16:creationId xmlns:a16="http://schemas.microsoft.com/office/drawing/2014/main" id="{5062490D-CD1D-45BD-AA16-FDE8C569DE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9B39FD-FEFB-4FB9-AEA7-64120923227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4789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0EB-DFC7-45D5-8176-31015D7E7606}"/>
              </a:ext>
            </a:extLst>
          </p:cNvPr>
          <p:cNvSpPr>
            <a:spLocks noGrp="1"/>
          </p:cNvSpPr>
          <p:nvPr>
            <p:ph type="title"/>
          </p:nvPr>
        </p:nvSpPr>
        <p:spPr>
          <a:xfrm>
            <a:off x="2994660" y="8206745"/>
            <a:ext cx="37856160" cy="136931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E4E51-34E4-4EE8-A1DC-A3A59300B79F}"/>
              </a:ext>
            </a:extLst>
          </p:cNvPr>
          <p:cNvSpPr>
            <a:spLocks noGrp="1"/>
          </p:cNvSpPr>
          <p:nvPr>
            <p:ph type="body" idx="1"/>
          </p:nvPr>
        </p:nvSpPr>
        <p:spPr>
          <a:xfrm>
            <a:off x="2994660" y="22029425"/>
            <a:ext cx="37856160" cy="720089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83F19-8C43-463A-94CE-29CBA0E7F71E}"/>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5" name="Footer Placeholder 4">
            <a:extLst>
              <a:ext uri="{FF2B5EF4-FFF2-40B4-BE49-F238E27FC236}">
                <a16:creationId xmlns:a16="http://schemas.microsoft.com/office/drawing/2014/main" id="{9DFC4BB1-046F-4452-8CA5-E3E41E2C57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79A66C-8183-489E-B4CB-386C7B806A1F}"/>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98794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3E23-8721-4D51-84BB-E5F6035E8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295A4-ABCA-4B06-892E-9D910C8B4C7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F1313-5E3B-4203-B521-8D0FB9B5093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EC280-D472-465D-A904-C3716ECD3F44}"/>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6" name="Footer Placeholder 5">
            <a:extLst>
              <a:ext uri="{FF2B5EF4-FFF2-40B4-BE49-F238E27FC236}">
                <a16:creationId xmlns:a16="http://schemas.microsoft.com/office/drawing/2014/main" id="{F1DE60CD-0085-404C-9283-FFA8E2268E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7559D1-E108-4781-A325-95236DA46D1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66895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4643-9C9F-4AA7-A67C-8EBA1D5589BA}"/>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BFB0D-007D-4657-B5FD-A8E633DF735F}"/>
              </a:ext>
            </a:extLst>
          </p:cNvPr>
          <p:cNvSpPr>
            <a:spLocks noGrp="1"/>
          </p:cNvSpPr>
          <p:nvPr>
            <p:ph type="body" idx="1"/>
          </p:nvPr>
        </p:nvSpPr>
        <p:spPr>
          <a:xfrm>
            <a:off x="3023239" y="8069582"/>
            <a:ext cx="18568033"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516C1-1DC3-4495-B2E0-72201E40E276}"/>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EC7D9-FDD7-4E16-B32F-A0FE0EAFE48B}"/>
              </a:ext>
            </a:extLst>
          </p:cNvPr>
          <p:cNvSpPr>
            <a:spLocks noGrp="1"/>
          </p:cNvSpPr>
          <p:nvPr>
            <p:ph type="body" sz="quarter" idx="3"/>
          </p:nvPr>
        </p:nvSpPr>
        <p:spPr>
          <a:xfrm>
            <a:off x="22219920" y="8069582"/>
            <a:ext cx="18659477"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D62D3-44E5-4D8D-84FE-DC4E6E76D78B}"/>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EF629-80E4-42BC-ABC3-3EDAF1F205EF}"/>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8" name="Footer Placeholder 7">
            <a:extLst>
              <a:ext uri="{FF2B5EF4-FFF2-40B4-BE49-F238E27FC236}">
                <a16:creationId xmlns:a16="http://schemas.microsoft.com/office/drawing/2014/main" id="{AC25757E-EC49-4061-AF2E-7C7FAAB66F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6ED1BB-FB6B-4775-977E-2AC087692A9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17046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D7E0-95ED-4628-AEB7-22F1EF5D7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41881B-A50E-4C0B-A6E2-49E2C35490D3}"/>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4" name="Footer Placeholder 3">
            <a:extLst>
              <a:ext uri="{FF2B5EF4-FFF2-40B4-BE49-F238E27FC236}">
                <a16:creationId xmlns:a16="http://schemas.microsoft.com/office/drawing/2014/main" id="{34AC8BCD-C82E-4B9B-8937-F11EC0FAC7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E94A24-7916-4A52-94B8-59382B18AAE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98791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2A985-953A-4CE8-B9B0-C6484EBFC42A}"/>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3" name="Footer Placeholder 2">
            <a:extLst>
              <a:ext uri="{FF2B5EF4-FFF2-40B4-BE49-F238E27FC236}">
                <a16:creationId xmlns:a16="http://schemas.microsoft.com/office/drawing/2014/main" id="{10B24C3A-2906-4ADA-8F36-C981F4F40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C04310-8623-4799-BDD5-18943D775CA1}"/>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32935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C28-C49A-435B-B6B0-047EE30DD179}"/>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1DA97-0FD9-413E-BB52-9A29A3675883}"/>
              </a:ext>
            </a:extLst>
          </p:cNvPr>
          <p:cNvSpPr>
            <a:spLocks noGrp="1"/>
          </p:cNvSpPr>
          <p:nvPr>
            <p:ph idx="1"/>
          </p:nvPr>
        </p:nvSpPr>
        <p:spPr>
          <a:xfrm>
            <a:off x="18659477" y="4739642"/>
            <a:ext cx="22219920"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F3141-315E-4C95-9DD1-BF83C0A141BF}"/>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54B4-9AF9-4F1B-BCF3-C72E4C42DBED}"/>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6" name="Footer Placeholder 5">
            <a:extLst>
              <a:ext uri="{FF2B5EF4-FFF2-40B4-BE49-F238E27FC236}">
                <a16:creationId xmlns:a16="http://schemas.microsoft.com/office/drawing/2014/main" id="{4AB1FD0E-C214-413F-BAD9-EE1C25845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D0A725-E6DC-4B78-BC39-8743F324509E}"/>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70559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8F8D-7F35-417A-AD07-07A616172DCD}"/>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96BC5-022C-4DDB-AACD-A5E638F4841B}"/>
              </a:ext>
            </a:extLst>
          </p:cNvPr>
          <p:cNvSpPr>
            <a:spLocks noGrp="1"/>
          </p:cNvSpPr>
          <p:nvPr>
            <p:ph type="pic" idx="1"/>
          </p:nvPr>
        </p:nvSpPr>
        <p:spPr>
          <a:xfrm>
            <a:off x="18659477" y="4739642"/>
            <a:ext cx="22219920"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971B50-19B5-43F8-9245-7E5786F05DD9}"/>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36C60-62BD-45F2-94B9-76459240910A}"/>
              </a:ext>
            </a:extLst>
          </p:cNvPr>
          <p:cNvSpPr>
            <a:spLocks noGrp="1"/>
          </p:cNvSpPr>
          <p:nvPr>
            <p:ph type="dt" sz="half" idx="10"/>
          </p:nvPr>
        </p:nvSpPr>
        <p:spPr/>
        <p:txBody>
          <a:bodyPr/>
          <a:lstStyle/>
          <a:p>
            <a:fld id="{E359BF50-459C-4C88-AC52-EF52FE6D9951}" type="datetimeFigureOut">
              <a:rPr lang="en-US" smtClean="0"/>
              <a:t>5/29/2019</a:t>
            </a:fld>
            <a:endParaRPr lang="en-US" dirty="0"/>
          </a:p>
        </p:txBody>
      </p:sp>
      <p:sp>
        <p:nvSpPr>
          <p:cNvPr id="6" name="Footer Placeholder 5">
            <a:extLst>
              <a:ext uri="{FF2B5EF4-FFF2-40B4-BE49-F238E27FC236}">
                <a16:creationId xmlns:a16="http://schemas.microsoft.com/office/drawing/2014/main" id="{E31BD481-C00F-4E75-B63A-42E256CE13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3F3EB8-3E76-4B8B-96CC-D1366731F15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404220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DCEBE-6A5F-4A59-836C-4334439E6BC9}"/>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EB6EA-8E44-4BA1-B47D-C4BBA7E879A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EDD8-C5A5-4F97-B18E-F7EE92B1D36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E359BF50-459C-4C88-AC52-EF52FE6D9951}" type="datetimeFigureOut">
              <a:rPr lang="en-US" smtClean="0"/>
              <a:t>5/29/2019</a:t>
            </a:fld>
            <a:endParaRPr lang="en-US" dirty="0"/>
          </a:p>
        </p:txBody>
      </p:sp>
      <p:sp>
        <p:nvSpPr>
          <p:cNvPr id="5" name="Footer Placeholder 4">
            <a:extLst>
              <a:ext uri="{FF2B5EF4-FFF2-40B4-BE49-F238E27FC236}">
                <a16:creationId xmlns:a16="http://schemas.microsoft.com/office/drawing/2014/main" id="{63EBC0FE-175E-4C5C-8901-86078B0C4432}"/>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63F41C-326B-4F6F-B122-E45DD939527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B8C6502D-7423-46D6-A8EC-387111D6EBD4}" type="slidenum">
              <a:rPr lang="en-US" smtClean="0"/>
              <a:t>‹#›</a:t>
            </a:fld>
            <a:endParaRPr lang="en-US" dirty="0"/>
          </a:p>
        </p:txBody>
      </p:sp>
    </p:spTree>
    <p:extLst>
      <p:ext uri="{BB962C8B-B14F-4D97-AF65-F5344CB8AC3E}">
        <p14:creationId xmlns:p14="http://schemas.microsoft.com/office/powerpoint/2010/main" val="226350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E8CA4B-C282-4A96-95D2-7B84E84EFFFA}"/>
              </a:ext>
            </a:extLst>
          </p:cNvPr>
          <p:cNvSpPr txBox="1"/>
          <p:nvPr/>
        </p:nvSpPr>
        <p:spPr>
          <a:xfrm>
            <a:off x="639824" y="707340"/>
            <a:ext cx="42467413" cy="3803477"/>
          </a:xfrm>
          <a:prstGeom prst="rect">
            <a:avLst/>
          </a:prstGeom>
          <a:solidFill>
            <a:schemeClr val="accent5">
              <a:lumMod val="60000"/>
              <a:lumOff val="40000"/>
            </a:schemeClr>
          </a:solidFill>
        </p:spPr>
        <p:txBody>
          <a:bodyPr wrap="square" rtlCol="0">
            <a:spAutoFit/>
          </a:bodyPr>
          <a:lstStyle/>
          <a:p>
            <a:pPr algn="ctr"/>
            <a:r>
              <a:rPr lang="en-US" b="1" dirty="0"/>
              <a:t>Spatiotemporal Clustered Risk of Flooding in the Ohio River Basin and American Midwest.</a:t>
            </a:r>
          </a:p>
          <a:p>
            <a:pPr algn="ctr"/>
            <a:endParaRPr lang="en-US" b="1" dirty="0"/>
          </a:p>
          <a:p>
            <a:pPr algn="ctr"/>
            <a:r>
              <a:rPr lang="en-US" sz="4800" b="1" dirty="0"/>
              <a:t>Yash Amonkar, Upmanu Lall</a:t>
            </a:r>
          </a:p>
          <a:p>
            <a:pPr algn="ctr"/>
            <a:r>
              <a:rPr lang="en-US" sz="4800" b="1" dirty="0"/>
              <a:t>Department of Earth and Environmental Engineering, Columbia Water Center, Columbia University.</a:t>
            </a:r>
          </a:p>
        </p:txBody>
      </p:sp>
      <p:sp>
        <p:nvSpPr>
          <p:cNvPr id="5" name="TextBox 4">
            <a:extLst>
              <a:ext uri="{FF2B5EF4-FFF2-40B4-BE49-F238E27FC236}">
                <a16:creationId xmlns:a16="http://schemas.microsoft.com/office/drawing/2014/main" id="{E80EC316-C3AA-43BB-B530-84D7BBA4E628}"/>
              </a:ext>
            </a:extLst>
          </p:cNvPr>
          <p:cNvSpPr txBox="1"/>
          <p:nvPr/>
        </p:nvSpPr>
        <p:spPr>
          <a:xfrm>
            <a:off x="639824" y="4975423"/>
            <a:ext cx="10111034" cy="8217634"/>
          </a:xfrm>
          <a:prstGeom prst="rect">
            <a:avLst/>
          </a:prstGeom>
          <a:solidFill>
            <a:schemeClr val="accent5">
              <a:lumMod val="60000"/>
              <a:lumOff val="40000"/>
            </a:schemeClr>
          </a:solidFill>
        </p:spPr>
        <p:txBody>
          <a:bodyPr wrap="square" rtlCol="0">
            <a:spAutoFit/>
          </a:bodyPr>
          <a:lstStyle/>
          <a:p>
            <a:r>
              <a:rPr lang="en-US" sz="4800" dirty="0"/>
              <a:t>Introduction</a:t>
            </a:r>
            <a:endParaRPr lang="en-US" sz="2400" dirty="0"/>
          </a:p>
          <a:p>
            <a:pPr marL="342900" indent="-342900">
              <a:buFont typeface="Arial" panose="020B0604020202020204" pitchFamily="34" charset="0"/>
              <a:buChar char="•"/>
            </a:pPr>
            <a:r>
              <a:rPr lang="en-US" sz="2400" dirty="0"/>
              <a:t>Floods led to  more than half a million deaths worldwide from 1980-2009</a:t>
            </a:r>
            <a:r>
              <a:rPr lang="en-US" sz="2400" baseline="30000" dirty="0"/>
              <a:t>1</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Clustered flood occurrences across large regions are particularly catastrophic. This has been observed in the Mid-western USA since the 1930s.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Moseley (</a:t>
            </a:r>
            <a:r>
              <a:rPr lang="en-US" sz="2400" b="1" dirty="0"/>
              <a:t>1939</a:t>
            </a:r>
            <a:r>
              <a:rPr lang="en-US" sz="2400" dirty="0"/>
              <a:t>): “…the centers of greatest storminess over the United States and Canada shift in both latitude and longitude. After moving east for a number of years the location of these centers returns abruptly to a position much farther west. It may be that after ninety years the storm centers return to very nearly the same place which they had at the beginning.”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Brooks(</a:t>
            </a:r>
            <a:r>
              <a:rPr lang="en-US" sz="2400" b="1" dirty="0"/>
              <a:t>1937</a:t>
            </a:r>
            <a:r>
              <a:rPr lang="en-US" sz="2400" dirty="0"/>
              <a:t>)“The conditions causing the excessive rainfall of up from 13 inches in southwestern Indiana to 12.7 in north- central Ohio in March, 1913, were almost identical with those of January, 1937”</a:t>
            </a:r>
            <a:endParaRPr lang="en-US" sz="2400" u="sng" dirty="0"/>
          </a:p>
          <a:p>
            <a:pPr marL="342900" indent="-342900">
              <a:buFont typeface="Arial" panose="020B0604020202020204" pitchFamily="34" charset="0"/>
              <a:buChar char="•"/>
            </a:pPr>
            <a:endParaRPr lang="en-US" sz="2400" u="sng" dirty="0"/>
          </a:p>
          <a:p>
            <a:pPr marL="342900" indent="-342900">
              <a:buFont typeface="Arial" panose="020B0604020202020204" pitchFamily="34" charset="0"/>
              <a:buChar char="•"/>
            </a:pPr>
            <a:r>
              <a:rPr lang="en-US" sz="2400" dirty="0"/>
              <a:t>Research Question:- What can we infer as to space-time clustering of floods from historical streamflow data from the Ohio River Basin?</a:t>
            </a:r>
          </a:p>
          <a:p>
            <a:pPr marL="342900" indent="-342900">
              <a:buFont typeface="Arial" panose="020B0604020202020204" pitchFamily="34" charset="0"/>
              <a:buChar char="•"/>
            </a:pPr>
            <a:endParaRPr lang="en-US" sz="2400" dirty="0"/>
          </a:p>
          <a:p>
            <a:r>
              <a:rPr lang="en-US" sz="1600" dirty="0"/>
              <a:t>1 - Doocy, S., Daniels, A., Murray, S., &amp; Kirsch, T. D. (2013). The human impact of floods: a historical review of events 1980-2009 and systematic literature review. </a:t>
            </a:r>
            <a:r>
              <a:rPr lang="en-US" sz="1600" i="1" dirty="0"/>
              <a:t>PLoS currents</a:t>
            </a:r>
            <a:r>
              <a:rPr lang="en-US" sz="1600" dirty="0"/>
              <a:t>, </a:t>
            </a:r>
            <a:r>
              <a:rPr lang="en-US" sz="1600" i="1" dirty="0"/>
              <a:t>5</a:t>
            </a:r>
            <a:r>
              <a:rPr lang="en-US" sz="1600" dirty="0"/>
              <a:t>.</a:t>
            </a:r>
          </a:p>
          <a:p>
            <a:endParaRPr lang="en-US" sz="1600" dirty="0"/>
          </a:p>
        </p:txBody>
      </p:sp>
      <p:sp>
        <p:nvSpPr>
          <p:cNvPr id="6" name="TextBox 5">
            <a:extLst>
              <a:ext uri="{FF2B5EF4-FFF2-40B4-BE49-F238E27FC236}">
                <a16:creationId xmlns:a16="http://schemas.microsoft.com/office/drawing/2014/main" id="{FDEC85EB-7F1A-4DDD-8DF9-86CCE071E69A}"/>
              </a:ext>
            </a:extLst>
          </p:cNvPr>
          <p:cNvSpPr txBox="1"/>
          <p:nvPr/>
        </p:nvSpPr>
        <p:spPr>
          <a:xfrm>
            <a:off x="639824" y="13828678"/>
            <a:ext cx="10111034" cy="9448740"/>
          </a:xfrm>
          <a:prstGeom prst="rect">
            <a:avLst/>
          </a:prstGeom>
          <a:solidFill>
            <a:schemeClr val="accent5">
              <a:lumMod val="60000"/>
              <a:lumOff val="40000"/>
            </a:schemeClr>
          </a:solidFill>
        </p:spPr>
        <p:txBody>
          <a:bodyPr wrap="square" rtlCol="0">
            <a:spAutoFit/>
          </a:bodyPr>
          <a:lstStyle/>
          <a:p>
            <a:r>
              <a:rPr lang="en-US" sz="4800" dirty="0"/>
              <a:t>2019 Midwest Flooding </a:t>
            </a:r>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1600" dirty="0"/>
              <a:t>1. https://www.noaa.gov/media-release/spring-outlook-historic-</a:t>
            </a:r>
          </a:p>
          <a:p>
            <a:r>
              <a:rPr lang="en-US" sz="1600" dirty="0"/>
              <a:t>widespread-flooding-to-continue-through-may</a:t>
            </a:r>
          </a:p>
          <a:p>
            <a:r>
              <a:rPr lang="en-US" sz="1600" dirty="0"/>
              <a:t>2. https://www.nytimes.com/2019/05/24/us/midwest-river-flooding.html</a:t>
            </a:r>
          </a:p>
          <a:p>
            <a:r>
              <a:rPr lang="en-US" sz="1600" dirty="0"/>
              <a:t>3. NOAA – National Temperature and Precipitation Maps. </a:t>
            </a:r>
          </a:p>
          <a:p>
            <a:r>
              <a:rPr lang="en-US" sz="1600" dirty="0"/>
              <a:t>4. https://www.wired.com/story/for-the-midwest-epic-flooding-is-the-face-of-climate-change/</a:t>
            </a:r>
            <a:endParaRPr lang="en-US" sz="1100" dirty="0"/>
          </a:p>
        </p:txBody>
      </p:sp>
      <p:sp>
        <p:nvSpPr>
          <p:cNvPr id="8" name="TextBox 7">
            <a:extLst>
              <a:ext uri="{FF2B5EF4-FFF2-40B4-BE49-F238E27FC236}">
                <a16:creationId xmlns:a16="http://schemas.microsoft.com/office/drawing/2014/main" id="{B897CDA4-0CA5-430A-BD99-4B646FF09659}"/>
              </a:ext>
            </a:extLst>
          </p:cNvPr>
          <p:cNvSpPr txBox="1"/>
          <p:nvPr/>
        </p:nvSpPr>
        <p:spPr>
          <a:xfrm>
            <a:off x="639824" y="23563022"/>
            <a:ext cx="10111034" cy="8740854"/>
          </a:xfrm>
          <a:prstGeom prst="rect">
            <a:avLst/>
          </a:prstGeom>
          <a:solidFill>
            <a:schemeClr val="accent5">
              <a:lumMod val="60000"/>
              <a:lumOff val="40000"/>
            </a:schemeClr>
          </a:solidFill>
        </p:spPr>
        <p:txBody>
          <a:bodyPr wrap="square" rtlCol="0">
            <a:spAutoFit/>
          </a:bodyPr>
          <a:lstStyle/>
          <a:p>
            <a:r>
              <a:rPr lang="en-US" sz="4800" dirty="0"/>
              <a:t>Data Sources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1800" dirty="0"/>
          </a:p>
          <a:p>
            <a:pPr marL="342900" indent="-342900">
              <a:buAutoNum type="arabicPeriod"/>
            </a:pPr>
            <a:r>
              <a:rPr kumimoji="0" lang="en-US" altLang="en-US" sz="1400" b="0" i="0" u="none" strike="noStrike" cap="none" normalizeH="0" baseline="0" dirty="0">
                <a:ln>
                  <a:noFill/>
                </a:ln>
                <a:solidFill>
                  <a:srgbClr val="000000"/>
                </a:solidFill>
                <a:effectLst/>
                <a:latin typeface="Lucida Console" panose="020B0609040504020204" pitchFamily="49" charset="0"/>
              </a:rPr>
              <a:t>Hirsch, R.M., and De Cicco, L.A., 2015, User guide to Exploration and Graphics for RivEr Trends (EGRET) and dataRetrieval: R packages for hydrologic data (version 2.0, February 2015): U.S. Geological Survey Techniques and Methods book 4, chap. A10, 93 p., </a:t>
            </a:r>
            <a:r>
              <a:rPr lang="en-US" altLang="en-US" sz="1400" dirty="0">
                <a:solidFill>
                  <a:srgbClr val="000000"/>
                </a:solidFill>
                <a:latin typeface="Lucida Console" panose="020B0609040504020204" pitchFamily="49" charset="0"/>
              </a:rPr>
              <a:t>http://dx.doi.org/10.3133/tm4A10</a:t>
            </a:r>
            <a:endParaRPr lang="en-US" altLang="en-US" sz="1400" dirty="0">
              <a:latin typeface="Arial" panose="020B0604020202020204" pitchFamily="34" charset="0"/>
            </a:endParaRPr>
          </a:p>
          <a:p>
            <a:pPr marL="342900" indent="-342900">
              <a:buAutoNum type="arabicPeriod"/>
            </a:pPr>
            <a:r>
              <a:rPr kumimoji="0" lang="en-US" altLang="en-US" sz="1400" b="0" i="0" u="none" strike="noStrike" cap="none" normalizeH="0" baseline="0" dirty="0">
                <a:ln>
                  <a:noFill/>
                </a:ln>
                <a:solidFill>
                  <a:srgbClr val="000000"/>
                </a:solidFill>
                <a:effectLst/>
                <a:latin typeface="Lucida Console" panose="020B0609040504020204" pitchFamily="49" charset="0"/>
              </a:rPr>
              <a:t>Gopi Goteti and Joseph Stachelek (2016). dams: Dams in the United States from the National Inventory of Dams (NID). R package version 0.2. </a:t>
            </a:r>
            <a:r>
              <a:rPr lang="en-US" altLang="en-US" sz="1400" dirty="0">
                <a:solidFill>
                  <a:srgbClr val="000000"/>
                </a:solidFill>
                <a:latin typeface="Lucida Console" panose="020B0609040504020204" pitchFamily="49" charset="0"/>
              </a:rPr>
              <a:t>https://CRAN.R-project.org/package=dams</a:t>
            </a:r>
            <a:endParaRPr kumimoji="0" lang="en-US" altLang="en-US" sz="1400" b="0" i="0" u="none" strike="noStrike" cap="none" normalizeH="0" baseline="0" dirty="0">
              <a:ln>
                <a:noFill/>
              </a:ln>
              <a:solidFill>
                <a:srgbClr val="000000"/>
              </a:solidFill>
              <a:effectLst/>
              <a:latin typeface="Lucida Console" panose="020B0609040504020204" pitchFamily="49" charset="0"/>
            </a:endParaRPr>
          </a:p>
          <a:p>
            <a:pPr marL="342900" indent="-342900">
              <a:buFontTx/>
              <a:buAutoNum type="arabicPeriod"/>
            </a:pPr>
            <a:r>
              <a:rPr lang="en-US" altLang="en-US" sz="1400" dirty="0">
                <a:solidFill>
                  <a:srgbClr val="000000"/>
                </a:solidFill>
                <a:latin typeface="Lucida Console" panose="020B0609040504020204" pitchFamily="49" charset="0"/>
              </a:rPr>
              <a:t>KNMI Climate Explorer - </a:t>
            </a:r>
            <a:r>
              <a:rPr lang="en-US" sz="1400" u="sng" dirty="0"/>
              <a:t>https://climexp.knmi.nl/</a:t>
            </a:r>
            <a:endParaRPr lang="en-US" sz="1800" u="sng" dirty="0"/>
          </a:p>
        </p:txBody>
      </p:sp>
      <p:sp>
        <p:nvSpPr>
          <p:cNvPr id="10" name="TextBox 9">
            <a:extLst>
              <a:ext uri="{FF2B5EF4-FFF2-40B4-BE49-F238E27FC236}">
                <a16:creationId xmlns:a16="http://schemas.microsoft.com/office/drawing/2014/main" id="{9C70AEF8-861C-417F-A987-7BD251E43A0D}"/>
              </a:ext>
            </a:extLst>
          </p:cNvPr>
          <p:cNvSpPr txBox="1"/>
          <p:nvPr/>
        </p:nvSpPr>
        <p:spPr>
          <a:xfrm>
            <a:off x="741249" y="24409334"/>
            <a:ext cx="4205910" cy="489364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Streamflow Gauges  - USGS/Data Retrieval Package in R</a:t>
            </a:r>
            <a:r>
              <a:rPr lang="en-US" sz="2400" baseline="30000" dirty="0"/>
              <a:t>1</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Dams – National Inventory of Dams/Dams package in R</a:t>
            </a:r>
            <a:r>
              <a:rPr lang="en-US" sz="2400" baseline="30000" dirty="0"/>
              <a:t>2</a:t>
            </a:r>
            <a:r>
              <a:rPr lang="en-US" sz="2400" dirty="0"/>
              <a:t>.</a:t>
            </a:r>
          </a:p>
          <a:p>
            <a:endParaRPr lang="en-US" sz="2400" dirty="0"/>
          </a:p>
          <a:p>
            <a:pPr marL="342900" indent="-342900">
              <a:buFont typeface="Arial" panose="020B0604020202020204" pitchFamily="34" charset="0"/>
              <a:buChar char="•"/>
            </a:pPr>
            <a:r>
              <a:rPr lang="en-US" sz="2400" dirty="0"/>
              <a:t>Climate Indices</a:t>
            </a:r>
            <a:r>
              <a:rPr lang="en-US" sz="2400" baseline="30000" dirty="0"/>
              <a:t>3</a:t>
            </a:r>
          </a:p>
          <a:p>
            <a:pPr marL="457200" indent="-457200">
              <a:buFont typeface="+mj-lt"/>
              <a:buAutoNum type="arabicPeriod"/>
            </a:pPr>
            <a:r>
              <a:rPr lang="en-US" sz="2400" dirty="0"/>
              <a:t>ENSO – Nino 3.4 – HadISST</a:t>
            </a:r>
          </a:p>
          <a:p>
            <a:pPr marL="457200" indent="-457200">
              <a:buFont typeface="+mj-lt"/>
              <a:buAutoNum type="arabicPeriod"/>
            </a:pPr>
            <a:r>
              <a:rPr lang="en-US" sz="2400" dirty="0"/>
              <a:t>PDO – JISAO</a:t>
            </a:r>
          </a:p>
          <a:p>
            <a:pPr marL="457200" indent="-457200">
              <a:buFont typeface="+mj-lt"/>
              <a:buAutoNum type="arabicPeriod"/>
            </a:pPr>
            <a:r>
              <a:rPr lang="en-US" sz="2400" dirty="0"/>
              <a:t>AMO – HadSST</a:t>
            </a:r>
          </a:p>
          <a:p>
            <a:pPr marL="457200" indent="-457200">
              <a:buFont typeface="+mj-lt"/>
              <a:buAutoNum type="arabicPeriod"/>
            </a:pPr>
            <a:r>
              <a:rPr lang="en-US" sz="2400" dirty="0"/>
              <a:t>NAO – Jones et al. </a:t>
            </a:r>
          </a:p>
        </p:txBody>
      </p:sp>
      <p:pic>
        <p:nvPicPr>
          <p:cNvPr id="1026" name="Picture 2" descr="Image result for ENSO PDO NAO">
            <a:extLst>
              <a:ext uri="{FF2B5EF4-FFF2-40B4-BE49-F238E27FC236}">
                <a16:creationId xmlns:a16="http://schemas.microsoft.com/office/drawing/2014/main" id="{7BFA8ABF-9F05-407C-9580-F70BB3429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103" y="27412092"/>
            <a:ext cx="5244495" cy="26679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B172219-3CF4-4F58-B712-458159588CB1}"/>
              </a:ext>
            </a:extLst>
          </p:cNvPr>
          <p:cNvSpPr txBox="1"/>
          <p:nvPr/>
        </p:nvSpPr>
        <p:spPr>
          <a:xfrm>
            <a:off x="11419297" y="4975423"/>
            <a:ext cx="10732011" cy="10865347"/>
          </a:xfrm>
          <a:prstGeom prst="rect">
            <a:avLst/>
          </a:prstGeom>
          <a:solidFill>
            <a:schemeClr val="accent5">
              <a:lumMod val="60000"/>
              <a:lumOff val="40000"/>
            </a:schemeClr>
          </a:solidFill>
        </p:spPr>
        <p:txBody>
          <a:bodyPr wrap="square" rtlCol="0">
            <a:spAutoFit/>
          </a:bodyPr>
          <a:lstStyle/>
          <a:p>
            <a:r>
              <a:rPr lang="en-US" sz="4800" dirty="0"/>
              <a:t>Ohio River Basin</a:t>
            </a:r>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4" name="TextBox 23">
            <a:extLst>
              <a:ext uri="{FF2B5EF4-FFF2-40B4-BE49-F238E27FC236}">
                <a16:creationId xmlns:a16="http://schemas.microsoft.com/office/drawing/2014/main" id="{D6A3BF46-5E58-4E4B-8D00-468A3381EED5}"/>
              </a:ext>
            </a:extLst>
          </p:cNvPr>
          <p:cNvSpPr txBox="1"/>
          <p:nvPr/>
        </p:nvSpPr>
        <p:spPr>
          <a:xfrm>
            <a:off x="22754916" y="5010153"/>
            <a:ext cx="20352321" cy="20792743"/>
          </a:xfrm>
          <a:prstGeom prst="rect">
            <a:avLst/>
          </a:prstGeom>
          <a:solidFill>
            <a:schemeClr val="accent5">
              <a:lumMod val="60000"/>
              <a:lumOff val="40000"/>
            </a:schemeClr>
          </a:solidFill>
        </p:spPr>
        <p:txBody>
          <a:bodyPr wrap="square" rtlCol="0">
            <a:spAutoFit/>
          </a:bodyPr>
          <a:lstStyle/>
          <a:p>
            <a:r>
              <a:rPr lang="en-US" sz="4800" dirty="0"/>
              <a:t>Results</a:t>
            </a:r>
          </a:p>
          <a:p>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sz="2400" dirty="0"/>
          </a:p>
          <a:p>
            <a:endParaRPr lang="en-US" sz="2400" dirty="0"/>
          </a:p>
          <a:p>
            <a:endParaRPr lang="en-US" sz="2400" dirty="0"/>
          </a:p>
          <a:p>
            <a:endParaRPr lang="en-US" sz="2400" dirty="0"/>
          </a:p>
        </p:txBody>
      </p:sp>
      <p:sp>
        <p:nvSpPr>
          <p:cNvPr id="26" name="TextBox 25">
            <a:extLst>
              <a:ext uri="{FF2B5EF4-FFF2-40B4-BE49-F238E27FC236}">
                <a16:creationId xmlns:a16="http://schemas.microsoft.com/office/drawing/2014/main" id="{8FAA538F-8709-4856-9BEC-5A4D47A41198}"/>
              </a:ext>
            </a:extLst>
          </p:cNvPr>
          <p:cNvSpPr txBox="1"/>
          <p:nvPr/>
        </p:nvSpPr>
        <p:spPr>
          <a:xfrm>
            <a:off x="11419297" y="16611739"/>
            <a:ext cx="10817311" cy="15727382"/>
          </a:xfrm>
          <a:prstGeom prst="rect">
            <a:avLst/>
          </a:prstGeom>
          <a:solidFill>
            <a:schemeClr val="accent5">
              <a:lumMod val="60000"/>
              <a:lumOff val="40000"/>
            </a:schemeClr>
          </a:solidFill>
        </p:spPr>
        <p:txBody>
          <a:bodyPr wrap="square" rtlCol="0">
            <a:spAutoFit/>
          </a:bodyPr>
          <a:lstStyle/>
          <a:p>
            <a:r>
              <a:rPr lang="en-US" sz="4800" dirty="0"/>
              <a:t>Methodology</a:t>
            </a:r>
          </a:p>
          <a:p>
            <a:endParaRPr lang="en-US" sz="2800" dirty="0"/>
          </a:p>
          <a:p>
            <a:r>
              <a:rPr lang="en-US" sz="2800" u="sng" dirty="0"/>
              <a:t>Streamflow</a:t>
            </a:r>
          </a:p>
          <a:p>
            <a:pPr marL="457200" indent="-457200">
              <a:buFont typeface="Arial" panose="020B0604020202020204" pitchFamily="34" charset="0"/>
              <a:buChar char="•"/>
            </a:pPr>
            <a:r>
              <a:rPr lang="en-US" sz="2400" dirty="0"/>
              <a:t>Daily Data from 29 stations for the period 1937-2017, and 49 stations for  1979-2017 were used.</a:t>
            </a:r>
          </a:p>
          <a:p>
            <a:pPr marL="457200" indent="-457200">
              <a:buFont typeface="Arial" panose="020B0604020202020204" pitchFamily="34" charset="0"/>
              <a:buChar char="•"/>
            </a:pPr>
            <a:r>
              <a:rPr lang="en-US" sz="2400" dirty="0"/>
              <a:t>Streamflow gauges were selected which had a drainage area greater than 1450 sq. Miles.  </a:t>
            </a:r>
          </a:p>
          <a:p>
            <a:pPr marL="457200" indent="-457200">
              <a:buFont typeface="Arial" panose="020B0604020202020204" pitchFamily="34" charset="0"/>
              <a:buChar char="•"/>
            </a:pPr>
            <a:endParaRPr lang="en-US" sz="2400" dirty="0"/>
          </a:p>
          <a:p>
            <a:r>
              <a:rPr lang="en-US" sz="2800" u="sng" dirty="0"/>
              <a:t>Wavelet Clustering: Are there common recurrent patterns of flooding  with a characteristic frequency? </a:t>
            </a:r>
          </a:p>
          <a:p>
            <a:pPr marL="342900" indent="-342900">
              <a:buFont typeface="Arial" panose="020B0604020202020204" pitchFamily="34" charset="0"/>
              <a:buChar char="•"/>
            </a:pPr>
            <a:r>
              <a:rPr lang="en-US" sz="2400" dirty="0"/>
              <a:t>Compute Wavelet spectra for each streamflow site. </a:t>
            </a:r>
          </a:p>
          <a:p>
            <a:pPr marL="342900" indent="-342900">
              <a:buFont typeface="Arial" panose="020B0604020202020204" pitchFamily="34" charset="0"/>
              <a:buChar char="•"/>
            </a:pPr>
            <a:r>
              <a:rPr lang="en-US" sz="2400" dirty="0"/>
              <a:t>Hierarchical Clustering of Wavelet Spectra to identify common time-frequency structure in flooding. Using Silhouette Analysis the number of clusters in the field were identified. </a:t>
            </a:r>
          </a:p>
          <a:p>
            <a:pPr marL="342900" indent="-342900">
              <a:buFont typeface="Arial" panose="020B0604020202020204" pitchFamily="34" charset="0"/>
              <a:buChar char="•"/>
            </a:pPr>
            <a:r>
              <a:rPr lang="en-US" sz="2400" dirty="0"/>
              <a:t>For each cluster, principal component analysis was carried out on the field and the 1</a:t>
            </a:r>
            <a:r>
              <a:rPr lang="en-US" sz="2400" baseline="30000" dirty="0"/>
              <a:t>st</a:t>
            </a:r>
            <a:r>
              <a:rPr lang="en-US" sz="2400" dirty="0"/>
              <a:t> PC was selected. </a:t>
            </a:r>
          </a:p>
          <a:p>
            <a:pPr marL="342900" indent="-342900">
              <a:buFont typeface="Arial" panose="020B0604020202020204" pitchFamily="34" charset="0"/>
              <a:buChar char="•"/>
            </a:pPr>
            <a:r>
              <a:rPr lang="en-US" sz="2400" dirty="0"/>
              <a:t>Wavelet Analysis was carried out on the 1</a:t>
            </a:r>
            <a:r>
              <a:rPr lang="en-US" sz="2400" baseline="30000" dirty="0"/>
              <a:t>st</a:t>
            </a:r>
            <a:r>
              <a:rPr lang="en-US" sz="2400" dirty="0"/>
              <a:t> PC to illustrate the identified time-frequency pattern</a:t>
            </a:r>
          </a:p>
          <a:p>
            <a:pPr marL="342900" indent="-342900">
              <a:buFont typeface="Arial" panose="020B0604020202020204" pitchFamily="34" charset="0"/>
              <a:buChar char="•"/>
            </a:pPr>
            <a:r>
              <a:rPr lang="en-US" sz="2400" dirty="0"/>
              <a:t>Compute Wavelet for the 1</a:t>
            </a:r>
            <a:r>
              <a:rPr lang="en-US" sz="2400" baseline="30000" dirty="0"/>
              <a:t>st</a:t>
            </a:r>
            <a:r>
              <a:rPr lang="en-US" sz="2400" dirty="0"/>
              <a:t> PC for each cluster and the relevant Climate Indices. </a:t>
            </a:r>
          </a:p>
          <a:p>
            <a:pPr marL="342900" indent="-342900">
              <a:buFont typeface="Arial" panose="020B0604020202020204" pitchFamily="34" charset="0"/>
              <a:buChar char="•"/>
            </a:pPr>
            <a:r>
              <a:rPr lang="en-US" sz="2400" dirty="0"/>
              <a:t>For a robust inference, nested analysis was carried out using more station data but a shorter study period of 39 years(1979-2017). </a:t>
            </a:r>
          </a:p>
          <a:p>
            <a:endParaRPr lang="en-US" sz="2400" dirty="0"/>
          </a:p>
          <a:p>
            <a:endParaRPr lang="en-US" sz="2400" dirty="0"/>
          </a:p>
          <a:p>
            <a:r>
              <a:rPr lang="en-US" sz="2800" u="sng" dirty="0"/>
              <a:t>Regional 10 year flood exceedance process: How many days of flooding across stations occurred &gt; 10 year flood across sites in each year?</a:t>
            </a:r>
          </a:p>
          <a:p>
            <a:pPr marL="342900" indent="-342900">
              <a:buFont typeface="Arial" panose="020B0604020202020204" pitchFamily="34" charset="0"/>
              <a:buChar char="•"/>
            </a:pPr>
            <a:r>
              <a:rPr lang="en-US" sz="2400" dirty="0"/>
              <a:t>At each site, based on the maximum likelihood method, the 10-yr return period was computed. </a:t>
            </a:r>
          </a:p>
          <a:p>
            <a:pPr marL="342900" indent="-342900">
              <a:buFont typeface="Arial" panose="020B0604020202020204" pitchFamily="34" charset="0"/>
              <a:buChar char="•"/>
            </a:pPr>
            <a:r>
              <a:rPr lang="en-US" sz="2400" dirty="0"/>
              <a:t>For each year, the number of daily flow exceedances over the 10 yr. return period were computed and aggregated. </a:t>
            </a:r>
          </a:p>
          <a:p>
            <a:endParaRPr lang="en-US" sz="2400" dirty="0"/>
          </a:p>
          <a:p>
            <a:pPr marL="342900" indent="-342900">
              <a:buFont typeface="Arial" panose="020B0604020202020204" pitchFamily="34" charset="0"/>
              <a:buChar char="•"/>
            </a:pPr>
            <a:endParaRPr lang="en-US" sz="2400" dirty="0"/>
          </a:p>
          <a:p>
            <a:r>
              <a:rPr lang="en-US" sz="2800" u="sng" dirty="0"/>
              <a:t>Poisson Regression: Can the flood exceedances be linked to and predicted from global climate indices – attribution of clustering?</a:t>
            </a:r>
          </a:p>
          <a:p>
            <a:pPr marL="342900" indent="-342900">
              <a:buFont typeface="Arial" panose="020B0604020202020204" pitchFamily="34" charset="0"/>
              <a:buChar char="•"/>
            </a:pPr>
            <a:r>
              <a:rPr lang="en-US" sz="2400" dirty="0"/>
              <a:t>The exceedance time series was regressed against the various climate indices and interactions between the climate indices. </a:t>
            </a:r>
          </a:p>
          <a:p>
            <a:pPr marL="342900" indent="-342900">
              <a:buFont typeface="Arial" panose="020B0604020202020204" pitchFamily="34" charset="0"/>
              <a:buChar char="•"/>
            </a:pPr>
            <a:r>
              <a:rPr lang="en-US" sz="2400" dirty="0"/>
              <a:t>For the interaction we considered the interactions between NAO and PDO along with the interactions between NAO and ENSO. </a:t>
            </a:r>
          </a:p>
          <a:p>
            <a:pPr marL="342900" indent="-342900">
              <a:buFont typeface="Arial" panose="020B0604020202020204" pitchFamily="34" charset="0"/>
              <a:buChar char="•"/>
            </a:pPr>
            <a:r>
              <a:rPr lang="en-US" sz="2400" dirty="0"/>
              <a:t>Climate Index Interactions were computed by multiplying the individual JFM seasonal anomalies.</a:t>
            </a:r>
          </a:p>
        </p:txBody>
      </p:sp>
      <p:pic>
        <p:nvPicPr>
          <p:cNvPr id="31" name="Picture 2" descr="Image result for Ohio River Basin">
            <a:extLst>
              <a:ext uri="{FF2B5EF4-FFF2-40B4-BE49-F238E27FC236}">
                <a16:creationId xmlns:a16="http://schemas.microsoft.com/office/drawing/2014/main" id="{5BA7F04F-3136-4D2A-B28D-74146F582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3225" y="6038383"/>
            <a:ext cx="5382255" cy="3834661"/>
          </a:xfrm>
          <a:prstGeom prst="rect">
            <a:avLst/>
          </a:prstGeom>
          <a:noFill/>
          <a:extLst>
            <a:ext uri="{909E8E84-426E-40DD-AFC4-6F175D3DCCD1}">
              <a14:hiddenFill xmlns:a14="http://schemas.microsoft.com/office/drawing/2010/main">
                <a:solidFill>
                  <a:srgbClr val="FFFFFF"/>
                </a:solidFill>
              </a14:hiddenFill>
            </a:ext>
          </a:extLst>
        </p:spPr>
      </p:pic>
      <p:sp>
        <p:nvSpPr>
          <p:cNvPr id="1024" name="TextBox 1023">
            <a:extLst>
              <a:ext uri="{FF2B5EF4-FFF2-40B4-BE49-F238E27FC236}">
                <a16:creationId xmlns:a16="http://schemas.microsoft.com/office/drawing/2014/main" id="{7F34BD9C-FE47-4028-B4E6-34325E6AF59E}"/>
              </a:ext>
            </a:extLst>
          </p:cNvPr>
          <p:cNvSpPr txBox="1"/>
          <p:nvPr/>
        </p:nvSpPr>
        <p:spPr>
          <a:xfrm>
            <a:off x="11514635" y="6076533"/>
            <a:ext cx="475397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Ohio River Basin and upper Mississippi has a long history of large scale regional flooding in 1882,1913,1937,1997 and most recently in 2011.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Unlike most other regions, the flooding in this basin is dominated by the precipitation and/or snow melt. Though like most floods there are numerous reasons leading up to it. </a:t>
            </a:r>
          </a:p>
          <a:p>
            <a:pPr marL="285750" indent="-285750">
              <a:buFont typeface="Arial" panose="020B0604020202020204" pitchFamily="34" charset="0"/>
              <a:buChar char="•"/>
            </a:pPr>
            <a:endParaRPr lang="en-US" sz="2400" dirty="0"/>
          </a:p>
        </p:txBody>
      </p:sp>
      <p:sp>
        <p:nvSpPr>
          <p:cNvPr id="1025" name="TextBox 1024">
            <a:extLst>
              <a:ext uri="{FF2B5EF4-FFF2-40B4-BE49-F238E27FC236}">
                <a16:creationId xmlns:a16="http://schemas.microsoft.com/office/drawing/2014/main" id="{CB2D26AE-1A48-42FE-9F8B-E69D0A5B7E0D}"/>
              </a:ext>
            </a:extLst>
          </p:cNvPr>
          <p:cNvSpPr txBox="1"/>
          <p:nvPr/>
        </p:nvSpPr>
        <p:spPr>
          <a:xfrm>
            <a:off x="11521463" y="10630099"/>
            <a:ext cx="10629845"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Springtime extreme streamflow in the Ohio River Basin is driven by a unique, recurrent, persistent, and strong atmospheric anticyclonic circulation anomaly pattern.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There are clear associations between synoptic circulation types and historical extreme (“10 year”) flood events on the Ohio River Basin. These two circulation types were both found to be preferentially associated with La Niña, providing one causal mechanism for the recent flooding during April of 2011</a:t>
            </a:r>
          </a:p>
          <a:p>
            <a:endParaRPr lang="en-US" sz="2400" dirty="0"/>
          </a:p>
          <a:p>
            <a:r>
              <a:rPr lang="en-US" sz="1800" dirty="0"/>
              <a:t>1. Nakamura, J., Lall, U., Kushnir, Y., Robertson, A. W., &amp; Seager, R. (2013). Dynamical structure of extreme floods in the US Midwest and the United Kingdom. </a:t>
            </a:r>
            <a:r>
              <a:rPr lang="en-US" sz="1800" i="1" dirty="0"/>
              <a:t>Journal of Hydrometeorology</a:t>
            </a:r>
            <a:r>
              <a:rPr lang="en-US" sz="1800" dirty="0"/>
              <a:t>, </a:t>
            </a:r>
            <a:r>
              <a:rPr lang="en-US" sz="1800" i="1" dirty="0"/>
              <a:t>14</a:t>
            </a:r>
            <a:r>
              <a:rPr lang="en-US" sz="1800" dirty="0"/>
              <a:t>(2), 485-504.</a:t>
            </a:r>
          </a:p>
          <a:p>
            <a:r>
              <a:rPr lang="en-US" sz="1800" dirty="0"/>
              <a:t>2. Farnham, D. J., Doss‐Gollin, J., &amp; Lall, U. (2018). Regional Extreme Precipitation Events: Robust Inference From Credibly Simulated GCM Variables. </a:t>
            </a:r>
            <a:r>
              <a:rPr lang="en-US" sz="1800" i="1" dirty="0"/>
              <a:t>Water Resources Research</a:t>
            </a:r>
            <a:r>
              <a:rPr lang="en-US" sz="1800" dirty="0"/>
              <a:t>, </a:t>
            </a:r>
            <a:r>
              <a:rPr lang="en-US" sz="1800" i="1" dirty="0"/>
              <a:t>54</a:t>
            </a:r>
            <a:r>
              <a:rPr lang="en-US" sz="1800" dirty="0"/>
              <a:t>(6), 3809-3824.</a:t>
            </a:r>
          </a:p>
          <a:p>
            <a:r>
              <a:rPr lang="en-US" sz="1800" dirty="0">
                <a:solidFill>
                  <a:srgbClr val="222222"/>
                </a:solidFill>
              </a:rPr>
              <a:t>3. Robertson, Andrew W., et al. "Weather and climatic drivers of extreme flooding events over the midwest of the United States." </a:t>
            </a:r>
            <a:r>
              <a:rPr lang="en-US" sz="1800" i="1" dirty="0">
                <a:solidFill>
                  <a:srgbClr val="222222"/>
                </a:solidFill>
              </a:rPr>
              <a:t>Extreme Events: Observations, Modeling, and Economics</a:t>
            </a:r>
            <a:r>
              <a:rPr lang="en-US" sz="1800" dirty="0">
                <a:solidFill>
                  <a:srgbClr val="222222"/>
                </a:solidFill>
              </a:rPr>
              <a:t> (2015): 113-124.</a:t>
            </a:r>
            <a:endParaRPr lang="en-US" sz="1800" dirty="0"/>
          </a:p>
        </p:txBody>
      </p:sp>
      <p:sp>
        <p:nvSpPr>
          <p:cNvPr id="1028" name="TextBox 1027">
            <a:extLst>
              <a:ext uri="{FF2B5EF4-FFF2-40B4-BE49-F238E27FC236}">
                <a16:creationId xmlns:a16="http://schemas.microsoft.com/office/drawing/2014/main" id="{45DB9E1E-8C7A-4832-9C79-A139F92C7FC7}"/>
              </a:ext>
            </a:extLst>
          </p:cNvPr>
          <p:cNvSpPr txBox="1"/>
          <p:nvPr/>
        </p:nvSpPr>
        <p:spPr>
          <a:xfrm>
            <a:off x="27223453" y="7988968"/>
            <a:ext cx="184731" cy="1209242"/>
          </a:xfrm>
          <a:prstGeom prst="rect">
            <a:avLst/>
          </a:prstGeom>
          <a:noFill/>
        </p:spPr>
        <p:txBody>
          <a:bodyPr wrap="none" rtlCol="0">
            <a:spAutoFit/>
          </a:bodyPr>
          <a:lstStyle/>
          <a:p>
            <a:endParaRPr lang="en-US" dirty="0"/>
          </a:p>
        </p:txBody>
      </p:sp>
      <p:sp>
        <p:nvSpPr>
          <p:cNvPr id="42" name="TextBox 41">
            <a:extLst>
              <a:ext uri="{FF2B5EF4-FFF2-40B4-BE49-F238E27FC236}">
                <a16:creationId xmlns:a16="http://schemas.microsoft.com/office/drawing/2014/main" id="{2BCC4D63-596D-4236-B3A9-300D373CD3A2}"/>
              </a:ext>
            </a:extLst>
          </p:cNvPr>
          <p:cNvSpPr txBox="1"/>
          <p:nvPr/>
        </p:nvSpPr>
        <p:spPr>
          <a:xfrm>
            <a:off x="22754916" y="26527383"/>
            <a:ext cx="20352321" cy="5693866"/>
          </a:xfrm>
          <a:prstGeom prst="rect">
            <a:avLst/>
          </a:prstGeom>
          <a:solidFill>
            <a:schemeClr val="accent5">
              <a:lumMod val="60000"/>
              <a:lumOff val="40000"/>
            </a:schemeClr>
          </a:solidFill>
        </p:spPr>
        <p:txBody>
          <a:bodyPr wrap="square" rtlCol="0">
            <a:spAutoFit/>
          </a:bodyPr>
          <a:lstStyle/>
          <a:p>
            <a:r>
              <a:rPr lang="en-US" sz="4800" dirty="0"/>
              <a:t>Conclusions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Ohio River Basin shows significant clustering in the regional stream-flow with further ramifications in the understanding of the local climatology and for the design of critical infrastructure in the region.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network of aging dams in the region, may be vulnerable to cascading failure under the spatially and temporally correlated extreme events. A repeat of the 1937 event could be catastrophic.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Nuclear power plants in the region are located near rivers, and do not have adequate protection under a scenario of upstream dam failures</a:t>
            </a:r>
            <a:r>
              <a:rPr lang="en-US" sz="2400" baseline="30000" dirty="0"/>
              <a:t>1</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Large scale climate drivers induce space and time clustering in the occurrence of flooding in this region, even without an anthropogenic climate change, with significant regional impact on losses and supply chains.</a:t>
            </a:r>
          </a:p>
          <a:p>
            <a:pPr marL="342900" indent="-342900">
              <a:buFont typeface="Arial" panose="020B0604020202020204" pitchFamily="34" charset="0"/>
              <a:buChar char="•"/>
            </a:pPr>
            <a:endParaRPr lang="en-US" sz="2400" dirty="0"/>
          </a:p>
          <a:p>
            <a:r>
              <a:rPr lang="en-US" sz="1400" dirty="0"/>
              <a:t>Perkins, R. H., </a:t>
            </a:r>
            <a:r>
              <a:rPr lang="en-US" sz="1400" dirty="0" err="1"/>
              <a:t>Bensi</a:t>
            </a:r>
            <a:r>
              <a:rPr lang="en-US" sz="1400" dirty="0"/>
              <a:t>, M. T., Philip, J., &amp; </a:t>
            </a:r>
            <a:r>
              <a:rPr lang="en-US" sz="1400" dirty="0" err="1"/>
              <a:t>Sancakatar</a:t>
            </a:r>
            <a:r>
              <a:rPr lang="en-US" sz="1400" dirty="0"/>
              <a:t>, S. (2011). Screening analysis report for the proposed generic issue on flooding of nuclear power plant sites following upstream dam failures. </a:t>
            </a:r>
            <a:r>
              <a:rPr lang="en-US" sz="1400" i="1" dirty="0"/>
              <a:t>NRC, Washington, DC. US Nuclear Regulatory Commission, Office of Nuclear Regulatory Research, Division of Risk Analysis</a:t>
            </a:r>
            <a:endParaRPr lang="en-US" sz="1400" dirty="0"/>
          </a:p>
        </p:txBody>
      </p:sp>
      <p:pic>
        <p:nvPicPr>
          <p:cNvPr id="27" name="Picture 26" descr="Image result for us flood ma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790" y="14940872"/>
            <a:ext cx="5754579" cy="50723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1DD7E0-A976-4EC4-BEF4-99AC91A4B76F}"/>
              </a:ext>
            </a:extLst>
          </p:cNvPr>
          <p:cNvSpPr txBox="1"/>
          <p:nvPr/>
        </p:nvSpPr>
        <p:spPr>
          <a:xfrm>
            <a:off x="741249" y="14731658"/>
            <a:ext cx="3696904" cy="7109639"/>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forecast has turned out true with record breaking floods across the Mid-west, surpassing the last great floods of 1993</a:t>
            </a:r>
            <a:r>
              <a:rPr lang="en-US" sz="2400" baseline="30000" dirty="0"/>
              <a:t>1,2</a:t>
            </a:r>
            <a:r>
              <a:rPr lang="en-US" sz="2400" dirty="0"/>
              <a:t>. This has been the wettest 12 months in the history of United States since 1895</a:t>
            </a:r>
            <a:r>
              <a:rPr lang="en-US" sz="2400" baseline="30000" dirty="0"/>
              <a:t>3</a:t>
            </a:r>
            <a:r>
              <a:rPr lang="en-US" sz="2400" dirty="0"/>
              <a:t>, and the longest flood duration since 1927 on the Mississippi </a:t>
            </a:r>
          </a:p>
          <a:p>
            <a:pPr marL="342900" indent="-342900">
              <a:buFont typeface="Arial" panose="020B0604020202020204" pitchFamily="34" charset="0"/>
              <a:buChar char="•"/>
            </a:pPr>
            <a:r>
              <a:rPr lang="en-US" sz="2400" dirty="0"/>
              <a:t>Across the media, climate change is invoked</a:t>
            </a:r>
            <a:r>
              <a:rPr lang="en-US" sz="2400" baseline="30000" dirty="0"/>
              <a:t>2,4</a:t>
            </a:r>
            <a:r>
              <a:rPr lang="en-US" sz="2400" dirty="0"/>
              <a:t>.  However, the region has a 200 year history of great floods that are synchronous across the region</a:t>
            </a:r>
          </a:p>
        </p:txBody>
      </p:sp>
      <p:sp>
        <p:nvSpPr>
          <p:cNvPr id="7" name="TextBox 6">
            <a:extLst>
              <a:ext uri="{FF2B5EF4-FFF2-40B4-BE49-F238E27FC236}">
                <a16:creationId xmlns:a16="http://schemas.microsoft.com/office/drawing/2014/main" id="{BF54AB21-C70F-4669-9FDE-9266293119F5}"/>
              </a:ext>
            </a:extLst>
          </p:cNvPr>
          <p:cNvSpPr txBox="1"/>
          <p:nvPr/>
        </p:nvSpPr>
        <p:spPr>
          <a:xfrm>
            <a:off x="16430457" y="9998220"/>
            <a:ext cx="5382255" cy="369332"/>
          </a:xfrm>
          <a:prstGeom prst="rect">
            <a:avLst/>
          </a:prstGeom>
          <a:noFill/>
        </p:spPr>
        <p:txBody>
          <a:bodyPr wrap="square" rtlCol="0">
            <a:spAutoFit/>
          </a:bodyPr>
          <a:lstStyle/>
          <a:p>
            <a:r>
              <a:rPr lang="en-US" sz="1800" dirty="0"/>
              <a:t>Figure 4: Ohio River Basin. Credit - Orsanco</a:t>
            </a:r>
          </a:p>
        </p:txBody>
      </p:sp>
      <p:sp>
        <p:nvSpPr>
          <p:cNvPr id="13" name="TextBox 12">
            <a:extLst>
              <a:ext uri="{FF2B5EF4-FFF2-40B4-BE49-F238E27FC236}">
                <a16:creationId xmlns:a16="http://schemas.microsoft.com/office/drawing/2014/main" id="{2314B357-962C-47BC-950E-22EA890181B5}"/>
              </a:ext>
            </a:extLst>
          </p:cNvPr>
          <p:cNvSpPr txBox="1"/>
          <p:nvPr/>
        </p:nvSpPr>
        <p:spPr>
          <a:xfrm>
            <a:off x="4602390" y="20061815"/>
            <a:ext cx="5730975" cy="369332"/>
          </a:xfrm>
          <a:prstGeom prst="rect">
            <a:avLst/>
          </a:prstGeom>
          <a:noFill/>
        </p:spPr>
        <p:txBody>
          <a:bodyPr wrap="square" rtlCol="0">
            <a:spAutoFit/>
          </a:bodyPr>
          <a:lstStyle/>
          <a:p>
            <a:r>
              <a:rPr lang="en-US" sz="1800" dirty="0"/>
              <a:t>Figure 1:- NOAA 2019 Spring Flood Outlook</a:t>
            </a:r>
            <a:r>
              <a:rPr lang="en-US" sz="1800" baseline="30000" dirty="0"/>
              <a:t>1</a:t>
            </a:r>
          </a:p>
        </p:txBody>
      </p:sp>
      <p:sp>
        <p:nvSpPr>
          <p:cNvPr id="32" name="TextBox 31">
            <a:extLst>
              <a:ext uri="{FF2B5EF4-FFF2-40B4-BE49-F238E27FC236}">
                <a16:creationId xmlns:a16="http://schemas.microsoft.com/office/drawing/2014/main" id="{B9EC2329-5C71-40C1-8A3A-A74E5CDB8DB6}"/>
              </a:ext>
            </a:extLst>
          </p:cNvPr>
          <p:cNvSpPr txBox="1"/>
          <p:nvPr/>
        </p:nvSpPr>
        <p:spPr>
          <a:xfrm>
            <a:off x="5135103" y="30080033"/>
            <a:ext cx="5730975" cy="369332"/>
          </a:xfrm>
          <a:prstGeom prst="rect">
            <a:avLst/>
          </a:prstGeom>
          <a:noFill/>
        </p:spPr>
        <p:txBody>
          <a:bodyPr wrap="square" rtlCol="0">
            <a:spAutoFit/>
          </a:bodyPr>
          <a:lstStyle/>
          <a:p>
            <a:r>
              <a:rPr lang="en-US" sz="1800" dirty="0"/>
              <a:t>Figure 3:- Global Climate Indices. Courtesy - UCAR</a:t>
            </a:r>
          </a:p>
        </p:txBody>
      </p:sp>
      <p:sp>
        <p:nvSpPr>
          <p:cNvPr id="33" name="TextBox 32">
            <a:extLst>
              <a:ext uri="{FF2B5EF4-FFF2-40B4-BE49-F238E27FC236}">
                <a16:creationId xmlns:a16="http://schemas.microsoft.com/office/drawing/2014/main" id="{F76E18F9-5CB5-4A26-A636-27848A4177FD}"/>
              </a:ext>
            </a:extLst>
          </p:cNvPr>
          <p:cNvSpPr txBox="1"/>
          <p:nvPr/>
        </p:nvSpPr>
        <p:spPr>
          <a:xfrm>
            <a:off x="36602155" y="9804785"/>
            <a:ext cx="6233650" cy="369332"/>
          </a:xfrm>
          <a:prstGeom prst="rect">
            <a:avLst/>
          </a:prstGeom>
          <a:noFill/>
        </p:spPr>
        <p:txBody>
          <a:bodyPr wrap="square" rtlCol="0">
            <a:spAutoFit/>
          </a:bodyPr>
          <a:lstStyle/>
          <a:p>
            <a:r>
              <a:rPr lang="en-US" sz="1800" dirty="0"/>
              <a:t>Figure 6:- Coherence of the 1st Principal Component with ENSO. </a:t>
            </a:r>
          </a:p>
        </p:txBody>
      </p:sp>
      <p:sp>
        <p:nvSpPr>
          <p:cNvPr id="15" name="TextBox 14">
            <a:extLst>
              <a:ext uri="{FF2B5EF4-FFF2-40B4-BE49-F238E27FC236}">
                <a16:creationId xmlns:a16="http://schemas.microsoft.com/office/drawing/2014/main" id="{556973DA-B75B-4627-B041-D65B48435924}"/>
              </a:ext>
            </a:extLst>
          </p:cNvPr>
          <p:cNvSpPr txBox="1"/>
          <p:nvPr/>
        </p:nvSpPr>
        <p:spPr>
          <a:xfrm>
            <a:off x="23464134" y="14156042"/>
            <a:ext cx="11947308" cy="1569660"/>
          </a:xfrm>
          <a:prstGeom prst="rect">
            <a:avLst/>
          </a:prstGeom>
          <a:noFill/>
        </p:spPr>
        <p:txBody>
          <a:bodyPr wrap="square" rtlCol="0">
            <a:spAutoFit/>
          </a:bodyPr>
          <a:lstStyle/>
          <a:p>
            <a:r>
              <a:rPr lang="en-US" sz="2400" dirty="0"/>
              <a:t>Figure 5 :- Wavelet Analysis on the 1</a:t>
            </a:r>
            <a:r>
              <a:rPr lang="en-US" sz="2400" baseline="30000" dirty="0"/>
              <a:t>st</a:t>
            </a:r>
            <a:r>
              <a:rPr lang="en-US" sz="2400" dirty="0"/>
              <a:t> Principal Component of the spatial cluster. TOP-LEFT – 1</a:t>
            </a:r>
            <a:r>
              <a:rPr lang="en-US" sz="2400" baseline="30000" dirty="0"/>
              <a:t>st</a:t>
            </a:r>
            <a:r>
              <a:rPr lang="en-US" sz="2400" dirty="0"/>
              <a:t> PC of cluster with a loess line. TOP-RIGHT – Global Wavelet Spectrum of the PC. BOTTOM-LEFT – Power Spectrum of the Wavelet.  BOTTOM-RIGHT – Spatial Distribution of the Loadings(Size indicates their drainage area. </a:t>
            </a:r>
          </a:p>
        </p:txBody>
      </p:sp>
      <p:sp>
        <p:nvSpPr>
          <p:cNvPr id="40" name="TextBox 39">
            <a:extLst>
              <a:ext uri="{FF2B5EF4-FFF2-40B4-BE49-F238E27FC236}">
                <a16:creationId xmlns:a16="http://schemas.microsoft.com/office/drawing/2014/main" id="{5CEF6F60-89E1-49CA-B5B2-31669B5C3004}"/>
              </a:ext>
            </a:extLst>
          </p:cNvPr>
          <p:cNvSpPr txBox="1"/>
          <p:nvPr/>
        </p:nvSpPr>
        <p:spPr>
          <a:xfrm>
            <a:off x="36539536" y="15096662"/>
            <a:ext cx="6403464" cy="646331"/>
          </a:xfrm>
          <a:prstGeom prst="rect">
            <a:avLst/>
          </a:prstGeom>
          <a:noFill/>
        </p:spPr>
        <p:txBody>
          <a:bodyPr wrap="square" rtlCol="0">
            <a:spAutoFit/>
          </a:bodyPr>
          <a:lstStyle/>
          <a:p>
            <a:r>
              <a:rPr lang="en-US" sz="1800" dirty="0"/>
              <a:t>Figure 7:- Regional  Exceedances of Annual 10 year return flood per site (1937 was a very exceptional year)</a:t>
            </a:r>
          </a:p>
        </p:txBody>
      </p:sp>
      <p:sp>
        <p:nvSpPr>
          <p:cNvPr id="38" name="TextBox 37">
            <a:extLst>
              <a:ext uri="{FF2B5EF4-FFF2-40B4-BE49-F238E27FC236}">
                <a16:creationId xmlns:a16="http://schemas.microsoft.com/office/drawing/2014/main" id="{D755CCC3-D850-4F7E-AE28-7FA93CDD5D28}"/>
              </a:ext>
            </a:extLst>
          </p:cNvPr>
          <p:cNvSpPr txBox="1"/>
          <p:nvPr/>
        </p:nvSpPr>
        <p:spPr>
          <a:xfrm>
            <a:off x="23447531" y="24021239"/>
            <a:ext cx="11947308" cy="1569660"/>
          </a:xfrm>
          <a:prstGeom prst="rect">
            <a:avLst/>
          </a:prstGeom>
          <a:noFill/>
        </p:spPr>
        <p:txBody>
          <a:bodyPr wrap="square" rtlCol="0">
            <a:spAutoFit/>
          </a:bodyPr>
          <a:lstStyle/>
          <a:p>
            <a:r>
              <a:rPr lang="en-US" sz="2400" dirty="0"/>
              <a:t>Figure 8 :- Wavelet Analysis on the 1</a:t>
            </a:r>
            <a:r>
              <a:rPr lang="en-US" sz="2400" baseline="30000" dirty="0"/>
              <a:t>st</a:t>
            </a:r>
            <a:r>
              <a:rPr lang="en-US" sz="2400" dirty="0"/>
              <a:t> Principal Component of the spatial cluster, but for </a:t>
            </a:r>
            <a:r>
              <a:rPr lang="en-US" sz="2400" b="1" dirty="0"/>
              <a:t>39 years of data.</a:t>
            </a:r>
            <a:r>
              <a:rPr lang="en-US" sz="2400" dirty="0"/>
              <a:t> TOPLEFT – 1</a:t>
            </a:r>
            <a:r>
              <a:rPr lang="en-US" sz="2400" baseline="30000" dirty="0"/>
              <a:t>st</a:t>
            </a:r>
            <a:r>
              <a:rPr lang="en-US" sz="2400" dirty="0"/>
              <a:t> PC of cluster with a loess line. TOPRIGHT – Global Wavelet Spectrum of the PC. BOTTOMLEFT – Power Spectrum of the Wavelet.  BOTTOMRIGHT – Spatial Distribution of the Loadings(Size indicates their drainage area. </a:t>
            </a:r>
          </a:p>
        </p:txBody>
      </p:sp>
      <p:pic>
        <p:nvPicPr>
          <p:cNvPr id="23" name="Picture 22">
            <a:extLst>
              <a:ext uri="{FF2B5EF4-FFF2-40B4-BE49-F238E27FC236}">
                <a16:creationId xmlns:a16="http://schemas.microsoft.com/office/drawing/2014/main" id="{B8248463-F0DA-431F-8373-FA7935854565}"/>
              </a:ext>
            </a:extLst>
          </p:cNvPr>
          <p:cNvPicPr>
            <a:picLocks noChangeAspect="1"/>
          </p:cNvPicPr>
          <p:nvPr/>
        </p:nvPicPr>
        <p:blipFill>
          <a:blip r:embed="rId6"/>
          <a:stretch>
            <a:fillRect/>
          </a:stretch>
        </p:blipFill>
        <p:spPr>
          <a:xfrm>
            <a:off x="36543458" y="10417256"/>
            <a:ext cx="6249659" cy="4487086"/>
          </a:xfrm>
          <a:prstGeom prst="rect">
            <a:avLst/>
          </a:prstGeom>
        </p:spPr>
      </p:pic>
      <p:pic>
        <p:nvPicPr>
          <p:cNvPr id="30" name="Picture 29">
            <a:extLst>
              <a:ext uri="{FF2B5EF4-FFF2-40B4-BE49-F238E27FC236}">
                <a16:creationId xmlns:a16="http://schemas.microsoft.com/office/drawing/2014/main" id="{94EF99E4-C0AE-424F-BD8F-82D77B578C68}"/>
              </a:ext>
            </a:extLst>
          </p:cNvPr>
          <p:cNvPicPr>
            <a:picLocks noChangeAspect="1"/>
          </p:cNvPicPr>
          <p:nvPr/>
        </p:nvPicPr>
        <p:blipFill>
          <a:blip r:embed="rId7"/>
          <a:stretch>
            <a:fillRect/>
          </a:stretch>
        </p:blipFill>
        <p:spPr>
          <a:xfrm>
            <a:off x="5135103" y="23834743"/>
            <a:ext cx="5240374" cy="2998945"/>
          </a:xfrm>
          <a:prstGeom prst="rect">
            <a:avLst/>
          </a:prstGeom>
        </p:spPr>
      </p:pic>
      <p:pic>
        <p:nvPicPr>
          <p:cNvPr id="35" name="Picture 34">
            <a:extLst>
              <a:ext uri="{FF2B5EF4-FFF2-40B4-BE49-F238E27FC236}">
                <a16:creationId xmlns:a16="http://schemas.microsoft.com/office/drawing/2014/main" id="{21141D4B-723C-437D-927D-9C75734137AE}"/>
              </a:ext>
            </a:extLst>
          </p:cNvPr>
          <p:cNvPicPr>
            <a:picLocks noChangeAspect="1"/>
          </p:cNvPicPr>
          <p:nvPr/>
        </p:nvPicPr>
        <p:blipFill>
          <a:blip r:embed="rId8"/>
          <a:stretch>
            <a:fillRect/>
          </a:stretch>
        </p:blipFill>
        <p:spPr>
          <a:xfrm>
            <a:off x="23447531" y="6298778"/>
            <a:ext cx="11947308" cy="7592195"/>
          </a:xfrm>
          <a:prstGeom prst="rect">
            <a:avLst/>
          </a:prstGeom>
        </p:spPr>
      </p:pic>
      <p:pic>
        <p:nvPicPr>
          <p:cNvPr id="36" name="Picture 35">
            <a:extLst>
              <a:ext uri="{FF2B5EF4-FFF2-40B4-BE49-F238E27FC236}">
                <a16:creationId xmlns:a16="http://schemas.microsoft.com/office/drawing/2014/main" id="{EF1C09D3-49B2-40A8-92EA-E4D4696E35FC}"/>
              </a:ext>
            </a:extLst>
          </p:cNvPr>
          <p:cNvPicPr>
            <a:picLocks noChangeAspect="1"/>
          </p:cNvPicPr>
          <p:nvPr/>
        </p:nvPicPr>
        <p:blipFill>
          <a:blip r:embed="rId9"/>
          <a:stretch>
            <a:fillRect/>
          </a:stretch>
        </p:blipFill>
        <p:spPr>
          <a:xfrm>
            <a:off x="29879037" y="10417256"/>
            <a:ext cx="5100001" cy="2772719"/>
          </a:xfrm>
          <a:prstGeom prst="rect">
            <a:avLst/>
          </a:prstGeom>
        </p:spPr>
      </p:pic>
      <p:pic>
        <p:nvPicPr>
          <p:cNvPr id="37" name="Picture 36">
            <a:extLst>
              <a:ext uri="{FF2B5EF4-FFF2-40B4-BE49-F238E27FC236}">
                <a16:creationId xmlns:a16="http://schemas.microsoft.com/office/drawing/2014/main" id="{E0CD7166-9034-4A95-A614-8C39C8447EF7}"/>
              </a:ext>
            </a:extLst>
          </p:cNvPr>
          <p:cNvPicPr>
            <a:picLocks noChangeAspect="1"/>
          </p:cNvPicPr>
          <p:nvPr/>
        </p:nvPicPr>
        <p:blipFill>
          <a:blip r:embed="rId10"/>
          <a:stretch>
            <a:fillRect/>
          </a:stretch>
        </p:blipFill>
        <p:spPr>
          <a:xfrm>
            <a:off x="36543458" y="5457188"/>
            <a:ext cx="6308355" cy="4235581"/>
          </a:xfrm>
          <a:prstGeom prst="rect">
            <a:avLst/>
          </a:prstGeom>
        </p:spPr>
      </p:pic>
      <p:pic>
        <p:nvPicPr>
          <p:cNvPr id="48" name="Picture 47">
            <a:extLst>
              <a:ext uri="{FF2B5EF4-FFF2-40B4-BE49-F238E27FC236}">
                <a16:creationId xmlns:a16="http://schemas.microsoft.com/office/drawing/2014/main" id="{AE9C990C-176F-4B2B-A86F-02D322154A08}"/>
              </a:ext>
            </a:extLst>
          </p:cNvPr>
          <p:cNvPicPr>
            <a:picLocks noChangeAspect="1"/>
          </p:cNvPicPr>
          <p:nvPr/>
        </p:nvPicPr>
        <p:blipFill>
          <a:blip r:embed="rId11"/>
          <a:stretch>
            <a:fillRect/>
          </a:stretch>
        </p:blipFill>
        <p:spPr>
          <a:xfrm>
            <a:off x="36539536" y="16225435"/>
            <a:ext cx="6233650" cy="2979367"/>
          </a:xfrm>
          <a:prstGeom prst="rect">
            <a:avLst/>
          </a:prstGeom>
        </p:spPr>
      </p:pic>
      <p:sp>
        <p:nvSpPr>
          <p:cNvPr id="54" name="TextBox 53">
            <a:extLst>
              <a:ext uri="{FF2B5EF4-FFF2-40B4-BE49-F238E27FC236}">
                <a16:creationId xmlns:a16="http://schemas.microsoft.com/office/drawing/2014/main" id="{B89DE342-377B-4C62-BAB7-B9AA0496720A}"/>
              </a:ext>
            </a:extLst>
          </p:cNvPr>
          <p:cNvSpPr txBox="1"/>
          <p:nvPr/>
        </p:nvSpPr>
        <p:spPr>
          <a:xfrm>
            <a:off x="36624443" y="19337296"/>
            <a:ext cx="6233650" cy="923330"/>
          </a:xfrm>
          <a:prstGeom prst="rect">
            <a:avLst/>
          </a:prstGeom>
          <a:noFill/>
        </p:spPr>
        <p:txBody>
          <a:bodyPr wrap="square" rtlCol="0">
            <a:spAutoFit/>
          </a:bodyPr>
          <a:lstStyle/>
          <a:p>
            <a:r>
              <a:rPr lang="en-US" sz="1800" dirty="0"/>
              <a:t>Figure 9:- Correlations of ENSO – Nino 3.4, NAO, 1</a:t>
            </a:r>
            <a:r>
              <a:rPr lang="en-US" sz="1800" baseline="30000" dirty="0"/>
              <a:t>st</a:t>
            </a:r>
            <a:r>
              <a:rPr lang="en-US" sz="1800" dirty="0"/>
              <a:t> PC of cluster(Figure 5) and Exceedances(Figure 7) with the 1</a:t>
            </a:r>
            <a:r>
              <a:rPr lang="en-US" sz="1800" baseline="30000" dirty="0"/>
              <a:t>st</a:t>
            </a:r>
            <a:r>
              <a:rPr lang="en-US" sz="1800" dirty="0"/>
              <a:t> PC of ann. Max flow  across the entire domain for the 81 years</a:t>
            </a:r>
          </a:p>
        </p:txBody>
      </p:sp>
      <p:pic>
        <p:nvPicPr>
          <p:cNvPr id="49" name="Picture 48">
            <a:extLst>
              <a:ext uri="{FF2B5EF4-FFF2-40B4-BE49-F238E27FC236}">
                <a16:creationId xmlns:a16="http://schemas.microsoft.com/office/drawing/2014/main" id="{FCC0F091-F4E9-4DE4-A0E7-26F64BF5341F}"/>
              </a:ext>
            </a:extLst>
          </p:cNvPr>
          <p:cNvPicPr>
            <a:picLocks noChangeAspect="1"/>
          </p:cNvPicPr>
          <p:nvPr/>
        </p:nvPicPr>
        <p:blipFill>
          <a:blip r:embed="rId12"/>
          <a:stretch>
            <a:fillRect/>
          </a:stretch>
        </p:blipFill>
        <p:spPr>
          <a:xfrm>
            <a:off x="23464134" y="16225038"/>
            <a:ext cx="11930705" cy="7609705"/>
          </a:xfrm>
          <a:prstGeom prst="rect">
            <a:avLst/>
          </a:prstGeom>
        </p:spPr>
      </p:pic>
      <p:pic>
        <p:nvPicPr>
          <p:cNvPr id="50" name="Picture 49">
            <a:extLst>
              <a:ext uri="{FF2B5EF4-FFF2-40B4-BE49-F238E27FC236}">
                <a16:creationId xmlns:a16="http://schemas.microsoft.com/office/drawing/2014/main" id="{255B7C51-C8DA-4BD4-81E6-C24B7710425D}"/>
              </a:ext>
            </a:extLst>
          </p:cNvPr>
          <p:cNvPicPr>
            <a:picLocks noChangeAspect="1"/>
          </p:cNvPicPr>
          <p:nvPr/>
        </p:nvPicPr>
        <p:blipFill>
          <a:blip r:embed="rId13"/>
          <a:stretch>
            <a:fillRect/>
          </a:stretch>
        </p:blipFill>
        <p:spPr>
          <a:xfrm>
            <a:off x="29879037" y="20431147"/>
            <a:ext cx="5100001" cy="2838926"/>
          </a:xfrm>
          <a:prstGeom prst="rect">
            <a:avLst/>
          </a:prstGeom>
        </p:spPr>
      </p:pic>
      <p:pic>
        <p:nvPicPr>
          <p:cNvPr id="51" name="Picture 50">
            <a:extLst>
              <a:ext uri="{FF2B5EF4-FFF2-40B4-BE49-F238E27FC236}">
                <a16:creationId xmlns:a16="http://schemas.microsoft.com/office/drawing/2014/main" id="{0AF22722-C5AD-4D98-B91C-FE0D954CA5AD}"/>
              </a:ext>
            </a:extLst>
          </p:cNvPr>
          <p:cNvPicPr>
            <a:picLocks noChangeAspect="1"/>
          </p:cNvPicPr>
          <p:nvPr/>
        </p:nvPicPr>
        <p:blipFill>
          <a:blip r:embed="rId14"/>
          <a:stretch>
            <a:fillRect/>
          </a:stretch>
        </p:blipFill>
        <p:spPr>
          <a:xfrm>
            <a:off x="36539536" y="20431147"/>
            <a:ext cx="6312277" cy="4427445"/>
          </a:xfrm>
          <a:prstGeom prst="rect">
            <a:avLst/>
          </a:prstGeom>
        </p:spPr>
      </p:pic>
      <p:sp>
        <p:nvSpPr>
          <p:cNvPr id="58" name="TextBox 57">
            <a:extLst>
              <a:ext uri="{FF2B5EF4-FFF2-40B4-BE49-F238E27FC236}">
                <a16:creationId xmlns:a16="http://schemas.microsoft.com/office/drawing/2014/main" id="{820DD30D-F51E-40E9-A715-C739439A84A8}"/>
              </a:ext>
            </a:extLst>
          </p:cNvPr>
          <p:cNvSpPr txBox="1"/>
          <p:nvPr/>
        </p:nvSpPr>
        <p:spPr>
          <a:xfrm>
            <a:off x="5084714" y="26906008"/>
            <a:ext cx="5730975" cy="369332"/>
          </a:xfrm>
          <a:prstGeom prst="rect">
            <a:avLst/>
          </a:prstGeom>
          <a:noFill/>
        </p:spPr>
        <p:txBody>
          <a:bodyPr wrap="square" rtlCol="0">
            <a:spAutoFit/>
          </a:bodyPr>
          <a:lstStyle/>
          <a:p>
            <a:r>
              <a:rPr lang="en-US" sz="1800" dirty="0"/>
              <a:t>Figure 2:- Stream Gauges and Federal Dams.  </a:t>
            </a:r>
          </a:p>
        </p:txBody>
      </p:sp>
      <p:sp>
        <p:nvSpPr>
          <p:cNvPr id="59" name="TextBox 58">
            <a:extLst>
              <a:ext uri="{FF2B5EF4-FFF2-40B4-BE49-F238E27FC236}">
                <a16:creationId xmlns:a16="http://schemas.microsoft.com/office/drawing/2014/main" id="{5B32853F-4D8F-4D09-A9E8-27C9562F3AC1}"/>
              </a:ext>
            </a:extLst>
          </p:cNvPr>
          <p:cNvSpPr txBox="1"/>
          <p:nvPr/>
        </p:nvSpPr>
        <p:spPr>
          <a:xfrm>
            <a:off x="36539536" y="24929560"/>
            <a:ext cx="6233650" cy="646331"/>
          </a:xfrm>
          <a:prstGeom prst="rect">
            <a:avLst/>
          </a:prstGeom>
          <a:noFill/>
        </p:spPr>
        <p:txBody>
          <a:bodyPr wrap="square" rtlCol="0">
            <a:spAutoFit/>
          </a:bodyPr>
          <a:lstStyle/>
          <a:p>
            <a:r>
              <a:rPr lang="en-US" sz="1800" dirty="0"/>
              <a:t>Figure 10:- Coherence of the 1st Principal Component with ENSO, but for 39 years of data. </a:t>
            </a:r>
          </a:p>
        </p:txBody>
      </p:sp>
    </p:spTree>
    <p:extLst>
      <p:ext uri="{BB962C8B-B14F-4D97-AF65-F5344CB8AC3E}">
        <p14:creationId xmlns:p14="http://schemas.microsoft.com/office/powerpoint/2010/main" val="16877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1446</Words>
  <Application>Microsoft Office PowerPoint</Application>
  <PresentationFormat>Custom</PresentationFormat>
  <Paragraphs>194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Console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Amonkar</dc:creator>
  <cp:lastModifiedBy>Yash Amonkar</cp:lastModifiedBy>
  <cp:revision>113</cp:revision>
  <dcterms:created xsi:type="dcterms:W3CDTF">2019-05-25T22:13:56Z</dcterms:created>
  <dcterms:modified xsi:type="dcterms:W3CDTF">2019-05-29T10:54:04Z</dcterms:modified>
</cp:coreProperties>
</file>