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9144000" cy="6858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manu Lall" initials="UL" lastIdx="10" clrIdx="0">
    <p:extLst>
      <p:ext uri="{19B8F6BF-5375-455C-9EA6-DF929625EA0E}">
        <p15:presenceInfo xmlns:p15="http://schemas.microsoft.com/office/powerpoint/2012/main" userId="9145f2df587622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82577" autoAdjust="0"/>
  </p:normalViewPr>
  <p:slideViewPr>
    <p:cSldViewPr snapToGrid="0">
      <p:cViewPr>
        <p:scale>
          <a:sx n="60" d="100"/>
          <a:sy n="60" d="100"/>
        </p:scale>
        <p:origin x="42" y="-1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CDFAB85-6BB0-4A7F-B62F-528C3B17097A}" type="datetimeFigureOut">
              <a:rPr lang="en-US" smtClean="0"/>
              <a:t>12/4/2019</a:t>
            </a:fld>
            <a:endParaRPr lang="en-US"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9E39741-2E8C-4FDD-B93B-42D55C0239FD}" type="slidenum">
              <a:rPr lang="en-US" smtClean="0"/>
              <a:t>‹#›</a:t>
            </a:fld>
            <a:endParaRPr lang="en-US" dirty="0"/>
          </a:p>
        </p:txBody>
      </p:sp>
    </p:spTree>
    <p:extLst>
      <p:ext uri="{BB962C8B-B14F-4D97-AF65-F5344CB8AC3E}">
        <p14:creationId xmlns:p14="http://schemas.microsoft.com/office/powerpoint/2010/main" val="3012331130"/>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39741-2E8C-4FDD-B93B-42D55C0239FD}" type="slidenum">
              <a:rPr lang="en-US" smtClean="0"/>
              <a:t>1</a:t>
            </a:fld>
            <a:endParaRPr lang="en-US" dirty="0"/>
          </a:p>
        </p:txBody>
      </p:sp>
    </p:spTree>
    <p:extLst>
      <p:ext uri="{BB962C8B-B14F-4D97-AF65-F5344CB8AC3E}">
        <p14:creationId xmlns:p14="http://schemas.microsoft.com/office/powerpoint/2010/main" val="1468853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CF95-04DA-442E-B106-1D5D255A7FD8}"/>
              </a:ext>
            </a:extLst>
          </p:cNvPr>
          <p:cNvSpPr>
            <a:spLocks noGrp="1"/>
          </p:cNvSpPr>
          <p:nvPr>
            <p:ph type="ctrTitle"/>
          </p:nvPr>
        </p:nvSpPr>
        <p:spPr>
          <a:xfrm>
            <a:off x="5486400" y="5387342"/>
            <a:ext cx="32918400" cy="1146048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67A9B-AC15-44F6-9995-9B279654EAAF}"/>
              </a:ext>
            </a:extLst>
          </p:cNvPr>
          <p:cNvSpPr>
            <a:spLocks noGrp="1"/>
          </p:cNvSpPr>
          <p:nvPr>
            <p:ph type="subTitle" idx="1"/>
          </p:nvPr>
        </p:nvSpPr>
        <p:spPr>
          <a:xfrm>
            <a:off x="5486400" y="17289782"/>
            <a:ext cx="32918400" cy="794765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C7E9B-16FA-43A7-90E6-27919BA0A120}"/>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BD11CCBA-4027-4B91-8981-E8F018095C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0A9691-C0C7-488B-B3A5-3A67FC2D62E3}"/>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2581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023E-83D6-4CFB-826C-9C5A90128D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CD05BE-6723-4FF4-B555-4600BC8A9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ED7DA-5060-4605-9F2F-07B92753600C}"/>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F6839564-8017-4225-ADAF-28E744DAF0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DFD689-52FA-4E3B-BA19-62549E8F043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43101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AD2FE-FC1C-4020-B877-C90CEB557B3C}"/>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35A0C-1522-4F8B-B513-29A2D51A8E23}"/>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29A87-1CAF-4119-B752-9383DD3CDB58}"/>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A373B969-195E-4D12-B8F3-262BF547B3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C61A63-E468-462C-84CC-2C9BD7EEC41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89198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BAA8-B415-4D73-A182-4820BE1FE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D16B8-10DB-47E7-86FE-97976978C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2900D-DCB3-4D3D-89A2-384DD885FA1D}"/>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5062490D-CD1D-45BD-AA16-FDE8C569DE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9B39FD-FEFB-4FB9-AEA7-64120923227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4789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30EB-DFC7-45D5-8176-31015D7E7606}"/>
              </a:ext>
            </a:extLst>
          </p:cNvPr>
          <p:cNvSpPr>
            <a:spLocks noGrp="1"/>
          </p:cNvSpPr>
          <p:nvPr>
            <p:ph type="title"/>
          </p:nvPr>
        </p:nvSpPr>
        <p:spPr>
          <a:xfrm>
            <a:off x="2994660" y="8206745"/>
            <a:ext cx="37856160" cy="136931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FE4E51-34E4-4EE8-A1DC-A3A59300B79F}"/>
              </a:ext>
            </a:extLst>
          </p:cNvPr>
          <p:cNvSpPr>
            <a:spLocks noGrp="1"/>
          </p:cNvSpPr>
          <p:nvPr>
            <p:ph type="body" idx="1"/>
          </p:nvPr>
        </p:nvSpPr>
        <p:spPr>
          <a:xfrm>
            <a:off x="2994660" y="22029425"/>
            <a:ext cx="37856160" cy="720089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83F19-8C43-463A-94CE-29CBA0E7F71E}"/>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9DFC4BB1-046F-4452-8CA5-E3E41E2C57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79A66C-8183-489E-B4CB-386C7B806A1F}"/>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98794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3E23-8721-4D51-84BB-E5F6035E8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295A4-ABCA-4B06-892E-9D910C8B4C7E}"/>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3F1313-5E3B-4203-B521-8D0FB9B50932}"/>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BEC280-D472-465D-A904-C3716ECD3F44}"/>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6" name="Footer Placeholder 5">
            <a:extLst>
              <a:ext uri="{FF2B5EF4-FFF2-40B4-BE49-F238E27FC236}">
                <a16:creationId xmlns:a16="http://schemas.microsoft.com/office/drawing/2014/main" id="{F1DE60CD-0085-404C-9283-FFA8E2268E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7559D1-E108-4781-A325-95236DA46D1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66895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4643-9C9F-4AA7-A67C-8EBA1D5589BA}"/>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BFB0D-007D-4657-B5FD-A8E633DF735F}"/>
              </a:ext>
            </a:extLst>
          </p:cNvPr>
          <p:cNvSpPr>
            <a:spLocks noGrp="1"/>
          </p:cNvSpPr>
          <p:nvPr>
            <p:ph type="body" idx="1"/>
          </p:nvPr>
        </p:nvSpPr>
        <p:spPr>
          <a:xfrm>
            <a:off x="3023239" y="8069582"/>
            <a:ext cx="18568033"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516C1-1DC3-4495-B2E0-72201E40E276}"/>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EC7D9-FDD7-4E16-B32F-A0FE0EAFE48B}"/>
              </a:ext>
            </a:extLst>
          </p:cNvPr>
          <p:cNvSpPr>
            <a:spLocks noGrp="1"/>
          </p:cNvSpPr>
          <p:nvPr>
            <p:ph type="body" sz="quarter" idx="3"/>
          </p:nvPr>
        </p:nvSpPr>
        <p:spPr>
          <a:xfrm>
            <a:off x="22219920" y="8069582"/>
            <a:ext cx="18659477"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D62D3-44E5-4D8D-84FE-DC4E6E76D78B}"/>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EF629-80E4-42BC-ABC3-3EDAF1F205EF}"/>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8" name="Footer Placeholder 7">
            <a:extLst>
              <a:ext uri="{FF2B5EF4-FFF2-40B4-BE49-F238E27FC236}">
                <a16:creationId xmlns:a16="http://schemas.microsoft.com/office/drawing/2014/main" id="{AC25757E-EC49-4061-AF2E-7C7FAAB66F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6ED1BB-FB6B-4775-977E-2AC087692A9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170461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D7E0-95ED-4628-AEB7-22F1EF5D7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41881B-A50E-4C0B-A6E2-49E2C35490D3}"/>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4" name="Footer Placeholder 3">
            <a:extLst>
              <a:ext uri="{FF2B5EF4-FFF2-40B4-BE49-F238E27FC236}">
                <a16:creationId xmlns:a16="http://schemas.microsoft.com/office/drawing/2014/main" id="{34AC8BCD-C82E-4B9B-8937-F11EC0FAC7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6E94A24-7916-4A52-94B8-59382B18AAE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98791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2A985-953A-4CE8-B9B0-C6484EBFC42A}"/>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3" name="Footer Placeholder 2">
            <a:extLst>
              <a:ext uri="{FF2B5EF4-FFF2-40B4-BE49-F238E27FC236}">
                <a16:creationId xmlns:a16="http://schemas.microsoft.com/office/drawing/2014/main" id="{10B24C3A-2906-4ADA-8F36-C981F4F40F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C04310-8623-4799-BDD5-18943D775CA1}"/>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32935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CC28-C49A-435B-B6B0-047EE30DD179}"/>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1DA97-0FD9-413E-BB52-9A29A3675883}"/>
              </a:ext>
            </a:extLst>
          </p:cNvPr>
          <p:cNvSpPr>
            <a:spLocks noGrp="1"/>
          </p:cNvSpPr>
          <p:nvPr>
            <p:ph idx="1"/>
          </p:nvPr>
        </p:nvSpPr>
        <p:spPr>
          <a:xfrm>
            <a:off x="18659477" y="4739642"/>
            <a:ext cx="22219920"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F3141-315E-4C95-9DD1-BF83C0A141BF}"/>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154B4-9AF9-4F1B-BCF3-C72E4C42DBED}"/>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6" name="Footer Placeholder 5">
            <a:extLst>
              <a:ext uri="{FF2B5EF4-FFF2-40B4-BE49-F238E27FC236}">
                <a16:creationId xmlns:a16="http://schemas.microsoft.com/office/drawing/2014/main" id="{4AB1FD0E-C214-413F-BAD9-EE1C25845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D0A725-E6DC-4B78-BC39-8743F324509E}"/>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70559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8F8D-7F35-417A-AD07-07A616172DCD}"/>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096BC5-022C-4DDB-AACD-A5E638F4841B}"/>
              </a:ext>
            </a:extLst>
          </p:cNvPr>
          <p:cNvSpPr>
            <a:spLocks noGrp="1"/>
          </p:cNvSpPr>
          <p:nvPr>
            <p:ph type="pic" idx="1"/>
          </p:nvPr>
        </p:nvSpPr>
        <p:spPr>
          <a:xfrm>
            <a:off x="18659477" y="4739642"/>
            <a:ext cx="22219920"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971B50-19B5-43F8-9245-7E5786F05DD9}"/>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36C60-62BD-45F2-94B9-76459240910A}"/>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6" name="Footer Placeholder 5">
            <a:extLst>
              <a:ext uri="{FF2B5EF4-FFF2-40B4-BE49-F238E27FC236}">
                <a16:creationId xmlns:a16="http://schemas.microsoft.com/office/drawing/2014/main" id="{E31BD481-C00F-4E75-B63A-42E256CE13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3F3EB8-3E76-4B8B-96CC-D1366731F15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404220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DCEBE-6A5F-4A59-836C-4334439E6BC9}"/>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EB6EA-8E44-4BA1-B47D-C4BBA7E879A2}"/>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BEDD8-C5A5-4F97-B18E-F7EE92B1D36A}"/>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63EBC0FE-175E-4C5C-8901-86078B0C4432}"/>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A63F41C-326B-4F6F-B122-E45DD9395272}"/>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B8C6502D-7423-46D6-A8EC-387111D6EBD4}" type="slidenum">
              <a:rPr lang="en-US" smtClean="0"/>
              <a:t>‹#›</a:t>
            </a:fld>
            <a:endParaRPr lang="en-US" dirty="0"/>
          </a:p>
        </p:txBody>
      </p:sp>
    </p:spTree>
    <p:extLst>
      <p:ext uri="{BB962C8B-B14F-4D97-AF65-F5344CB8AC3E}">
        <p14:creationId xmlns:p14="http://schemas.microsoft.com/office/powerpoint/2010/main" val="226350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www.ncdc.noaa.gov/cag/national/time-series" TargetMode="External"/><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jpg"/><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E8CA4B-C282-4A96-95D2-7B84E84EFFFA}"/>
              </a:ext>
            </a:extLst>
          </p:cNvPr>
          <p:cNvSpPr txBox="1"/>
          <p:nvPr/>
        </p:nvSpPr>
        <p:spPr>
          <a:xfrm>
            <a:off x="639824" y="707340"/>
            <a:ext cx="42467413" cy="3803477"/>
          </a:xfrm>
          <a:prstGeom prst="rect">
            <a:avLst/>
          </a:prstGeom>
          <a:solidFill>
            <a:schemeClr val="accent5">
              <a:lumMod val="60000"/>
              <a:lumOff val="40000"/>
            </a:schemeClr>
          </a:solidFill>
        </p:spPr>
        <p:txBody>
          <a:bodyPr wrap="square" rtlCol="0">
            <a:spAutoFit/>
          </a:bodyPr>
          <a:lstStyle/>
          <a:p>
            <a:pPr algn="ctr"/>
            <a:r>
              <a:rPr lang="en-US" b="1" dirty="0"/>
              <a:t>Preserving long-term variability in simulation of multisite streamflow extremes.</a:t>
            </a:r>
          </a:p>
          <a:p>
            <a:pPr algn="ctr"/>
            <a:endParaRPr lang="en-US" b="1" dirty="0"/>
          </a:p>
          <a:p>
            <a:pPr algn="ctr"/>
            <a:r>
              <a:rPr lang="en-US" sz="4800" b="1" dirty="0"/>
              <a:t>Yash Amonkar, James Doss-Gollin, Upmanu Lall</a:t>
            </a:r>
          </a:p>
          <a:p>
            <a:pPr algn="ctr"/>
            <a:r>
              <a:rPr lang="en-US" sz="4800" b="1" dirty="0"/>
              <a:t>Department of Earth and Environmental Engineering, Columbia Water Center, Columbia University.</a:t>
            </a:r>
          </a:p>
        </p:txBody>
      </p:sp>
      <p:sp>
        <p:nvSpPr>
          <p:cNvPr id="5" name="TextBox 4">
            <a:extLst>
              <a:ext uri="{FF2B5EF4-FFF2-40B4-BE49-F238E27FC236}">
                <a16:creationId xmlns:a16="http://schemas.microsoft.com/office/drawing/2014/main" id="{E80EC316-C3AA-43BB-B530-84D7BBA4E628}"/>
              </a:ext>
            </a:extLst>
          </p:cNvPr>
          <p:cNvSpPr txBox="1"/>
          <p:nvPr/>
        </p:nvSpPr>
        <p:spPr>
          <a:xfrm>
            <a:off x="639824" y="4975423"/>
            <a:ext cx="10111034" cy="14742497"/>
          </a:xfrm>
          <a:prstGeom prst="rect">
            <a:avLst/>
          </a:prstGeom>
          <a:solidFill>
            <a:schemeClr val="accent5">
              <a:lumMod val="60000"/>
              <a:lumOff val="40000"/>
            </a:schemeClr>
          </a:solidFill>
        </p:spPr>
        <p:txBody>
          <a:bodyPr wrap="square" rtlCol="0">
            <a:spAutoFit/>
          </a:bodyPr>
          <a:lstStyle/>
          <a:p>
            <a:r>
              <a:rPr lang="en-US" sz="4800" dirty="0"/>
              <a:t>Introduction</a:t>
            </a:r>
            <a:endParaRPr lang="en-US" sz="2400" dirty="0"/>
          </a:p>
          <a:p>
            <a:pPr marL="342900" indent="-342900">
              <a:buFont typeface="Arial" panose="020B0604020202020204" pitchFamily="34" charset="0"/>
              <a:buChar char="•"/>
            </a:pPr>
            <a:r>
              <a:rPr lang="en-US" sz="2400" dirty="0"/>
              <a:t>Floods led to  more than half a million deaths worldwide from 1980-2009</a:t>
            </a:r>
            <a:r>
              <a:rPr lang="en-US" sz="2400" baseline="30000" dirty="0"/>
              <a:t>1</a:t>
            </a:r>
            <a:r>
              <a:rPr lang="en-US" sz="2400" dirty="0"/>
              <a:t>. Clustered flood occurrences across large regions are particularly catastrophic. This has been observed in the Mid-western USA since the 1930s.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Moseley (</a:t>
            </a:r>
            <a:r>
              <a:rPr lang="en-US" sz="2400" b="1" dirty="0"/>
              <a:t>1939</a:t>
            </a:r>
            <a:r>
              <a:rPr lang="en-US" sz="2400" dirty="0"/>
              <a:t>)</a:t>
            </a:r>
            <a:r>
              <a:rPr lang="en-US" sz="2400" baseline="30000" dirty="0"/>
              <a:t>2</a:t>
            </a:r>
            <a:r>
              <a:rPr lang="en-US" sz="2400" dirty="0"/>
              <a:t>: “…the centers of greatest storminess over the United States and Canada shift in both latitude and longitude. After moving east for a number of years the location of these centers returns abruptly to a position much farther west. It may be that after ninety years the storm centers return to very nearly the same place which they had at the beginning.”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Brooks(</a:t>
            </a:r>
            <a:r>
              <a:rPr lang="en-US" sz="2400" b="1" dirty="0"/>
              <a:t>1937</a:t>
            </a:r>
            <a:r>
              <a:rPr lang="en-US" sz="2400" dirty="0"/>
              <a:t>)</a:t>
            </a:r>
            <a:r>
              <a:rPr lang="en-US" sz="2400" baseline="30000" dirty="0"/>
              <a:t>3</a:t>
            </a:r>
            <a:r>
              <a:rPr lang="en-US" sz="2400" dirty="0"/>
              <a:t>“The conditions causing the excessive rainfall of up from 13 inches in southwestern Indiana to 12.7 in north- central Ohio in March, 1913, were almost identical with those of January, 1937”</a:t>
            </a:r>
            <a:endParaRPr lang="en-US" sz="2400" u="sng" dirty="0"/>
          </a:p>
          <a:p>
            <a:pPr marL="342900" indent="-342900">
              <a:buFont typeface="Arial" panose="020B0604020202020204" pitchFamily="34" charset="0"/>
              <a:buChar char="•"/>
            </a:pPr>
            <a:endParaRPr lang="en-US" sz="2400" u="sng" dirty="0"/>
          </a:p>
          <a:p>
            <a:pPr marL="342900" indent="-342900">
              <a:buFont typeface="Arial" panose="020B0604020202020204" pitchFamily="34" charset="0"/>
              <a:buChar char="•"/>
            </a:pPr>
            <a:endParaRPr lang="en-US" sz="24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2800" u="sng" dirty="0"/>
              <a:t>Research Question:- 1. What can we infer as to space-time clustering of floods from historical streamflow data from the Ohio River Basin?</a:t>
            </a:r>
          </a:p>
          <a:p>
            <a:r>
              <a:rPr lang="en-US" sz="2800" u="sng" dirty="0"/>
              <a:t>2. Are there statistical models which can capture low frequency variations ?</a:t>
            </a:r>
          </a:p>
          <a:p>
            <a:endParaRPr lang="en-US" sz="1600" dirty="0"/>
          </a:p>
          <a:p>
            <a:r>
              <a:rPr lang="en-US" sz="1600" dirty="0"/>
              <a:t>1 - Doocy, S., Daniels, A., Murray, S., &amp; Kirsch, T. D. (2013). The human impact of floods: a historical review of events 1980-2009 and systematic literature review. </a:t>
            </a:r>
            <a:r>
              <a:rPr lang="en-US" sz="1600" i="1" dirty="0"/>
              <a:t>PLoS currents</a:t>
            </a:r>
            <a:r>
              <a:rPr lang="en-US" sz="1600" dirty="0"/>
              <a:t>, </a:t>
            </a:r>
            <a:r>
              <a:rPr lang="en-US" sz="1600" i="1" dirty="0"/>
              <a:t>5. 2- </a:t>
            </a:r>
            <a:r>
              <a:rPr lang="en-US" sz="1600" dirty="0"/>
              <a:t>Moseley, E. L. (1939). Long time forecasts of Ohio River floods. 3- Long time forecasts of Ohio River floods. 3- Brooks, C. F., &amp; Thiessen, A. H. (1937). The meteorology of great floods in the eastern United States. </a:t>
            </a:r>
            <a:r>
              <a:rPr lang="en-US" sz="1600" i="1" dirty="0"/>
              <a:t>Geographical Review</a:t>
            </a:r>
            <a:r>
              <a:rPr lang="en-US" sz="1600" dirty="0"/>
              <a:t>, </a:t>
            </a:r>
            <a:r>
              <a:rPr lang="en-US" sz="1600" i="1" dirty="0"/>
              <a:t>27</a:t>
            </a:r>
            <a:r>
              <a:rPr lang="en-US" sz="1600" dirty="0"/>
              <a:t>(2), 269-290. 4- </a:t>
            </a:r>
            <a:r>
              <a:rPr lang="en-US" sz="1600" dirty="0">
                <a:hlinkClick r:id="rId3"/>
              </a:rPr>
              <a:t>https://www.ncdc.noaa.gov/cag/national/time-series</a:t>
            </a:r>
            <a:endParaRPr lang="en-US" sz="1600" dirty="0"/>
          </a:p>
        </p:txBody>
      </p:sp>
      <p:sp>
        <p:nvSpPr>
          <p:cNvPr id="8" name="TextBox 7">
            <a:extLst>
              <a:ext uri="{FF2B5EF4-FFF2-40B4-BE49-F238E27FC236}">
                <a16:creationId xmlns:a16="http://schemas.microsoft.com/office/drawing/2014/main" id="{B897CDA4-0CA5-430A-BD99-4B646FF09659}"/>
              </a:ext>
            </a:extLst>
          </p:cNvPr>
          <p:cNvSpPr txBox="1"/>
          <p:nvPr/>
        </p:nvSpPr>
        <p:spPr>
          <a:xfrm>
            <a:off x="639824" y="20068734"/>
            <a:ext cx="10111034" cy="6032421"/>
          </a:xfrm>
          <a:prstGeom prst="rect">
            <a:avLst/>
          </a:prstGeom>
          <a:solidFill>
            <a:schemeClr val="accent5">
              <a:lumMod val="60000"/>
              <a:lumOff val="40000"/>
            </a:schemeClr>
          </a:solidFill>
        </p:spPr>
        <p:txBody>
          <a:bodyPr wrap="square" rtlCol="0">
            <a:spAutoFit/>
          </a:bodyPr>
          <a:lstStyle/>
          <a:p>
            <a:r>
              <a:rPr lang="en-US" sz="4800" dirty="0"/>
              <a:t>Data Sources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1400" dirty="0"/>
          </a:p>
          <a:p>
            <a:endParaRPr lang="en-US" sz="1400" dirty="0"/>
          </a:p>
          <a:p>
            <a:endParaRPr lang="en-US" sz="1400" dirty="0"/>
          </a:p>
          <a:p>
            <a:pPr marL="342900" indent="-342900">
              <a:buAutoNum type="arabicPeriod"/>
            </a:pPr>
            <a:r>
              <a:rPr kumimoji="0" lang="en-US" altLang="en-US" sz="1600" b="0" i="0" u="none" strike="noStrike" cap="none" normalizeH="0" baseline="0" dirty="0">
                <a:ln>
                  <a:noFill/>
                </a:ln>
                <a:solidFill>
                  <a:srgbClr val="000000"/>
                </a:solidFill>
                <a:effectLst/>
                <a:latin typeface="Lucida Console" panose="020B0609040504020204" pitchFamily="49" charset="0"/>
              </a:rPr>
              <a:t>Hirsch, R.M., and De Cicco, L.A., 2015, User guide to Exploration and Graphics for RivEr Trends (EGRET) and dataRetrieval: R packages for hydrologic data (version 2.0, February 2015): U.S. Geological Survey Techniques and Methods book 4, chap. A10, 93 p., </a:t>
            </a:r>
            <a:r>
              <a:rPr lang="en-US" altLang="en-US" sz="1600" dirty="0">
                <a:solidFill>
                  <a:srgbClr val="000000"/>
                </a:solidFill>
                <a:latin typeface="Lucida Console" panose="020B0609040504020204" pitchFamily="49" charset="0"/>
              </a:rPr>
              <a:t>http://dx.doi.org/10.3133/tm4A10</a:t>
            </a:r>
            <a:endParaRPr lang="en-US" altLang="en-US" sz="1600" dirty="0">
              <a:latin typeface="Arial" panose="020B0604020202020204" pitchFamily="34" charset="0"/>
            </a:endParaRPr>
          </a:p>
          <a:p>
            <a:pPr marL="342900" indent="-342900">
              <a:buFontTx/>
              <a:buAutoNum type="arabicPeriod"/>
            </a:pPr>
            <a:r>
              <a:rPr lang="en-US" altLang="en-US" sz="1600" dirty="0">
                <a:solidFill>
                  <a:srgbClr val="000000"/>
                </a:solidFill>
                <a:latin typeface="Lucida Console" panose="020B0609040504020204" pitchFamily="49" charset="0"/>
              </a:rPr>
              <a:t>KNMI Climate Explorer - </a:t>
            </a:r>
            <a:r>
              <a:rPr lang="en-US" sz="1600" u="sng" dirty="0"/>
              <a:t>https://climexp.knmi.nl/</a:t>
            </a:r>
          </a:p>
        </p:txBody>
      </p:sp>
      <p:sp>
        <p:nvSpPr>
          <p:cNvPr id="10" name="TextBox 9">
            <a:extLst>
              <a:ext uri="{FF2B5EF4-FFF2-40B4-BE49-F238E27FC236}">
                <a16:creationId xmlns:a16="http://schemas.microsoft.com/office/drawing/2014/main" id="{9C70AEF8-861C-417F-A987-7BD251E43A0D}"/>
              </a:ext>
            </a:extLst>
          </p:cNvPr>
          <p:cNvSpPr txBox="1"/>
          <p:nvPr/>
        </p:nvSpPr>
        <p:spPr>
          <a:xfrm>
            <a:off x="690100" y="20687252"/>
            <a:ext cx="4205910" cy="3785652"/>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Streamflow Gauges  - USGS/Data Retrieval Package in R</a:t>
            </a:r>
            <a:r>
              <a:rPr lang="en-US" sz="2400" baseline="30000" dirty="0"/>
              <a:t>1</a:t>
            </a:r>
            <a:r>
              <a:rPr lang="en-US" sz="2400" dirty="0"/>
              <a:t>. </a:t>
            </a:r>
          </a:p>
          <a:p>
            <a:endParaRPr lang="en-US" sz="2400" dirty="0"/>
          </a:p>
          <a:p>
            <a:pPr marL="342900" indent="-342900">
              <a:buFont typeface="Arial" panose="020B0604020202020204" pitchFamily="34" charset="0"/>
              <a:buChar char="•"/>
            </a:pPr>
            <a:r>
              <a:rPr lang="en-US" sz="2400" dirty="0"/>
              <a:t>Climate Indices</a:t>
            </a:r>
            <a:r>
              <a:rPr lang="en-US" sz="2400" baseline="30000" dirty="0"/>
              <a:t>3</a:t>
            </a:r>
          </a:p>
          <a:p>
            <a:pPr marL="457200" indent="-457200">
              <a:buFont typeface="+mj-lt"/>
              <a:buAutoNum type="arabicPeriod"/>
            </a:pPr>
            <a:r>
              <a:rPr lang="en-US" sz="2400" dirty="0"/>
              <a:t>ENSO – Nino 3.4 – HadISST</a:t>
            </a:r>
          </a:p>
          <a:p>
            <a:pPr marL="457200" indent="-457200">
              <a:buFont typeface="+mj-lt"/>
              <a:buAutoNum type="arabicPeriod"/>
            </a:pPr>
            <a:r>
              <a:rPr lang="en-US" sz="2400" dirty="0"/>
              <a:t>PDO – JISAO</a:t>
            </a:r>
          </a:p>
          <a:p>
            <a:pPr marL="457200" indent="-457200">
              <a:buFont typeface="+mj-lt"/>
              <a:buAutoNum type="arabicPeriod"/>
            </a:pPr>
            <a:r>
              <a:rPr lang="en-US" sz="2400" dirty="0"/>
              <a:t>AMO – HadSST</a:t>
            </a:r>
          </a:p>
          <a:p>
            <a:pPr marL="457200" indent="-457200">
              <a:buFont typeface="+mj-lt"/>
              <a:buAutoNum type="arabicPeriod"/>
            </a:pPr>
            <a:r>
              <a:rPr lang="en-US" sz="2400" dirty="0"/>
              <a:t>NAO – Jones et al. </a:t>
            </a:r>
          </a:p>
        </p:txBody>
      </p:sp>
      <p:sp>
        <p:nvSpPr>
          <p:cNvPr id="20" name="TextBox 19">
            <a:extLst>
              <a:ext uri="{FF2B5EF4-FFF2-40B4-BE49-F238E27FC236}">
                <a16:creationId xmlns:a16="http://schemas.microsoft.com/office/drawing/2014/main" id="{BB172219-3CF4-4F58-B712-458159588CB1}"/>
              </a:ext>
            </a:extLst>
          </p:cNvPr>
          <p:cNvSpPr txBox="1"/>
          <p:nvPr/>
        </p:nvSpPr>
        <p:spPr>
          <a:xfrm>
            <a:off x="11232183" y="4975423"/>
            <a:ext cx="10919125" cy="9203353"/>
          </a:xfrm>
          <a:prstGeom prst="rect">
            <a:avLst/>
          </a:prstGeom>
          <a:solidFill>
            <a:schemeClr val="accent5">
              <a:lumMod val="60000"/>
              <a:lumOff val="40000"/>
            </a:schemeClr>
          </a:solidFill>
        </p:spPr>
        <p:txBody>
          <a:bodyPr wrap="square" rtlCol="0">
            <a:spAutoFit/>
          </a:bodyPr>
          <a:lstStyle/>
          <a:p>
            <a:r>
              <a:rPr lang="en-US" sz="4800" dirty="0"/>
              <a:t>Ohio River Basin(ORB)</a:t>
            </a:r>
          </a:p>
          <a:p>
            <a:endParaRPr lang="en-US" dirty="0"/>
          </a:p>
          <a:p>
            <a:endParaRPr lang="en-US" dirty="0"/>
          </a:p>
          <a:p>
            <a:endParaRPr lang="en-US" dirty="0"/>
          </a:p>
          <a:p>
            <a:endParaRPr lang="en-US" dirty="0"/>
          </a:p>
          <a:p>
            <a:endParaRPr lang="en-US" dirty="0"/>
          </a:p>
          <a:p>
            <a:endParaRPr lang="en-US" dirty="0"/>
          </a:p>
          <a:p>
            <a:endParaRPr lang="en-US" dirty="0"/>
          </a:p>
          <a:p>
            <a:endParaRPr lang="en-US" sz="1800" dirty="0"/>
          </a:p>
          <a:p>
            <a:endParaRPr lang="en-US" sz="1800" dirty="0"/>
          </a:p>
        </p:txBody>
      </p:sp>
      <p:sp>
        <p:nvSpPr>
          <p:cNvPr id="24" name="TextBox 23">
            <a:extLst>
              <a:ext uri="{FF2B5EF4-FFF2-40B4-BE49-F238E27FC236}">
                <a16:creationId xmlns:a16="http://schemas.microsoft.com/office/drawing/2014/main" id="{D6A3BF46-5E58-4E4B-8D00-468A3381EED5}"/>
              </a:ext>
            </a:extLst>
          </p:cNvPr>
          <p:cNvSpPr txBox="1"/>
          <p:nvPr/>
        </p:nvSpPr>
        <p:spPr>
          <a:xfrm>
            <a:off x="22665579" y="4975423"/>
            <a:ext cx="20441658" cy="27440717"/>
          </a:xfrm>
          <a:prstGeom prst="rect">
            <a:avLst/>
          </a:prstGeom>
          <a:solidFill>
            <a:schemeClr val="accent5">
              <a:lumMod val="60000"/>
              <a:lumOff val="40000"/>
            </a:schemeClr>
          </a:solidFill>
        </p:spPr>
        <p:txBody>
          <a:bodyPr wrap="square" rtlCol="0">
            <a:spAutoFit/>
          </a:bodyPr>
          <a:lstStyle/>
          <a:p>
            <a:r>
              <a:rPr lang="en-US" sz="4800" dirty="0"/>
              <a:t>Results</a:t>
            </a:r>
          </a:p>
          <a:p>
            <a:endParaRPr lang="en-US"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dirty="0"/>
          </a:p>
          <a:p>
            <a:endParaRPr lang="en-US" sz="2400" dirty="0"/>
          </a:p>
          <a:p>
            <a:endParaRPr lang="en-US" sz="2400" dirty="0"/>
          </a:p>
          <a:p>
            <a:endParaRPr lang="en-US" sz="2400" dirty="0"/>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342900" indent="-342900">
              <a:buFont typeface="Arial" panose="020B0604020202020204" pitchFamily="34" charset="0"/>
              <a:buChar char="•"/>
            </a:pPr>
            <a:r>
              <a:rPr lang="en-US" sz="2400" dirty="0"/>
              <a:t>The rate parameters associated with the three hidden states are:-  </a:t>
            </a:r>
          </a:p>
          <a:p>
            <a:pPr lvl="1"/>
            <a:r>
              <a:rPr lang="en-US" sz="2400" dirty="0"/>
              <a:t>0.7</a:t>
            </a:r>
            <a:r>
              <a:rPr lang="en-US" sz="2400" dirty="0">
                <a:sym typeface="Wingdings" panose="05000000000000000000" pitchFamily="2" charset="2"/>
              </a:rPr>
              <a:t> Dry State</a:t>
            </a:r>
            <a:r>
              <a:rPr lang="en-US" sz="2400" dirty="0"/>
              <a:t>, </a:t>
            </a:r>
          </a:p>
          <a:p>
            <a:pPr lvl="1"/>
            <a:r>
              <a:rPr lang="en-US" sz="2400" dirty="0"/>
              <a:t>4.56 </a:t>
            </a:r>
            <a:r>
              <a:rPr lang="en-US" sz="2400" dirty="0">
                <a:sym typeface="Wingdings" panose="05000000000000000000" pitchFamily="2" charset="2"/>
              </a:rPr>
              <a:t> Intermediate State</a:t>
            </a:r>
            <a:r>
              <a:rPr lang="en-US" sz="2400" dirty="0"/>
              <a:t> </a:t>
            </a:r>
          </a:p>
          <a:p>
            <a:pPr lvl="1"/>
            <a:r>
              <a:rPr lang="en-US" sz="2400" dirty="0"/>
              <a:t>12.34 </a:t>
            </a:r>
            <a:r>
              <a:rPr lang="en-US" sz="2400" dirty="0">
                <a:sym typeface="Wingdings" panose="05000000000000000000" pitchFamily="2" charset="2"/>
              </a:rPr>
              <a:t> Wet State. </a:t>
            </a:r>
          </a:p>
          <a:p>
            <a:pPr marL="342900" indent="-342900">
              <a:buFont typeface="Arial" panose="020B0604020202020204" pitchFamily="34" charset="0"/>
              <a:buChar char="•"/>
            </a:pPr>
            <a:r>
              <a:rPr lang="en-US" sz="2400" dirty="0">
                <a:sym typeface="Wingdings" panose="05000000000000000000" pitchFamily="2" charset="2"/>
              </a:rPr>
              <a:t>There is no persistence in the extreme wet state and no sudden jump from dry to wet states, providing a measure of predictability in the extreme streamflow e</a:t>
            </a:r>
            <a:r>
              <a:rPr lang="en-US" sz="2400" dirty="0"/>
              <a:t>vents.</a:t>
            </a:r>
          </a:p>
        </p:txBody>
      </p:sp>
      <p:sp>
        <p:nvSpPr>
          <p:cNvPr id="26" name="TextBox 25">
            <a:extLst>
              <a:ext uri="{FF2B5EF4-FFF2-40B4-BE49-F238E27FC236}">
                <a16:creationId xmlns:a16="http://schemas.microsoft.com/office/drawing/2014/main" id="{8FAA538F-8709-4856-9BEC-5A4D47A41198}"/>
              </a:ext>
            </a:extLst>
          </p:cNvPr>
          <p:cNvSpPr txBox="1"/>
          <p:nvPr/>
        </p:nvSpPr>
        <p:spPr>
          <a:xfrm>
            <a:off x="11232183" y="14570360"/>
            <a:ext cx="10959617" cy="11541621"/>
          </a:xfrm>
          <a:prstGeom prst="rect">
            <a:avLst/>
          </a:prstGeom>
          <a:solidFill>
            <a:schemeClr val="accent5">
              <a:lumMod val="60000"/>
              <a:lumOff val="40000"/>
            </a:schemeClr>
          </a:solidFill>
        </p:spPr>
        <p:txBody>
          <a:bodyPr wrap="square" rtlCol="0">
            <a:spAutoFit/>
          </a:bodyPr>
          <a:lstStyle/>
          <a:p>
            <a:r>
              <a:rPr lang="en-US" sz="4800" dirty="0"/>
              <a:t>Methodology</a:t>
            </a:r>
          </a:p>
          <a:p>
            <a:endParaRPr lang="en-US" sz="1600" dirty="0"/>
          </a:p>
          <a:p>
            <a:r>
              <a:rPr lang="en-US" sz="2800" u="sng" dirty="0"/>
              <a:t>Streamflow</a:t>
            </a:r>
          </a:p>
          <a:p>
            <a:pPr marL="457200" indent="-457200">
              <a:buFont typeface="Arial" panose="020B0604020202020204" pitchFamily="34" charset="0"/>
              <a:buChar char="•"/>
            </a:pPr>
            <a:r>
              <a:rPr lang="en-US" sz="2400" dirty="0"/>
              <a:t>Daily Data from 28 stations for the period 1937-2017 were used and converted to annual data using site-specific annual maximum as the extremity metric. </a:t>
            </a:r>
          </a:p>
          <a:p>
            <a:pPr marL="457200" indent="-457200">
              <a:buFont typeface="Arial" panose="020B0604020202020204" pitchFamily="34" charset="0"/>
              <a:buChar char="•"/>
            </a:pPr>
            <a:r>
              <a:rPr lang="en-US" sz="2400" dirty="0"/>
              <a:t>Streamflow gauges were selected which had a drainage area greater than 1450 sq. Miles.  </a:t>
            </a:r>
          </a:p>
          <a:p>
            <a:pPr marL="457200" indent="-457200">
              <a:buFont typeface="Arial" panose="020B0604020202020204" pitchFamily="34" charset="0"/>
              <a:buChar char="•"/>
            </a:pPr>
            <a:endParaRPr lang="en-US" sz="2400" dirty="0"/>
          </a:p>
          <a:p>
            <a:r>
              <a:rPr lang="en-US" sz="2800" u="sng" dirty="0"/>
              <a:t>Wavelet Clustering </a:t>
            </a:r>
            <a:r>
              <a:rPr lang="en-US" sz="2800" u="sng" dirty="0">
                <a:sym typeface="Wingdings" panose="05000000000000000000" pitchFamily="2" charset="2"/>
              </a:rPr>
              <a:t> Space Time Clustering</a:t>
            </a:r>
          </a:p>
          <a:p>
            <a:endParaRPr lang="en-US" sz="2800" u="sng" dirty="0">
              <a:sym typeface="Wingdings" panose="05000000000000000000" pitchFamily="2" charset="2"/>
            </a:endParaRPr>
          </a:p>
          <a:p>
            <a:r>
              <a:rPr lang="en-US" sz="2800" u="sng" dirty="0">
                <a:sym typeface="Wingdings" panose="05000000000000000000" pitchFamily="2" charset="2"/>
              </a:rPr>
              <a:t>Hidden Markov Model  Aggregated Persistence Structure</a:t>
            </a:r>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400" dirty="0"/>
          </a:p>
          <a:p>
            <a:endParaRPr lang="en-US" sz="2400" dirty="0"/>
          </a:p>
          <a:p>
            <a:endParaRPr lang="en-US" sz="2400" dirty="0"/>
          </a:p>
          <a:p>
            <a:endParaRPr lang="en-US" sz="2400" dirty="0"/>
          </a:p>
          <a:p>
            <a:endParaRPr lang="en-US" sz="2400" dirty="0"/>
          </a:p>
          <a:p>
            <a:r>
              <a:rPr lang="en-US" sz="1400" dirty="0"/>
              <a:t> </a:t>
            </a:r>
            <a:endParaRPr lang="en-US" sz="1200" dirty="0"/>
          </a:p>
          <a:p>
            <a:endParaRPr lang="en-US" sz="1200" dirty="0"/>
          </a:p>
          <a:p>
            <a:endParaRPr lang="en-US" sz="1200" dirty="0"/>
          </a:p>
          <a:p>
            <a:endParaRPr lang="en-US" sz="1200" dirty="0"/>
          </a:p>
          <a:p>
            <a:endParaRPr lang="en-US" sz="1400" dirty="0"/>
          </a:p>
        </p:txBody>
      </p:sp>
      <p:pic>
        <p:nvPicPr>
          <p:cNvPr id="31" name="Picture 2" descr="Image result for Ohio River Basin">
            <a:extLst>
              <a:ext uri="{FF2B5EF4-FFF2-40B4-BE49-F238E27FC236}">
                <a16:creationId xmlns:a16="http://schemas.microsoft.com/office/drawing/2014/main" id="{5BA7F04F-3136-4D2A-B28D-74146F582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1275" y="5931678"/>
            <a:ext cx="5382255" cy="383466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24" name="TextBox 1023">
            <a:extLst>
              <a:ext uri="{FF2B5EF4-FFF2-40B4-BE49-F238E27FC236}">
                <a16:creationId xmlns:a16="http://schemas.microsoft.com/office/drawing/2014/main" id="{7F34BD9C-FE47-4028-B4E6-34325E6AF59E}"/>
              </a:ext>
            </a:extLst>
          </p:cNvPr>
          <p:cNvSpPr txBox="1"/>
          <p:nvPr/>
        </p:nvSpPr>
        <p:spPr>
          <a:xfrm>
            <a:off x="11310929" y="6076533"/>
            <a:ext cx="495767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Ohio River Basin and upper Mississippi has a long history of large-scale regional flooding in 1882,1913,1937,1997 and most recently in 2011.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Springtime extreme streamflow in the Ohio River Basin is driven by a unique, recurrent, persistent, and strong atmospheric anticyclonic circulation anomaly pattern. </a:t>
            </a:r>
          </a:p>
          <a:p>
            <a:pPr marL="285750" indent="-285750">
              <a:buFont typeface="Arial" panose="020B0604020202020204" pitchFamily="34" charset="0"/>
              <a:buChar char="•"/>
            </a:pPr>
            <a:endParaRPr lang="en-US" sz="2400" dirty="0"/>
          </a:p>
        </p:txBody>
      </p:sp>
      <p:sp>
        <p:nvSpPr>
          <p:cNvPr id="1025" name="TextBox 1024">
            <a:extLst>
              <a:ext uri="{FF2B5EF4-FFF2-40B4-BE49-F238E27FC236}">
                <a16:creationId xmlns:a16="http://schemas.microsoft.com/office/drawing/2014/main" id="{CB2D26AE-1A48-42FE-9F8B-E69D0A5B7E0D}"/>
              </a:ext>
            </a:extLst>
          </p:cNvPr>
          <p:cNvSpPr txBox="1"/>
          <p:nvPr/>
        </p:nvSpPr>
        <p:spPr>
          <a:xfrm>
            <a:off x="11293285" y="10157923"/>
            <a:ext cx="10829867" cy="397031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There are clear associations between synoptic circulation types and historical extreme (“10 year”) flood events on the Ohio River Basin. These two circulation types were both found to be preferentially associated with La Niña, providing one causal mechanism for the recent flooding during April of 2011</a:t>
            </a:r>
          </a:p>
          <a:p>
            <a:endParaRPr lang="en-US" sz="2400" dirty="0"/>
          </a:p>
          <a:p>
            <a:r>
              <a:rPr lang="en-US" sz="1800" dirty="0"/>
              <a:t>1. Nakamura, J., Lall, U., Kushnir, Y., Robertson, A. W., &amp; Seager, R. (2013). Dynamical structure of extreme floods in the US Midwest and the United Kingdom. </a:t>
            </a:r>
            <a:r>
              <a:rPr lang="en-US" sz="1800" i="1" dirty="0"/>
              <a:t>Journal of Hydrometeorology</a:t>
            </a:r>
            <a:r>
              <a:rPr lang="en-US" sz="1800" dirty="0"/>
              <a:t>, </a:t>
            </a:r>
            <a:r>
              <a:rPr lang="en-US" sz="1800" i="1" dirty="0"/>
              <a:t>14</a:t>
            </a:r>
            <a:r>
              <a:rPr lang="en-US" sz="1800" dirty="0"/>
              <a:t>(2), 485-504.</a:t>
            </a:r>
          </a:p>
          <a:p>
            <a:r>
              <a:rPr lang="en-US" sz="1800" dirty="0"/>
              <a:t>2. Farnham, D. J., Doss‐Gollin, J., &amp; Lall, U. (2018). Regional Extreme Precipitation Events: Robust Inference From Credibly Simulated GCM Variables. </a:t>
            </a:r>
            <a:r>
              <a:rPr lang="en-US" sz="1800" i="1" dirty="0"/>
              <a:t>Water Resources Research</a:t>
            </a:r>
            <a:r>
              <a:rPr lang="en-US" sz="1800" dirty="0"/>
              <a:t>, </a:t>
            </a:r>
            <a:r>
              <a:rPr lang="en-US" sz="1800" i="1" dirty="0"/>
              <a:t>54</a:t>
            </a:r>
            <a:r>
              <a:rPr lang="en-US" sz="1800" dirty="0"/>
              <a:t>(6), 3809-3824.</a:t>
            </a:r>
          </a:p>
          <a:p>
            <a:r>
              <a:rPr lang="en-US" sz="1800" dirty="0">
                <a:solidFill>
                  <a:srgbClr val="222222"/>
                </a:solidFill>
              </a:rPr>
              <a:t>3. Robertson, Andrew W., et al. "Weather and climatic drivers of extreme flooding events over the midwest of the United States." </a:t>
            </a:r>
            <a:r>
              <a:rPr lang="en-US" sz="1800" i="1" dirty="0">
                <a:solidFill>
                  <a:srgbClr val="222222"/>
                </a:solidFill>
              </a:rPr>
              <a:t>Extreme Events: Observations, Modeling, and Economics</a:t>
            </a:r>
            <a:r>
              <a:rPr lang="en-US" sz="1800" dirty="0">
                <a:solidFill>
                  <a:srgbClr val="222222"/>
                </a:solidFill>
              </a:rPr>
              <a:t> (2015): 113-124.</a:t>
            </a:r>
            <a:endParaRPr lang="en-US" sz="1800" dirty="0"/>
          </a:p>
        </p:txBody>
      </p:sp>
      <p:sp>
        <p:nvSpPr>
          <p:cNvPr id="1028" name="TextBox 1027">
            <a:extLst>
              <a:ext uri="{FF2B5EF4-FFF2-40B4-BE49-F238E27FC236}">
                <a16:creationId xmlns:a16="http://schemas.microsoft.com/office/drawing/2014/main" id="{45DB9E1E-8C7A-4832-9C79-A139F92C7FC7}"/>
              </a:ext>
            </a:extLst>
          </p:cNvPr>
          <p:cNvSpPr txBox="1"/>
          <p:nvPr/>
        </p:nvSpPr>
        <p:spPr>
          <a:xfrm>
            <a:off x="27223453" y="7988968"/>
            <a:ext cx="184731" cy="1209242"/>
          </a:xfrm>
          <a:prstGeom prst="rect">
            <a:avLst/>
          </a:prstGeom>
          <a:noFill/>
        </p:spPr>
        <p:txBody>
          <a:bodyPr wrap="none" rtlCol="0">
            <a:spAutoFit/>
          </a:bodyPr>
          <a:lstStyle/>
          <a:p>
            <a:endParaRPr lang="en-US" dirty="0"/>
          </a:p>
        </p:txBody>
      </p:sp>
      <p:sp>
        <p:nvSpPr>
          <p:cNvPr id="42" name="TextBox 41">
            <a:extLst>
              <a:ext uri="{FF2B5EF4-FFF2-40B4-BE49-F238E27FC236}">
                <a16:creationId xmlns:a16="http://schemas.microsoft.com/office/drawing/2014/main" id="{2BCC4D63-596D-4236-B3A9-300D373CD3A2}"/>
              </a:ext>
            </a:extLst>
          </p:cNvPr>
          <p:cNvSpPr txBox="1"/>
          <p:nvPr/>
        </p:nvSpPr>
        <p:spPr>
          <a:xfrm>
            <a:off x="647369" y="26350341"/>
            <a:ext cx="21544430" cy="4154984"/>
          </a:xfrm>
          <a:prstGeom prst="rect">
            <a:avLst/>
          </a:prstGeom>
          <a:solidFill>
            <a:schemeClr val="accent5">
              <a:lumMod val="60000"/>
              <a:lumOff val="40000"/>
            </a:schemeClr>
          </a:solidFill>
        </p:spPr>
        <p:txBody>
          <a:bodyPr wrap="square" rtlCol="0">
            <a:spAutoFit/>
          </a:bodyPr>
          <a:lstStyle/>
          <a:p>
            <a:r>
              <a:rPr lang="en-US" sz="4800" dirty="0"/>
              <a:t>Conclusions</a:t>
            </a:r>
          </a:p>
          <a:p>
            <a:endParaRPr lang="en-US" sz="2400" dirty="0"/>
          </a:p>
          <a:p>
            <a:pPr marL="342900" indent="-342900">
              <a:buFont typeface="Arial" panose="020B0604020202020204" pitchFamily="34" charset="0"/>
              <a:buChar char="•"/>
            </a:pPr>
            <a:r>
              <a:rPr lang="en-US" sz="2400" dirty="0"/>
              <a:t>The ORB shows significant clustering in the regional streamflow regime with ramifications in the understanding of the local climatology and for the design of critical infrastructure in the region.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There is presence of fat tail in the aggregated spatial domain across the ORB, which is captured and well simulated by a Poisson emission based Hidden Markov Model(HMM).</a:t>
            </a:r>
          </a:p>
          <a:p>
            <a:endParaRPr lang="en-US" sz="2400" dirty="0"/>
          </a:p>
          <a:p>
            <a:pPr marL="342900" indent="-342900">
              <a:buFont typeface="Arial" panose="020B0604020202020204" pitchFamily="34" charset="0"/>
              <a:buChar char="•"/>
            </a:pPr>
            <a:r>
              <a:rPr lang="en-US" sz="2400" dirty="0"/>
              <a:t>Large scale climate drivers potentially induce space and time clustering in the occurrence of flooding in this region, even without an anthropogenic climate change, with significant regional impact on losses and supply chains.</a:t>
            </a:r>
          </a:p>
        </p:txBody>
      </p:sp>
      <p:pic>
        <p:nvPicPr>
          <p:cNvPr id="27" name="Picture 26" descr="Image result for us flood ma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5800" y="10657474"/>
            <a:ext cx="5754579" cy="50723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1DD7E0-A976-4EC4-BEF4-99AC91A4B76F}"/>
              </a:ext>
            </a:extLst>
          </p:cNvPr>
          <p:cNvSpPr txBox="1"/>
          <p:nvPr/>
        </p:nvSpPr>
        <p:spPr>
          <a:xfrm>
            <a:off x="767334" y="10984256"/>
            <a:ext cx="3696904"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forecast has turned out true with record breaking floods across the Mid-west, surpassing the last great floods of 1993. This has been the wettest 12 months in the history of United States since 1895</a:t>
            </a:r>
            <a:r>
              <a:rPr lang="en-US" sz="2400" baseline="30000" dirty="0"/>
              <a:t>4</a:t>
            </a:r>
            <a:r>
              <a:rPr lang="en-US" sz="2400" dirty="0"/>
              <a:t>, and the longest flood duration since 1927 on the Mississippi </a:t>
            </a:r>
          </a:p>
          <a:p>
            <a:pPr marL="342900" indent="-34290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BF54AB21-C70F-4669-9FDE-9266293119F5}"/>
              </a:ext>
            </a:extLst>
          </p:cNvPr>
          <p:cNvSpPr txBox="1"/>
          <p:nvPr/>
        </p:nvSpPr>
        <p:spPr>
          <a:xfrm>
            <a:off x="16347353" y="9784222"/>
            <a:ext cx="5382255" cy="646331"/>
          </a:xfrm>
          <a:prstGeom prst="rect">
            <a:avLst/>
          </a:prstGeom>
          <a:noFill/>
        </p:spPr>
        <p:txBody>
          <a:bodyPr wrap="square" rtlCol="0">
            <a:spAutoFit/>
          </a:bodyPr>
          <a:lstStyle/>
          <a:p>
            <a:pPr algn="ctr"/>
            <a:r>
              <a:rPr lang="en-US" sz="1800" dirty="0"/>
              <a:t>Figure 3: Ohio River Basin. Credit – Ohio Valley Water Sanitation Commission</a:t>
            </a:r>
          </a:p>
        </p:txBody>
      </p:sp>
      <p:sp>
        <p:nvSpPr>
          <p:cNvPr id="13" name="TextBox 12">
            <a:extLst>
              <a:ext uri="{FF2B5EF4-FFF2-40B4-BE49-F238E27FC236}">
                <a16:creationId xmlns:a16="http://schemas.microsoft.com/office/drawing/2014/main" id="{2314B357-962C-47BC-950E-22EA890181B5}"/>
              </a:ext>
            </a:extLst>
          </p:cNvPr>
          <p:cNvSpPr txBox="1"/>
          <p:nvPr/>
        </p:nvSpPr>
        <p:spPr>
          <a:xfrm>
            <a:off x="4652347" y="15725311"/>
            <a:ext cx="5938685" cy="369332"/>
          </a:xfrm>
          <a:prstGeom prst="rect">
            <a:avLst/>
          </a:prstGeom>
          <a:noFill/>
        </p:spPr>
        <p:txBody>
          <a:bodyPr wrap="square" rtlCol="0">
            <a:spAutoFit/>
          </a:bodyPr>
          <a:lstStyle/>
          <a:p>
            <a:pPr algn="ctr"/>
            <a:r>
              <a:rPr lang="en-US" sz="1800" dirty="0"/>
              <a:t>Figure 1:- NOAA 2019 Spring Flood Outlook(Source: noaa.gov)</a:t>
            </a:r>
            <a:endParaRPr lang="en-US" sz="1800" baseline="30000" dirty="0"/>
          </a:p>
        </p:txBody>
      </p:sp>
      <p:sp>
        <p:nvSpPr>
          <p:cNvPr id="15" name="TextBox 14">
            <a:extLst>
              <a:ext uri="{FF2B5EF4-FFF2-40B4-BE49-F238E27FC236}">
                <a16:creationId xmlns:a16="http://schemas.microsoft.com/office/drawing/2014/main" id="{556973DA-B75B-4627-B041-D65B48435924}"/>
              </a:ext>
            </a:extLst>
          </p:cNvPr>
          <p:cNvSpPr txBox="1"/>
          <p:nvPr/>
        </p:nvSpPr>
        <p:spPr>
          <a:xfrm>
            <a:off x="23050714" y="12914677"/>
            <a:ext cx="19697485" cy="830997"/>
          </a:xfrm>
          <a:prstGeom prst="rect">
            <a:avLst/>
          </a:prstGeom>
          <a:noFill/>
        </p:spPr>
        <p:txBody>
          <a:bodyPr wrap="square" rtlCol="0">
            <a:spAutoFit/>
          </a:bodyPr>
          <a:lstStyle/>
          <a:p>
            <a:r>
              <a:rPr lang="en-US" sz="2400" dirty="0"/>
              <a:t>Figure 5 :- Wavelet Analysis on the Principal Component of the spatial cluster. TOP-LEFT –PC with a loess line. TOP-RIGHT – Global Wavelet Spectrum of the PC. BOTTOM-LEFT – Power Spectrum of the Wavelet.  BOTTOM-RIGHT – Absolute values of the loadings(eigenvectors) color code Red to Blue.</a:t>
            </a:r>
          </a:p>
        </p:txBody>
      </p:sp>
      <p:sp>
        <p:nvSpPr>
          <p:cNvPr id="58" name="TextBox 57">
            <a:extLst>
              <a:ext uri="{FF2B5EF4-FFF2-40B4-BE49-F238E27FC236}">
                <a16:creationId xmlns:a16="http://schemas.microsoft.com/office/drawing/2014/main" id="{820DD30D-F51E-40E9-A715-C739439A84A8}"/>
              </a:ext>
            </a:extLst>
          </p:cNvPr>
          <p:cNvSpPr txBox="1"/>
          <p:nvPr/>
        </p:nvSpPr>
        <p:spPr>
          <a:xfrm>
            <a:off x="5158428" y="24177748"/>
            <a:ext cx="5244495" cy="461665"/>
          </a:xfrm>
          <a:prstGeom prst="rect">
            <a:avLst/>
          </a:prstGeom>
          <a:noFill/>
        </p:spPr>
        <p:txBody>
          <a:bodyPr wrap="square" rtlCol="0">
            <a:spAutoFit/>
          </a:bodyPr>
          <a:lstStyle/>
          <a:p>
            <a:pPr algn="ctr"/>
            <a:r>
              <a:rPr lang="en-US" sz="2400" dirty="0"/>
              <a:t>Figure 2:- Stream Gauges utilized. </a:t>
            </a:r>
          </a:p>
        </p:txBody>
      </p:sp>
      <p:pic>
        <p:nvPicPr>
          <p:cNvPr id="11" name="Picture 10">
            <a:extLst>
              <a:ext uri="{FF2B5EF4-FFF2-40B4-BE49-F238E27FC236}">
                <a16:creationId xmlns:a16="http://schemas.microsoft.com/office/drawing/2014/main" id="{3C17E94F-4D22-4209-A875-50EF89B42DB3}"/>
              </a:ext>
            </a:extLst>
          </p:cNvPr>
          <p:cNvPicPr>
            <a:picLocks noChangeAspect="1"/>
          </p:cNvPicPr>
          <p:nvPr/>
        </p:nvPicPr>
        <p:blipFill>
          <a:blip r:embed="rId6"/>
          <a:stretch>
            <a:fillRect/>
          </a:stretch>
        </p:blipFill>
        <p:spPr>
          <a:xfrm>
            <a:off x="5346537" y="20449641"/>
            <a:ext cx="5244495" cy="3665196"/>
          </a:xfrm>
          <a:prstGeom prst="rect">
            <a:avLst/>
          </a:prstGeom>
        </p:spPr>
      </p:pic>
      <p:graphicFrame>
        <p:nvGraphicFramePr>
          <p:cNvPr id="43" name="Table 4">
            <a:extLst>
              <a:ext uri="{FF2B5EF4-FFF2-40B4-BE49-F238E27FC236}">
                <a16:creationId xmlns:a16="http://schemas.microsoft.com/office/drawing/2014/main" id="{9C0EA79C-7E51-45DF-AB1E-C00D3F68B45A}"/>
              </a:ext>
            </a:extLst>
          </p:cNvPr>
          <p:cNvGraphicFramePr>
            <a:graphicFrameLocks noGrp="1"/>
          </p:cNvGraphicFramePr>
          <p:nvPr>
            <p:extLst>
              <p:ext uri="{D42A27DB-BD31-4B8C-83A1-F6EECF244321}">
                <p14:modId xmlns:p14="http://schemas.microsoft.com/office/powerpoint/2010/main" val="396679129"/>
              </p:ext>
            </p:extLst>
          </p:nvPr>
        </p:nvGraphicFramePr>
        <p:xfrm>
          <a:off x="38393700" y="14348817"/>
          <a:ext cx="4346903" cy="5372848"/>
        </p:xfrm>
        <a:graphic>
          <a:graphicData uri="http://schemas.openxmlformats.org/drawingml/2006/table">
            <a:tbl>
              <a:tblPr firstRow="1" bandRow="1">
                <a:tableStyleId>{9D7B26C5-4107-4FEC-AEDC-1716B250A1EF}</a:tableStyleId>
              </a:tblPr>
              <a:tblGrid>
                <a:gridCol w="2185073">
                  <a:extLst>
                    <a:ext uri="{9D8B030D-6E8A-4147-A177-3AD203B41FA5}">
                      <a16:colId xmlns:a16="http://schemas.microsoft.com/office/drawing/2014/main" val="4228714534"/>
                    </a:ext>
                  </a:extLst>
                </a:gridCol>
                <a:gridCol w="2161830">
                  <a:extLst>
                    <a:ext uri="{9D8B030D-6E8A-4147-A177-3AD203B41FA5}">
                      <a16:colId xmlns:a16="http://schemas.microsoft.com/office/drawing/2014/main" val="2735590145"/>
                    </a:ext>
                  </a:extLst>
                </a:gridCol>
              </a:tblGrid>
              <a:tr h="1200316">
                <a:tc>
                  <a:txBody>
                    <a:bodyPr/>
                    <a:lstStyle/>
                    <a:p>
                      <a:r>
                        <a:rPr lang="en-US" sz="2400" dirty="0"/>
                        <a:t>Component</a:t>
                      </a:r>
                    </a:p>
                  </a:txBody>
                  <a:tcPr/>
                </a:tc>
                <a:tc>
                  <a:txBody>
                    <a:bodyPr/>
                    <a:lstStyle/>
                    <a:p>
                      <a:r>
                        <a:rPr lang="en-US" sz="2400" dirty="0"/>
                        <a:t>Correlation  with PC-1</a:t>
                      </a:r>
                    </a:p>
                  </a:txBody>
                  <a:tcPr/>
                </a:tc>
                <a:extLst>
                  <a:ext uri="{0D108BD9-81ED-4DB2-BD59-A6C34878D82A}">
                    <a16:rowId xmlns:a16="http://schemas.microsoft.com/office/drawing/2014/main" val="1592740770"/>
                  </a:ext>
                </a:extLst>
              </a:tr>
              <a:tr h="695422">
                <a:tc>
                  <a:txBody>
                    <a:bodyPr/>
                    <a:lstStyle/>
                    <a:p>
                      <a:r>
                        <a:rPr lang="en-US" sz="2400" dirty="0"/>
                        <a:t>ENSO</a:t>
                      </a:r>
                    </a:p>
                  </a:txBody>
                  <a:tcPr/>
                </a:tc>
                <a:tc>
                  <a:txBody>
                    <a:bodyPr/>
                    <a:lstStyle/>
                    <a:p>
                      <a:r>
                        <a:rPr lang="en-US" sz="2400" dirty="0"/>
                        <a:t>0.21</a:t>
                      </a:r>
                    </a:p>
                  </a:txBody>
                  <a:tcPr/>
                </a:tc>
                <a:extLst>
                  <a:ext uri="{0D108BD9-81ED-4DB2-BD59-A6C34878D82A}">
                    <a16:rowId xmlns:a16="http://schemas.microsoft.com/office/drawing/2014/main" val="3603315856"/>
                  </a:ext>
                </a:extLst>
              </a:tr>
              <a:tr h="695422">
                <a:tc>
                  <a:txBody>
                    <a:bodyPr/>
                    <a:lstStyle/>
                    <a:p>
                      <a:r>
                        <a:rPr lang="en-US" sz="2400" dirty="0"/>
                        <a:t>NAO</a:t>
                      </a:r>
                    </a:p>
                  </a:txBody>
                  <a:tcPr/>
                </a:tc>
                <a:tc>
                  <a:txBody>
                    <a:bodyPr/>
                    <a:lstStyle/>
                    <a:p>
                      <a:r>
                        <a:rPr lang="en-US" sz="2400" dirty="0"/>
                        <a:t>-0.31***</a:t>
                      </a:r>
                    </a:p>
                  </a:txBody>
                  <a:tcPr/>
                </a:tc>
                <a:extLst>
                  <a:ext uri="{0D108BD9-81ED-4DB2-BD59-A6C34878D82A}">
                    <a16:rowId xmlns:a16="http://schemas.microsoft.com/office/drawing/2014/main" val="3273163154"/>
                  </a:ext>
                </a:extLst>
              </a:tr>
              <a:tr h="695422">
                <a:tc>
                  <a:txBody>
                    <a:bodyPr/>
                    <a:lstStyle/>
                    <a:p>
                      <a:r>
                        <a:rPr lang="en-US" sz="2400" dirty="0"/>
                        <a:t>PDO</a:t>
                      </a:r>
                    </a:p>
                  </a:txBody>
                  <a:tcPr/>
                </a:tc>
                <a:tc>
                  <a:txBody>
                    <a:bodyPr/>
                    <a:lstStyle/>
                    <a:p>
                      <a:r>
                        <a:rPr lang="en-US" sz="2400" dirty="0"/>
                        <a:t>0.16</a:t>
                      </a:r>
                    </a:p>
                  </a:txBody>
                  <a:tcPr/>
                </a:tc>
                <a:extLst>
                  <a:ext uri="{0D108BD9-81ED-4DB2-BD59-A6C34878D82A}">
                    <a16:rowId xmlns:a16="http://schemas.microsoft.com/office/drawing/2014/main" val="2696152335"/>
                  </a:ext>
                </a:extLst>
              </a:tr>
              <a:tr h="695422">
                <a:tc>
                  <a:txBody>
                    <a:bodyPr/>
                    <a:lstStyle/>
                    <a:p>
                      <a:r>
                        <a:rPr lang="en-US" sz="2400" dirty="0"/>
                        <a:t>ENSO-NAO</a:t>
                      </a:r>
                    </a:p>
                  </a:txBody>
                  <a:tcPr/>
                </a:tc>
                <a:tc>
                  <a:txBody>
                    <a:bodyPr/>
                    <a:lstStyle/>
                    <a:p>
                      <a:r>
                        <a:rPr lang="en-US" sz="2400" dirty="0"/>
                        <a:t>0.01</a:t>
                      </a:r>
                    </a:p>
                  </a:txBody>
                  <a:tcPr/>
                </a:tc>
                <a:extLst>
                  <a:ext uri="{0D108BD9-81ED-4DB2-BD59-A6C34878D82A}">
                    <a16:rowId xmlns:a16="http://schemas.microsoft.com/office/drawing/2014/main" val="1325190055"/>
                  </a:ext>
                </a:extLst>
              </a:tr>
              <a:tr h="695422">
                <a:tc>
                  <a:txBody>
                    <a:bodyPr/>
                    <a:lstStyle/>
                    <a:p>
                      <a:r>
                        <a:rPr lang="en-US" sz="2400" dirty="0"/>
                        <a:t>ENSO-PDO</a:t>
                      </a:r>
                    </a:p>
                  </a:txBody>
                  <a:tcPr/>
                </a:tc>
                <a:tc>
                  <a:txBody>
                    <a:bodyPr/>
                    <a:lstStyle/>
                    <a:p>
                      <a:r>
                        <a:rPr lang="en-US" sz="2400" dirty="0"/>
                        <a:t>0.27**</a:t>
                      </a:r>
                    </a:p>
                  </a:txBody>
                  <a:tcPr/>
                </a:tc>
                <a:extLst>
                  <a:ext uri="{0D108BD9-81ED-4DB2-BD59-A6C34878D82A}">
                    <a16:rowId xmlns:a16="http://schemas.microsoft.com/office/drawing/2014/main" val="1151588022"/>
                  </a:ext>
                </a:extLst>
              </a:tr>
              <a:tr h="695422">
                <a:tc>
                  <a:txBody>
                    <a:bodyPr/>
                    <a:lstStyle/>
                    <a:p>
                      <a:r>
                        <a:rPr lang="en-US" sz="2400" dirty="0"/>
                        <a:t>NAO-PDO</a:t>
                      </a:r>
                    </a:p>
                  </a:txBody>
                  <a:tcPr/>
                </a:tc>
                <a:tc>
                  <a:txBody>
                    <a:bodyPr/>
                    <a:lstStyle/>
                    <a:p>
                      <a:r>
                        <a:rPr lang="en-US" sz="2400" dirty="0"/>
                        <a:t>0.01</a:t>
                      </a:r>
                    </a:p>
                  </a:txBody>
                  <a:tcPr/>
                </a:tc>
                <a:extLst>
                  <a:ext uri="{0D108BD9-81ED-4DB2-BD59-A6C34878D82A}">
                    <a16:rowId xmlns:a16="http://schemas.microsoft.com/office/drawing/2014/main" val="515250385"/>
                  </a:ext>
                </a:extLst>
              </a:tr>
            </a:tbl>
          </a:graphicData>
        </a:graphic>
      </p:graphicFrame>
      <p:graphicFrame>
        <p:nvGraphicFramePr>
          <p:cNvPr id="25" name="Table 27">
            <a:extLst>
              <a:ext uri="{FF2B5EF4-FFF2-40B4-BE49-F238E27FC236}">
                <a16:creationId xmlns:a16="http://schemas.microsoft.com/office/drawing/2014/main" id="{31490AED-D99F-4428-A538-26D7DCD8F965}"/>
              </a:ext>
            </a:extLst>
          </p:cNvPr>
          <p:cNvGraphicFramePr>
            <a:graphicFrameLocks noGrp="1"/>
          </p:cNvGraphicFramePr>
          <p:nvPr>
            <p:extLst>
              <p:ext uri="{D42A27DB-BD31-4B8C-83A1-F6EECF244321}">
                <p14:modId xmlns:p14="http://schemas.microsoft.com/office/powerpoint/2010/main" val="2631631415"/>
              </p:ext>
            </p:extLst>
          </p:nvPr>
        </p:nvGraphicFramePr>
        <p:xfrm>
          <a:off x="38213675" y="24876181"/>
          <a:ext cx="4526928" cy="3754389"/>
        </p:xfrm>
        <a:graphic>
          <a:graphicData uri="http://schemas.openxmlformats.org/drawingml/2006/table">
            <a:tbl>
              <a:tblPr firstRow="1" bandRow="1">
                <a:tableStyleId>{616DA210-FB5B-4158-B5E0-FEB733F419BA}</a:tableStyleId>
              </a:tblPr>
              <a:tblGrid>
                <a:gridCol w="1131732">
                  <a:extLst>
                    <a:ext uri="{9D8B030D-6E8A-4147-A177-3AD203B41FA5}">
                      <a16:colId xmlns:a16="http://schemas.microsoft.com/office/drawing/2014/main" val="334405672"/>
                    </a:ext>
                  </a:extLst>
                </a:gridCol>
                <a:gridCol w="1131732">
                  <a:extLst>
                    <a:ext uri="{9D8B030D-6E8A-4147-A177-3AD203B41FA5}">
                      <a16:colId xmlns:a16="http://schemas.microsoft.com/office/drawing/2014/main" val="959532947"/>
                    </a:ext>
                  </a:extLst>
                </a:gridCol>
                <a:gridCol w="1131732">
                  <a:extLst>
                    <a:ext uri="{9D8B030D-6E8A-4147-A177-3AD203B41FA5}">
                      <a16:colId xmlns:a16="http://schemas.microsoft.com/office/drawing/2014/main" val="4069235801"/>
                    </a:ext>
                  </a:extLst>
                </a:gridCol>
                <a:gridCol w="1131732">
                  <a:extLst>
                    <a:ext uri="{9D8B030D-6E8A-4147-A177-3AD203B41FA5}">
                      <a16:colId xmlns:a16="http://schemas.microsoft.com/office/drawing/2014/main" val="635475913"/>
                    </a:ext>
                  </a:extLst>
                </a:gridCol>
              </a:tblGrid>
              <a:tr h="1055586">
                <a:tc>
                  <a:txBody>
                    <a:bodyPr/>
                    <a:lstStyle/>
                    <a:p>
                      <a:r>
                        <a:rPr lang="en-US" sz="3200" dirty="0">
                          <a:latin typeface="Agency FB" panose="020B0503020202020204" pitchFamily="34" charset="0"/>
                        </a:rPr>
                        <a:t>to/ from</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S1</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S2</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S3</a:t>
                      </a:r>
                      <a:endParaRPr lang="en-US" sz="3200" dirty="0">
                        <a:solidFill>
                          <a:schemeClr val="tx1"/>
                        </a:solidFill>
                        <a:latin typeface="Agency FB" panose="020B0503020202020204" pitchFamily="34" charset="0"/>
                      </a:endParaRPr>
                    </a:p>
                  </a:txBody>
                  <a:tcPr/>
                </a:tc>
                <a:extLst>
                  <a:ext uri="{0D108BD9-81ED-4DB2-BD59-A6C34878D82A}">
                    <a16:rowId xmlns:a16="http://schemas.microsoft.com/office/drawing/2014/main" val="523985700"/>
                  </a:ext>
                </a:extLst>
              </a:tr>
              <a:tr h="895863">
                <a:tc>
                  <a:txBody>
                    <a:bodyPr/>
                    <a:lstStyle/>
                    <a:p>
                      <a:r>
                        <a:rPr lang="en-US" sz="3200" b="1" dirty="0">
                          <a:latin typeface="Agency FB" panose="020B0503020202020204" pitchFamily="34" charset="0"/>
                        </a:rPr>
                        <a:t>S1</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0.359</a:t>
                      </a:r>
                      <a:endParaRPr lang="en-US" sz="3200" b="0" dirty="0">
                        <a:solidFill>
                          <a:schemeClr val="tx1"/>
                        </a:solidFill>
                        <a:latin typeface="Agency FB" panose="020B0503020202020204" pitchFamily="34" charset="0"/>
                      </a:endParaRPr>
                    </a:p>
                  </a:txBody>
                  <a:tcPr/>
                </a:tc>
                <a:tc>
                  <a:txBody>
                    <a:bodyPr/>
                    <a:lstStyle/>
                    <a:p>
                      <a:r>
                        <a:rPr lang="en-US" sz="3200" b="0" dirty="0">
                          <a:solidFill>
                            <a:schemeClr val="tx1"/>
                          </a:solidFill>
                          <a:latin typeface="Agency FB" panose="020B0503020202020204" pitchFamily="34" charset="0"/>
                        </a:rPr>
                        <a:t>0.474</a:t>
                      </a:r>
                    </a:p>
                  </a:txBody>
                  <a:tcPr/>
                </a:tc>
                <a:tc>
                  <a:txBody>
                    <a:bodyPr/>
                    <a:lstStyle/>
                    <a:p>
                      <a:r>
                        <a:rPr lang="en-US" sz="3200" b="0" dirty="0">
                          <a:latin typeface="Agency FB" panose="020B0503020202020204" pitchFamily="34" charset="0"/>
                        </a:rPr>
                        <a:t>0.167</a:t>
                      </a:r>
                      <a:endParaRPr lang="en-US" sz="3200" b="0" dirty="0">
                        <a:solidFill>
                          <a:schemeClr val="tx1"/>
                        </a:solidFill>
                        <a:latin typeface="Agency FB" panose="020B0503020202020204" pitchFamily="34" charset="0"/>
                      </a:endParaRPr>
                    </a:p>
                  </a:txBody>
                  <a:tcPr/>
                </a:tc>
                <a:extLst>
                  <a:ext uri="{0D108BD9-81ED-4DB2-BD59-A6C34878D82A}">
                    <a16:rowId xmlns:a16="http://schemas.microsoft.com/office/drawing/2014/main" val="869691044"/>
                  </a:ext>
                </a:extLst>
              </a:tr>
              <a:tr h="895863">
                <a:tc>
                  <a:txBody>
                    <a:bodyPr/>
                    <a:lstStyle/>
                    <a:p>
                      <a:r>
                        <a:rPr lang="en-US" sz="3200" b="1" dirty="0">
                          <a:latin typeface="Agency FB" panose="020B0503020202020204" pitchFamily="34" charset="0"/>
                        </a:rPr>
                        <a:t>S2</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0.456</a:t>
                      </a:r>
                      <a:endParaRPr lang="en-US" sz="3200" b="0"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0.544</a:t>
                      </a:r>
                      <a:endParaRPr lang="en-US" sz="3200" b="0" dirty="0">
                        <a:solidFill>
                          <a:schemeClr val="tx1"/>
                        </a:solidFill>
                        <a:latin typeface="Agency FB" panose="020B0503020202020204" pitchFamily="34" charset="0"/>
                      </a:endParaRPr>
                    </a:p>
                  </a:txBody>
                  <a:tcPr/>
                </a:tc>
                <a:tc>
                  <a:txBody>
                    <a:bodyPr/>
                    <a:lstStyle/>
                    <a:p>
                      <a:r>
                        <a:rPr lang="en-US" sz="3200" b="1" u="sng" dirty="0">
                          <a:latin typeface="Agency FB" panose="020B0503020202020204" pitchFamily="34" charset="0"/>
                        </a:rPr>
                        <a:t>0.</a:t>
                      </a:r>
                      <a:endParaRPr lang="en-US" sz="3200" b="1" u="sng" dirty="0">
                        <a:solidFill>
                          <a:schemeClr val="tx1"/>
                        </a:solidFill>
                        <a:latin typeface="Agency FB" panose="020B0503020202020204" pitchFamily="34" charset="0"/>
                      </a:endParaRPr>
                    </a:p>
                  </a:txBody>
                  <a:tcPr/>
                </a:tc>
                <a:extLst>
                  <a:ext uri="{0D108BD9-81ED-4DB2-BD59-A6C34878D82A}">
                    <a16:rowId xmlns:a16="http://schemas.microsoft.com/office/drawing/2014/main" val="2318284932"/>
                  </a:ext>
                </a:extLst>
              </a:tr>
              <a:tr h="895863">
                <a:tc>
                  <a:txBody>
                    <a:bodyPr/>
                    <a:lstStyle/>
                    <a:p>
                      <a:r>
                        <a:rPr lang="en-US" sz="3200" b="1" dirty="0">
                          <a:latin typeface="Agency FB" panose="020B0503020202020204" pitchFamily="34" charset="0"/>
                        </a:rPr>
                        <a:t>S3</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0.316</a:t>
                      </a:r>
                      <a:endParaRPr lang="en-US" sz="3200" b="0"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0.684</a:t>
                      </a:r>
                      <a:endParaRPr lang="en-US" sz="3200" b="0" dirty="0">
                        <a:solidFill>
                          <a:schemeClr val="tx1"/>
                        </a:solidFill>
                        <a:latin typeface="Agency FB" panose="020B0503020202020204" pitchFamily="34" charset="0"/>
                      </a:endParaRPr>
                    </a:p>
                  </a:txBody>
                  <a:tcPr/>
                </a:tc>
                <a:tc>
                  <a:txBody>
                    <a:bodyPr/>
                    <a:lstStyle/>
                    <a:p>
                      <a:r>
                        <a:rPr lang="en-US" sz="3200" b="1" u="sng" dirty="0">
                          <a:solidFill>
                            <a:schemeClr val="tx1"/>
                          </a:solidFill>
                          <a:latin typeface="Agency FB" panose="020B0503020202020204" pitchFamily="34" charset="0"/>
                        </a:rPr>
                        <a:t>0</a:t>
                      </a:r>
                    </a:p>
                  </a:txBody>
                  <a:tcPr/>
                </a:tc>
                <a:extLst>
                  <a:ext uri="{0D108BD9-81ED-4DB2-BD59-A6C34878D82A}">
                    <a16:rowId xmlns:a16="http://schemas.microsoft.com/office/drawing/2014/main" val="3538602624"/>
                  </a:ext>
                </a:extLst>
              </a:tr>
            </a:tbl>
          </a:graphicData>
        </a:graphic>
      </p:graphicFrame>
      <p:graphicFrame>
        <p:nvGraphicFramePr>
          <p:cNvPr id="29" name="Table 28">
            <a:extLst>
              <a:ext uri="{FF2B5EF4-FFF2-40B4-BE49-F238E27FC236}">
                <a16:creationId xmlns:a16="http://schemas.microsoft.com/office/drawing/2014/main" id="{A48B2CC3-9D86-410E-A659-4AE65651C389}"/>
              </a:ext>
            </a:extLst>
          </p:cNvPr>
          <p:cNvGraphicFramePr>
            <a:graphicFrameLocks noGrp="1"/>
          </p:cNvGraphicFramePr>
          <p:nvPr/>
        </p:nvGraphicFramePr>
        <p:xfrm>
          <a:off x="50194029" y="15512143"/>
          <a:ext cx="457200" cy="365760"/>
        </p:xfrm>
        <a:graphic>
          <a:graphicData uri="http://schemas.openxmlformats.org/drawingml/2006/table">
            <a:tbl>
              <a:tblPr/>
              <a:tblGrid>
                <a:gridCol w="457200">
                  <a:extLst>
                    <a:ext uri="{9D8B030D-6E8A-4147-A177-3AD203B41FA5}">
                      <a16:colId xmlns:a16="http://schemas.microsoft.com/office/drawing/2014/main" val="1450001893"/>
                    </a:ext>
                  </a:extLst>
                </a:gridCol>
              </a:tblGrid>
              <a:tr h="130628">
                <a:tc>
                  <a:txBody>
                    <a:bodyPr/>
                    <a:lstStyle/>
                    <a:p>
                      <a:endParaRPr lang="en-US" dirty="0"/>
                    </a:p>
                  </a:txBody>
                  <a:tcPr>
                    <a:lnL w="28575" cmpd="sng">
                      <a:solidFill>
                        <a:schemeClr val="bg1"/>
                      </a:solidFill>
                      <a:prstDash val="solid"/>
                    </a:lnL>
                    <a:lnR w="28575" cmpd="sng">
                      <a:solidFill>
                        <a:schemeClr val="bg1"/>
                      </a:solidFill>
                      <a:prstDash val="solid"/>
                    </a:lnR>
                    <a:lnT w="28575" cmpd="sng">
                      <a:solidFill>
                        <a:schemeClr val="bg1"/>
                      </a:solidFill>
                      <a:prstDash val="solid"/>
                    </a:lnT>
                    <a:lnB w="28575" cmpd="sng">
                      <a:solidFill>
                        <a:schemeClr val="bg1"/>
                      </a:solidFill>
                      <a:prstDash val="solid"/>
                    </a:lnB>
                  </a:tcPr>
                </a:tc>
                <a:extLst>
                  <a:ext uri="{0D108BD9-81ED-4DB2-BD59-A6C34878D82A}">
                    <a16:rowId xmlns:a16="http://schemas.microsoft.com/office/drawing/2014/main" val="1098865265"/>
                  </a:ext>
                </a:extLst>
              </a:tr>
            </a:tbl>
          </a:graphicData>
        </a:graphic>
      </p:graphicFrame>
      <p:sp>
        <p:nvSpPr>
          <p:cNvPr id="41" name="TextBox 40">
            <a:extLst>
              <a:ext uri="{FF2B5EF4-FFF2-40B4-BE49-F238E27FC236}">
                <a16:creationId xmlns:a16="http://schemas.microsoft.com/office/drawing/2014/main" id="{D1E4D980-BD60-4C83-8D80-5AB57B675580}"/>
              </a:ext>
            </a:extLst>
          </p:cNvPr>
          <p:cNvSpPr txBox="1"/>
          <p:nvPr/>
        </p:nvSpPr>
        <p:spPr>
          <a:xfrm>
            <a:off x="11609771" y="25462139"/>
            <a:ext cx="10386853" cy="471937"/>
          </a:xfrm>
          <a:prstGeom prst="rect">
            <a:avLst/>
          </a:prstGeom>
          <a:noFill/>
        </p:spPr>
        <p:txBody>
          <a:bodyPr wrap="square" rtlCol="0">
            <a:spAutoFit/>
          </a:bodyPr>
          <a:lstStyle/>
          <a:p>
            <a:pPr algn="ctr"/>
            <a:r>
              <a:rPr lang="en-US" sz="2400" dirty="0"/>
              <a:t>Figure 4: Schematic of overall methodology.</a:t>
            </a:r>
          </a:p>
        </p:txBody>
      </p:sp>
      <p:sp>
        <p:nvSpPr>
          <p:cNvPr id="44" name="TextBox 43">
            <a:extLst>
              <a:ext uri="{FF2B5EF4-FFF2-40B4-BE49-F238E27FC236}">
                <a16:creationId xmlns:a16="http://schemas.microsoft.com/office/drawing/2014/main" id="{A4B10956-9A31-46E8-BC0F-50C9FC6A65CD}"/>
              </a:ext>
            </a:extLst>
          </p:cNvPr>
          <p:cNvSpPr txBox="1"/>
          <p:nvPr/>
        </p:nvSpPr>
        <p:spPr>
          <a:xfrm>
            <a:off x="734107" y="707340"/>
            <a:ext cx="4161904" cy="1938992"/>
          </a:xfrm>
          <a:prstGeom prst="rect">
            <a:avLst/>
          </a:prstGeom>
          <a:noFill/>
        </p:spPr>
        <p:txBody>
          <a:bodyPr wrap="square" rtlCol="0">
            <a:spAutoFit/>
          </a:bodyPr>
          <a:lstStyle/>
          <a:p>
            <a:r>
              <a:rPr lang="en-US" sz="6000" dirty="0"/>
              <a:t>Abstract ID: 620477</a:t>
            </a:r>
          </a:p>
        </p:txBody>
      </p:sp>
      <p:pic>
        <p:nvPicPr>
          <p:cNvPr id="46" name="Picture 45" descr="A picture containing drawing, food&#10;&#10;Description automatically generated">
            <a:extLst>
              <a:ext uri="{FF2B5EF4-FFF2-40B4-BE49-F238E27FC236}">
                <a16:creationId xmlns:a16="http://schemas.microsoft.com/office/drawing/2014/main" id="{BBE20D5C-E936-4867-A76C-BF7777F43F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93815" y="2332794"/>
            <a:ext cx="7854384" cy="1306187"/>
          </a:xfrm>
          <a:prstGeom prst="rect">
            <a:avLst/>
          </a:prstGeom>
        </p:spPr>
      </p:pic>
      <p:sp>
        <p:nvSpPr>
          <p:cNvPr id="60" name="TextBox 59">
            <a:extLst>
              <a:ext uri="{FF2B5EF4-FFF2-40B4-BE49-F238E27FC236}">
                <a16:creationId xmlns:a16="http://schemas.microsoft.com/office/drawing/2014/main" id="{059FCBBD-1FA3-432B-AEB4-7286DB8410AC}"/>
              </a:ext>
            </a:extLst>
          </p:cNvPr>
          <p:cNvSpPr txBox="1"/>
          <p:nvPr/>
        </p:nvSpPr>
        <p:spPr>
          <a:xfrm>
            <a:off x="639824" y="30865688"/>
            <a:ext cx="21544430" cy="1569660"/>
          </a:xfrm>
          <a:prstGeom prst="rect">
            <a:avLst/>
          </a:prstGeom>
          <a:solidFill>
            <a:schemeClr val="accent5">
              <a:lumMod val="60000"/>
              <a:lumOff val="40000"/>
            </a:schemeClr>
          </a:solidFill>
        </p:spPr>
        <p:txBody>
          <a:bodyPr wrap="square" rtlCol="0">
            <a:spAutoFit/>
          </a:bodyPr>
          <a:lstStyle/>
          <a:p>
            <a:r>
              <a:rPr lang="en-US" sz="4800" dirty="0"/>
              <a:t>Acknowledgements</a:t>
            </a:r>
          </a:p>
          <a:p>
            <a:r>
              <a:rPr lang="en-US" sz="2400" dirty="0"/>
              <a:t>The authors would like to thank the researchers at the Columbia Water Center for their suggestions and comments.</a:t>
            </a:r>
          </a:p>
          <a:p>
            <a:pPr marL="342900" indent="-342900">
              <a:buFont typeface="Arial" panose="020B0604020202020204" pitchFamily="34" charset="0"/>
              <a:buChar char="•"/>
            </a:pPr>
            <a:endParaRPr lang="en-US" sz="2400" dirty="0"/>
          </a:p>
        </p:txBody>
      </p:sp>
      <p:sp>
        <p:nvSpPr>
          <p:cNvPr id="47" name="TextBox 46">
            <a:extLst>
              <a:ext uri="{FF2B5EF4-FFF2-40B4-BE49-F238E27FC236}">
                <a16:creationId xmlns:a16="http://schemas.microsoft.com/office/drawing/2014/main" id="{A365F5DF-7DE1-44E0-9ED5-A21267E5C263}"/>
              </a:ext>
            </a:extLst>
          </p:cNvPr>
          <p:cNvSpPr txBox="1"/>
          <p:nvPr/>
        </p:nvSpPr>
        <p:spPr>
          <a:xfrm>
            <a:off x="23050714" y="19841031"/>
            <a:ext cx="6318070" cy="830997"/>
          </a:xfrm>
          <a:prstGeom prst="rect">
            <a:avLst/>
          </a:prstGeom>
          <a:noFill/>
        </p:spPr>
        <p:txBody>
          <a:bodyPr wrap="square" rtlCol="0">
            <a:spAutoFit/>
          </a:bodyPr>
          <a:lstStyle/>
          <a:p>
            <a:pPr algn="ctr"/>
            <a:r>
              <a:rPr lang="en-US" sz="2400" dirty="0"/>
              <a:t>Figure 6: Wavelet Coherence between PC-1 and North Atlantic Oscillation</a:t>
            </a:r>
          </a:p>
        </p:txBody>
      </p:sp>
      <p:sp>
        <p:nvSpPr>
          <p:cNvPr id="61" name="TextBox 60">
            <a:extLst>
              <a:ext uri="{FF2B5EF4-FFF2-40B4-BE49-F238E27FC236}">
                <a16:creationId xmlns:a16="http://schemas.microsoft.com/office/drawing/2014/main" id="{B52C9870-6227-4E2D-AAA1-4C19BFAB6413}"/>
              </a:ext>
            </a:extLst>
          </p:cNvPr>
          <p:cNvSpPr txBox="1"/>
          <p:nvPr/>
        </p:nvSpPr>
        <p:spPr>
          <a:xfrm>
            <a:off x="38393700" y="19721666"/>
            <a:ext cx="4346903" cy="830997"/>
          </a:xfrm>
          <a:prstGeom prst="rect">
            <a:avLst/>
          </a:prstGeom>
          <a:noFill/>
        </p:spPr>
        <p:txBody>
          <a:bodyPr wrap="square" rtlCol="0">
            <a:spAutoFit/>
          </a:bodyPr>
          <a:lstStyle/>
          <a:p>
            <a:pPr algn="ctr"/>
            <a:r>
              <a:rPr lang="en-US" sz="2400" dirty="0"/>
              <a:t>Figure 7: Correlation between PC-1 and climate indices. </a:t>
            </a:r>
          </a:p>
        </p:txBody>
      </p:sp>
      <p:sp>
        <p:nvSpPr>
          <p:cNvPr id="52" name="TextBox 51">
            <a:extLst>
              <a:ext uri="{FF2B5EF4-FFF2-40B4-BE49-F238E27FC236}">
                <a16:creationId xmlns:a16="http://schemas.microsoft.com/office/drawing/2014/main" id="{C0999BB9-2FAC-4233-875F-C2DFFC4B9ABB}"/>
              </a:ext>
            </a:extLst>
          </p:cNvPr>
          <p:cNvSpPr txBox="1"/>
          <p:nvPr/>
        </p:nvSpPr>
        <p:spPr>
          <a:xfrm>
            <a:off x="23043118" y="28623350"/>
            <a:ext cx="9418082" cy="830997"/>
          </a:xfrm>
          <a:prstGeom prst="rect">
            <a:avLst/>
          </a:prstGeom>
          <a:noFill/>
        </p:spPr>
        <p:txBody>
          <a:bodyPr wrap="square" rtlCol="0">
            <a:spAutoFit/>
          </a:bodyPr>
          <a:lstStyle/>
          <a:p>
            <a:pPr algn="ctr"/>
            <a:r>
              <a:rPr lang="en-US" sz="2400" dirty="0"/>
              <a:t>Fig 8:- Count Threshold Exceedances across ORB along with labelled hidden states. </a:t>
            </a:r>
          </a:p>
        </p:txBody>
      </p:sp>
      <p:sp>
        <p:nvSpPr>
          <p:cNvPr id="62" name="TextBox 61">
            <a:extLst>
              <a:ext uri="{FF2B5EF4-FFF2-40B4-BE49-F238E27FC236}">
                <a16:creationId xmlns:a16="http://schemas.microsoft.com/office/drawing/2014/main" id="{D50AFFFE-E5F6-4B44-BBCF-3C2CE0422C3F}"/>
              </a:ext>
            </a:extLst>
          </p:cNvPr>
          <p:cNvSpPr txBox="1"/>
          <p:nvPr/>
        </p:nvSpPr>
        <p:spPr>
          <a:xfrm>
            <a:off x="33330118" y="28786000"/>
            <a:ext cx="9418082" cy="1200329"/>
          </a:xfrm>
          <a:prstGeom prst="rect">
            <a:avLst/>
          </a:prstGeom>
          <a:noFill/>
        </p:spPr>
        <p:txBody>
          <a:bodyPr wrap="square" rtlCol="0">
            <a:spAutoFit/>
          </a:bodyPr>
          <a:lstStyle/>
          <a:p>
            <a:pPr algn="ctr"/>
            <a:r>
              <a:rPr lang="en-US" sz="2400" dirty="0"/>
              <a:t>Fig 9:- Simulation Skill for (a)- Mean, Standard Deviation and Maximum replication skill. (b) PDF (c) Wavelet Coherence between exceedances and NAO (d)  Transition Matrix</a:t>
            </a:r>
          </a:p>
        </p:txBody>
      </p:sp>
      <p:sp>
        <p:nvSpPr>
          <p:cNvPr id="53" name="TextBox 52">
            <a:extLst>
              <a:ext uri="{FF2B5EF4-FFF2-40B4-BE49-F238E27FC236}">
                <a16:creationId xmlns:a16="http://schemas.microsoft.com/office/drawing/2014/main" id="{859E9D2E-0FF8-4432-BF4C-82DE4396F249}"/>
              </a:ext>
            </a:extLst>
          </p:cNvPr>
          <p:cNvSpPr txBox="1"/>
          <p:nvPr/>
        </p:nvSpPr>
        <p:spPr>
          <a:xfrm>
            <a:off x="30027762" y="14655587"/>
            <a:ext cx="7848306"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PC-Wavelet approach shown above looks at spatial features followed by its temporal signature. Inverting the order of investigation leads to similar results. (Plots not shown), pointing to a robust methodology.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dominant mode of variability is based in the western region of ORB, accounting for ~40% of total variance and has a characteristic 7-yr low frequency cycle.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Unlike the 1</a:t>
            </a:r>
            <a:r>
              <a:rPr lang="en-US" sz="2400" baseline="30000" dirty="0"/>
              <a:t>st</a:t>
            </a:r>
            <a:r>
              <a:rPr lang="en-US" sz="2400" dirty="0"/>
              <a:t> PC, the 2</a:t>
            </a:r>
            <a:r>
              <a:rPr lang="en-US" sz="2400" baseline="30000" dirty="0"/>
              <a:t>nd</a:t>
            </a:r>
            <a:r>
              <a:rPr lang="en-US" sz="2400" dirty="0"/>
              <a:t> PC is based in the eastern part of ORB and explains about 17% of the variance and has a secular trend.  </a:t>
            </a:r>
          </a:p>
        </p:txBody>
      </p:sp>
      <p:pic>
        <p:nvPicPr>
          <p:cNvPr id="63" name="Picture 62" descr="A picture containing text, map&#10;&#10;Description automatically generated">
            <a:extLst>
              <a:ext uri="{FF2B5EF4-FFF2-40B4-BE49-F238E27FC236}">
                <a16:creationId xmlns:a16="http://schemas.microsoft.com/office/drawing/2014/main" id="{4D93B0D8-1D5C-42A6-AFB2-1C0458AA28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27584" y="6076532"/>
            <a:ext cx="9410485" cy="6568427"/>
          </a:xfrm>
          <a:prstGeom prst="rect">
            <a:avLst/>
          </a:prstGeom>
        </p:spPr>
      </p:pic>
      <p:pic>
        <p:nvPicPr>
          <p:cNvPr id="1031" name="Picture 1030" descr="A close up of a map&#10;&#10;Description automatically generated">
            <a:extLst>
              <a:ext uri="{FF2B5EF4-FFF2-40B4-BE49-F238E27FC236}">
                <a16:creationId xmlns:a16="http://schemas.microsoft.com/office/drawing/2014/main" id="{11E36F61-2651-44DB-8C48-3E76532BC9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117410" y="6076531"/>
            <a:ext cx="9410485" cy="6568427"/>
          </a:xfrm>
          <a:prstGeom prst="rect">
            <a:avLst/>
          </a:prstGeom>
        </p:spPr>
      </p:pic>
      <p:pic>
        <p:nvPicPr>
          <p:cNvPr id="1033" name="Picture 1032" descr="A picture containing electronics, computer&#10;&#10;Description automatically generated">
            <a:extLst>
              <a:ext uri="{FF2B5EF4-FFF2-40B4-BE49-F238E27FC236}">
                <a16:creationId xmlns:a16="http://schemas.microsoft.com/office/drawing/2014/main" id="{A37C13AF-A752-40C1-98C0-DFFFDD2EB3D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94326" y="14326487"/>
            <a:ext cx="6318070" cy="5370567"/>
          </a:xfrm>
          <a:prstGeom prst="rect">
            <a:avLst/>
          </a:prstGeom>
        </p:spPr>
      </p:pic>
      <p:pic>
        <p:nvPicPr>
          <p:cNvPr id="1037" name="Picture 1036" descr="A picture containing screenshot, different, computer, street&#10;&#10;Description automatically generated">
            <a:extLst>
              <a:ext uri="{FF2B5EF4-FFF2-40B4-BE49-F238E27FC236}">
                <a16:creationId xmlns:a16="http://schemas.microsoft.com/office/drawing/2014/main" id="{C1342723-0811-42DE-B402-25774DA707E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094326" y="20850668"/>
            <a:ext cx="9154309" cy="7577490"/>
          </a:xfrm>
          <a:prstGeom prst="rect">
            <a:avLst/>
          </a:prstGeom>
        </p:spPr>
      </p:pic>
      <p:pic>
        <p:nvPicPr>
          <p:cNvPr id="1039" name="Picture 1038" descr="A close up of a map&#10;&#10;Description automatically generated">
            <a:extLst>
              <a:ext uri="{FF2B5EF4-FFF2-40B4-BE49-F238E27FC236}">
                <a16:creationId xmlns:a16="http://schemas.microsoft.com/office/drawing/2014/main" id="{B3825C52-3B70-4F7A-B3C1-2F08B4EC71B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319453" y="20878295"/>
            <a:ext cx="4526927" cy="3751172"/>
          </a:xfrm>
          <a:prstGeom prst="rect">
            <a:avLst/>
          </a:prstGeom>
        </p:spPr>
      </p:pic>
      <p:pic>
        <p:nvPicPr>
          <p:cNvPr id="1041" name="Picture 1040" descr="A screenshot of a cell phone&#10;&#10;Description automatically generated">
            <a:extLst>
              <a:ext uri="{FF2B5EF4-FFF2-40B4-BE49-F238E27FC236}">
                <a16:creationId xmlns:a16="http://schemas.microsoft.com/office/drawing/2014/main" id="{EBF9DBAF-6E5E-4B18-AB97-4B63C69AE6A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13675" y="20850668"/>
            <a:ext cx="4526927" cy="3790006"/>
          </a:xfrm>
          <a:prstGeom prst="rect">
            <a:avLst/>
          </a:prstGeom>
        </p:spPr>
      </p:pic>
      <p:pic>
        <p:nvPicPr>
          <p:cNvPr id="1043" name="Picture 1042" descr="A picture containing screenshot&#10;&#10;Description automatically generated">
            <a:extLst>
              <a:ext uri="{FF2B5EF4-FFF2-40B4-BE49-F238E27FC236}">
                <a16:creationId xmlns:a16="http://schemas.microsoft.com/office/drawing/2014/main" id="{79CB53C1-9866-4842-BA17-47992E797C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95724" y="24876182"/>
            <a:ext cx="4526928" cy="3747170"/>
          </a:xfrm>
          <a:prstGeom prst="rect">
            <a:avLst/>
          </a:prstGeom>
        </p:spPr>
      </p:pic>
      <p:pic>
        <p:nvPicPr>
          <p:cNvPr id="1048" name="Picture 1047" descr="A close up of a piece of paper&#10;&#10;Description automatically generated">
            <a:extLst>
              <a:ext uri="{FF2B5EF4-FFF2-40B4-BE49-F238E27FC236}">
                <a16:creationId xmlns:a16="http://schemas.microsoft.com/office/drawing/2014/main" id="{8141EA9B-20C0-4CDB-9FA6-8DB327D5D57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412039" y="19538259"/>
            <a:ext cx="10531342" cy="5923880"/>
          </a:xfrm>
          <a:prstGeom prst="rect">
            <a:avLst/>
          </a:prstGeom>
        </p:spPr>
      </p:pic>
    </p:spTree>
    <p:extLst>
      <p:ext uri="{BB962C8B-B14F-4D97-AF65-F5344CB8AC3E}">
        <p14:creationId xmlns:p14="http://schemas.microsoft.com/office/powerpoint/2010/main" val="168779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TotalTime>
  <Words>1286</Words>
  <Application>Microsoft Office PowerPoint</Application>
  <PresentationFormat>Custom</PresentationFormat>
  <Paragraphs>227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Agency FB</vt:lpstr>
      <vt:lpstr>Arial</vt:lpstr>
      <vt:lpstr>Calibri</vt:lpstr>
      <vt:lpstr>Calibri Light</vt:lpstr>
      <vt:lpstr>Lucida Console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Amonkar</dc:creator>
  <cp:lastModifiedBy>Yash Amonkar</cp:lastModifiedBy>
  <cp:revision>153</cp:revision>
  <dcterms:created xsi:type="dcterms:W3CDTF">2019-05-25T22:13:56Z</dcterms:created>
  <dcterms:modified xsi:type="dcterms:W3CDTF">2019-12-05T02:37:10Z</dcterms:modified>
</cp:coreProperties>
</file>