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20" d="100"/>
          <a:sy n="20" d="100"/>
        </p:scale>
        <p:origin x="2610" y="3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12/5/2019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6.tiff"/><Relationship Id="rId3" Type="http://schemas.openxmlformats.org/officeDocument/2006/relationships/hyperlink" Target="https://www.ncdc.noaa.gov/cag/national/time-series" TargetMode="External"/><Relationship Id="rId21" Type="http://schemas.openxmlformats.org/officeDocument/2006/relationships/image" Target="../media/image9.tiff"/><Relationship Id="rId17" Type="http://schemas.openxmlformats.org/officeDocument/2006/relationships/image" Target="../media/image5.tiff"/><Relationship Id="rId2" Type="http://schemas.openxmlformats.org/officeDocument/2006/relationships/notesSlide" Target="../notesSlides/notesSlide1.xml"/><Relationship Id="rId16" Type="http://schemas.openxmlformats.org/officeDocument/2006/relationships/image" Target="../media/image4.tiff"/><Relationship Id="rId20" Type="http://schemas.openxmlformats.org/officeDocument/2006/relationships/image" Target="../media/image8.tiff"/><Relationship Id="rId1" Type="http://schemas.openxmlformats.org/officeDocument/2006/relationships/slideLayout" Target="../slideLayouts/slideLayout1.xml"/><Relationship Id="rId5" Type="http://schemas.openxmlformats.org/officeDocument/2006/relationships/image" Target="../media/image2.png"/><Relationship Id="rId15" Type="http://schemas.openxmlformats.org/officeDocument/2006/relationships/image" Target="../media/image3.tiff"/><Relationship Id="rId19" Type="http://schemas.openxmlformats.org/officeDocument/2006/relationships/image" Target="../media/image7.tiff"/><Relationship Id="rId4" Type="http://schemas.openxmlformats.org/officeDocument/2006/relationships/image" Target="../media/image1.jpeg"/><Relationship Id="rId14" Type="http://schemas.openxmlformats.org/officeDocument/2006/relationships/image" Target="../media/image11.png"/><Relationship Id="rId22" Type="http://schemas.openxmlformats.org/officeDocument/2006/relationships/image" Target="../media/image10.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60000"/>
              <a:lumOff val="40000"/>
            </a:schemeClr>
          </a:solidFill>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Doss-Gollin,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16158270"/>
          </a:xfrm>
          <a:prstGeom prst="rect">
            <a:avLst/>
          </a:prstGeom>
          <a:solidFill>
            <a:schemeClr val="accent5">
              <a:lumMod val="60000"/>
              <a:lumOff val="4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a:t>
            </a:r>
            <a:r>
              <a:rPr lang="en-US" sz="2400" baseline="30000" dirty="0"/>
              <a:t>2</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a:t>
            </a:r>
            <a:r>
              <a:rPr lang="en-US" sz="2400" baseline="30000" dirty="0"/>
              <a:t>3</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2800" dirty="0"/>
          </a:p>
          <a:p>
            <a:endParaRPr lang="en-US" sz="2800" dirty="0"/>
          </a:p>
          <a:p>
            <a:r>
              <a:rPr lang="en-US" sz="2800" dirty="0"/>
              <a:t>Research Questions:- </a:t>
            </a:r>
          </a:p>
          <a:p>
            <a:r>
              <a:rPr lang="en-US" sz="2800" u="sng" dirty="0"/>
              <a:t>1. Are low-frequency variations present in streamflow/flooding extremes ?</a:t>
            </a:r>
          </a:p>
          <a:p>
            <a:r>
              <a:rPr lang="en-US" sz="2800" u="sng" dirty="0"/>
              <a:t>2. What can we infer as to space-time clustering of floods from historical streamflow data from the Ohio River Basin?</a:t>
            </a:r>
          </a:p>
          <a:p>
            <a:r>
              <a:rPr lang="en-US" sz="2800" u="sng" dirty="0"/>
              <a:t>3. Are there statistical models that can represent the observed low frequency variations ?</a:t>
            </a:r>
          </a:p>
          <a:p>
            <a:endParaRPr lang="en-US" sz="16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 2- </a:t>
            </a:r>
            <a:r>
              <a:rPr lang="en-US" sz="1600" dirty="0"/>
              <a:t>Moseley, E. L. (1939). Long time forecasts of Ohio River floods. 3- Long time forecasts of Ohio River floods. 3- Brooks, C. F., &amp; Thiessen, A. H. (1937). The meteorology of great floods in the eastern United States. </a:t>
            </a:r>
            <a:r>
              <a:rPr lang="en-US" sz="1600" i="1" dirty="0"/>
              <a:t>Geographical Review</a:t>
            </a:r>
            <a:r>
              <a:rPr lang="en-US" sz="1600" dirty="0"/>
              <a:t>, </a:t>
            </a:r>
            <a:r>
              <a:rPr lang="en-US" sz="1600" i="1" dirty="0"/>
              <a:t>27</a:t>
            </a:r>
            <a:r>
              <a:rPr lang="en-US" sz="1600" dirty="0"/>
              <a:t>(2), 269-290. 4- </a:t>
            </a:r>
            <a:r>
              <a:rPr lang="en-US" sz="1600" dirty="0">
                <a:hlinkClick r:id="rId3"/>
              </a:rPr>
              <a:t>https://www.ncdc.noaa.gov/cag/national/time-series</a:t>
            </a:r>
            <a:endParaRPr lang="en-US" sz="16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47369" y="21520976"/>
            <a:ext cx="10111034" cy="4339650"/>
          </a:xfrm>
          <a:prstGeom prst="rect">
            <a:avLst/>
          </a:prstGeom>
          <a:solidFill>
            <a:schemeClr val="accent5">
              <a:lumMod val="60000"/>
              <a:lumOff val="4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1400" dirty="0"/>
          </a:p>
          <a:p>
            <a:endParaRPr lang="en-US" sz="1400" dirty="0"/>
          </a:p>
          <a:p>
            <a:pPr marL="342900" indent="-342900">
              <a:buAutoNum type="arabicPeriod"/>
            </a:pPr>
            <a:r>
              <a:rPr kumimoji="0" lang="en-US" altLang="en-US" sz="1600" b="0" i="0" u="none" strike="noStrike" cap="none" normalizeH="0" baseline="0" dirty="0">
                <a:ln>
                  <a:noFill/>
                </a:ln>
                <a:solidFill>
                  <a:srgbClr val="000000"/>
                </a:solidFill>
                <a:effectLst/>
                <a:latin typeface="Lucida Console" panose="020B0609040504020204" pitchFamily="49" charset="0"/>
              </a:rPr>
              <a:t>Hirsch, R.M., and De Cicco, L.A., 2015, User guide to Exploration and Graphics for RivEr Trends (EGRET) and dataRetrieval: R packages for hydrologic data (version 2.0, February 2015): U.S. Geological Survey Techniques and Methods book 4, chap. A10, 93 p., </a:t>
            </a:r>
            <a:r>
              <a:rPr lang="en-US" altLang="en-US" sz="1600" dirty="0">
                <a:solidFill>
                  <a:srgbClr val="000000"/>
                </a:solidFill>
                <a:latin typeface="Lucida Console" panose="020B0609040504020204" pitchFamily="49" charset="0"/>
              </a:rPr>
              <a:t>http://dx.doi.org/10.3133/tm4A10</a:t>
            </a:r>
            <a:endParaRPr lang="en-US" altLang="en-US" sz="1600" dirty="0">
              <a:latin typeface="Arial" panose="020B0604020202020204" pitchFamily="34" charset="0"/>
            </a:endParaRPr>
          </a:p>
          <a:p>
            <a:pPr marL="342900" indent="-342900">
              <a:buFontTx/>
              <a:buAutoNum type="arabicPeriod"/>
            </a:pPr>
            <a:r>
              <a:rPr lang="en-US" altLang="en-US" sz="1600" dirty="0">
                <a:solidFill>
                  <a:srgbClr val="000000"/>
                </a:solidFill>
                <a:latin typeface="Lucida Console" panose="020B0609040504020204" pitchFamily="49" charset="0"/>
              </a:rPr>
              <a:t>KNMI Climate Explorer - </a:t>
            </a:r>
            <a:r>
              <a:rPr lang="en-US" sz="1600" u="sng" dirty="0"/>
              <a:t>https://climexp.knmi.nl/</a:t>
            </a:r>
          </a:p>
        </p:txBody>
      </p:sp>
      <p:sp>
        <p:nvSpPr>
          <p:cNvPr id="10" name="TextBox 9">
            <a:extLst>
              <a:ext uri="{FF2B5EF4-FFF2-40B4-BE49-F238E27FC236}">
                <a16:creationId xmlns:a16="http://schemas.microsoft.com/office/drawing/2014/main" id="{9C70AEF8-861C-417F-A987-7BD251E43A0D}"/>
              </a:ext>
            </a:extLst>
          </p:cNvPr>
          <p:cNvSpPr txBox="1"/>
          <p:nvPr/>
        </p:nvSpPr>
        <p:spPr>
          <a:xfrm>
            <a:off x="647369" y="22125672"/>
            <a:ext cx="10060758" cy="1938992"/>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Climate Indices</a:t>
            </a:r>
            <a:r>
              <a:rPr lang="en-US" sz="2400" baseline="30000" dirty="0"/>
              <a:t>2 </a:t>
            </a:r>
            <a:r>
              <a:rPr lang="en-US" sz="2400" dirty="0"/>
              <a:t>.ENSO – Nino 3.4 – HadISST. PDO – JISAO. AMO – HadSST. NAO – Jones et al. </a:t>
            </a:r>
          </a:p>
        </p:txBody>
      </p:sp>
      <p:sp>
        <p:nvSpPr>
          <p:cNvPr id="24" name="TextBox 23">
            <a:extLst>
              <a:ext uri="{FF2B5EF4-FFF2-40B4-BE49-F238E27FC236}">
                <a16:creationId xmlns:a16="http://schemas.microsoft.com/office/drawing/2014/main" id="{D6A3BF46-5E58-4E4B-8D00-468A3381EED5}"/>
              </a:ext>
            </a:extLst>
          </p:cNvPr>
          <p:cNvSpPr txBox="1"/>
          <p:nvPr/>
        </p:nvSpPr>
        <p:spPr>
          <a:xfrm>
            <a:off x="22665579" y="4975423"/>
            <a:ext cx="20441658" cy="27502272"/>
          </a:xfrm>
          <a:prstGeom prst="rect">
            <a:avLst/>
          </a:prstGeom>
          <a:solidFill>
            <a:schemeClr val="accent5">
              <a:lumMod val="60000"/>
              <a:lumOff val="4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1600" dirty="0"/>
          </a:p>
          <a:p>
            <a:endParaRPr lang="en-US" sz="1600" dirty="0"/>
          </a:p>
          <a:p>
            <a:endParaRPr lang="en-US" sz="1600" dirty="0"/>
          </a:p>
          <a:p>
            <a:endParaRPr lang="en-US" sz="1600" dirty="0"/>
          </a:p>
          <a:p>
            <a:endParaRPr lang="en-US" sz="1600" dirty="0"/>
          </a:p>
          <a:p>
            <a:r>
              <a:rPr lang="en-US" sz="2800" dirty="0">
                <a:sym typeface="Wingdings" panose="05000000000000000000" pitchFamily="2" charset="2"/>
              </a:rPr>
              <a:t>There is no persistence in the extreme wet state and no sudden jump from the dry to wet state, providing a measure of predictability for the extreme streamflow e</a:t>
            </a:r>
            <a:r>
              <a:rPr lang="en-US" sz="2800" dirty="0"/>
              <a:t>vents. The Poisson rate parameters associated with the three hidden states are:-  </a:t>
            </a:r>
          </a:p>
          <a:p>
            <a:pPr lvl="1"/>
            <a:r>
              <a:rPr lang="en-US" sz="2800" dirty="0"/>
              <a:t>0.7 events/year </a:t>
            </a:r>
            <a:r>
              <a:rPr lang="en-US" sz="2800" dirty="0">
                <a:sym typeface="Wingdings" panose="05000000000000000000" pitchFamily="2" charset="2"/>
              </a:rPr>
              <a:t> Dry State</a:t>
            </a:r>
            <a:r>
              <a:rPr lang="en-US" sz="2800" dirty="0"/>
              <a:t>, </a:t>
            </a:r>
          </a:p>
          <a:p>
            <a:pPr lvl="1"/>
            <a:r>
              <a:rPr lang="en-US" sz="2800" dirty="0"/>
              <a:t>4.56 events/year </a:t>
            </a:r>
            <a:r>
              <a:rPr lang="en-US" sz="2800" dirty="0">
                <a:sym typeface="Wingdings" panose="05000000000000000000" pitchFamily="2" charset="2"/>
              </a:rPr>
              <a:t> Intermediate State</a:t>
            </a:r>
            <a:r>
              <a:rPr lang="en-US" sz="2800" dirty="0"/>
              <a:t> </a:t>
            </a:r>
          </a:p>
          <a:p>
            <a:pPr lvl="1"/>
            <a:r>
              <a:rPr lang="en-US" sz="2800" dirty="0"/>
              <a:t>12.34 events/year </a:t>
            </a:r>
            <a:r>
              <a:rPr lang="en-US" sz="2800" dirty="0">
                <a:sym typeface="Wingdings" panose="05000000000000000000" pitchFamily="2" charset="2"/>
              </a:rPr>
              <a:t> Wet State. </a:t>
            </a:r>
          </a:p>
        </p:txBody>
      </p:sp>
      <p:sp>
        <p:nvSpPr>
          <p:cNvPr id="26" name="TextBox 25">
            <a:extLst>
              <a:ext uri="{FF2B5EF4-FFF2-40B4-BE49-F238E27FC236}">
                <a16:creationId xmlns:a16="http://schemas.microsoft.com/office/drawing/2014/main" id="{8FAA538F-8709-4856-9BEC-5A4D47A41198}"/>
              </a:ext>
            </a:extLst>
          </p:cNvPr>
          <p:cNvSpPr txBox="1"/>
          <p:nvPr/>
        </p:nvSpPr>
        <p:spPr>
          <a:xfrm>
            <a:off x="11219334" y="4975423"/>
            <a:ext cx="10959617" cy="20836473"/>
          </a:xfrm>
          <a:prstGeom prst="rect">
            <a:avLst/>
          </a:prstGeom>
          <a:solidFill>
            <a:schemeClr val="accent5">
              <a:lumMod val="60000"/>
              <a:lumOff val="40000"/>
            </a:schemeClr>
          </a:solidFill>
        </p:spPr>
        <p:txBody>
          <a:bodyPr wrap="square" rtlCol="0">
            <a:spAutoFit/>
          </a:bodyPr>
          <a:lstStyle/>
          <a:p>
            <a:r>
              <a:rPr lang="en-US" sz="4800" dirty="0"/>
              <a:t>Methods</a:t>
            </a:r>
          </a:p>
          <a:p>
            <a:endParaRPr lang="en-US" sz="1600" dirty="0"/>
          </a:p>
          <a:p>
            <a:r>
              <a:rPr lang="en-US" sz="2800" u="sng" dirty="0"/>
              <a:t>Streamflow</a:t>
            </a:r>
          </a:p>
          <a:p>
            <a:pPr marL="457200" indent="-457200">
              <a:buFont typeface="Arial" panose="020B0604020202020204" pitchFamily="34" charset="0"/>
              <a:buChar char="•"/>
            </a:pPr>
            <a:r>
              <a:rPr lang="en-US" sz="2400" dirty="0"/>
              <a:t>Daily Data from 28 stations for the period 1937-2017 were used and converted to annual data using site-specific annual maximum as the extremity metric. </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r>
              <a:rPr lang="en-US" sz="2800" u="sng" dirty="0"/>
              <a:t>PC-Wavelet Clustering </a:t>
            </a:r>
            <a:r>
              <a:rPr lang="en-US" sz="2800" u="sng" dirty="0">
                <a:sym typeface="Wingdings" panose="05000000000000000000" pitchFamily="2" charset="2"/>
              </a:rPr>
              <a:t> Space Time Clustering</a:t>
            </a:r>
          </a:p>
          <a:p>
            <a:pPr marL="457200" indent="-457200">
              <a:buFont typeface="Arial" panose="020B0604020202020204" pitchFamily="34" charset="0"/>
              <a:buChar char="•"/>
            </a:pPr>
            <a:r>
              <a:rPr lang="en-US" sz="2800" dirty="0">
                <a:sym typeface="Wingdings" panose="05000000000000000000" pitchFamily="2" charset="2"/>
              </a:rPr>
              <a:t>Principal Component Analysis  Dimension Reduction</a:t>
            </a:r>
          </a:p>
          <a:p>
            <a:pPr marL="457200" indent="-457200">
              <a:buFont typeface="Arial" panose="020B0604020202020204" pitchFamily="34" charset="0"/>
              <a:buChar char="•"/>
            </a:pPr>
            <a:r>
              <a:rPr lang="en-US" sz="2800" dirty="0">
                <a:sym typeface="Wingdings" panose="05000000000000000000" pitchFamily="2" charset="2"/>
              </a:rPr>
              <a:t>Wavelet Decomposition  Extracting signals over noise.</a:t>
            </a:r>
          </a:p>
          <a:p>
            <a:endParaRPr lang="en-US" sz="2800" dirty="0">
              <a:sym typeface="Wingdings" panose="05000000000000000000" pitchFamily="2" charset="2"/>
            </a:endParaRPr>
          </a:p>
          <a:p>
            <a:endParaRPr lang="en-US" sz="2800" dirty="0">
              <a:sym typeface="Wingdings" panose="05000000000000000000" pitchFamily="2" charset="2"/>
            </a:endParaRPr>
          </a:p>
          <a:p>
            <a:r>
              <a:rPr lang="en-US" sz="2800" dirty="0"/>
              <a:t>Another option, computed but not presented in this poster is to invert the chronology and look at ‘time’ first(wavelet decomposition) followed by spatial domain(PCA). This method leads to explicit-hard clustering.</a:t>
            </a:r>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r>
              <a:rPr lang="en-US" sz="2800" u="sng" dirty="0">
                <a:sym typeface="Wingdings" panose="05000000000000000000" pitchFamily="2" charset="2"/>
              </a:rPr>
              <a:t>Hidden Markov Model  Aggregated Persistence Structure</a:t>
            </a:r>
          </a:p>
          <a:p>
            <a:pPr marL="457200" indent="-457200">
              <a:buFont typeface="Arial" panose="020B0604020202020204" pitchFamily="34" charset="0"/>
              <a:buChar char="•"/>
            </a:pPr>
            <a:r>
              <a:rPr lang="en-US" sz="2800" dirty="0"/>
              <a:t>Convert the site annual maximum streamflow to exceedances based on a high value e.g. 90</a:t>
            </a:r>
            <a:r>
              <a:rPr lang="en-US" sz="2800" baseline="30000" dirty="0"/>
              <a:t>th</a:t>
            </a:r>
            <a:r>
              <a:rPr lang="en-US" sz="2800" dirty="0"/>
              <a:t> percentile.</a:t>
            </a:r>
          </a:p>
          <a:p>
            <a:pPr marL="457200" indent="-457200">
              <a:buFont typeface="Arial" panose="020B0604020202020204" pitchFamily="34" charset="0"/>
              <a:buChar char="•"/>
            </a:pPr>
            <a:r>
              <a:rPr lang="en-US" sz="2800" dirty="0"/>
              <a:t>Aggregate it across the sites, fit with a Poisson emission distribution.</a:t>
            </a:r>
          </a:p>
          <a:p>
            <a:pPr marL="457200" indent="-457200">
              <a:buFont typeface="Arial" panose="020B0604020202020204" pitchFamily="34" charset="0"/>
              <a:buChar char="•"/>
            </a:pPr>
            <a:r>
              <a:rPr lang="en-US" sz="2800" dirty="0"/>
              <a:t>Simulate additional runs based on the computed transition matrix and emission parameter rates. </a:t>
            </a:r>
            <a:endParaRPr lang="en-US" sz="1400" u="sng" dirty="0"/>
          </a:p>
          <a:p>
            <a:endParaRPr lang="en-US" sz="1400" u="sng" dirty="0"/>
          </a:p>
          <a:p>
            <a:endParaRPr lang="en-US" sz="1400" dirty="0"/>
          </a:p>
          <a:p>
            <a:endParaRPr lang="en-US" sz="14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647369" y="26350341"/>
            <a:ext cx="21544430" cy="4154984"/>
          </a:xfrm>
          <a:prstGeom prst="rect">
            <a:avLst/>
          </a:prstGeom>
          <a:solidFill>
            <a:schemeClr val="accent5">
              <a:lumMod val="60000"/>
              <a:lumOff val="40000"/>
            </a:schemeClr>
          </a:solidFill>
        </p:spPr>
        <p:txBody>
          <a:bodyPr wrap="square" rtlCol="0">
            <a:spAutoFit/>
          </a:bodyPr>
          <a:lstStyle/>
          <a:p>
            <a:r>
              <a:rPr lang="en-US" sz="4800" dirty="0"/>
              <a:t>Conclusions</a:t>
            </a:r>
            <a:endParaRPr lang="en-US" sz="2400" dirty="0"/>
          </a:p>
          <a:p>
            <a:pPr marL="342900" indent="-342900">
              <a:buFont typeface="Arial" panose="020B0604020202020204" pitchFamily="34" charset="0"/>
              <a:buChar char="•"/>
            </a:pPr>
            <a:r>
              <a:rPr lang="en-US" sz="2400" dirty="0"/>
              <a:t>We have presented a general methodology for streamflow risk management accounting for low-frequency variations and spatio-temporal clustering on a river basin scale. The Ohio River Basin shows significant clustering in the regional streamflow regime with ramifications in the understanding of the local climatology and for the design of critical infrastructure in the region.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Hidden Markov Models help capture the nature of truly extreme events over large scales. The fat tails in the aggregated spatial domain across the ORB is captured and well simulated by a Poisson emission based Hidden Markov Model.</a:t>
            </a:r>
          </a:p>
          <a:p>
            <a:endParaRPr lang="en-US" sz="2400" dirty="0"/>
          </a:p>
          <a:p>
            <a:pPr marL="342900" indent="-342900">
              <a:buFont typeface="Arial" panose="020B0604020202020204" pitchFamily="34" charset="0"/>
              <a:buChar char="•"/>
            </a:pPr>
            <a:r>
              <a:rPr lang="en-US" sz="2400" dirty="0"/>
              <a:t>Large scale climate drivers potentially induce space and time clustering in the occurrence of flooding in this region, even without anthropogenic climate change, with significant regional impact on losses and supply chains.</a:t>
            </a:r>
          </a:p>
        </p:txBody>
      </p:sp>
      <p:pic>
        <p:nvPicPr>
          <p:cNvPr id="27" name="Picture 26" descr="Image result for us flood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798" y="11151674"/>
            <a:ext cx="5754579" cy="50723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716118" y="11021244"/>
            <a:ext cx="369690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Record breaking floods across the Mid-west in 2019, surpassing the last great floods of 1993 seem to reflect a similar pattern. This has been the wettest 12 months in the history of United States since 1895</a:t>
            </a:r>
            <a:r>
              <a:rPr lang="en-US" sz="2400" baseline="30000" dirty="0"/>
              <a:t>4</a:t>
            </a:r>
            <a:r>
              <a:rPr lang="en-US" sz="2400" dirty="0"/>
              <a:t>, and the longest flood duration since 1927 on the Mississippi </a:t>
            </a:r>
          </a:p>
          <a:p>
            <a:pPr marL="342900" indent="-342900">
              <a:buFont typeface="Arial" panose="020B0604020202020204" pitchFamily="34" charset="0"/>
              <a:buChar char="•"/>
            </a:pPr>
            <a:endParaRPr lang="en-US" sz="2400" dirty="0"/>
          </a:p>
        </p:txBody>
      </p:sp>
      <p:sp>
        <p:nvSpPr>
          <p:cNvPr id="13" name="TextBox 12">
            <a:extLst>
              <a:ext uri="{FF2B5EF4-FFF2-40B4-BE49-F238E27FC236}">
                <a16:creationId xmlns:a16="http://schemas.microsoft.com/office/drawing/2014/main" id="{2314B357-962C-47BC-950E-22EA890181B5}"/>
              </a:ext>
            </a:extLst>
          </p:cNvPr>
          <p:cNvSpPr txBox="1"/>
          <p:nvPr/>
        </p:nvSpPr>
        <p:spPr>
          <a:xfrm>
            <a:off x="4507985" y="16204244"/>
            <a:ext cx="5938685" cy="369332"/>
          </a:xfrm>
          <a:prstGeom prst="rect">
            <a:avLst/>
          </a:prstGeom>
          <a:noFill/>
        </p:spPr>
        <p:txBody>
          <a:bodyPr wrap="square" rtlCol="0">
            <a:spAutoFit/>
          </a:bodyPr>
          <a:lstStyle/>
          <a:p>
            <a:pPr algn="ctr"/>
            <a:r>
              <a:rPr lang="en-US" sz="1800" dirty="0"/>
              <a:t>(Source: noaa.gov)</a:t>
            </a:r>
            <a:endParaRPr lang="en-US" sz="1800" baseline="30000" dirty="0"/>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1200329"/>
          </a:xfrm>
          <a:prstGeom prst="rect">
            <a:avLst/>
          </a:prstGeom>
          <a:noFill/>
        </p:spPr>
        <p:txBody>
          <a:bodyPr wrap="square" rtlCol="0">
            <a:spAutoFit/>
          </a:bodyPr>
          <a:lstStyle/>
          <a:p>
            <a:pPr algn="ctr"/>
            <a:r>
              <a:rPr lang="en-US" sz="2400" dirty="0"/>
              <a:t>Figure 3 :- Wavelet Analysis on the Principal Components (a) PC-1 (b)PC-2. TOP-LEFT –PC with a loess line. TOP-RIGHT – Global Wavelet Spectrum of the PC. BOTTOM-LEFT – Power Spectrum of the Wavelet (Regions bounded in the black line are statistically significant at the 90% level).  BOTTOM-RIGHT – Absolute values of the loadings(eigenvectors) color code Red to Blue.</a:t>
            </a:r>
          </a:p>
        </p:txBody>
      </p:sp>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396679129"/>
              </p:ext>
            </p:extLst>
          </p:nvPr>
        </p:nvGraphicFramePr>
        <p:xfrm>
          <a:off x="38393700"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with PC-1</a:t>
                      </a:r>
                    </a:p>
                  </a:txBody>
                  <a:tcPr/>
                </a:tc>
                <a:extLst>
                  <a:ext uri="{0D108BD9-81ED-4DB2-BD59-A6C34878D82A}">
                    <a16:rowId xmlns:a16="http://schemas.microsoft.com/office/drawing/2014/main" val="1592740770"/>
                  </a:ext>
                </a:extLst>
              </a:tr>
              <a:tr h="695422">
                <a:tc>
                  <a:txBody>
                    <a:bodyPr/>
                    <a:lstStyle/>
                    <a:p>
                      <a:r>
                        <a:rPr lang="en-US" sz="2400" dirty="0"/>
                        <a:t>ENSO</a:t>
                      </a:r>
                    </a:p>
                  </a:txBody>
                  <a:tcPr/>
                </a:tc>
                <a:tc>
                  <a:txBody>
                    <a:bodyPr/>
                    <a:lstStyle/>
                    <a:p>
                      <a:r>
                        <a:rPr lang="en-US" sz="2400" dirty="0"/>
                        <a:t>0.21</a:t>
                      </a:r>
                    </a:p>
                  </a:txBody>
                  <a:tcPr/>
                </a:tc>
                <a:extLst>
                  <a:ext uri="{0D108BD9-81ED-4DB2-BD59-A6C34878D82A}">
                    <a16:rowId xmlns:a16="http://schemas.microsoft.com/office/drawing/2014/main" val="3603315856"/>
                  </a:ext>
                </a:extLst>
              </a:tr>
              <a:tr h="695422">
                <a:tc>
                  <a:txBody>
                    <a:bodyPr/>
                    <a:lstStyle/>
                    <a:p>
                      <a:r>
                        <a:rPr lang="en-US" sz="2400" dirty="0"/>
                        <a:t>NAO</a:t>
                      </a:r>
                    </a:p>
                  </a:txBody>
                  <a:tcPr/>
                </a:tc>
                <a:tc>
                  <a:txBody>
                    <a:bodyPr/>
                    <a:lstStyle/>
                    <a:p>
                      <a:r>
                        <a:rPr lang="en-US" sz="2400" dirty="0"/>
                        <a:t>-0.31***</a:t>
                      </a:r>
                    </a:p>
                  </a:txBody>
                  <a:tcPr/>
                </a:tc>
                <a:extLst>
                  <a:ext uri="{0D108BD9-81ED-4DB2-BD59-A6C34878D82A}">
                    <a16:rowId xmlns:a16="http://schemas.microsoft.com/office/drawing/2014/main" val="3273163154"/>
                  </a:ext>
                </a:extLst>
              </a:tr>
              <a:tr h="695422">
                <a:tc>
                  <a:txBody>
                    <a:bodyPr/>
                    <a:lstStyle/>
                    <a:p>
                      <a:r>
                        <a:rPr lang="en-US" sz="2400" dirty="0"/>
                        <a:t>PDO</a:t>
                      </a:r>
                    </a:p>
                  </a:txBody>
                  <a:tcPr/>
                </a:tc>
                <a:tc>
                  <a:txBody>
                    <a:bodyPr/>
                    <a:lstStyle/>
                    <a:p>
                      <a:r>
                        <a:rPr lang="en-US" sz="2400" dirty="0"/>
                        <a:t>0.16</a:t>
                      </a:r>
                    </a:p>
                  </a:txBody>
                  <a:tcPr/>
                </a:tc>
                <a:extLst>
                  <a:ext uri="{0D108BD9-81ED-4DB2-BD59-A6C34878D82A}">
                    <a16:rowId xmlns:a16="http://schemas.microsoft.com/office/drawing/2014/main" val="2696152335"/>
                  </a:ext>
                </a:extLst>
              </a:tr>
              <a:tr h="695422">
                <a:tc>
                  <a:txBody>
                    <a:bodyPr/>
                    <a:lstStyle/>
                    <a:p>
                      <a:r>
                        <a:rPr lang="en-US" sz="2400" dirty="0"/>
                        <a:t>ENSO-NAO</a:t>
                      </a:r>
                    </a:p>
                  </a:txBody>
                  <a:tcPr/>
                </a:tc>
                <a:tc>
                  <a:txBody>
                    <a:bodyPr/>
                    <a:lstStyle/>
                    <a:p>
                      <a:r>
                        <a:rPr lang="en-US" sz="2400" dirty="0"/>
                        <a:t>0.01</a:t>
                      </a:r>
                    </a:p>
                  </a:txBody>
                  <a:tcPr/>
                </a:tc>
                <a:extLst>
                  <a:ext uri="{0D108BD9-81ED-4DB2-BD59-A6C34878D82A}">
                    <a16:rowId xmlns:a16="http://schemas.microsoft.com/office/drawing/2014/main" val="1325190055"/>
                  </a:ext>
                </a:extLst>
              </a:tr>
              <a:tr h="695422">
                <a:tc>
                  <a:txBody>
                    <a:bodyPr/>
                    <a:lstStyle/>
                    <a:p>
                      <a:r>
                        <a:rPr lang="en-US" sz="2400" dirty="0"/>
                        <a:t>ENSO-PDO</a:t>
                      </a:r>
                    </a:p>
                  </a:txBody>
                  <a:tcPr/>
                </a:tc>
                <a:tc>
                  <a:txBody>
                    <a:bodyPr/>
                    <a:lstStyle/>
                    <a:p>
                      <a:r>
                        <a:rPr lang="en-US" sz="2400" dirty="0"/>
                        <a:t>0.27**</a:t>
                      </a:r>
                    </a:p>
                  </a:txBody>
                  <a:tcPr/>
                </a:tc>
                <a:extLst>
                  <a:ext uri="{0D108BD9-81ED-4DB2-BD59-A6C34878D82A}">
                    <a16:rowId xmlns:a16="http://schemas.microsoft.com/office/drawing/2014/main" val="1151588022"/>
                  </a:ext>
                </a:extLst>
              </a:tr>
              <a:tr h="695422">
                <a:tc>
                  <a:txBody>
                    <a:bodyPr/>
                    <a:lstStyle/>
                    <a:p>
                      <a:r>
                        <a:rPr lang="en-US" sz="2400" dirty="0"/>
                        <a:t>NAO-PDO</a:t>
                      </a:r>
                    </a:p>
                  </a:txBody>
                  <a:tcPr/>
                </a:tc>
                <a:tc>
                  <a:txBody>
                    <a:bodyPr/>
                    <a:lstStyle/>
                    <a:p>
                      <a:r>
                        <a:rPr lang="en-US" sz="2400" dirty="0"/>
                        <a:t>0.01</a:t>
                      </a:r>
                    </a:p>
                  </a:txBody>
                  <a:tcPr/>
                </a:tc>
                <a:extLst>
                  <a:ext uri="{0D108BD9-81ED-4DB2-BD59-A6C34878D82A}">
                    <a16:rowId xmlns:a16="http://schemas.microsoft.com/office/drawing/2014/main" val="515250385"/>
                  </a:ext>
                </a:extLst>
              </a:tr>
            </a:tbl>
          </a:graphicData>
        </a:graphic>
      </p:graphicFrame>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1830010191"/>
              </p:ext>
            </p:extLst>
          </p:nvPr>
        </p:nvGraphicFramePr>
        <p:xfrm>
          <a:off x="38213675" y="24876181"/>
          <a:ext cx="4526928" cy="3754389"/>
        </p:xfrm>
        <a:graphic>
          <a:graphicData uri="http://schemas.openxmlformats.org/drawingml/2006/table">
            <a:tbl>
              <a:tblPr firstRow="1" bandRow="1">
                <a:tableStyleId>{616DA210-FB5B-4158-B5E0-FEB733F419BA}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1055586">
                <a:tc>
                  <a:txBody>
                    <a:bodyPr/>
                    <a:lstStyle/>
                    <a:p>
                      <a:r>
                        <a:rPr lang="en-US" sz="3200" dirty="0">
                          <a:latin typeface="Agency FB" panose="020B0503020202020204" pitchFamily="34" charset="0"/>
                        </a:rPr>
                        <a:t>to/ from</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S1</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S2</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S3</a:t>
                      </a:r>
                      <a:endParaRPr lang="en-US" sz="3200" dirty="0">
                        <a:solidFill>
                          <a:schemeClr val="tx1"/>
                        </a:solidFill>
                        <a:latin typeface="Agency FB" panose="020B0503020202020204" pitchFamily="34" charset="0"/>
                      </a:endParaRPr>
                    </a:p>
                  </a:txBody>
                  <a:tcPr/>
                </a:tc>
                <a:extLst>
                  <a:ext uri="{0D108BD9-81ED-4DB2-BD59-A6C34878D82A}">
                    <a16:rowId xmlns:a16="http://schemas.microsoft.com/office/drawing/2014/main" val="523985700"/>
                  </a:ext>
                </a:extLst>
              </a:tr>
              <a:tr h="895863">
                <a:tc>
                  <a:txBody>
                    <a:bodyPr/>
                    <a:lstStyle/>
                    <a:p>
                      <a:r>
                        <a:rPr lang="en-US" sz="3200" b="1" dirty="0">
                          <a:latin typeface="Agency FB" panose="020B0503020202020204" pitchFamily="34" charset="0"/>
                        </a:rPr>
                        <a:t>S1</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0.36</a:t>
                      </a:r>
                      <a:endParaRPr lang="en-US" sz="3200" b="0" dirty="0">
                        <a:solidFill>
                          <a:schemeClr val="tx1"/>
                        </a:solidFill>
                        <a:latin typeface="Agency FB" panose="020B0503020202020204" pitchFamily="34" charset="0"/>
                      </a:endParaRPr>
                    </a:p>
                  </a:txBody>
                  <a:tcPr/>
                </a:tc>
                <a:tc>
                  <a:txBody>
                    <a:bodyPr/>
                    <a:lstStyle/>
                    <a:p>
                      <a:r>
                        <a:rPr lang="en-US" sz="3200" b="0" dirty="0">
                          <a:solidFill>
                            <a:schemeClr val="tx1"/>
                          </a:solidFill>
                          <a:latin typeface="Agency FB" panose="020B0503020202020204" pitchFamily="34" charset="0"/>
                        </a:rPr>
                        <a:t>0.47</a:t>
                      </a:r>
                    </a:p>
                  </a:txBody>
                  <a:tcPr/>
                </a:tc>
                <a:tc>
                  <a:txBody>
                    <a:bodyPr/>
                    <a:lstStyle/>
                    <a:p>
                      <a:r>
                        <a:rPr lang="en-US" sz="3200" b="0" dirty="0">
                          <a:latin typeface="Agency FB" panose="020B0503020202020204" pitchFamily="34" charset="0"/>
                        </a:rPr>
                        <a:t>0.17</a:t>
                      </a:r>
                      <a:endParaRPr lang="en-US" sz="3200" b="0" dirty="0">
                        <a:solidFill>
                          <a:schemeClr val="tx1"/>
                        </a:solidFill>
                        <a:latin typeface="Agency FB" panose="020B0503020202020204" pitchFamily="34" charset="0"/>
                      </a:endParaRPr>
                    </a:p>
                  </a:txBody>
                  <a:tcPr/>
                </a:tc>
                <a:extLst>
                  <a:ext uri="{0D108BD9-81ED-4DB2-BD59-A6C34878D82A}">
                    <a16:rowId xmlns:a16="http://schemas.microsoft.com/office/drawing/2014/main" val="869691044"/>
                  </a:ext>
                </a:extLst>
              </a:tr>
              <a:tr h="895863">
                <a:tc>
                  <a:txBody>
                    <a:bodyPr/>
                    <a:lstStyle/>
                    <a:p>
                      <a:r>
                        <a:rPr lang="en-US" sz="3200" b="1" dirty="0">
                          <a:latin typeface="Agency FB" panose="020B0503020202020204" pitchFamily="34" charset="0"/>
                        </a:rPr>
                        <a:t>S2</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0.46</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0.54</a:t>
                      </a:r>
                      <a:endParaRPr lang="en-US" sz="3200" b="0" dirty="0">
                        <a:solidFill>
                          <a:schemeClr val="tx1"/>
                        </a:solidFill>
                        <a:latin typeface="Agency FB" panose="020B0503020202020204" pitchFamily="34" charset="0"/>
                      </a:endParaRPr>
                    </a:p>
                  </a:txBody>
                  <a:tcPr/>
                </a:tc>
                <a:tc>
                  <a:txBody>
                    <a:bodyPr/>
                    <a:lstStyle/>
                    <a:p>
                      <a:r>
                        <a:rPr lang="en-US" sz="3200" b="1" u="sng">
                          <a:latin typeface="Agency FB" panose="020B0503020202020204" pitchFamily="34" charset="0"/>
                        </a:rPr>
                        <a:t>0</a:t>
                      </a:r>
                      <a:endParaRPr lang="en-US" sz="3200" b="1" u="sng" dirty="0">
                        <a:solidFill>
                          <a:schemeClr val="tx1"/>
                        </a:solidFill>
                        <a:latin typeface="Agency FB" panose="020B0503020202020204" pitchFamily="34" charset="0"/>
                      </a:endParaRPr>
                    </a:p>
                  </a:txBody>
                  <a:tcPr/>
                </a:tc>
                <a:extLst>
                  <a:ext uri="{0D108BD9-81ED-4DB2-BD59-A6C34878D82A}">
                    <a16:rowId xmlns:a16="http://schemas.microsoft.com/office/drawing/2014/main" val="2318284932"/>
                  </a:ext>
                </a:extLst>
              </a:tr>
              <a:tr h="895863">
                <a:tc>
                  <a:txBody>
                    <a:bodyPr/>
                    <a:lstStyle/>
                    <a:p>
                      <a:r>
                        <a:rPr lang="en-US" sz="3200" b="1" dirty="0">
                          <a:latin typeface="Agency FB" panose="020B0503020202020204" pitchFamily="34" charset="0"/>
                        </a:rPr>
                        <a:t>S3</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0.32</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0.68</a:t>
                      </a:r>
                      <a:endParaRPr lang="en-US" sz="3200" b="0" dirty="0">
                        <a:solidFill>
                          <a:schemeClr val="tx1"/>
                        </a:solidFill>
                        <a:latin typeface="Agency FB" panose="020B0503020202020204" pitchFamily="34" charset="0"/>
                      </a:endParaRPr>
                    </a:p>
                  </a:txBody>
                  <a:tcPr/>
                </a:tc>
                <a:tc>
                  <a:txBody>
                    <a:bodyPr/>
                    <a:lstStyle/>
                    <a:p>
                      <a:r>
                        <a:rPr lang="en-US" sz="3200" b="1" u="sng" dirty="0">
                          <a:solidFill>
                            <a:schemeClr val="tx1"/>
                          </a:solidFill>
                          <a:latin typeface="Agency FB" panose="020B0503020202020204" pitchFamily="34" charset="0"/>
                        </a:rPr>
                        <a:t>0</a:t>
                      </a:r>
                    </a:p>
                  </a:txBody>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sp>
        <p:nvSpPr>
          <p:cNvPr id="41" name="TextBox 40">
            <a:extLst>
              <a:ext uri="{FF2B5EF4-FFF2-40B4-BE49-F238E27FC236}">
                <a16:creationId xmlns:a16="http://schemas.microsoft.com/office/drawing/2014/main" id="{D1E4D980-BD60-4C83-8D80-5AB57B675580}"/>
              </a:ext>
            </a:extLst>
          </p:cNvPr>
          <p:cNvSpPr txBox="1"/>
          <p:nvPr/>
        </p:nvSpPr>
        <p:spPr>
          <a:xfrm>
            <a:off x="11486677" y="20850029"/>
            <a:ext cx="10386853" cy="523220"/>
          </a:xfrm>
          <a:prstGeom prst="rect">
            <a:avLst/>
          </a:prstGeom>
          <a:noFill/>
        </p:spPr>
        <p:txBody>
          <a:bodyPr wrap="square" rtlCol="0">
            <a:spAutoFit/>
          </a:bodyPr>
          <a:lstStyle/>
          <a:p>
            <a:pPr algn="ctr"/>
            <a:r>
              <a:rPr lang="en-US" sz="2800" dirty="0"/>
              <a:t>Figure 2: Schematic of overall methodology.</a:t>
            </a:r>
          </a:p>
        </p:txBody>
      </p:sp>
      <p:sp>
        <p:nvSpPr>
          <p:cNvPr id="44" name="TextBox 43">
            <a:extLst>
              <a:ext uri="{FF2B5EF4-FFF2-40B4-BE49-F238E27FC236}">
                <a16:creationId xmlns:a16="http://schemas.microsoft.com/office/drawing/2014/main" id="{A4B10956-9A31-46E8-BC0F-50C9FC6A65CD}"/>
              </a:ext>
            </a:extLst>
          </p:cNvPr>
          <p:cNvSpPr txBox="1"/>
          <p:nvPr/>
        </p:nvSpPr>
        <p:spPr>
          <a:xfrm>
            <a:off x="856833" y="1822078"/>
            <a:ext cx="7112378" cy="1938992"/>
          </a:xfrm>
          <a:prstGeom prst="rect">
            <a:avLst/>
          </a:prstGeom>
          <a:noFill/>
        </p:spPr>
        <p:txBody>
          <a:bodyPr wrap="square" rtlCol="0">
            <a:spAutoFit/>
          </a:bodyPr>
          <a:lstStyle/>
          <a:p>
            <a:r>
              <a:rPr lang="en-US" sz="6000" dirty="0"/>
              <a:t>Abstract Number: H13T-2050</a:t>
            </a:r>
          </a:p>
        </p:txBody>
      </p:sp>
      <p:sp>
        <p:nvSpPr>
          <p:cNvPr id="60" name="TextBox 59">
            <a:extLst>
              <a:ext uri="{FF2B5EF4-FFF2-40B4-BE49-F238E27FC236}">
                <a16:creationId xmlns:a16="http://schemas.microsoft.com/office/drawing/2014/main" id="{059FCBBD-1FA3-432B-AEB4-7286DB8410AC}"/>
              </a:ext>
            </a:extLst>
          </p:cNvPr>
          <p:cNvSpPr txBox="1"/>
          <p:nvPr/>
        </p:nvSpPr>
        <p:spPr>
          <a:xfrm>
            <a:off x="639824" y="30865688"/>
            <a:ext cx="21544430" cy="1569660"/>
          </a:xfrm>
          <a:prstGeom prst="rect">
            <a:avLst/>
          </a:prstGeom>
          <a:solidFill>
            <a:schemeClr val="accent5">
              <a:lumMod val="60000"/>
              <a:lumOff val="40000"/>
            </a:schemeClr>
          </a:solidFill>
        </p:spPr>
        <p:txBody>
          <a:bodyPr wrap="square" rtlCol="0">
            <a:spAutoFit/>
          </a:bodyPr>
          <a:lstStyle/>
          <a:p>
            <a:r>
              <a:rPr lang="en-US" sz="4800" dirty="0"/>
              <a:t>Acknowledgements/Contact Information</a:t>
            </a:r>
          </a:p>
          <a:p>
            <a:r>
              <a:rPr lang="en-US" sz="2400" dirty="0"/>
              <a:t>The authors thank the researchers at the Columbia Water Center for their suggestions and comments.</a:t>
            </a:r>
          </a:p>
          <a:p>
            <a:r>
              <a:rPr lang="en-US" sz="2400"/>
              <a:t>Correspondence – yva2000@columbia.edu</a:t>
            </a:r>
            <a:endParaRPr lang="en-US" sz="2400" dirty="0"/>
          </a:p>
        </p:txBody>
      </p:sp>
      <p:sp>
        <p:nvSpPr>
          <p:cNvPr id="47" name="TextBox 46">
            <a:extLst>
              <a:ext uri="{FF2B5EF4-FFF2-40B4-BE49-F238E27FC236}">
                <a16:creationId xmlns:a16="http://schemas.microsoft.com/office/drawing/2014/main" id="{A365F5DF-7DE1-44E0-9ED5-A21267E5C263}"/>
              </a:ext>
            </a:extLst>
          </p:cNvPr>
          <p:cNvSpPr txBox="1"/>
          <p:nvPr/>
        </p:nvSpPr>
        <p:spPr>
          <a:xfrm>
            <a:off x="23050714" y="19841031"/>
            <a:ext cx="6318070" cy="830997"/>
          </a:xfrm>
          <a:prstGeom prst="rect">
            <a:avLst/>
          </a:prstGeom>
          <a:noFill/>
        </p:spPr>
        <p:txBody>
          <a:bodyPr wrap="square" rtlCol="0">
            <a:spAutoFit/>
          </a:bodyPr>
          <a:lstStyle/>
          <a:p>
            <a:pPr algn="ctr"/>
            <a:r>
              <a:rPr lang="en-US" sz="2400" dirty="0"/>
              <a:t>Figure 4: Wavelet Coherence between PC-1 and North Atlantic Oscillation</a:t>
            </a:r>
          </a:p>
        </p:txBody>
      </p:sp>
      <p:sp>
        <p:nvSpPr>
          <p:cNvPr id="61" name="TextBox 60">
            <a:extLst>
              <a:ext uri="{FF2B5EF4-FFF2-40B4-BE49-F238E27FC236}">
                <a16:creationId xmlns:a16="http://schemas.microsoft.com/office/drawing/2014/main" id="{B52C9870-6227-4E2D-AAA1-4C19BFAB6413}"/>
              </a:ext>
            </a:extLst>
          </p:cNvPr>
          <p:cNvSpPr txBox="1"/>
          <p:nvPr/>
        </p:nvSpPr>
        <p:spPr>
          <a:xfrm>
            <a:off x="38336768" y="19721666"/>
            <a:ext cx="4403835" cy="830997"/>
          </a:xfrm>
          <a:prstGeom prst="rect">
            <a:avLst/>
          </a:prstGeom>
          <a:noFill/>
        </p:spPr>
        <p:txBody>
          <a:bodyPr wrap="square" rtlCol="0">
            <a:spAutoFit/>
          </a:bodyPr>
          <a:lstStyle/>
          <a:p>
            <a:pPr algn="ctr"/>
            <a:r>
              <a:rPr lang="en-US" sz="2400" dirty="0"/>
              <a:t>Table 1: Correlation between PC-1 and climate indices. </a:t>
            </a:r>
          </a:p>
        </p:txBody>
      </p:sp>
      <p:sp>
        <p:nvSpPr>
          <p:cNvPr id="52" name="TextBox 51">
            <a:extLst>
              <a:ext uri="{FF2B5EF4-FFF2-40B4-BE49-F238E27FC236}">
                <a16:creationId xmlns:a16="http://schemas.microsoft.com/office/drawing/2014/main" id="{C0999BB9-2FAC-4233-875F-C2DFFC4B9ABB}"/>
              </a:ext>
            </a:extLst>
          </p:cNvPr>
          <p:cNvSpPr txBox="1"/>
          <p:nvPr/>
        </p:nvSpPr>
        <p:spPr>
          <a:xfrm>
            <a:off x="23043118" y="28623350"/>
            <a:ext cx="9418082" cy="461665"/>
          </a:xfrm>
          <a:prstGeom prst="rect">
            <a:avLst/>
          </a:prstGeom>
          <a:noFill/>
        </p:spPr>
        <p:txBody>
          <a:bodyPr wrap="square" rtlCol="0">
            <a:spAutoFit/>
          </a:bodyPr>
          <a:lstStyle/>
          <a:p>
            <a:pPr algn="ctr"/>
            <a:r>
              <a:rPr lang="en-US" sz="2400" dirty="0"/>
              <a:t>Fig 5:- Count Threshold Exceedances with the hidden states. </a:t>
            </a:r>
          </a:p>
        </p:txBody>
      </p:sp>
      <p:sp>
        <p:nvSpPr>
          <p:cNvPr id="62" name="TextBox 61">
            <a:extLst>
              <a:ext uri="{FF2B5EF4-FFF2-40B4-BE49-F238E27FC236}">
                <a16:creationId xmlns:a16="http://schemas.microsoft.com/office/drawing/2014/main" id="{D50AFFFE-E5F6-4B44-BBCF-3C2CE0422C3F}"/>
              </a:ext>
            </a:extLst>
          </p:cNvPr>
          <p:cNvSpPr txBox="1"/>
          <p:nvPr/>
        </p:nvSpPr>
        <p:spPr>
          <a:xfrm>
            <a:off x="33330118" y="28786000"/>
            <a:ext cx="9418082" cy="1200329"/>
          </a:xfrm>
          <a:prstGeom prst="rect">
            <a:avLst/>
          </a:prstGeom>
          <a:noFill/>
        </p:spPr>
        <p:txBody>
          <a:bodyPr wrap="square" rtlCol="0">
            <a:spAutoFit/>
          </a:bodyPr>
          <a:lstStyle/>
          <a:p>
            <a:pPr algn="ctr"/>
            <a:r>
              <a:rPr lang="en-US" sz="2400" dirty="0"/>
              <a:t>Fig 6:- Simulation Skill for (a)- Mean, Standard Deviation and Maximum replication skill. (b) PDF (c) Wavelet Coherence between exceedances and NAO (d)  Transition Matrix</a:t>
            </a:r>
          </a:p>
        </p:txBody>
      </p:sp>
      <p:sp>
        <p:nvSpPr>
          <p:cNvPr id="53" name="TextBox 52">
            <a:extLst>
              <a:ext uri="{FF2B5EF4-FFF2-40B4-BE49-F238E27FC236}">
                <a16:creationId xmlns:a16="http://schemas.microsoft.com/office/drawing/2014/main" id="{859E9D2E-0FF8-4432-BF4C-82DE4396F249}"/>
              </a:ext>
            </a:extLst>
          </p:cNvPr>
          <p:cNvSpPr txBox="1"/>
          <p:nvPr/>
        </p:nvSpPr>
        <p:spPr>
          <a:xfrm>
            <a:off x="29928623" y="14210280"/>
            <a:ext cx="7848306" cy="6124754"/>
          </a:xfrm>
          <a:prstGeom prst="rect">
            <a:avLst/>
          </a:prstGeom>
          <a:noFill/>
        </p:spPr>
        <p:txBody>
          <a:bodyPr wrap="square" rtlCol="0">
            <a:spAutoFit/>
          </a:bodyPr>
          <a:lstStyle/>
          <a:p>
            <a:r>
              <a:rPr lang="en-US" sz="2800" dirty="0"/>
              <a:t>The spatial pattern of the 1</a:t>
            </a:r>
            <a:r>
              <a:rPr lang="en-US" sz="2800" baseline="30000" dirty="0"/>
              <a:t>st</a:t>
            </a:r>
            <a:r>
              <a:rPr lang="en-US" sz="2800" dirty="0"/>
              <a:t> PC is based in the western region of Ohio River Basin, accounting for ~40% of total variance and has a characteristic 7-yr low frequency cycle.</a:t>
            </a:r>
          </a:p>
          <a:p>
            <a:endParaRPr lang="en-US" sz="2800" dirty="0"/>
          </a:p>
          <a:p>
            <a:r>
              <a:rPr lang="en-US" sz="2800" dirty="0"/>
              <a:t>PC-1 is significantly correlated with NAO and the interaction between [ENSO-PDO], pointing to presence of teleconnections in the region. The relationship between NAO and PC-1 was strong in the earlier decades.</a:t>
            </a:r>
          </a:p>
          <a:p>
            <a:endParaRPr lang="en-US" sz="2800" dirty="0"/>
          </a:p>
          <a:p>
            <a:r>
              <a:rPr lang="en-US" sz="2800" dirty="0"/>
              <a:t>The 2</a:t>
            </a:r>
            <a:r>
              <a:rPr lang="en-US" sz="2800" baseline="30000" dirty="0"/>
              <a:t>nd</a:t>
            </a:r>
            <a:r>
              <a:rPr lang="en-US" sz="2800" dirty="0"/>
              <a:t> PC is based in the eastern part of Ohio River Basin, explains about 17% of the variance and has a secular trend.  </a:t>
            </a:r>
          </a:p>
        </p:txBody>
      </p:sp>
      <p:pic>
        <p:nvPicPr>
          <p:cNvPr id="9" name="Picture 8" descr="A close up of a logo&#10;&#10;Description automatically generated">
            <a:extLst>
              <a:ext uri="{FF2B5EF4-FFF2-40B4-BE49-F238E27FC236}">
                <a16:creationId xmlns:a16="http://schemas.microsoft.com/office/drawing/2014/main" id="{20B7EE55-8BE4-4306-A19C-76F0C918A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5516" y="1957244"/>
            <a:ext cx="7112379" cy="192626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E7600A-E642-4FEF-960A-CD1EC84620CE}"/>
                  </a:ext>
                </a:extLst>
              </p:cNvPr>
              <p:cNvSpPr txBox="1"/>
              <p:nvPr/>
            </p:nvSpPr>
            <p:spPr>
              <a:xfrm>
                <a:off x="23441649" y="31128133"/>
                <a:ext cx="1636295" cy="707886"/>
              </a:xfrm>
              <a:prstGeom prst="rect">
                <a:avLst/>
              </a:prstGeom>
              <a:noFill/>
            </p:spPr>
            <p:txBody>
              <a:bodyPr wrap="square" rtlCol="0">
                <a:spAutoFit/>
              </a:bodyPr>
              <a:lstStyle/>
              <a:p>
                <a14:m>
                  <m:oMath xmlns:m="http://schemas.openxmlformats.org/officeDocument/2006/math">
                    <m:r>
                      <a:rPr lang="en-US" sz="4000" i="1" smtClean="0">
                        <a:latin typeface="Cambria Math" panose="02040503050406030204" pitchFamily="18" charset="0"/>
                      </a:rPr>
                      <m:t>𝜆</m:t>
                    </m:r>
                  </m:oMath>
                </a14:m>
                <a:r>
                  <a:rPr lang="en-US" sz="4000" dirty="0"/>
                  <a:t> = </a:t>
                </a:r>
              </a:p>
            </p:txBody>
          </p:sp>
        </mc:Choice>
        <mc:Fallback xmlns="">
          <p:sp>
            <p:nvSpPr>
              <p:cNvPr id="2" name="TextBox 1">
                <a:extLst>
                  <a:ext uri="{FF2B5EF4-FFF2-40B4-BE49-F238E27FC236}">
                    <a16:creationId xmlns:a16="http://schemas.microsoft.com/office/drawing/2014/main" id="{54E7600A-E642-4FEF-960A-CD1EC84620CE}"/>
                  </a:ext>
                </a:extLst>
              </p:cNvPr>
              <p:cNvSpPr txBox="1">
                <a:spLocks noRot="1" noChangeAspect="1" noMove="1" noResize="1" noEditPoints="1" noAdjustHandles="1" noChangeArrowheads="1" noChangeShapeType="1" noTextEdit="1"/>
              </p:cNvSpPr>
              <p:nvPr/>
            </p:nvSpPr>
            <p:spPr>
              <a:xfrm>
                <a:off x="23441649" y="31128133"/>
                <a:ext cx="1636295" cy="707886"/>
              </a:xfrm>
              <a:prstGeom prst="rect">
                <a:avLst/>
              </a:prstGeom>
              <a:blipFill>
                <a:blip r:embed="rId14"/>
                <a:stretch>
                  <a:fillRect t="-15517" b="-362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2E14DBA-289C-4795-98DF-CD9E3175D8CE}"/>
              </a:ext>
            </a:extLst>
          </p:cNvPr>
          <p:cNvSpPr txBox="1"/>
          <p:nvPr/>
        </p:nvSpPr>
        <p:spPr>
          <a:xfrm>
            <a:off x="4811008" y="10709760"/>
            <a:ext cx="5568063" cy="830997"/>
          </a:xfrm>
          <a:prstGeom prst="rect">
            <a:avLst/>
          </a:prstGeom>
          <a:noFill/>
        </p:spPr>
        <p:txBody>
          <a:bodyPr wrap="none" rtlCol="0">
            <a:spAutoFit/>
          </a:bodyPr>
          <a:lstStyle/>
          <a:p>
            <a:r>
              <a:rPr lang="en-US" sz="2400" dirty="0"/>
              <a:t>Figure 1:- NOAA 2019 Spring Flood Outlook</a:t>
            </a:r>
            <a:endParaRPr lang="en-US" sz="2400" u="sng" dirty="0"/>
          </a:p>
          <a:p>
            <a:endParaRPr lang="en-US" sz="2400" dirty="0"/>
          </a:p>
        </p:txBody>
      </p:sp>
      <p:pic>
        <p:nvPicPr>
          <p:cNvPr id="14" name="Picture 13" descr="A screenshot of a person&#10;&#10;Description automatically generated">
            <a:extLst>
              <a:ext uri="{FF2B5EF4-FFF2-40B4-BE49-F238E27FC236}">
                <a16:creationId xmlns:a16="http://schemas.microsoft.com/office/drawing/2014/main" id="{3A1DB89C-BDAF-4DDF-80AE-7FACE4346B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72300" y="21009437"/>
            <a:ext cx="9121051" cy="7577490"/>
          </a:xfrm>
          <a:prstGeom prst="rect">
            <a:avLst/>
          </a:prstGeom>
          <a:ln>
            <a:solidFill>
              <a:schemeClr val="accent1"/>
            </a:solidFill>
          </a:ln>
        </p:spPr>
      </p:pic>
      <p:pic>
        <p:nvPicPr>
          <p:cNvPr id="17" name="Picture 16" descr="A screenshot of a cell phone&#10;&#10;Description automatically generated">
            <a:extLst>
              <a:ext uri="{FF2B5EF4-FFF2-40B4-BE49-F238E27FC236}">
                <a16:creationId xmlns:a16="http://schemas.microsoft.com/office/drawing/2014/main" id="{D6E44F6F-5144-4553-B863-557D7699B3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95724" y="20822760"/>
            <a:ext cx="4526927" cy="3790006"/>
          </a:xfrm>
          <a:prstGeom prst="rect">
            <a:avLst/>
          </a:prstGeom>
          <a:ln>
            <a:solidFill>
              <a:schemeClr val="tx1"/>
            </a:solidFill>
          </a:ln>
        </p:spPr>
      </p:pic>
      <p:pic>
        <p:nvPicPr>
          <p:cNvPr id="19" name="Picture 18" descr="A picture containing clock&#10;&#10;Description automatically generated">
            <a:extLst>
              <a:ext uri="{FF2B5EF4-FFF2-40B4-BE49-F238E27FC236}">
                <a16:creationId xmlns:a16="http://schemas.microsoft.com/office/drawing/2014/main" id="{1724E866-FA58-4453-A4BD-9A8684F2FAB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13675" y="20819419"/>
            <a:ext cx="4481235" cy="3790005"/>
          </a:xfrm>
          <a:prstGeom prst="rect">
            <a:avLst/>
          </a:prstGeom>
          <a:ln>
            <a:solidFill>
              <a:schemeClr val="tx1"/>
            </a:solidFill>
          </a:ln>
        </p:spPr>
      </p:pic>
      <p:pic>
        <p:nvPicPr>
          <p:cNvPr id="23" name="Picture 22" descr="A picture containing screenshot&#10;&#10;Description automatically generated">
            <a:extLst>
              <a:ext uri="{FF2B5EF4-FFF2-40B4-BE49-F238E27FC236}">
                <a16:creationId xmlns:a16="http://schemas.microsoft.com/office/drawing/2014/main" id="{A990C940-EA4C-457A-A9D2-8C758E165EC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295724" y="24896097"/>
            <a:ext cx="4526927" cy="3727253"/>
          </a:xfrm>
          <a:prstGeom prst="rect">
            <a:avLst/>
          </a:prstGeom>
          <a:ln>
            <a:solidFill>
              <a:schemeClr val="tx1"/>
            </a:solidFill>
          </a:ln>
        </p:spPr>
      </p:pic>
      <p:pic>
        <p:nvPicPr>
          <p:cNvPr id="30" name="Picture 29" descr="A picture containing device&#10;&#10;Description automatically generated">
            <a:extLst>
              <a:ext uri="{FF2B5EF4-FFF2-40B4-BE49-F238E27FC236}">
                <a16:creationId xmlns:a16="http://schemas.microsoft.com/office/drawing/2014/main" id="{D27022BB-554D-4D7D-97E6-A3E1E47E374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123926" y="14434041"/>
            <a:ext cx="6318069" cy="5370567"/>
          </a:xfrm>
          <a:prstGeom prst="rect">
            <a:avLst/>
          </a:prstGeom>
          <a:ln>
            <a:solidFill>
              <a:schemeClr val="tx1"/>
            </a:solidFill>
          </a:ln>
        </p:spPr>
      </p:pic>
      <p:pic>
        <p:nvPicPr>
          <p:cNvPr id="32" name="Picture 31" descr="A close up of a map&#10;&#10;Description automatically generated">
            <a:extLst>
              <a:ext uri="{FF2B5EF4-FFF2-40B4-BE49-F238E27FC236}">
                <a16:creationId xmlns:a16="http://schemas.microsoft.com/office/drawing/2014/main" id="{A4756B2E-3A19-4D25-8E3B-EAD389EE8FD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043118" y="6071282"/>
            <a:ext cx="9410485" cy="6568427"/>
          </a:xfrm>
          <a:prstGeom prst="rect">
            <a:avLst/>
          </a:prstGeom>
          <a:ln>
            <a:solidFill>
              <a:schemeClr val="tx1"/>
            </a:solidFill>
          </a:ln>
        </p:spPr>
      </p:pic>
      <p:pic>
        <p:nvPicPr>
          <p:cNvPr id="34" name="Picture 33" descr="A picture containing text, map&#10;&#10;Description automatically generated">
            <a:extLst>
              <a:ext uri="{FF2B5EF4-FFF2-40B4-BE49-F238E27FC236}">
                <a16:creationId xmlns:a16="http://schemas.microsoft.com/office/drawing/2014/main" id="{0E311DB0-BFDB-4823-8ACF-BDA59D803F2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117410" y="6071281"/>
            <a:ext cx="9410485" cy="6568427"/>
          </a:xfrm>
          <a:prstGeom prst="rect">
            <a:avLst/>
          </a:prstGeom>
          <a:ln>
            <a:solidFill>
              <a:schemeClr val="tx1"/>
            </a:solidFill>
          </a:ln>
        </p:spPr>
      </p:pic>
      <p:pic>
        <p:nvPicPr>
          <p:cNvPr id="36" name="Picture 35" descr="A screenshot of a cell phone&#10;&#10;Description automatically generated">
            <a:extLst>
              <a:ext uri="{FF2B5EF4-FFF2-40B4-BE49-F238E27FC236}">
                <a16:creationId xmlns:a16="http://schemas.microsoft.com/office/drawing/2014/main" id="{8CFCD6BF-A46F-4FF3-A797-21352B70986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412039" y="12283743"/>
            <a:ext cx="10398740" cy="8535676"/>
          </a:xfrm>
          <a:prstGeom prst="rect">
            <a:avLst/>
          </a:prstGeom>
          <a:ln>
            <a:solidFill>
              <a:schemeClr val="tx1"/>
            </a:solidFill>
          </a:ln>
        </p:spPr>
      </p:pic>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1211</Words>
  <Application>Microsoft Office PowerPoint</Application>
  <PresentationFormat>Custom</PresentationFormat>
  <Paragraphs>218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Agency FB</vt:lpstr>
      <vt:lpstr>Arial</vt:lpstr>
      <vt:lpstr>Calibri</vt:lpstr>
      <vt:lpstr>Calibri Light</vt:lpstr>
      <vt:lpstr>Cambria Math</vt:lpstr>
      <vt:lpstr>Lucida Console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193</cp:revision>
  <dcterms:created xsi:type="dcterms:W3CDTF">2019-05-25T22:13:56Z</dcterms:created>
  <dcterms:modified xsi:type="dcterms:W3CDTF">2019-12-06T00:18:29Z</dcterms:modified>
</cp:coreProperties>
</file>