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344" r:id="rId2"/>
    <p:sldId id="341" r:id="rId3"/>
    <p:sldId id="347" r:id="rId4"/>
    <p:sldId id="354" r:id="rId5"/>
    <p:sldId id="383" r:id="rId6"/>
    <p:sldId id="315" r:id="rId7"/>
    <p:sldId id="385" r:id="rId8"/>
    <p:sldId id="386" r:id="rId9"/>
    <p:sldId id="388" r:id="rId10"/>
    <p:sldId id="392" r:id="rId11"/>
    <p:sldId id="394" r:id="rId12"/>
    <p:sldId id="393" r:id="rId13"/>
    <p:sldId id="395" r:id="rId14"/>
    <p:sldId id="396" r:id="rId15"/>
    <p:sldId id="397" r:id="rId16"/>
    <p:sldId id="398" r:id="rId17"/>
    <p:sldId id="399" r:id="rId18"/>
    <p:sldId id="352" r:id="rId19"/>
    <p:sldId id="345" r:id="rId20"/>
    <p:sldId id="327" r:id="rId21"/>
    <p:sldId id="389" r:id="rId22"/>
    <p:sldId id="390" r:id="rId23"/>
    <p:sldId id="391" r:id="rId24"/>
    <p:sldId id="368" r:id="rId25"/>
    <p:sldId id="369" r:id="rId26"/>
    <p:sldId id="377" r:id="rId27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41"/>
            <p14:sldId id="347"/>
            <p14:sldId id="354"/>
            <p14:sldId id="383"/>
            <p14:sldId id="315"/>
            <p14:sldId id="385"/>
            <p14:sldId id="386"/>
            <p14:sldId id="388"/>
            <p14:sldId id="392"/>
            <p14:sldId id="394"/>
            <p14:sldId id="393"/>
            <p14:sldId id="395"/>
            <p14:sldId id="396"/>
            <p14:sldId id="397"/>
            <p14:sldId id="398"/>
            <p14:sldId id="399"/>
            <p14:sldId id="352"/>
            <p14:sldId id="345"/>
            <p14:sldId id="327"/>
            <p14:sldId id="389"/>
            <p14:sldId id="390"/>
            <p14:sldId id="391"/>
            <p14:sldId id="368"/>
            <p14:sldId id="369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3AD"/>
    <a:srgbClr val="FF5C36"/>
    <a:srgbClr val="770125"/>
    <a:srgbClr val="A30236"/>
    <a:srgbClr val="3F5CBD"/>
    <a:srgbClr val="E6E6E6"/>
    <a:srgbClr val="AFABAB"/>
    <a:srgbClr val="879DC1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4" autoAdjust="0"/>
    <p:restoredTop sz="94802" autoAdjust="0"/>
  </p:normalViewPr>
  <p:slideViewPr>
    <p:cSldViewPr snapToGrid="0">
      <p:cViewPr varScale="1">
        <p:scale>
          <a:sx n="146" d="100"/>
          <a:sy n="146" d="100"/>
        </p:scale>
        <p:origin x="200" y="216"/>
      </p:cViewPr>
      <p:guideLst>
        <p:guide orient="horz" pos="2154"/>
        <p:guide pos="40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5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6C3D1-523F-2828-69CD-00CFEDB67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01D733-9D0F-0E12-B640-A2B7990E9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4086902-1840-BE5B-E032-85FF18A5F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04F234-7763-1E75-4F6C-42196C0CB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03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B1E1A-72D9-E15A-6697-623393E21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68A167D-9694-F0DC-6EB7-A119A9E75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8C1ADAA-F27C-F283-E416-E34B26E2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842750-529B-003F-478E-9A111372B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3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3903-009A-9832-DC7B-018F10D7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B88F4C5-29CA-089B-830D-7607EDE3E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577007-47E3-05BA-F3EC-374C777A4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BF910-7C3B-FF39-FF4C-99FC01F6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7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BFCA-0DE0-BC0D-3F80-B48B9BBF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2DAAB05-F1C1-D835-C379-D79BB1309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AA4A1E5-BF62-2699-201E-00A74B068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225729-2D2A-B2D6-5CF5-1CEA21044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1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383F9-EC23-6AB2-5EDF-EEDBB37C5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ABF29B6-0643-B287-579C-169797DCC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F22723C-28ED-83E5-F5FE-17F7DF8A6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80BA24-CD0C-164E-14D8-6AA2C1AB6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58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FD228-EA9F-09F7-BA77-D205F0912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8C7F83C-1F6B-88C3-5DC9-257501AC9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7F562BC-F5C5-0F7F-4F7B-F42043252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7ACFA2-75B5-8956-362E-6CBBEAEE4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3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79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4864-04AA-1361-9947-8C07B7926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95EFE89-6606-616E-4BDD-86C74E169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024091-A28F-85AC-1F05-1C19C802B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C7D831-785F-F8AD-95E1-8140EF3E7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5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4776-9FB8-BA16-5A62-87E4C36F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97168A-28C3-3AC4-3280-FF2892129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99B1539-D39C-856D-7C1E-03460AF96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72B014-6942-F07E-0963-224F93CCA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9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992A-BF5A-5F86-C5C4-A6A7B36F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A4CAE4-B8CF-811A-86A1-428BC73B4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D81C0B3-83AA-538F-6D1A-F9615F2DB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08831-A83F-DF2A-EBFB-D5372F807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8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18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B6951-B4C2-04C0-A3A7-D5A88DC7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5D34F41-280E-A212-6694-254D0AF74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20E99DC-EBE6-E1E8-8948-B585557CD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797FE4-8FEA-C802-E85B-F42553460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262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6CDC-91FB-635A-E9B3-BB3E078F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C701887-A74F-FF65-96F8-1099638EE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D552862-BC8A-F148-B051-C730C9791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AAD355-1BCE-288A-1C7E-DAF090E0E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673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6E970-CA42-5349-8AFE-BC8803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8AA0197-C7E6-E4C7-F2F3-4E30F1328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4F729FC-6A29-867B-42A1-6C804DB09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C2EEA-CAEF-45FE-1E9D-9E1B3E278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5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1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EEE4-73C8-ADA6-1B56-A86153B7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2C3623C-4BBF-F394-B7BB-C47409457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CBADE4A-80D9-E680-9261-134B05665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A0F79-4C8F-EEE9-47FE-33E58FC03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0BA4A-A85F-493F-6229-ECD0DBAA9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D77CC7D-BC0C-EFD8-8BEC-10E948FA8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26C62DC-3DFD-AA48-E927-9C27060AB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6B11DF-EB70-2511-0B3E-FB0BB9BB4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0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373BD-8A9D-BEAF-CBD1-51E3894F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F1CEAB-FC1A-785D-76F7-08A3FF9E9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CA7304-0D56-D13C-32E8-E796395CE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DC6955-AE0B-68BF-13DD-AD871DFD3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1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CF18D-FF01-7EED-26C0-0CC628090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DA83261-9BAC-9A5E-BB03-A62240779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5E74672-C21E-F999-D6FD-0DDB65257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AECD12-58DB-0B29-85C1-B3DFD6C16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16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D97B-A112-6B27-8100-3EEB8B30B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9DF75E-84FC-64EB-E50E-96F6EC839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74CB2EE-4B88-A052-E8D5-D751A0199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0BF3EE-BEF3-E611-2D94-FEFB5AF68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3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24.06.2025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</a:t>
            </a:r>
            <a:r>
              <a:rPr lang="ru-RU" sz="14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864" y="1616634"/>
            <a:ext cx="10004178" cy="2200943"/>
          </a:xfrm>
        </p:spPr>
        <p:txBody>
          <a:bodyPr/>
          <a:lstStyle/>
          <a:p>
            <a:pPr>
              <a:buNone/>
            </a:pPr>
            <a:r>
              <a:rPr lang="ru-RU" b="1" dirty="0">
                <a:effectLst/>
                <a:latin typeface="+mj-lt"/>
              </a:rPr>
              <a:t>СРАВНЕНИЕ ПРОГНОЗНЫХ СВОЙСТВ ЭКОНОМЕТРИЧЕСКИХ</a:t>
            </a:r>
            <a:r>
              <a:rPr lang="ru-RU" b="1" dirty="0">
                <a:latin typeface="+mj-lt"/>
              </a:rPr>
              <a:t> </a:t>
            </a:r>
            <a:r>
              <a:rPr lang="ru-RU" b="1" dirty="0">
                <a:effectLst/>
                <a:latin typeface="+mj-lt"/>
              </a:rPr>
              <a:t>МОДЕЛЕЙ И МОДЕЛЕЙ МАШИННОГО ОБУЧЕНИЯ НА ПРИМЕРЕ</a:t>
            </a:r>
            <a:r>
              <a:rPr lang="ru-RU" b="1" dirty="0">
                <a:latin typeface="+mj-lt"/>
              </a:rPr>
              <a:t> </a:t>
            </a:r>
            <a:r>
              <a:rPr lang="ru-RU" b="1" dirty="0">
                <a:effectLst/>
                <a:latin typeface="+mj-lt"/>
              </a:rPr>
              <a:t>ЦЕН КРИПТОВАЛЮТ</a:t>
            </a:r>
            <a:endParaRPr lang="ru-RU" dirty="0">
              <a:effectLst/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2025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8" y="5054627"/>
            <a:ext cx="3637179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Шамов Ярослав Игоревич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6EDB7-8C77-9692-D131-2F7DE01C76F3}"/>
              </a:ext>
            </a:extLst>
          </p:cNvPr>
          <p:cNvSpPr txBox="1"/>
          <p:nvPr/>
        </p:nvSpPr>
        <p:spPr>
          <a:xfrm>
            <a:off x="913799" y="5375715"/>
            <a:ext cx="9912352" cy="82332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к.э.н., доцент кафедры микроэкономики Экономического факультета Института ЭМИТ,</a:t>
            </a:r>
            <a:endParaRPr lang="ru-RU" sz="14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в.н.с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. Центра изучения проблем центральных банков ИПЭИ 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Helvetica Neue" panose="02000503000000020004" pitchFamily="2" charset="0"/>
              </a:rPr>
              <a:t>РАНХиГС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Синельникова-</a:t>
            </a:r>
            <a:r>
              <a:rPr lang="ru-RU" sz="14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Мурылева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Елена Владимировна</a:t>
            </a:r>
            <a:r>
              <a:rPr lang="ru-RU" sz="140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ru-RU" sz="1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A8552-60BF-1062-3B70-DA03DCA12A19}"/>
              </a:ext>
            </a:extLst>
          </p:cNvPr>
          <p:cNvSpPr txBox="1"/>
          <p:nvPr/>
        </p:nvSpPr>
        <p:spPr>
          <a:xfrm rot="16200000">
            <a:off x="11761568" y="807980"/>
            <a:ext cx="6976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CDA2-FD8E-3026-575A-8872E4305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B4AE7A7-2367-690B-EA85-91191FC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8CB82-B910-48A2-83AB-E7ECA253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D6A4308-F428-4FED-4AA0-01BCE0221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6678"/>
              </p:ext>
            </p:extLst>
          </p:nvPr>
        </p:nvGraphicFramePr>
        <p:xfrm>
          <a:off x="7320026" y="1426464"/>
          <a:ext cx="5170676" cy="4340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663">
                  <a:extLst>
                    <a:ext uri="{9D8B030D-6E8A-4147-A177-3AD203B41FA5}">
                      <a16:colId xmlns:a16="http://schemas.microsoft.com/office/drawing/2014/main" val="2364805746"/>
                    </a:ext>
                  </a:extLst>
                </a:gridCol>
                <a:gridCol w="3410013">
                  <a:extLst>
                    <a:ext uri="{9D8B030D-6E8A-4147-A177-3AD203B41FA5}">
                      <a16:colId xmlns:a16="http://schemas.microsoft.com/office/drawing/2014/main" val="1301219455"/>
                    </a:ext>
                  </a:extLst>
                </a:gridCol>
              </a:tblGrid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eth.c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266274347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eth_c_1d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4009961409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btc.c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642592325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eth_log_vol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7-дневная сезонная декомпозиция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360204933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eth_pct_range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7-дневная сезонная декомпозиция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559756814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mcap_total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3528422437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btc.d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427160416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usdt.d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1-я разность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65165069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dirty="0" err="1">
                          <a:effectLst/>
                        </a:rPr>
                        <a:t>fear_greed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7-дневная сезонная декомпозиция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8165374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eth_google_trend_index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502253935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tvl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964158526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gas_price_gwei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276888129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brent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227644116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gold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3439650285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uup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2664098011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sp500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031989820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irx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 и 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363038634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>
                          <a:effectLst/>
                        </a:rPr>
                        <a:t>tnx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1-я разность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1978687553"/>
                  </a:ext>
                </a:extLst>
              </a:tr>
              <a:tr h="228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>
                          <a:effectLst/>
                        </a:rPr>
                        <a:t>vix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dirty="0">
                          <a:effectLst/>
                        </a:rPr>
                        <a:t>7-дневная сезонная декомпозиция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72" marR="64872" marT="0" marB="0" anchor="ctr"/>
                </a:tc>
                <a:extLst>
                  <a:ext uri="{0D108BD9-81ED-4DB2-BD59-A6C34878D82A}">
                    <a16:rowId xmlns:a16="http://schemas.microsoft.com/office/drawing/2014/main" val="576297704"/>
                  </a:ext>
                </a:extLst>
              </a:tr>
            </a:tbl>
          </a:graphicData>
        </a:graphic>
      </p:graphicFrame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C42F52D-DC35-4CF7-DB42-50C7D0B19057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334516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Преобразования данных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E9DD25-56C7-24AF-1372-1242B3966C87}"/>
              </a:ext>
            </a:extLst>
          </p:cNvPr>
          <p:cNvSpPr txBox="1">
            <a:spLocks/>
          </p:cNvSpPr>
          <p:nvPr/>
        </p:nvSpPr>
        <p:spPr>
          <a:xfrm>
            <a:off x="900000" y="1996339"/>
            <a:ext cx="6122479" cy="4530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Проведены тесты на стационарность и на наличие сезонных эффектов. На основе результатов ряды были преобразованы согласно таблице.</a:t>
            </a:r>
          </a:p>
          <a:p>
            <a:pPr>
              <a:spcAft>
                <a:spcPts val="1200"/>
              </a:spcAft>
            </a:pPr>
            <a:r>
              <a:rPr lang="ru-RU" sz="1400" dirty="0"/>
              <a:t>После преобразований все ряды стационарны и не имеют сезонных эффектов.</a:t>
            </a:r>
          </a:p>
          <a:p>
            <a:pPr>
              <a:spcAft>
                <a:spcPts val="1200"/>
              </a:spcAft>
            </a:pPr>
            <a:r>
              <a:rPr lang="ru-RU" sz="1400" b="0" dirty="0">
                <a:effectLst/>
              </a:rPr>
              <a:t>По результатам проверки на причинность по Грейнджеру всех переменных к цене </a:t>
            </a:r>
            <a:r>
              <a:rPr lang="en-US" sz="1400" b="0" dirty="0">
                <a:effectLst/>
              </a:rPr>
              <a:t>Ethereum</a:t>
            </a:r>
            <a:r>
              <a:rPr lang="ru-RU" sz="1400" b="0" dirty="0">
                <a:effectLst/>
              </a:rPr>
              <a:t> на преобразованных данных</a:t>
            </a:r>
            <a:r>
              <a:rPr lang="en-US" sz="1400" b="0" dirty="0">
                <a:effectLst/>
              </a:rPr>
              <a:t> </a:t>
            </a:r>
            <a:r>
              <a:rPr lang="ru-RU" sz="1400" b="0" dirty="0">
                <a:effectLst/>
              </a:rPr>
              <a:t>были сгенерированы лаговые значения экзогенных переменных согласно второй таблице.</a:t>
            </a:r>
          </a:p>
          <a:p>
            <a:pPr>
              <a:spcAft>
                <a:spcPts val="1200"/>
              </a:spcAft>
            </a:pPr>
            <a:r>
              <a:rPr lang="ru-RU" sz="1400" dirty="0"/>
              <a:t>Данные были разделены на обучающую и тестовую выборки. В тестовую выборку вошли последние 30 значений.</a:t>
            </a:r>
            <a:endParaRPr lang="ru-RU" sz="1400" b="0" dirty="0">
              <a:effectLst/>
            </a:endParaRPr>
          </a:p>
          <a:p>
            <a:r>
              <a:rPr lang="ru-RU" sz="1400" dirty="0">
                <a:effectLst/>
              </a:rPr>
              <a:t>После всех преобразований была </a:t>
            </a:r>
            <a:r>
              <a:rPr lang="ru-RU" sz="1400" dirty="0"/>
              <a:t>оценена </a:t>
            </a:r>
            <a:r>
              <a:rPr lang="ru-RU" sz="1400" dirty="0">
                <a:effectLst/>
              </a:rPr>
              <a:t>пробная модель </a:t>
            </a:r>
            <a:r>
              <a:rPr lang="en-US" sz="1400" dirty="0">
                <a:effectLst/>
              </a:rPr>
              <a:t>SARIMAX </a:t>
            </a:r>
            <a:r>
              <a:rPr lang="ru-RU" sz="1400" dirty="0">
                <a:effectLst/>
              </a:rPr>
              <a:t>с подбором оптимальной спецификации с помощью </a:t>
            </a:r>
            <a:r>
              <a:rPr lang="en-US" sz="1400" dirty="0" err="1">
                <a:effectLst/>
              </a:rPr>
              <a:t>auto_arima</a:t>
            </a:r>
            <a:r>
              <a:rPr lang="en-US" sz="1400" dirty="0"/>
              <a:t>, </a:t>
            </a:r>
            <a:r>
              <a:rPr lang="ru-RU" sz="1400" dirty="0"/>
              <a:t>после чего использовался пошаговый подход удаления незначимых переменных до получения наименьшего </a:t>
            </a:r>
            <a:r>
              <a:rPr lang="en-US" sz="1400" dirty="0"/>
              <a:t>AIC (</a:t>
            </a:r>
            <a:r>
              <a:rPr lang="ru-RU" sz="1400" dirty="0"/>
              <a:t>до прекращения снижения</a:t>
            </a:r>
            <a:r>
              <a:rPr lang="en-US" sz="1400" dirty="0"/>
              <a:t>)</a:t>
            </a:r>
            <a:r>
              <a:rPr lang="ru-RU" sz="1400" dirty="0"/>
              <a:t>.</a:t>
            </a:r>
          </a:p>
          <a:p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0C9582-FF25-8FBD-554C-F46698CC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37701"/>
              </p:ext>
            </p:extLst>
          </p:nvPr>
        </p:nvGraphicFramePr>
        <p:xfrm>
          <a:off x="7320028" y="5845925"/>
          <a:ext cx="5170674" cy="57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86">
                  <a:extLst>
                    <a:ext uri="{9D8B030D-6E8A-4147-A177-3AD203B41FA5}">
                      <a16:colId xmlns:a16="http://schemas.microsoft.com/office/drawing/2014/main" val="915118585"/>
                    </a:ext>
                  </a:extLst>
                </a:gridCol>
                <a:gridCol w="531571">
                  <a:extLst>
                    <a:ext uri="{9D8B030D-6E8A-4147-A177-3AD203B41FA5}">
                      <a16:colId xmlns:a16="http://schemas.microsoft.com/office/drawing/2014/main" val="3220004959"/>
                    </a:ext>
                  </a:extLst>
                </a:gridCol>
                <a:gridCol w="674986">
                  <a:extLst>
                    <a:ext uri="{9D8B030D-6E8A-4147-A177-3AD203B41FA5}">
                      <a16:colId xmlns:a16="http://schemas.microsoft.com/office/drawing/2014/main" val="2654030749"/>
                    </a:ext>
                  </a:extLst>
                </a:gridCol>
                <a:gridCol w="934022">
                  <a:extLst>
                    <a:ext uri="{9D8B030D-6E8A-4147-A177-3AD203B41FA5}">
                      <a16:colId xmlns:a16="http://schemas.microsoft.com/office/drawing/2014/main" val="3648232215"/>
                    </a:ext>
                  </a:extLst>
                </a:gridCol>
                <a:gridCol w="1759775">
                  <a:extLst>
                    <a:ext uri="{9D8B030D-6E8A-4147-A177-3AD203B41FA5}">
                      <a16:colId xmlns:a16="http://schemas.microsoft.com/office/drawing/2014/main" val="1033223095"/>
                    </a:ext>
                  </a:extLst>
                </a:gridCol>
                <a:gridCol w="595334">
                  <a:extLst>
                    <a:ext uri="{9D8B030D-6E8A-4147-A177-3AD203B41FA5}">
                      <a16:colId xmlns:a16="http://schemas.microsoft.com/office/drawing/2014/main" val="3084117352"/>
                    </a:ext>
                  </a:extLst>
                </a:gridCol>
              </a:tblGrid>
              <a:tr h="233258"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btc.c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btc.d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mcap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fear_greed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eth_google_trend_index</a:t>
                      </a:r>
                      <a:r>
                        <a:rPr lang="en" sz="1100" b="0" dirty="0">
                          <a:effectLst/>
                        </a:rPr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 err="1">
                          <a:effectLst/>
                        </a:rPr>
                        <a:t>tvl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92568"/>
                  </a:ext>
                </a:extLst>
              </a:tr>
              <a:tr h="313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 </a:t>
                      </a:r>
                      <a:r>
                        <a:rPr lang="ru-RU" sz="1100" dirty="0"/>
                        <a:t>лагов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1 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6 лагов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12 лагов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1 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3 лага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98DA-2D64-91C5-B7ED-A9893014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086E7D-804D-3110-4357-8503B5DC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C2E5F-6FB2-2104-7E1F-56C2B936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85F9701-12E1-A03B-9257-B4273E0C8EE2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880712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Оценка и диагностика лучшей модели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2546A88-8738-7000-3656-462B8B65FB93}"/>
              </a:ext>
            </a:extLst>
          </p:cNvPr>
          <p:cNvSpPr txBox="1">
            <a:spLocks/>
          </p:cNvSpPr>
          <p:nvPr/>
        </p:nvSpPr>
        <p:spPr>
          <a:xfrm>
            <a:off x="900001" y="1996339"/>
            <a:ext cx="5992506" cy="4530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400" dirty="0"/>
              <a:t>Финальным шагом подготовки данных стало избавление от </a:t>
            </a:r>
            <a:r>
              <a:rPr lang="ru-RU" sz="1400" dirty="0" err="1"/>
              <a:t>мультиколлинеарности</a:t>
            </a:r>
            <a:r>
              <a:rPr lang="ru-RU" sz="1400" dirty="0"/>
              <a:t> с помощью использования </a:t>
            </a:r>
            <a:r>
              <a:rPr lang="en-US" sz="1400" dirty="0"/>
              <a:t>VIF </a:t>
            </a:r>
            <a:r>
              <a:rPr lang="ru-RU" sz="1400" dirty="0"/>
              <a:t>и корреляционной матрицы.</a:t>
            </a:r>
          </a:p>
          <a:p>
            <a:pPr>
              <a:spcAft>
                <a:spcPts val="600"/>
              </a:spcAft>
            </a:pPr>
            <a:r>
              <a:rPr lang="ru-RU" sz="1400" b="0" dirty="0">
                <a:effectLst/>
              </a:rPr>
              <a:t>Была оценена финальная модель с лучшей спецификацией </a:t>
            </a:r>
            <a:r>
              <a:rPr lang="en-US" sz="1400" b="0" dirty="0">
                <a:effectLst/>
              </a:rPr>
              <a:t>SARIMAX</a:t>
            </a:r>
            <a:r>
              <a:rPr lang="ru-RU" sz="1400" b="0" dirty="0">
                <a:effectLst/>
              </a:rPr>
              <a:t>(2</a:t>
            </a:r>
            <a:r>
              <a:rPr lang="en-US" sz="1400" b="0" dirty="0">
                <a:effectLst/>
              </a:rPr>
              <a:t>;1;2</a:t>
            </a:r>
            <a:r>
              <a:rPr lang="ru-RU" sz="1400" b="0" dirty="0">
                <a:effectLst/>
              </a:rPr>
              <a:t>)</a:t>
            </a:r>
            <a:r>
              <a:rPr lang="en-US" sz="1400" b="0" dirty="0">
                <a:effectLst/>
              </a:rPr>
              <a:t>(0;0;1)[7]</a:t>
            </a:r>
            <a:r>
              <a:rPr lang="ru-RU" sz="1400" b="0" dirty="0">
                <a:effectLst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1400" dirty="0"/>
              <a:t>Остатки </a:t>
            </a:r>
            <a:r>
              <a:rPr lang="ru-RU" sz="1400" dirty="0" err="1"/>
              <a:t>неавтокоррелированы</a:t>
            </a:r>
            <a:r>
              <a:rPr lang="ru-RU" sz="1400" dirty="0"/>
              <a:t>, распределение несимметрично.</a:t>
            </a:r>
            <a:endParaRPr lang="en-US" sz="1400" b="0" dirty="0">
              <a:effectLst/>
            </a:endParaRPr>
          </a:p>
          <a:p>
            <a:pPr>
              <a:spcAft>
                <a:spcPts val="600"/>
              </a:spcAft>
            </a:pPr>
            <a:r>
              <a:rPr lang="ru-RU" sz="1400" b="0" dirty="0">
                <a:effectLst/>
              </a:rPr>
              <a:t>Результаты диагности</a:t>
            </a:r>
            <a:r>
              <a:rPr lang="ru-RU" sz="1400" dirty="0"/>
              <a:t>ки модели свидетельствуют, что модель адекватно описывает основные свойства остатков, но требуется формальная проверка на условную </a:t>
            </a:r>
            <a:r>
              <a:rPr lang="ru-RU" sz="1400" dirty="0" err="1"/>
              <a:t>гетероскедастичность</a:t>
            </a:r>
            <a:r>
              <a:rPr lang="ru-RU" sz="1400" dirty="0"/>
              <a:t>.</a:t>
            </a:r>
            <a:endParaRPr lang="ru-RU" sz="1400" b="0" dirty="0">
              <a:effectLst/>
            </a:endParaRPr>
          </a:p>
          <a:p>
            <a:pPr defTabSz="912114">
              <a:spcBef>
                <a:spcPts val="998"/>
              </a:spcBef>
              <a:spcAft>
                <a:spcPts val="600"/>
              </a:spcAft>
            </a:pPr>
            <a:r>
              <a:rPr lang="en" sz="1400" b="0" i="0" dirty="0">
                <a:effectLst/>
              </a:rPr>
              <a:t>ARCH test LM-stat: 217,22 p-value: 4,076e-41</a:t>
            </a:r>
            <a:r>
              <a:rPr lang="ru-RU" sz="1400" b="0" i="0" dirty="0">
                <a:effectLst/>
              </a:rPr>
              <a:t>  </a:t>
            </a:r>
            <a:r>
              <a:rPr lang="ru-RU" sz="1400" dirty="0"/>
              <a:t>подтверждает наличие </a:t>
            </a:r>
            <a:r>
              <a:rPr lang="en-US" sz="1400" dirty="0"/>
              <a:t>ARCH-</a:t>
            </a:r>
            <a:r>
              <a:rPr lang="ru-RU" sz="1400" dirty="0"/>
              <a:t>эффектов, что обосновывает дальнейший переход к </a:t>
            </a:r>
            <a:r>
              <a:rPr lang="en-US" sz="1400" dirty="0"/>
              <a:t>GARCH </a:t>
            </a:r>
            <a:r>
              <a:rPr lang="ru-RU" sz="1400" dirty="0"/>
              <a:t>модели.</a:t>
            </a:r>
          </a:p>
          <a:p>
            <a:endParaRPr lang="ru-RU" sz="1400" b="0" i="0" dirty="0"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DD4FE6-D83C-0FFA-D583-349448A6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80" y="2753594"/>
            <a:ext cx="4684143" cy="311225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B945FF-38CC-C9FF-6543-20AC4AF23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42" y="1586287"/>
            <a:ext cx="4468481" cy="11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C4B5A-E7C2-EB8C-D8F8-DABAB06E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2F91B4F-B588-7A38-E470-68146AC0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3A4FE-09CA-2AFB-C368-182A27A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9057B3E-9256-8B82-F550-26FA8978173C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880712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Переход к </a:t>
            </a:r>
            <a:r>
              <a:rPr lang="en-US" sz="2400" b="1" dirty="0"/>
              <a:t>GARCH </a:t>
            </a:r>
            <a:r>
              <a:rPr lang="ru-RU" sz="2400" b="1" dirty="0"/>
              <a:t>модели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01D317-40BF-DF01-7C7E-8AD5AEF078A4}"/>
              </a:ext>
            </a:extLst>
          </p:cNvPr>
          <p:cNvSpPr txBox="1">
            <a:spLocks/>
          </p:cNvSpPr>
          <p:nvPr/>
        </p:nvSpPr>
        <p:spPr>
          <a:xfrm>
            <a:off x="900001" y="1996339"/>
            <a:ext cx="5992506" cy="41284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+mn-lt"/>
                <a:ea typeface="Times New Roman" panose="02020603050405020304" pitchFamily="18" charset="0"/>
              </a:rPr>
              <a:t>Была выбрана м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одель 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GARCH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(1;1) с распределением Стьюдента по наименьшему 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AIC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US" sz="1400" b="0" kern="1200" dirty="0" err="1">
                <a:effectLst/>
              </a:rPr>
              <a:t>Сумма</a:t>
            </a:r>
            <a:r>
              <a:rPr lang="en-US" sz="1400" b="0" kern="1200" dirty="0">
                <a:effectLst/>
              </a:rPr>
              <a:t> alpha[1] + beta[1] ≈ 1.000 (0.0867 + 0.9133)</a:t>
            </a:r>
            <a:r>
              <a:rPr lang="ru-RU" sz="1400" b="0" kern="1200" dirty="0">
                <a:effectLst/>
              </a:rPr>
              <a:t> </a:t>
            </a:r>
            <a:r>
              <a:rPr lang="ru-RU" sz="1400" b="0" kern="1200" dirty="0">
                <a:effectLst/>
                <a:sym typeface="Wingdings" pitchFamily="2" charset="2"/>
              </a:rPr>
              <a:t>говорит о медленно убывающей </a:t>
            </a:r>
            <a:r>
              <a:rPr lang="en-US" sz="1400" b="0" kern="1200" dirty="0" err="1">
                <a:effectLst/>
              </a:rPr>
              <a:t>волатильности</a:t>
            </a:r>
            <a:r>
              <a:rPr lang="en-US" sz="1400" b="0" kern="1200" dirty="0">
                <a:effectLst/>
              </a:rPr>
              <a:t>: </a:t>
            </a:r>
            <a:r>
              <a:rPr lang="en-US" sz="1400" b="0" kern="1200" dirty="0" err="1">
                <a:effectLst/>
              </a:rPr>
              <a:t>шок</a:t>
            </a:r>
            <a:r>
              <a:rPr lang="en-US" sz="1400" b="0" kern="1200" dirty="0">
                <a:effectLst/>
              </a:rPr>
              <a:t> </a:t>
            </a:r>
            <a:r>
              <a:rPr lang="en-US" sz="1400" b="0" kern="1200" dirty="0" err="1">
                <a:effectLst/>
              </a:rPr>
              <a:t>одного</a:t>
            </a:r>
            <a:r>
              <a:rPr lang="en-US" sz="1400" b="0" kern="1200" dirty="0">
                <a:effectLst/>
              </a:rPr>
              <a:t> </a:t>
            </a:r>
            <a:r>
              <a:rPr lang="en-US" sz="1400" b="0" kern="1200" dirty="0" err="1">
                <a:effectLst/>
              </a:rPr>
              <a:t>дня</a:t>
            </a:r>
            <a:r>
              <a:rPr lang="en-US" sz="1400" b="0" kern="1200" dirty="0">
                <a:effectLst/>
              </a:rPr>
              <a:t> «</a:t>
            </a:r>
            <a:r>
              <a:rPr lang="en-US" sz="1400" b="0" kern="1200" dirty="0" err="1">
                <a:effectLst/>
              </a:rPr>
              <a:t>рассеивается</a:t>
            </a:r>
            <a:r>
              <a:rPr lang="en-US" sz="1400" b="0" kern="1200" dirty="0">
                <a:effectLst/>
              </a:rPr>
              <a:t>» </a:t>
            </a:r>
            <a:r>
              <a:rPr lang="en-US" sz="1400" b="0" kern="1200" dirty="0" err="1">
                <a:effectLst/>
              </a:rPr>
              <a:t>очень</a:t>
            </a:r>
            <a:r>
              <a:rPr lang="en-US" sz="1400" b="0" kern="1200" dirty="0">
                <a:effectLst/>
              </a:rPr>
              <a:t> </a:t>
            </a:r>
            <a:r>
              <a:rPr lang="en-US" sz="1400" b="0" kern="1200" dirty="0" err="1">
                <a:effectLst/>
              </a:rPr>
              <a:t>медленно</a:t>
            </a:r>
            <a:r>
              <a:rPr lang="ru-RU" sz="1400" b="0" kern="1200" dirty="0">
                <a:effectLst/>
              </a:rPr>
              <a:t>.</a:t>
            </a:r>
          </a:p>
          <a:p>
            <a:endParaRPr lang="ru-RU" sz="1400" dirty="0"/>
          </a:p>
          <a:p>
            <a:r>
              <a:rPr lang="ru-RU" sz="1400" b="0" kern="1200" dirty="0">
                <a:effectLst/>
              </a:rPr>
              <a:t>Параметр степеней свободы </a:t>
            </a:r>
            <a:r>
              <a:rPr lang="en-US" sz="1400" b="0" kern="1200" dirty="0">
                <a:effectLst/>
              </a:rPr>
              <a:t>nu = 4,6334 </a:t>
            </a:r>
            <a:r>
              <a:rPr lang="ru-RU" sz="1400" b="0" kern="1200" dirty="0">
                <a:effectLst/>
              </a:rPr>
              <a:t>демонстрирует выраженные тяжелые хвосты распределения остатков.</a:t>
            </a:r>
          </a:p>
          <a:p>
            <a:endParaRPr lang="ru-RU" sz="1400" dirty="0"/>
          </a:p>
          <a:p>
            <a:endParaRPr lang="en-US" sz="1400" b="0" kern="1200" dirty="0">
              <a:effectLst/>
            </a:endParaRPr>
          </a:p>
          <a:p>
            <a:endParaRPr lang="en-US" sz="1400" b="0" kern="1200" dirty="0">
              <a:effectLst/>
            </a:endParaRPr>
          </a:p>
          <a:p>
            <a:endParaRPr lang="ru-RU" sz="1400" b="0" i="0" dirty="0">
              <a:effectLst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148A72-9CEC-A52E-9009-A3CB02F9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93" y="1702482"/>
            <a:ext cx="5555183" cy="34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9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11568-B2F0-4BAE-B6B0-05951DCF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65DB44-5BD6-1089-FF9C-95294FC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26464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8F0B-FA2F-8BC9-0BA0-D81C9C60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B751EDE-C3D3-7BBD-95EF-C495C50867E2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880712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Статический и динамический прогноз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8D7D21-60BD-C5DD-4403-289656FF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1" y="2415651"/>
            <a:ext cx="5925794" cy="244208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CB2EE4-D77E-9461-B3EB-C15D914D3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6" y="2415652"/>
            <a:ext cx="5925793" cy="2442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FBED3-732D-34AA-F90F-3AEAB52B09BA}"/>
              </a:ext>
            </a:extLst>
          </p:cNvPr>
          <p:cNvSpPr txBox="1"/>
          <p:nvPr/>
        </p:nvSpPr>
        <p:spPr>
          <a:xfrm>
            <a:off x="1486938" y="2077096"/>
            <a:ext cx="4060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Динамический прогноз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C6796-1A04-471B-BFAC-7518AF3DEC51}"/>
              </a:ext>
            </a:extLst>
          </p:cNvPr>
          <p:cNvSpPr txBox="1"/>
          <p:nvPr/>
        </p:nvSpPr>
        <p:spPr>
          <a:xfrm>
            <a:off x="8259096" y="2077097"/>
            <a:ext cx="2367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Рекурсивный прогноз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828024E-45B4-AE79-A5A3-55337A594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87762"/>
                  </p:ext>
                </p:extLst>
              </p:nvPr>
            </p:nvGraphicFramePr>
            <p:xfrm>
              <a:off x="6666511" y="4905717"/>
              <a:ext cx="5553120" cy="5156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423390151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16260177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82486184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4035817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8051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103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81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74%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6899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6445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828024E-45B4-AE79-A5A3-55337A594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87762"/>
                  </p:ext>
                </p:extLst>
              </p:nvPr>
            </p:nvGraphicFramePr>
            <p:xfrm>
              <a:off x="6666511" y="4905717"/>
              <a:ext cx="5553120" cy="5218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423390151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16260177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824861844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403581733"/>
                        </a:ext>
                      </a:extLst>
                    </a:gridCol>
                  </a:tblGrid>
                  <a:tr h="280543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99091" t="-4348" r="-1818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05183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103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81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74%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6899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6445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5F9A172C-DB2E-45D0-8759-4C23FEF1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915144"/>
                  </p:ext>
                </p:extLst>
              </p:nvPr>
            </p:nvGraphicFramePr>
            <p:xfrm>
              <a:off x="740718" y="4905717"/>
              <a:ext cx="5553120" cy="5156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119494638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65331783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834758940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3535567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13090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228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184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08%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513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1890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5F9A172C-DB2E-45D0-8759-4C23FEF1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915144"/>
                  </p:ext>
                </p:extLst>
              </p:nvPr>
            </p:nvGraphicFramePr>
            <p:xfrm>
              <a:off x="740718" y="4905717"/>
              <a:ext cx="5553120" cy="5218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280">
                      <a:extLst>
                        <a:ext uri="{9D8B030D-6E8A-4147-A177-3AD203B41FA5}">
                          <a16:colId xmlns:a16="http://schemas.microsoft.com/office/drawing/2014/main" val="1194946385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65331783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3834758940"/>
                        </a:ext>
                      </a:extLst>
                    </a:gridCol>
                    <a:gridCol w="1388280">
                      <a:extLst>
                        <a:ext uri="{9D8B030D-6E8A-4147-A177-3AD203B41FA5}">
                          <a16:colId xmlns:a16="http://schemas.microsoft.com/office/drawing/2014/main" val="2353556789"/>
                        </a:ext>
                      </a:extLst>
                    </a:gridCol>
                  </a:tblGrid>
                  <a:tr h="280543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RMSE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MAPE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302752" t="-4348" r="-1835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3090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228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37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184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28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11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08%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450215" algn="l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ru-RU" sz="1200" dirty="0">
                              <a:effectLst/>
                            </a:rPr>
                            <a:t>-0</a:t>
                          </a:r>
                          <a:r>
                            <a:rPr lang="en-US" sz="1200" dirty="0">
                              <a:effectLst/>
                            </a:rPr>
                            <a:t>,</a:t>
                          </a:r>
                          <a:r>
                            <a:rPr lang="ru-RU" sz="1200" dirty="0">
                              <a:effectLst/>
                            </a:rPr>
                            <a:t>513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51890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8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8F5B-5BF1-DBF1-B631-8CC0D57B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FCCE25-9360-5C44-796B-6244400A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40000"/>
          </a:xfrm>
        </p:spPr>
        <p:txBody>
          <a:bodyPr/>
          <a:lstStyle/>
          <a:p>
            <a:r>
              <a:rPr lang="ru-RU" dirty="0"/>
              <a:t>Модели машинного обучения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6A99D-2FE8-7BB0-F02F-BC493EF6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3EED593-EAEA-8C08-879D-659C40A0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36" y="1880942"/>
            <a:ext cx="5729084" cy="435987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600" dirty="0"/>
              <a:t>Обработка данных методом </a:t>
            </a:r>
            <a:r>
              <a:rPr lang="en-US" sz="1600" dirty="0" err="1"/>
              <a:t>RobustScaler</a:t>
            </a:r>
            <a:r>
              <a:rPr lang="en-US" sz="1600" dirty="0"/>
              <a:t> (</a:t>
            </a:r>
            <a:r>
              <a:rPr lang="ru-RU" sz="1600" dirty="0"/>
              <a:t>кроме </a:t>
            </a:r>
            <a:r>
              <a:rPr lang="en-US" sz="1600" dirty="0"/>
              <a:t>ETH price).</a:t>
            </a:r>
            <a:endParaRPr lang="ru-RU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600" dirty="0"/>
              <a:t>Размерность: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ru-RU" sz="1400" i="0" dirty="0">
                <a:effectLst/>
              </a:rPr>
              <a:t>Обучающая выборка:        (1497, 36) – 80%</a:t>
            </a:r>
            <a:r>
              <a:rPr lang="en-US" sz="1400" i="0" dirty="0">
                <a:effectLst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sz="1400" i="0" dirty="0" err="1">
                <a:effectLst/>
              </a:rPr>
              <a:t>Валидационная</a:t>
            </a:r>
            <a:r>
              <a:rPr lang="ru-RU" sz="1400" i="0" dirty="0">
                <a:effectLst/>
              </a:rPr>
              <a:t> выборка: (375, 36)   – 20%</a:t>
            </a:r>
            <a:r>
              <a:rPr lang="en-US" sz="1400" i="0" dirty="0">
                <a:effectLst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sz="1400" i="0" dirty="0">
                <a:effectLst/>
              </a:rPr>
              <a:t>Тестовая выборка: </a:t>
            </a:r>
            <a:r>
              <a:rPr lang="ru-RU" sz="1400" dirty="0"/>
              <a:t>	       </a:t>
            </a:r>
            <a:r>
              <a:rPr lang="ru-RU" sz="1400" i="0" dirty="0">
                <a:effectLst/>
              </a:rPr>
              <a:t>(30, 36)     – последние 30 дней</a:t>
            </a:r>
            <a:r>
              <a:rPr lang="en-US" sz="1400" i="0" dirty="0">
                <a:effectLst/>
              </a:rPr>
              <a:t>.</a:t>
            </a:r>
            <a:endParaRPr lang="ru-RU" sz="1400" i="0" dirty="0">
              <a:effectLst/>
            </a:endParaRPr>
          </a:p>
          <a:p>
            <a:pPr>
              <a:spcBef>
                <a:spcPts val="0"/>
              </a:spcBef>
            </a:pPr>
            <a:endParaRPr lang="ru-RU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400" dirty="0"/>
              <a:t>Отбор Признаков (</a:t>
            </a:r>
            <a:r>
              <a:rPr lang="en-US" sz="1400" dirty="0"/>
              <a:t>Feature Selection</a:t>
            </a:r>
            <a:r>
              <a:rPr lang="ru-RU" sz="1400" dirty="0"/>
              <a:t>)</a:t>
            </a:r>
            <a:r>
              <a:rPr lang="en-US" sz="1400" dirty="0"/>
              <a:t> </a:t>
            </a:r>
            <a:r>
              <a:rPr lang="ru-RU" sz="1400" dirty="0"/>
              <a:t>на тренировочной выборке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/>
              <a:t>RFE </a:t>
            </a:r>
            <a:r>
              <a:rPr lang="ru-RU" sz="1400" dirty="0"/>
              <a:t>на </a:t>
            </a:r>
            <a:r>
              <a:rPr lang="en-US" sz="1400" dirty="0"/>
              <a:t>Random Forest;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 err="1"/>
              <a:t>LassoCV</a:t>
            </a:r>
            <a:r>
              <a:rPr lang="en-US" sz="1400" dirty="0"/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/>
              <a:t>Permutation Importance </a:t>
            </a:r>
            <a:r>
              <a:rPr lang="ru-RU" sz="1400" dirty="0"/>
              <a:t>на </a:t>
            </a:r>
            <a:r>
              <a:rPr lang="en-US" sz="1400" dirty="0"/>
              <a:t>Random Forest;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1400" dirty="0" err="1"/>
              <a:t>XGBoost</a:t>
            </a:r>
            <a:r>
              <a:rPr lang="en-US" sz="1400" dirty="0"/>
              <a:t> Importance;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400" dirty="0" err="1"/>
              <a:t>LightGBM</a:t>
            </a:r>
            <a:r>
              <a:rPr lang="en-US" sz="1400" dirty="0"/>
              <a:t> Importance.</a:t>
            </a:r>
          </a:p>
          <a:p>
            <a:pPr>
              <a:spcBef>
                <a:spcPts val="0"/>
              </a:spcBef>
            </a:pPr>
            <a:r>
              <a:rPr lang="ru-RU" sz="1400" dirty="0"/>
              <a:t>Каждым методом отбиралось 20 самых важных признаков.</a:t>
            </a:r>
          </a:p>
          <a:p>
            <a:pPr>
              <a:spcBef>
                <a:spcPts val="0"/>
              </a:spcBef>
            </a:pPr>
            <a:r>
              <a:rPr lang="ru-RU" sz="1400" dirty="0"/>
              <a:t>Выбирались признаки, которые были отобраны </a:t>
            </a:r>
            <a:r>
              <a:rPr lang="en-US" sz="1400" dirty="0"/>
              <a:t>&gt;=3 </a:t>
            </a:r>
            <a:r>
              <a:rPr lang="ru-RU" sz="1400" dirty="0"/>
              <a:t>раз</a:t>
            </a:r>
            <a:r>
              <a:rPr lang="en-US" sz="1400" dirty="0"/>
              <a:t>.</a:t>
            </a:r>
            <a:endParaRPr lang="ru-RU" sz="1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1400" dirty="0"/>
              <a:t>Итого 21 признак.</a:t>
            </a:r>
            <a:endParaRPr lang="ru-RU" sz="1400" i="0" dirty="0">
              <a:effectLst/>
            </a:endParaRPr>
          </a:p>
          <a:p>
            <a:pPr>
              <a:spcBef>
                <a:spcPts val="0"/>
              </a:spcBef>
            </a:pPr>
            <a:r>
              <a:rPr lang="ru-RU" sz="1400" dirty="0"/>
              <a:t>Подбор лучших </a:t>
            </a:r>
            <a:r>
              <a:rPr lang="ru-RU" sz="1400" dirty="0" err="1"/>
              <a:t>гиперпараметров</a:t>
            </a:r>
            <a:r>
              <a:rPr lang="ru-RU" sz="1400" dirty="0"/>
              <a:t> для моделей с помощью </a:t>
            </a:r>
            <a:r>
              <a:rPr lang="en-US" sz="1400" dirty="0" err="1"/>
              <a:t>Gridsearch</a:t>
            </a:r>
            <a:r>
              <a:rPr lang="ru-RU" sz="1400" dirty="0"/>
              <a:t> и </a:t>
            </a:r>
            <a:r>
              <a:rPr lang="en-US" sz="1400" dirty="0" err="1"/>
              <a:t>TimeSeriesSplit</a:t>
            </a:r>
            <a:r>
              <a:rPr lang="en-US" sz="1400" dirty="0"/>
              <a:t> </a:t>
            </a:r>
            <a:r>
              <a:rPr lang="ru-RU" sz="1400" dirty="0"/>
              <a:t>на 4 скользящих </a:t>
            </a:r>
            <a:r>
              <a:rPr lang="ru-RU" sz="1400" dirty="0" err="1"/>
              <a:t>фолдах</a:t>
            </a:r>
            <a:r>
              <a:rPr lang="en-US" sz="1400" dirty="0"/>
              <a:t> </a:t>
            </a:r>
            <a:r>
              <a:rPr lang="ru-RU" sz="1400" dirty="0"/>
              <a:t>с минимизацией </a:t>
            </a:r>
            <a:r>
              <a:rPr lang="en-US" sz="1400" dirty="0"/>
              <a:t>RMSE</a:t>
            </a:r>
            <a:r>
              <a:rPr lang="ru-RU" sz="1400" dirty="0"/>
              <a:t> на тренировочной выборке.</a:t>
            </a:r>
            <a:endParaRPr lang="en-US" sz="140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1E1487C-B68C-7423-C695-F67E2EC9E367}"/>
              </a:ext>
            </a:extLst>
          </p:cNvPr>
          <p:cNvSpPr txBox="1">
            <a:spLocks/>
          </p:cNvSpPr>
          <p:nvPr/>
        </p:nvSpPr>
        <p:spPr>
          <a:xfrm>
            <a:off x="891024" y="1440001"/>
            <a:ext cx="5880712" cy="3809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Отбор признаков</a:t>
            </a:r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134EB933-6116-9025-6832-AF4F44E10ED8}"/>
              </a:ext>
            </a:extLst>
          </p:cNvPr>
          <p:cNvSpPr/>
          <p:nvPr/>
        </p:nvSpPr>
        <p:spPr>
          <a:xfrm>
            <a:off x="891024" y="1909085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Oval 21">
            <a:extLst>
              <a:ext uri="{FF2B5EF4-FFF2-40B4-BE49-F238E27FC236}">
                <a16:creationId xmlns:a16="http://schemas.microsoft.com/office/drawing/2014/main" id="{F1184710-096B-83B1-99AE-83D6D4180B90}"/>
              </a:ext>
            </a:extLst>
          </p:cNvPr>
          <p:cNvSpPr/>
          <p:nvPr/>
        </p:nvSpPr>
        <p:spPr>
          <a:xfrm>
            <a:off x="900000" y="3385735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1B299EB2-DFBC-4161-8E08-3BEBDB7BDB76}"/>
              </a:ext>
            </a:extLst>
          </p:cNvPr>
          <p:cNvSpPr/>
          <p:nvPr/>
        </p:nvSpPr>
        <p:spPr>
          <a:xfrm>
            <a:off x="887970" y="5708158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F03C3DF-53EE-A24C-5930-71FF4CEB0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87147"/>
              </p:ext>
            </p:extLst>
          </p:nvPr>
        </p:nvGraphicFramePr>
        <p:xfrm>
          <a:off x="7246809" y="3152055"/>
          <a:ext cx="4813541" cy="158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06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871268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RMSE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MAE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MAPE, %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</a:t>
                      </a:r>
                      <a:r>
                        <a:rPr lang="en-US" sz="1400" baseline="30000" dirty="0">
                          <a:latin typeface="+mn-lt"/>
                        </a:rPr>
                        <a:t>2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RandomForest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133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98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931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XGBoost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172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137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4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09481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LightGBM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141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103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42</a:t>
                      </a:r>
                      <a:r>
                        <a:rPr lang="en-US" sz="1400" dirty="0">
                          <a:latin typeface="+mn-lt"/>
                        </a:rPr>
                        <a:t>0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922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  <a:tr h="316769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>
                          <a:latin typeface="+mn-lt"/>
                        </a:rPr>
                        <a:t>CatBoost</a:t>
                      </a:r>
                      <a:endParaRPr lang="ru-R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222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183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6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+mn-lt"/>
                        </a:rPr>
                        <a:t>,</a:t>
                      </a:r>
                      <a:r>
                        <a:rPr lang="ru-RU" sz="1400" dirty="0">
                          <a:latin typeface="+mn-lt"/>
                        </a:rPr>
                        <a:t>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88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BB1B2F-7DA8-4349-6585-E99F5DC30DB4}"/>
              </a:ext>
            </a:extLst>
          </p:cNvPr>
          <p:cNvSpPr txBox="1"/>
          <p:nvPr/>
        </p:nvSpPr>
        <p:spPr>
          <a:xfrm>
            <a:off x="7246808" y="2813501"/>
            <a:ext cx="4813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Точность прогнозов на </a:t>
            </a:r>
            <a:r>
              <a:rPr lang="ru-RU" sz="1600" dirty="0" err="1"/>
              <a:t>валидационной</a:t>
            </a:r>
            <a:r>
              <a:rPr lang="ru-RU" sz="1600" dirty="0"/>
              <a:t> выборке: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F873B-7CD2-2016-85E1-868498340904}"/>
              </a:ext>
            </a:extLst>
          </p:cNvPr>
          <p:cNvSpPr txBox="1"/>
          <p:nvPr/>
        </p:nvSpPr>
        <p:spPr>
          <a:xfrm>
            <a:off x="7246808" y="4735900"/>
            <a:ext cx="48135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Лучшие модели:</a:t>
            </a:r>
          </a:p>
          <a:p>
            <a:pPr>
              <a:spcAft>
                <a:spcPts val="1200"/>
              </a:spcAft>
            </a:pPr>
            <a:r>
              <a:rPr lang="en-US" sz="1600" dirty="0" err="1"/>
              <a:t>RandomForestRegressor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LGBMRegressor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ru-RU" sz="1600" dirty="0"/>
              <a:t>Дальнейшее обучение моделей на объединении тренировочной и </a:t>
            </a:r>
            <a:r>
              <a:rPr lang="ru-RU" sz="1600" dirty="0" err="1"/>
              <a:t>валидационной</a:t>
            </a:r>
            <a:r>
              <a:rPr lang="ru-RU" sz="1600" dirty="0"/>
              <a:t> выборок.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D71052F7-1F70-3C14-7648-10653875857A}"/>
              </a:ext>
            </a:extLst>
          </p:cNvPr>
          <p:cNvSpPr/>
          <p:nvPr/>
        </p:nvSpPr>
        <p:spPr>
          <a:xfrm>
            <a:off x="891024" y="2244176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55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B70F-2A8E-D0DB-24BF-B246C575F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E2D38A-5D13-75D3-DAAE-95CABF64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576679" cy="540000"/>
          </a:xfrm>
        </p:spPr>
        <p:txBody>
          <a:bodyPr/>
          <a:lstStyle/>
          <a:p>
            <a:r>
              <a:rPr lang="en-US" dirty="0"/>
              <a:t>ML. </a:t>
            </a:r>
            <a:r>
              <a:rPr lang="ru-RU" dirty="0"/>
              <a:t>Прогнозы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1FB13-7367-EE07-D2E7-1B7180F5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3052C64-85ED-7155-EF82-797013199BDF}"/>
              </a:ext>
            </a:extLst>
          </p:cNvPr>
          <p:cNvSpPr txBox="1">
            <a:spLocks/>
          </p:cNvSpPr>
          <p:nvPr/>
        </p:nvSpPr>
        <p:spPr>
          <a:xfrm>
            <a:off x="2085609" y="1440000"/>
            <a:ext cx="2645806" cy="3809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Out-of-sample</a:t>
            </a:r>
            <a:endParaRPr lang="ru-RU" sz="24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284117-9162-68BD-7095-6BC8F28D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9" y="1858681"/>
            <a:ext cx="6143326" cy="2609476"/>
          </a:xfrm>
          <a:prstGeom prst="rect">
            <a:avLst/>
          </a:prstGeo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D3CC3C7-E4D0-043A-531A-784088515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4067"/>
              </p:ext>
            </p:extLst>
          </p:nvPr>
        </p:nvGraphicFramePr>
        <p:xfrm>
          <a:off x="671139" y="4608245"/>
          <a:ext cx="5809035" cy="11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57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1036557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MAPE, %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/>
                        <a:t>RandomForest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88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64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3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683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0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771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/>
                        <a:t>XGBoost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79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143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59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3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442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/>
                        <a:t>0</a:t>
                      </a:r>
                      <a:r>
                        <a:rPr lang="en-US" sz="1200" b="0"/>
                        <a:t>,</a:t>
                      </a:r>
                      <a:r>
                        <a:rPr lang="ru-RU" sz="1200" b="0"/>
                        <a:t>818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09481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/>
                        <a:t>LightGBM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81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56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3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0</a:t>
                      </a:r>
                      <a:r>
                        <a:rPr lang="en-US" sz="1200" b="0" dirty="0"/>
                        <a:t>,</a:t>
                      </a:r>
                      <a:r>
                        <a:rPr lang="ru-RU" sz="1200" b="0" dirty="0"/>
                        <a:t>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</a:tbl>
          </a:graphicData>
        </a:graphic>
      </p:graphicFrame>
      <p:pic>
        <p:nvPicPr>
          <p:cNvPr id="16" name="Рисунок 15" descr="Изображение выглядит как линия, График, диаграмм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F3A1B9-117F-57C4-BF29-A0864460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856133"/>
            <a:ext cx="6143729" cy="2609476"/>
          </a:xfrm>
          <a:prstGeom prst="rect">
            <a:avLst/>
          </a:prstGeom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205064CB-FB5F-B35A-127C-78CC0F179980}"/>
              </a:ext>
            </a:extLst>
          </p:cNvPr>
          <p:cNvSpPr txBox="1">
            <a:spLocks/>
          </p:cNvSpPr>
          <p:nvPr/>
        </p:nvSpPr>
        <p:spPr>
          <a:xfrm>
            <a:off x="8229136" y="1440000"/>
            <a:ext cx="2645806" cy="3809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Рекурсивный</a:t>
            </a:r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4169F36F-E971-B565-07A7-1FAC3054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73909"/>
              </p:ext>
            </p:extLst>
          </p:nvPr>
        </p:nvGraphicFramePr>
        <p:xfrm>
          <a:off x="6814869" y="4608245"/>
          <a:ext cx="5809035" cy="117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57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1036557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1161807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+mn-lt"/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MAPE, %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RandomForest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940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662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774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LightGBM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751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714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761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1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20CA-4C7F-E4EE-0DCD-491857BF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4D4E2E-22B0-051D-53FC-45FD8D1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8545925" cy="502295"/>
          </a:xfrm>
        </p:spPr>
        <p:txBody>
          <a:bodyPr/>
          <a:lstStyle/>
          <a:p>
            <a:r>
              <a:rPr lang="en-US" dirty="0"/>
              <a:t>ML. </a:t>
            </a:r>
            <a:r>
              <a:rPr lang="ru-RU" dirty="0"/>
              <a:t>Динамический рекурсивный прогноз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10CA4-1CA3-B08B-1155-180B08E3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3" name="Рисунок 2" descr="Изображение выглядит как линия, График, диаграмм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CCD965A-8E0F-23BC-67AA-C51172B2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44" y="1771786"/>
            <a:ext cx="8240577" cy="3500087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881FA9-0D88-385E-B833-130D7BF3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79990"/>
              </p:ext>
            </p:extLst>
          </p:nvPr>
        </p:nvGraphicFramePr>
        <p:xfrm>
          <a:off x="2359887" y="5271873"/>
          <a:ext cx="824057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93">
                  <a:extLst>
                    <a:ext uri="{9D8B030D-6E8A-4147-A177-3AD203B41FA5}">
                      <a16:colId xmlns:a16="http://schemas.microsoft.com/office/drawing/2014/main" val="1598196592"/>
                    </a:ext>
                  </a:extLst>
                </a:gridCol>
                <a:gridCol w="1470438">
                  <a:extLst>
                    <a:ext uri="{9D8B030D-6E8A-4147-A177-3AD203B41FA5}">
                      <a16:colId xmlns:a16="http://schemas.microsoft.com/office/drawing/2014/main" val="3545735446"/>
                    </a:ext>
                  </a:extLst>
                </a:gridCol>
                <a:gridCol w="1648115">
                  <a:extLst>
                    <a:ext uri="{9D8B030D-6E8A-4147-A177-3AD203B41FA5}">
                      <a16:colId xmlns:a16="http://schemas.microsoft.com/office/drawing/2014/main" val="3180546287"/>
                    </a:ext>
                  </a:extLst>
                </a:gridCol>
                <a:gridCol w="1648115">
                  <a:extLst>
                    <a:ext uri="{9D8B030D-6E8A-4147-A177-3AD203B41FA5}">
                      <a16:colId xmlns:a16="http://schemas.microsoft.com/office/drawing/2014/main" val="1867486216"/>
                    </a:ext>
                  </a:extLst>
                </a:gridCol>
                <a:gridCol w="1648115">
                  <a:extLst>
                    <a:ext uri="{9D8B030D-6E8A-4147-A177-3AD203B41FA5}">
                      <a16:colId xmlns:a16="http://schemas.microsoft.com/office/drawing/2014/main" val="1676679267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+mn-lt"/>
                        </a:rPr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MAPE, %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r>
                        <a:rPr lang="en-US" sz="1200" baseline="30000" dirty="0"/>
                        <a:t>2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0048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RandomForest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193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785</a:t>
                      </a:r>
                      <a:endParaRPr lang="ru-RU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163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959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9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61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-0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089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25938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" sz="1200" dirty="0" err="1">
                          <a:latin typeface="+mn-lt"/>
                        </a:rPr>
                        <a:t>LightGBM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229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527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185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208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11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16</a:t>
                      </a:r>
                      <a:endParaRPr lang="ru-RU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-0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528</a:t>
                      </a:r>
                      <a:endParaRPr lang="ru-RU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7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4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21B2B-FA06-8391-D065-9FC9CA93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AF9877-9C73-2743-2681-1D7D9A4F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06" y="617338"/>
            <a:ext cx="8545925" cy="502295"/>
          </a:xfrm>
        </p:spPr>
        <p:txBody>
          <a:bodyPr/>
          <a:lstStyle/>
          <a:p>
            <a:r>
              <a:rPr lang="ru-RU" dirty="0"/>
              <a:t>Сравнение Результатов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ECEB2-F81F-8D64-6D06-27501099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4E0C3FE-B408-4E48-EBAD-2222B079B11A}"/>
              </a:ext>
            </a:extLst>
          </p:cNvPr>
          <p:cNvSpPr txBox="1">
            <a:spLocks/>
          </p:cNvSpPr>
          <p:nvPr/>
        </p:nvSpPr>
        <p:spPr>
          <a:xfrm>
            <a:off x="3539819" y="1030255"/>
            <a:ext cx="5880712" cy="3641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Рекурсивные прогнозы</a:t>
            </a:r>
          </a:p>
        </p:txBody>
      </p:sp>
      <p:pic>
        <p:nvPicPr>
          <p:cNvPr id="2" name="Рисунок 1" descr="Изображение выглядит как линия, График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766216-D91C-75E0-3DA4-95A1A1BB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68" y="1377198"/>
            <a:ext cx="5939790" cy="1948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643372C-795E-6A99-C12D-508CA9B17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533379"/>
                  </p:ext>
                </p:extLst>
              </p:nvPr>
            </p:nvGraphicFramePr>
            <p:xfrm>
              <a:off x="2953698" y="3329586"/>
              <a:ext cx="7052954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39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3775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MAPE, 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" sz="1100" b="1" i="1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0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sz="1100" b="1" i="0" u="none" strike="noStrike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103,394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81,203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4,74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0,689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88,264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63,940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90,751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62,714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0,761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643372C-795E-6A99-C12D-508CA9B17D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533379"/>
                  </p:ext>
                </p:extLst>
              </p:nvPr>
            </p:nvGraphicFramePr>
            <p:xfrm>
              <a:off x="2953698" y="3329586"/>
              <a:ext cx="7052954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39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3775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4785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1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MAPE, %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23377" t="-4545" r="-389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103,394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81,203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4,74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0,689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88,264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63,940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en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90,751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62,714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3,56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0,761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1FEB84DF-F29B-64B8-C62D-9D3C2BE955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356008"/>
                  </p:ext>
                </p:extLst>
              </p:nvPr>
            </p:nvGraphicFramePr>
            <p:xfrm>
              <a:off x="2953698" y="5068377"/>
              <a:ext cx="7052953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555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0122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MAPE</a:t>
                          </a:r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, %</a:t>
                          </a:r>
                          <a:endParaRPr lang="ru-RU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sz="1100" b="1" i="1" u="none" strike="noStrike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0" u="none" strike="noStrike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0" u="none" strike="noStrike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228,374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184,284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11,08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-0,513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193,785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163,959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9,61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-0,089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229,527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185,208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11,16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-0,528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1FEB84DF-F29B-64B8-C62D-9D3C2BE955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356008"/>
                  </p:ext>
                </p:extLst>
              </p:nvPr>
            </p:nvGraphicFramePr>
            <p:xfrm>
              <a:off x="2953698" y="5068377"/>
              <a:ext cx="7052953" cy="10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555">
                      <a:extLst>
                        <a:ext uri="{9D8B030D-6E8A-4147-A177-3AD203B41FA5}">
                          <a16:colId xmlns:a16="http://schemas.microsoft.com/office/drawing/2014/main" val="2624958017"/>
                        </a:ext>
                      </a:extLst>
                    </a:gridCol>
                    <a:gridCol w="1710122">
                      <a:extLst>
                        <a:ext uri="{9D8B030D-6E8A-4147-A177-3AD203B41FA5}">
                          <a16:colId xmlns:a16="http://schemas.microsoft.com/office/drawing/2014/main" val="3213981953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692820459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1873052412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955700720"/>
                        </a:ext>
                      </a:extLst>
                    </a:gridCol>
                    <a:gridCol w="973819">
                      <a:extLst>
                        <a:ext uri="{9D8B030D-6E8A-4147-A177-3AD203B41FA5}">
                          <a16:colId xmlns:a16="http://schemas.microsoft.com/office/drawing/2014/main" val="2710320403"/>
                        </a:ext>
                      </a:extLst>
                    </a:gridCol>
                  </a:tblGrid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Подход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Модель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MAPE</a:t>
                          </a:r>
                          <a:r>
                            <a:rPr lang="en-US" sz="11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, %</a:t>
                          </a:r>
                          <a:endParaRPr lang="ru-RU" sz="11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623377" t="-4545" r="-389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014750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Эконометрический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SARIMAX+GARCH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228,374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184,284</a:t>
                          </a:r>
                          <a:endParaRPr lang="ru-RU" sz="1100" b="0" i="0" u="none" strike="noStrike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11,08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Calibri" panose="020F0502020204030204" pitchFamily="34" charset="0"/>
                            </a:rPr>
                            <a:t>-0,513</a:t>
                          </a:r>
                          <a:endParaRPr lang="ru-RU" sz="11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0422392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RandomForestRegressor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193,785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163,959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9,61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-0,089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51484726"/>
                      </a:ext>
                    </a:extLst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Машинное обучение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LGBMRegressor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229,527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185,208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11,16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1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-0,528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0689545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97AAE23-2A7E-ABB4-927A-A18018CA8032}"/>
              </a:ext>
            </a:extLst>
          </p:cNvPr>
          <p:cNvSpPr txBox="1">
            <a:spLocks/>
          </p:cNvSpPr>
          <p:nvPr/>
        </p:nvSpPr>
        <p:spPr>
          <a:xfrm>
            <a:off x="3539819" y="4643148"/>
            <a:ext cx="5880712" cy="3641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Динамические прогнозы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4B3719FE-A963-AEE8-21F8-A0B23423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1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0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BE07646F-E897-30FF-36CF-63DB5A67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99" y="1363625"/>
            <a:ext cx="11401269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600" dirty="0">
                <a:solidFill>
                  <a:schemeClr val="accent1"/>
                </a:solidFill>
                <a:ea typeface="Tahoma" pitchFamily="34" charset="0"/>
                <a:cs typeface="Tahoma" pitchFamily="34" charset="0"/>
              </a:rPr>
              <a:t>Научный </a:t>
            </a:r>
            <a:r>
              <a:rPr lang="ru-RU" sz="1600" dirty="0">
                <a:solidFill>
                  <a:schemeClr val="accent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результат</a:t>
            </a:r>
            <a:r>
              <a:rPr lang="ru-RU" sz="1600" dirty="0">
                <a:solidFill>
                  <a:schemeClr val="accent1"/>
                </a:solidFill>
                <a:ea typeface="Tahoma" pitchFamily="34" charset="0"/>
                <a:cs typeface="Tahoma" pitchFamily="34" charset="0"/>
              </a:rPr>
              <a:t>:</a:t>
            </a:r>
          </a:p>
          <a:p>
            <a:pPr algn="l">
              <a:spcAft>
                <a:spcPts val="600"/>
              </a:spcAft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Проведено сравнение прогнозных свойств эконометрических моделей и моделей машинного обучения для прогнозирования цен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Ethereum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с учетом экзогенных факторов.</a:t>
            </a:r>
          </a:p>
          <a:p>
            <a:pPr algn="l">
              <a:spcAft>
                <a:spcPts val="600"/>
              </a:spcAft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Установлена значимость включения лаговых значений цены, макроэкономических и поведенческих факторов в прогнозные модели.</a:t>
            </a:r>
          </a:p>
          <a:p>
            <a:pPr algn="l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Эмпирически подтверждено преимущество динамического подхода с переоценкой моделей для краткосрочного прогнозирования цены криптовалюты.</a:t>
            </a:r>
          </a:p>
        </p:txBody>
      </p:sp>
      <p:sp>
        <p:nvSpPr>
          <p:cNvPr id="7" name="Line 30">
            <a:extLst>
              <a:ext uri="{FF2B5EF4-FFF2-40B4-BE49-F238E27FC236}">
                <a16:creationId xmlns:a16="http://schemas.microsoft.com/office/drawing/2014/main" id="{C5C95F46-D813-B5C5-9116-5F615BC40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999" y="3551982"/>
            <a:ext cx="11017018" cy="0"/>
          </a:xfrm>
          <a:prstGeom prst="line">
            <a:avLst/>
          </a:prstGeom>
          <a:noFill/>
          <a:ln w="19050" cap="sq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EDBDE7F-FBBE-8710-A53C-443128C10F7C}"/>
              </a:ext>
            </a:extLst>
          </p:cNvPr>
          <p:cNvSpPr txBox="1">
            <a:spLocks/>
          </p:cNvSpPr>
          <p:nvPr/>
        </p:nvSpPr>
        <p:spPr>
          <a:xfrm>
            <a:off x="994592" y="3749282"/>
            <a:ext cx="1023394" cy="3007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/>
                </a:solidFill>
              </a:rPr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2B098-9CA0-8AB5-BB86-94D0C23C558E}"/>
              </a:ext>
            </a:extLst>
          </p:cNvPr>
          <p:cNvSpPr txBox="1"/>
          <p:nvPr/>
        </p:nvSpPr>
        <p:spPr>
          <a:xfrm>
            <a:off x="2017986" y="3749282"/>
            <a:ext cx="9710187" cy="2516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Модели машинного обучения обеспечивают более высокую точность прогнозов по сравнению с эконометрическими моделями при динамическом подходе.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Модели машинного обучения не подходят для статических прогнозов на длительный срок.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Эконометрические модели остаются предпочтительным выбором для среднесрочных прогнозов благодаря лучшей интерпретируемости и 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363908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D6E-CCA5-374B-A5FC-E3FA356A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74C8-25A5-2E44-AA8C-A28CACCB194F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593B-A896-0B1B-AE24-478D1CAA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Повышение уровня интереса к криптовалютному рынку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Высокая волатильность криптовалютного рынка создает спрос на надежные прогнозы цены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Точные прогнозы помогают участникам рынка оптимизировать торговые стратегии и управлять рисками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Ограничения классических методов прогнозирования, в том числе эконометрических моделей, могут не обеспечить точных прогнозов из-за специфики движения цен на </a:t>
            </a:r>
            <a:r>
              <a:rPr lang="ru-RU" sz="2400" dirty="0" err="1"/>
              <a:t>крипторынке</a:t>
            </a:r>
            <a:r>
              <a:rPr lang="en-US" sz="2400" dirty="0"/>
              <a:t>.</a:t>
            </a:r>
            <a:endParaRPr lang="ru-RU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54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77DF-773C-BD44-BC00-27CF45D1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24" y="900000"/>
            <a:ext cx="9601010" cy="519794"/>
          </a:xfrm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Дополнительные слайды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D4450-9B80-4D41-96BB-246EC86D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20</a:t>
            </a:fld>
            <a:endParaRPr lang="ru-RU"/>
          </a:p>
        </p:txBody>
      </p:sp>
      <p:pic>
        <p:nvPicPr>
          <p:cNvPr id="29" name="Рисунок 94">
            <a:extLst>
              <a:ext uri="{FF2B5EF4-FFF2-40B4-BE49-F238E27FC236}">
                <a16:creationId xmlns:a16="http://schemas.microsoft.com/office/drawing/2014/main" id="{F18E28D2-79FA-274E-9A56-02B47364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24" y="2600900"/>
            <a:ext cx="1420361" cy="18149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39E48F-1DBD-D4C6-D545-D67EF9198403}"/>
              </a:ext>
            </a:extLst>
          </p:cNvPr>
          <p:cNvSpPr txBox="1">
            <a:spLocks/>
          </p:cNvSpPr>
          <p:nvPr/>
        </p:nvSpPr>
        <p:spPr>
          <a:xfrm>
            <a:off x="2851825" y="2747550"/>
            <a:ext cx="5326017" cy="1668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Для ответов на вопросы комиссии по ходу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05728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18069-A829-6AA3-4985-EF0CBDA2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137438-9C85-F280-0AC6-41D2562A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630439"/>
            <a:ext cx="9576679" cy="437313"/>
          </a:xfrm>
        </p:spPr>
        <p:txBody>
          <a:bodyPr/>
          <a:lstStyle/>
          <a:p>
            <a:r>
              <a:rPr lang="ru-RU" dirty="0"/>
              <a:t>Эконометрическое исследование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EE909-3F2C-6685-E115-BD17B789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3A3CCB5-4278-F129-9399-BC8D0AF0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8506"/>
              </p:ext>
            </p:extLst>
          </p:nvPr>
        </p:nvGraphicFramePr>
        <p:xfrm>
          <a:off x="2289960" y="1431681"/>
          <a:ext cx="8380430" cy="4963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006">
                  <a:extLst>
                    <a:ext uri="{9D8B030D-6E8A-4147-A177-3AD203B41FA5}">
                      <a16:colId xmlns:a16="http://schemas.microsoft.com/office/drawing/2014/main" val="1872457497"/>
                    </a:ext>
                  </a:extLst>
                </a:gridCol>
                <a:gridCol w="1353760">
                  <a:extLst>
                    <a:ext uri="{9D8B030D-6E8A-4147-A177-3AD203B41FA5}">
                      <a16:colId xmlns:a16="http://schemas.microsoft.com/office/drawing/2014/main" val="2579470686"/>
                    </a:ext>
                  </a:extLst>
                </a:gridCol>
                <a:gridCol w="1652049">
                  <a:extLst>
                    <a:ext uri="{9D8B030D-6E8A-4147-A177-3AD203B41FA5}">
                      <a16:colId xmlns:a16="http://schemas.microsoft.com/office/drawing/2014/main" val="2722867968"/>
                    </a:ext>
                  </a:extLst>
                </a:gridCol>
                <a:gridCol w="1144417">
                  <a:extLst>
                    <a:ext uri="{9D8B030D-6E8A-4147-A177-3AD203B41FA5}">
                      <a16:colId xmlns:a16="http://schemas.microsoft.com/office/drawing/2014/main" val="4121775774"/>
                    </a:ext>
                  </a:extLst>
                </a:gridCol>
                <a:gridCol w="2155198">
                  <a:extLst>
                    <a:ext uri="{9D8B030D-6E8A-4147-A177-3AD203B41FA5}">
                      <a16:colId xmlns:a16="http://schemas.microsoft.com/office/drawing/2014/main" val="1453812083"/>
                    </a:ext>
                  </a:extLst>
                </a:gridCol>
              </a:tblGrid>
              <a:tr h="280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Переменная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d = 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d = 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d = 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800">
                          <a:effectLst/>
                        </a:rPr>
                        <a:t>Рекомендованное преобразование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267724890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 Цена закрытия </a:t>
                      </a:r>
                      <a:r>
                        <a:rPr lang="en-US" sz="900" dirty="0">
                          <a:effectLst/>
                        </a:rPr>
                        <a:t>Ethereum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не стационарен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4284130165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закрытия </a:t>
                      </a:r>
                      <a:r>
                        <a:rPr lang="en-US" sz="9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228662116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 err="1">
                          <a:effectLst/>
                        </a:rPr>
                        <a:t>eth_log_vol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13001729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eth_pct_range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548466528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Общая рыночная капитализация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274488721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доминации </a:t>
                      </a:r>
                      <a:r>
                        <a:rPr lang="en-US" sz="900" dirty="0">
                          <a:effectLst/>
                        </a:rPr>
                        <a:t>Bitcoin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800">
                          <a:effectLst/>
                        </a:rPr>
                        <a:t>1‑я разность (доп. проверка сезонности)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748992468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доминации </a:t>
                      </a:r>
                      <a:r>
                        <a:rPr lang="en-US" sz="900" dirty="0">
                          <a:effectLst/>
                        </a:rPr>
                        <a:t>USDT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10484952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страха и жадности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противоречиво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630903498"/>
                  </a:ext>
                </a:extLst>
              </a:tr>
              <a:tr h="427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цитируемости </a:t>
                      </a:r>
                      <a:r>
                        <a:rPr lang="en-US" sz="900" dirty="0">
                          <a:effectLst/>
                        </a:rPr>
                        <a:t>Ethereum </a:t>
                      </a:r>
                      <a:r>
                        <a:rPr lang="ru-RU" sz="900" dirty="0">
                          <a:effectLst/>
                        </a:rPr>
                        <a:t>в </a:t>
                      </a:r>
                      <a:r>
                        <a:rPr lang="en-US" sz="900" dirty="0">
                          <a:effectLst/>
                        </a:rPr>
                        <a:t>Google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оставить в уровне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66166828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Общая сумма заблокированных активов в сети </a:t>
                      </a:r>
                      <a:r>
                        <a:rPr lang="en-US" sz="900" dirty="0">
                          <a:effectLst/>
                        </a:rPr>
                        <a:t>Ethereum, $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889856451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Среднедневная стоимость газа в сети </a:t>
                      </a:r>
                      <a:r>
                        <a:rPr lang="en-US" sz="900" dirty="0">
                          <a:effectLst/>
                        </a:rPr>
                        <a:t>Ethereum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проверка сезонности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3617868343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Цена </a:t>
                      </a:r>
                      <a:r>
                        <a:rPr lang="en-US" sz="900" dirty="0">
                          <a:effectLst/>
                        </a:rPr>
                        <a:t>B</a:t>
                      </a:r>
                      <a:r>
                        <a:rPr lang="ru-RU" sz="900" dirty="0" err="1">
                          <a:effectLst/>
                        </a:rPr>
                        <a:t>rent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191835613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Цена золота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3236002597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900" dirty="0">
                          <a:effectLst/>
                        </a:rPr>
                        <a:t>ETF-</a:t>
                      </a:r>
                      <a:r>
                        <a:rPr lang="ru-RU" sz="900" dirty="0">
                          <a:effectLst/>
                        </a:rPr>
                        <a:t>прокси индекса Доллара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075807212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</a:t>
                      </a:r>
                      <a:r>
                        <a:rPr lang="en-US" sz="900" dirty="0">
                          <a:effectLst/>
                        </a:rPr>
                        <a:t>S&amp;P</a:t>
                      </a:r>
                      <a:r>
                        <a:rPr lang="ru-RU" sz="900" dirty="0">
                          <a:effectLst/>
                        </a:rPr>
                        <a:t>500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1820838235"/>
                  </a:ext>
                </a:extLst>
              </a:tr>
              <a:tr h="427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a typeface="Times New Roman" panose="02020603050405020304" pitchFamily="18" charset="0"/>
                        </a:rPr>
                        <a:t>Д</a:t>
                      </a:r>
                      <a:r>
                        <a:rPr lang="ru-RU" sz="900" dirty="0">
                          <a:effectLst/>
                          <a:ea typeface="Times New Roman" panose="02020603050405020304" pitchFamily="18" charset="0"/>
                        </a:rPr>
                        <a:t>оходности 13‑недельных казначейский векселей США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800">
                          <a:effectLst/>
                        </a:rPr>
                        <a:t>1‑я разность (доп. проверка сезонности)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2755476260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a typeface="Times New Roman" panose="02020603050405020304" pitchFamily="18" charset="0"/>
                        </a:rPr>
                        <a:t>Д</a:t>
                      </a:r>
                      <a:r>
                        <a:rPr lang="ru-RU" sz="900" dirty="0">
                          <a:effectLst/>
                          <a:ea typeface="Times New Roman" panose="02020603050405020304" pitchFamily="18" charset="0"/>
                        </a:rPr>
                        <a:t>оходности казначейских облигаций США</a:t>
                      </a:r>
                      <a:r>
                        <a:rPr lang="en-US" sz="900" dirty="0">
                          <a:effectLst/>
                          <a:ea typeface="Times New Roman" panose="02020603050405020304" pitchFamily="18" charset="0"/>
                        </a:rPr>
                        <a:t> TNX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не 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стационарен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1‑я разность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4265946947"/>
                  </a:ext>
                </a:extLst>
              </a:tr>
              <a:tr h="20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Индекс волатильности рынка </a:t>
                      </a:r>
                      <a:r>
                        <a:rPr lang="en-US" sz="900" dirty="0">
                          <a:effectLst/>
                        </a:rPr>
                        <a:t>VIX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противоречиво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стационарен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>
                          <a:effectLst/>
                        </a:rPr>
                        <a:t>—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900" dirty="0">
                          <a:effectLst/>
                        </a:rPr>
                        <a:t>1‑я разность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78" marR="52778" marT="0" marB="0" anchor="ctr"/>
                </a:tc>
                <a:extLst>
                  <a:ext uri="{0D108BD9-81ED-4DB2-BD59-A6C34878D82A}">
                    <a16:rowId xmlns:a16="http://schemas.microsoft.com/office/drawing/2014/main" val="423823894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CF88F-2AC6-58D0-2598-45EC9BE6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95" y="994501"/>
            <a:ext cx="5334516" cy="437313"/>
          </a:xfrm>
        </p:spPr>
        <p:txBody>
          <a:bodyPr>
            <a:noAutofit/>
          </a:bodyPr>
          <a:lstStyle/>
          <a:p>
            <a:r>
              <a:rPr lang="ru-RU" sz="2400" b="1" dirty="0"/>
              <a:t>Проверка на стационарность</a:t>
            </a:r>
          </a:p>
        </p:txBody>
      </p:sp>
    </p:spTree>
    <p:extLst>
      <p:ext uri="{BB962C8B-B14F-4D97-AF65-F5344CB8AC3E}">
        <p14:creationId xmlns:p14="http://schemas.microsoft.com/office/powerpoint/2010/main" val="395981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7E532-A7F6-567F-A5E8-E261E67AD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108CA3-019D-5A7A-0A16-C1C0190D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сезонные эффекты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7FD3-119F-75EC-1EC2-674AF5C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0B27BB-D055-5B6A-F4C4-2A885EC0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01" y="1982803"/>
            <a:ext cx="6989748" cy="444161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543BAE-95E1-8BE0-A702-B297306D182A}"/>
              </a:ext>
            </a:extLst>
          </p:cNvPr>
          <p:cNvSpPr txBox="1">
            <a:spLocks/>
          </p:cNvSpPr>
          <p:nvPr/>
        </p:nvSpPr>
        <p:spPr>
          <a:xfrm>
            <a:off x="891024" y="1440000"/>
            <a:ext cx="5334516" cy="5428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ACF </a:t>
            </a:r>
            <a:r>
              <a:rPr lang="ru-RU" sz="2400" b="1" dirty="0"/>
              <a:t>и </a:t>
            </a:r>
            <a:r>
              <a:rPr lang="en-US" sz="2400" b="1" dirty="0"/>
              <a:t>PACF </a:t>
            </a:r>
            <a:r>
              <a:rPr lang="ru-RU" sz="2400" b="1" dirty="0"/>
              <a:t>для цены </a:t>
            </a:r>
            <a:r>
              <a:rPr lang="en-US" sz="2400" b="1" dirty="0"/>
              <a:t>Ethereum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63964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0A736-B646-DD4D-7293-FA30B82F9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8FB46B-57BC-7B24-442E-82D0903F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сезонные эффекты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9E53D-1D92-F6E7-16F7-E7933A74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BF224-58D8-FE32-496B-FCEE52F3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2048256"/>
            <a:ext cx="5292447" cy="38922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EFDBA2-E997-BB83-4D90-197D1C45C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03" y="2048256"/>
            <a:ext cx="5292447" cy="3892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5B72B-21F2-E65C-4D75-8C0FE7C7699E}"/>
              </a:ext>
            </a:extLst>
          </p:cNvPr>
          <p:cNvSpPr txBox="1"/>
          <p:nvPr/>
        </p:nvSpPr>
        <p:spPr>
          <a:xfrm>
            <a:off x="3197430" y="1614358"/>
            <a:ext cx="8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 = 0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4D721-2239-20DD-4230-5E0940484F8C}"/>
              </a:ext>
            </a:extLst>
          </p:cNvPr>
          <p:cNvSpPr txBox="1"/>
          <p:nvPr/>
        </p:nvSpPr>
        <p:spPr>
          <a:xfrm>
            <a:off x="9065336" y="1614358"/>
            <a:ext cx="9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 =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7038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4798-C1AE-EF54-2759-6A8FA980C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7D7D91-625B-976E-FE45-4AB40CDC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477" y="900000"/>
            <a:ext cx="9627700" cy="74059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ru-RU" sz="2500" dirty="0"/>
              <a:t>Оценка модели </a:t>
            </a:r>
            <a:r>
              <a:rPr lang="en-US" sz="2500" dirty="0"/>
              <a:t>SARIMAX</a:t>
            </a:r>
            <a:br>
              <a:rPr lang="ru-RU" sz="2500" dirty="0"/>
            </a:br>
            <a:endParaRPr lang="ru-RU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58E25-D33B-638C-359F-2F74B8C89642}"/>
              </a:ext>
            </a:extLst>
          </p:cNvPr>
          <p:cNvSpPr txBox="1"/>
          <p:nvPr/>
        </p:nvSpPr>
        <p:spPr>
          <a:xfrm>
            <a:off x="903477" y="1640592"/>
            <a:ext cx="3654634" cy="9197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2114">
              <a:spcBef>
                <a:spcPts val="998"/>
              </a:spcBef>
            </a:pPr>
            <a:r>
              <a:rPr lang="ru-RU" sz="1596" b="0" kern="12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Перебор параметров с помощью </a:t>
            </a:r>
            <a:r>
              <a:rPr lang="ru-RU" sz="1596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auto_arima</a:t>
            </a:r>
            <a:endParaRPr lang="ru-RU" sz="1596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14E8D-6E1F-6B1F-C4EF-15D335C4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24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E46A03-6857-B722-5E04-B1597FA4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27" y="1640592"/>
            <a:ext cx="5445427" cy="39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0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08E43-447D-C95A-29BF-C4D55BB1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78FFB0-B3F1-EA9C-2193-FFB3A799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900000"/>
            <a:ext cx="9627700" cy="484550"/>
          </a:xfrm>
        </p:spPr>
        <p:txBody>
          <a:bodyPr vert="horz" lIns="0" tIns="0" rIns="0" bIns="0" rtlCol="0" anchor="t" anchorCtr="0">
            <a:normAutofit fontScale="90000"/>
          </a:bodyPr>
          <a:lstStyle/>
          <a:p>
            <a:r>
              <a:rPr lang="ru-RU" sz="2500" dirty="0"/>
              <a:t>Оценка лучшей спецификации модели</a:t>
            </a:r>
            <a:r>
              <a:rPr lang="en-US" sz="2500" dirty="0"/>
              <a:t> SARIMAX</a:t>
            </a:r>
            <a:br>
              <a:rPr lang="ru-RU" sz="2500" dirty="0"/>
            </a:br>
            <a:endParaRPr lang="ru-RU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D8022-71D1-9EE4-BA36-42CF2CB1DF43}"/>
              </a:ext>
            </a:extLst>
          </p:cNvPr>
          <p:cNvSpPr txBox="1"/>
          <p:nvPr/>
        </p:nvSpPr>
        <p:spPr>
          <a:xfrm>
            <a:off x="900113" y="1625000"/>
            <a:ext cx="2916079" cy="4866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2114">
              <a:spcBef>
                <a:spcPts val="998"/>
              </a:spcBef>
            </a:pPr>
            <a:r>
              <a:rPr lang="ru-RU" sz="1596" b="0" kern="12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Построение лучшей модели</a:t>
            </a:r>
            <a:endParaRPr lang="ru-RU" sz="1596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B051C-8D03-18EF-9A98-C1A781E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25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82036-312E-78D3-F0AB-F6A97FCF1723}"/>
              </a:ext>
            </a:extLst>
          </p:cNvPr>
          <p:cNvSpPr txBox="1"/>
          <p:nvPr/>
        </p:nvSpPr>
        <p:spPr>
          <a:xfrm>
            <a:off x="900113" y="4033912"/>
            <a:ext cx="2916079" cy="4866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2114">
              <a:spcBef>
                <a:spcPts val="998"/>
              </a:spcBef>
            </a:pPr>
            <a:r>
              <a:rPr lang="ru-RU" sz="1596" b="0" kern="12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Убрали незначимые переменные</a:t>
            </a:r>
            <a:endParaRPr lang="ru-RU" sz="1596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908409-E919-EF1B-A9FA-FD0F035E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72" y="1393688"/>
            <a:ext cx="7772400" cy="2026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DFBF62-8FDF-1AB7-A838-4C3118543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72" y="3636370"/>
            <a:ext cx="7772400" cy="20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55BC8-5CAE-7481-7811-8DEA88E8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EFE9C9-1ACE-59ED-5608-6323F7E1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871191"/>
            <a:ext cx="9576679" cy="714358"/>
          </a:xfrm>
        </p:spPr>
        <p:txBody>
          <a:bodyPr/>
          <a:lstStyle/>
          <a:p>
            <a:r>
              <a:rPr lang="ru-RU" dirty="0"/>
              <a:t>Модели машинного обучения</a:t>
            </a:r>
            <a:br>
              <a:rPr lang="ru-RU" dirty="0"/>
            </a:b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CFC2B-45DA-C524-F77E-242888E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D3B6F-AF01-769A-337A-583FA8B2EA2E}"/>
              </a:ext>
            </a:extLst>
          </p:cNvPr>
          <p:cNvSpPr txBox="1"/>
          <p:nvPr/>
        </p:nvSpPr>
        <p:spPr>
          <a:xfrm>
            <a:off x="774198" y="1332218"/>
            <a:ext cx="74036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Подбор лучших параметров для моделей с помощью </a:t>
            </a:r>
            <a:r>
              <a:rPr lang="en-US" sz="1600" dirty="0" err="1"/>
              <a:t>Gridsearch</a:t>
            </a:r>
            <a:r>
              <a:rPr lang="ru-RU" sz="1600" dirty="0"/>
              <a:t> и </a:t>
            </a:r>
            <a:r>
              <a:rPr lang="en-US" sz="1600" dirty="0" err="1"/>
              <a:t>TimeSeriesSplit</a:t>
            </a:r>
            <a:r>
              <a:rPr lang="en-US" sz="1600" dirty="0"/>
              <a:t> </a:t>
            </a:r>
            <a:r>
              <a:rPr lang="ru-RU" sz="1600" dirty="0"/>
              <a:t>на 4 скользящих </a:t>
            </a:r>
            <a:r>
              <a:rPr lang="ru-RU" sz="1600" dirty="0" err="1"/>
              <a:t>фолдах</a:t>
            </a:r>
            <a:r>
              <a:rPr lang="en-US" sz="1600" dirty="0"/>
              <a:t> </a:t>
            </a:r>
            <a:r>
              <a:rPr lang="ru-RU" sz="1600" dirty="0"/>
              <a:t>с минимизацией </a:t>
            </a:r>
            <a:r>
              <a:rPr lang="en-US" sz="1600" dirty="0"/>
              <a:t>RMSE</a:t>
            </a:r>
          </a:p>
          <a:p>
            <a:endParaRPr lang="en-US" sz="1600" dirty="0"/>
          </a:p>
          <a:p>
            <a:r>
              <a:rPr lang="ru-RU" dirty="0"/>
              <a:t>Лучшие </a:t>
            </a:r>
            <a:r>
              <a:rPr lang="ru-RU" dirty="0" err="1"/>
              <a:t>гиперпараметры</a:t>
            </a:r>
            <a:r>
              <a:rPr lang="ru-RU" dirty="0"/>
              <a:t> моделей:</a:t>
            </a: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83581AC-F1C9-30CF-0340-8B1C3645B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57356"/>
              </p:ext>
            </p:extLst>
          </p:nvPr>
        </p:nvGraphicFramePr>
        <p:xfrm>
          <a:off x="903595" y="2717213"/>
          <a:ext cx="10207228" cy="265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33">
                  <a:extLst>
                    <a:ext uri="{9D8B030D-6E8A-4147-A177-3AD203B41FA5}">
                      <a16:colId xmlns:a16="http://schemas.microsoft.com/office/drawing/2014/main" val="1638182293"/>
                    </a:ext>
                  </a:extLst>
                </a:gridCol>
                <a:gridCol w="7514095">
                  <a:extLst>
                    <a:ext uri="{9D8B030D-6E8A-4147-A177-3AD203B41FA5}">
                      <a16:colId xmlns:a16="http://schemas.microsoft.com/office/drawing/2014/main" val="376614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model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+mn-lt"/>
                        </a:rPr>
                        <a:t>best_params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4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RandomForest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</a:t>
                      </a:r>
                      <a:r>
                        <a:rPr lang="en" b="0" dirty="0" err="1">
                          <a:latin typeface="+mn-lt"/>
                        </a:rPr>
                        <a:t>max_depth</a:t>
                      </a:r>
                      <a:r>
                        <a:rPr lang="en" b="0" dirty="0">
                          <a:latin typeface="+mn-lt"/>
                        </a:rPr>
                        <a:t>': 5, '</a:t>
                      </a:r>
                      <a:r>
                        <a:rPr lang="en" b="0" dirty="0" err="1">
                          <a:latin typeface="+mn-lt"/>
                        </a:rPr>
                        <a:t>min_samples_leaf</a:t>
                      </a:r>
                      <a:r>
                        <a:rPr lang="en" b="0" dirty="0">
                          <a:latin typeface="+mn-lt"/>
                        </a:rPr>
                        <a:t>': 2, '</a:t>
                      </a:r>
                      <a:r>
                        <a:rPr lang="en" b="0" dirty="0" err="1">
                          <a:latin typeface="+mn-lt"/>
                        </a:rPr>
                        <a:t>min_samples_split</a:t>
                      </a:r>
                      <a:r>
                        <a:rPr lang="en" b="0" dirty="0">
                          <a:latin typeface="+mn-lt"/>
                        </a:rPr>
                        <a:t>': 2, '</a:t>
                      </a:r>
                      <a:r>
                        <a:rPr lang="en" b="0" dirty="0" err="1">
                          <a:latin typeface="+mn-lt"/>
                        </a:rPr>
                        <a:t>n_estimators</a:t>
                      </a:r>
                      <a:r>
                        <a:rPr lang="en" b="0" dirty="0">
                          <a:latin typeface="+mn-lt"/>
                        </a:rPr>
                        <a:t>': 100}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5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XGBoost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</a:t>
                      </a:r>
                      <a:r>
                        <a:rPr lang="en" b="0" dirty="0" err="1">
                          <a:latin typeface="+mn-lt"/>
                        </a:rPr>
                        <a:t>colsample_bytree</a:t>
                      </a:r>
                      <a:r>
                        <a:rPr lang="en" b="0" dirty="0">
                          <a:latin typeface="+mn-lt"/>
                        </a:rPr>
                        <a:t>': 0.95, '</a:t>
                      </a:r>
                      <a:r>
                        <a:rPr lang="en" b="0" dirty="0" err="1">
                          <a:latin typeface="+mn-lt"/>
                        </a:rPr>
                        <a:t>learning_rate</a:t>
                      </a:r>
                      <a:r>
                        <a:rPr lang="en" b="0" dirty="0">
                          <a:latin typeface="+mn-lt"/>
                        </a:rPr>
                        <a:t>': 0.05, '</a:t>
                      </a:r>
                      <a:r>
                        <a:rPr lang="en" b="0" dirty="0" err="1">
                          <a:latin typeface="+mn-lt"/>
                        </a:rPr>
                        <a:t>max_depth</a:t>
                      </a:r>
                      <a:r>
                        <a:rPr lang="en" b="0" dirty="0">
                          <a:latin typeface="+mn-lt"/>
                        </a:rPr>
                        <a:t>': 3, '</a:t>
                      </a:r>
                      <a:r>
                        <a:rPr lang="en" b="0" dirty="0" err="1">
                          <a:latin typeface="+mn-lt"/>
                        </a:rPr>
                        <a:t>n_estimators</a:t>
                      </a:r>
                      <a:r>
                        <a:rPr lang="en" b="0" dirty="0">
                          <a:latin typeface="+mn-lt"/>
                        </a:rPr>
                        <a:t>': 100, 'subsample': 0.95}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2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LightGBM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</a:t>
                      </a:r>
                      <a:r>
                        <a:rPr lang="en" b="0" dirty="0" err="1">
                          <a:latin typeface="+mn-lt"/>
                        </a:rPr>
                        <a:t>learning_rate</a:t>
                      </a:r>
                      <a:r>
                        <a:rPr lang="en" b="0" dirty="0">
                          <a:latin typeface="+mn-lt"/>
                        </a:rPr>
                        <a:t>': 0.1, '</a:t>
                      </a:r>
                      <a:r>
                        <a:rPr lang="en" b="0" dirty="0" err="1">
                          <a:latin typeface="+mn-lt"/>
                        </a:rPr>
                        <a:t>max_depth</a:t>
                      </a:r>
                      <a:r>
                        <a:rPr lang="en" b="0" dirty="0">
                          <a:latin typeface="+mn-lt"/>
                        </a:rPr>
                        <a:t>': 15, '</a:t>
                      </a:r>
                      <a:r>
                        <a:rPr lang="en" b="0" dirty="0" err="1">
                          <a:latin typeface="+mn-lt"/>
                        </a:rPr>
                        <a:t>n_estimators</a:t>
                      </a:r>
                      <a:r>
                        <a:rPr lang="en" b="0" dirty="0">
                          <a:latin typeface="+mn-lt"/>
                        </a:rPr>
                        <a:t>': 100, '</a:t>
                      </a:r>
                      <a:r>
                        <a:rPr lang="en" b="0" dirty="0" err="1">
                          <a:latin typeface="+mn-lt"/>
                        </a:rPr>
                        <a:t>num_leaves</a:t>
                      </a:r>
                      <a:r>
                        <a:rPr lang="en" b="0" dirty="0">
                          <a:latin typeface="+mn-lt"/>
                        </a:rPr>
                        <a:t>': 50}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5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 dirty="0" err="1">
                          <a:latin typeface="+mn-lt"/>
                        </a:rPr>
                        <a:t>CatBoost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 dirty="0">
                          <a:latin typeface="+mn-lt"/>
                        </a:rPr>
                        <a:t>{'depth': 4, 'iterations': 500, 'l2_leaf_reg': 10, '</a:t>
                      </a:r>
                      <a:r>
                        <a:rPr lang="en" b="0" dirty="0" err="1">
                          <a:latin typeface="+mn-lt"/>
                        </a:rPr>
                        <a:t>learning_rate</a:t>
                      </a:r>
                      <a:r>
                        <a:rPr lang="en" b="0" dirty="0">
                          <a:latin typeface="+mn-lt"/>
                        </a:rPr>
                        <a:t>': 0.025}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0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07A36-4B85-ACA7-0563-40BE621B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23256"/>
              </p:ext>
            </p:extLst>
          </p:nvPr>
        </p:nvGraphicFramePr>
        <p:xfrm>
          <a:off x="863599" y="1820976"/>
          <a:ext cx="11315832" cy="383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89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326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Pan Y.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Cryptocurrency Price Prediction Based on ARIMA, Random Forest and LSTM Algorithm (2023)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BCP Business &amp; Management, Vol. 38</a:t>
                      </a:r>
                      <a:endParaRPr 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показала наименьшие ошибки прогноза (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RMSE, MAE),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затем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Forest, ARIMA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значительно уступает в качестве прогноза;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ML-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методы лучше улавливают нелинейные зависимости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400">
                <a:tc>
                  <a:txBody>
                    <a:bodyPr/>
                    <a:lstStyle/>
                    <a:p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Bouteska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Cryptocurrency price forecasting – A comparative analysis of ensemble learning and deep learning methods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(2024)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International Review of Financial Analysis, Vol. 92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Наилучший результат у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GRU,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классической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RNN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LightGBM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 </a:t>
                      </a:r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LightGBM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превзошёл остальные модели по стабильности и практическому применению (прибыли от прогнозов)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490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Wang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learning approaches to forecasting cryptocurrency volatility: Considering internal and external determinants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(2023)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International Review of Financial Analysis, Vol. 90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Random Forest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LSTM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существенно точнее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GARCH-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моделей при прогнозе волатильности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криптовалют, особенно при комбинировании внутренних и внешних факторов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40315EF-AB8C-4A1B-5A9E-8D68324FC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34586"/>
              </p:ext>
            </p:extLst>
          </p:nvPr>
        </p:nvGraphicFramePr>
        <p:xfrm>
          <a:off x="863599" y="1820976"/>
          <a:ext cx="11315832" cy="389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89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326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Kose 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Deep Learning and Machine Learning Insights Into the Global Economic Drivers of the Bitcoin Price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(2025)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Journal of Forecasting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Модель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TFT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LightGBM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показали наилучшую точность прогноза; использованы макроэкономические факторы, ключевыми оказались цена золота и индекс доллара (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DXY);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учтены </a:t>
                      </a:r>
                      <a:r>
                        <a:rPr lang="ru-RU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немакроэкономические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шоки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400">
                <a:tc>
                  <a:txBody>
                    <a:bodyPr/>
                    <a:lstStyle/>
                    <a:p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Frohmann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Predicting the Price of Bitcoin Using Sentiment-Enriched Time Series Forecasting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Big Data </a:t>
                      </a:r>
                      <a:r>
                        <a:rPr lang="ru-RU" sz="1400" i="1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and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Cognitive Computing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Включение тональности твитов (</a:t>
                      </a:r>
                      <a:r>
                        <a:rPr lang="en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BERTweet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индикаторов активности в блокчейне улучшило точность прогноза краткосрочных движений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BTC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 сравнению с моделями на «чистой» ценовой истории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490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Panagiotidis T. et al.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effects of markets, uncertainty and search intensity on bitcoin returns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(2019)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International Review of Financial Analysis, Vol.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63</a:t>
                      </a: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Данные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Google Trends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Wikipedia Trends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значительно повысили прогностическую способность </a:t>
                      </a:r>
                      <a:r>
                        <a:rPr lang="e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VAR/FAVAR </a:t>
                      </a: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моделей за счёт учёта изменений интереса инвесторов.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1C0DFFB-8ED6-36BB-5473-B82CADA9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614358"/>
            <a:ext cx="3623874" cy="74696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Цель исследования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E2A8E3C-02B0-2551-C224-67F09C2402E9}"/>
              </a:ext>
            </a:extLst>
          </p:cNvPr>
          <p:cNvSpPr txBox="1">
            <a:spLocks/>
          </p:cNvSpPr>
          <p:nvPr/>
        </p:nvSpPr>
        <p:spPr>
          <a:xfrm>
            <a:off x="900000" y="2598144"/>
            <a:ext cx="3623874" cy="7469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9D017-DDE8-4BC3-158C-21C488F7C1AA}"/>
              </a:ext>
            </a:extLst>
          </p:cNvPr>
          <p:cNvSpPr txBox="1"/>
          <p:nvPr/>
        </p:nvSpPr>
        <p:spPr>
          <a:xfrm>
            <a:off x="4523874" y="1648526"/>
            <a:ext cx="7940842" cy="949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None/>
            </a:pPr>
            <a:r>
              <a:rPr lang="ru-RU" sz="1600" dirty="0">
                <a:solidFill>
                  <a:srgbClr val="000000"/>
                </a:solidFill>
              </a:rPr>
              <a:t>В</a:t>
            </a:r>
            <a:r>
              <a:rPr lang="ru-RU" sz="1600" dirty="0">
                <a:solidFill>
                  <a:srgbClr val="000000"/>
                </a:solidFill>
                <a:effectLst/>
              </a:rPr>
              <a:t>ыявить подходы, обеспечивающие наиболее точные и стабильные прогнозы цен на высоко волатильном и трудно прогнозируемом криптовалютном рынке, а также определить значимость различных групп факторов, используемых в прогнозных моделях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DD04-9660-55FF-0EC4-4A2293DCF3AD}"/>
              </a:ext>
            </a:extLst>
          </p:cNvPr>
          <p:cNvSpPr txBox="1"/>
          <p:nvPr/>
        </p:nvSpPr>
        <p:spPr>
          <a:xfrm>
            <a:off x="4523874" y="2666479"/>
            <a:ext cx="7940842" cy="36653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Провести о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бзор экономической теории и предпосылок эконометрических и машинных моделей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ru-RU" sz="1600" dirty="0"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Провести обзор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 актуальных эмпирических исследований на тему использования эконометрических моделей и моделей машинного обучения для прогнозирования цен на криптовалюты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О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тобрать потенциально лучшие модели и метрики оценивания точности 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их прогнозов 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для проведения собственного исследования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В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ыбрать дополнительные индикаторы и факторы для потенциального улучшения прогнозных способностей моделей.</a:t>
            </a:r>
            <a:endParaRPr lang="en-US" sz="1600" dirty="0">
              <a:effectLst/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П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ровести собственное исследование с использованием отобранных методов на реальных исторических данных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.</a:t>
            </a:r>
            <a:endParaRPr lang="en-US" sz="1600" dirty="0">
              <a:latin typeface="+mj-lt"/>
            </a:endParaRPr>
          </a:p>
          <a:p>
            <a:pPr marL="285750" indent="-2857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j-lt"/>
                <a:ea typeface="Times New Roman" panose="02020603050405020304" pitchFamily="18" charset="0"/>
              </a:rPr>
              <a:t>О</a:t>
            </a:r>
            <a:r>
              <a:rPr lang="ru-RU" sz="1600" dirty="0">
                <a:effectLst/>
                <a:latin typeface="+mj-lt"/>
                <a:ea typeface="Times New Roman" panose="02020603050405020304" pitchFamily="18" charset="0"/>
              </a:rPr>
              <a:t>ценить точность прогнозов и выбрать лучшую модель для задачи прогнозирования абсолютных цен на криптовалюту</a:t>
            </a:r>
            <a:r>
              <a:rPr lang="ru-RU" sz="1600" dirty="0">
                <a:latin typeface="+mj-lt"/>
                <a:ea typeface="Times New Roman" panose="02020603050405020304" pitchFamily="18" charset="0"/>
              </a:rPr>
              <a:t>.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3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F747-EE1C-154E-B217-72E85D8A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899999"/>
            <a:ext cx="9576679" cy="911501"/>
          </a:xfrm>
        </p:spPr>
        <p:txBody>
          <a:bodyPr anchor="t" anchorCtr="0"/>
          <a:lstStyle/>
          <a:p>
            <a:r>
              <a:rPr lang="ru-RU" dirty="0"/>
              <a:t>Эмпирическое сравнение прогнозных моделей на примере </a:t>
            </a:r>
            <a:r>
              <a:rPr lang="en-US" dirty="0"/>
              <a:t>Ethereum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1E962-B8FE-2F4F-B1C4-A81F057A72D9}"/>
              </a:ext>
            </a:extLst>
          </p:cNvPr>
          <p:cNvSpPr txBox="1"/>
          <p:nvPr/>
        </p:nvSpPr>
        <p:spPr>
          <a:xfrm>
            <a:off x="899999" y="2168813"/>
            <a:ext cx="3456340" cy="56756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sz="1400" spc="100">
                <a:solidFill>
                  <a:schemeClr val="bg1"/>
                </a:solidFill>
              </a:defRPr>
            </a:lvl1pPr>
          </a:lstStyle>
          <a:p>
            <a:r>
              <a:rPr lang="ru-RU" sz="1400" dirty="0"/>
              <a:t>Эконометрические модели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0D6DE-7184-2C47-8F90-3F004095FBE9}"/>
              </a:ext>
            </a:extLst>
          </p:cNvPr>
          <p:cNvSpPr txBox="1"/>
          <p:nvPr/>
        </p:nvSpPr>
        <p:spPr>
          <a:xfrm>
            <a:off x="1274400" y="2911031"/>
            <a:ext cx="3081939" cy="22478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SARIMAX(2,1,2)(0,0,1)[7]</a:t>
            </a:r>
            <a:r>
              <a:rPr lang="ru-RU" sz="1200" dirty="0"/>
              <a:t> </a:t>
            </a:r>
          </a:p>
          <a:p>
            <a:pPr>
              <a:spcAft>
                <a:spcPts val="1800"/>
              </a:spcAft>
            </a:pPr>
            <a:r>
              <a:rPr lang="ru-RU" sz="1200" dirty="0"/>
              <a:t>Для прогноза среднего уровня цены.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GARCH(1,1) </a:t>
            </a:r>
            <a:r>
              <a:rPr lang="ru-RU" sz="1200" dirty="0"/>
              <a:t>с распределением Стьюдента на остатках модели </a:t>
            </a:r>
            <a:r>
              <a:rPr lang="en-US" sz="1200" dirty="0"/>
              <a:t>SARIMAX</a:t>
            </a:r>
            <a:r>
              <a:rPr lang="ru-RU" sz="1200" dirty="0"/>
              <a:t>.</a:t>
            </a:r>
          </a:p>
          <a:p>
            <a:r>
              <a:rPr lang="ru-RU" sz="1200" dirty="0"/>
              <a:t>Для моделирования и прогноза волатильности (доверительного интервала цены).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0E60DF-FA99-754C-8CA4-F3392BAFEE23}"/>
              </a:ext>
            </a:extLst>
          </p:cNvPr>
          <p:cNvSpPr/>
          <p:nvPr/>
        </p:nvSpPr>
        <p:spPr>
          <a:xfrm>
            <a:off x="899993" y="2903334"/>
            <a:ext cx="172800" cy="17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573092-9343-A34C-9301-9AB1BEFDDD3D}"/>
              </a:ext>
            </a:extLst>
          </p:cNvPr>
          <p:cNvSpPr/>
          <p:nvPr/>
        </p:nvSpPr>
        <p:spPr>
          <a:xfrm>
            <a:off x="899993" y="3591605"/>
            <a:ext cx="172800" cy="17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605C7-EF8E-9942-B696-6735EB276B70}"/>
              </a:ext>
            </a:extLst>
          </p:cNvPr>
          <p:cNvSpPr txBox="1"/>
          <p:nvPr/>
        </p:nvSpPr>
        <p:spPr>
          <a:xfrm>
            <a:off x="8253801" y="2897948"/>
            <a:ext cx="3081934" cy="22478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3600"/>
              </a:spcAft>
            </a:pPr>
            <a:r>
              <a:rPr lang="en-US" sz="1200" dirty="0" err="1"/>
              <a:t>RandomForestRegressor</a:t>
            </a:r>
            <a:endParaRPr lang="en-US" sz="1200" dirty="0"/>
          </a:p>
          <a:p>
            <a:pPr>
              <a:spcAft>
                <a:spcPts val="3600"/>
              </a:spcAft>
            </a:pPr>
            <a:r>
              <a:rPr lang="en-US" sz="1200" dirty="0" err="1"/>
              <a:t>XGBMRegressor</a:t>
            </a:r>
            <a:endParaRPr lang="en-US" sz="1200" dirty="0"/>
          </a:p>
          <a:p>
            <a:pPr>
              <a:spcAft>
                <a:spcPts val="3600"/>
              </a:spcAft>
            </a:pPr>
            <a:r>
              <a:rPr lang="en-US" sz="1200" dirty="0" err="1"/>
              <a:t>LGBMRegressor</a:t>
            </a:r>
            <a:endParaRPr lang="en-US" sz="1200" dirty="0"/>
          </a:p>
          <a:p>
            <a:pPr>
              <a:spcAft>
                <a:spcPts val="3600"/>
              </a:spcAft>
            </a:pPr>
            <a:r>
              <a:rPr lang="en-US" sz="1200" dirty="0" err="1"/>
              <a:t>CatBoostRegressor</a:t>
            </a:r>
            <a:endParaRPr 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3FD55C-D46E-8043-B0AD-ADB20557658F}"/>
              </a:ext>
            </a:extLst>
          </p:cNvPr>
          <p:cNvSpPr/>
          <p:nvPr/>
        </p:nvSpPr>
        <p:spPr>
          <a:xfrm>
            <a:off x="7876253" y="2905893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4F6EF2-93D6-9147-B841-E00AD960C27B}"/>
              </a:ext>
            </a:extLst>
          </p:cNvPr>
          <p:cNvSpPr/>
          <p:nvPr/>
        </p:nvSpPr>
        <p:spPr>
          <a:xfrm>
            <a:off x="7876253" y="3538169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E32BE-1B65-BE43-B034-05DFEBB68BC0}"/>
              </a:ext>
            </a:extLst>
          </p:cNvPr>
          <p:cNvSpPr/>
          <p:nvPr/>
        </p:nvSpPr>
        <p:spPr>
          <a:xfrm>
            <a:off x="7876253" y="4207263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1E442-B367-DB42-87CD-7C8C28E4937C}"/>
              </a:ext>
            </a:extLst>
          </p:cNvPr>
          <p:cNvSpPr txBox="1"/>
          <p:nvPr/>
        </p:nvSpPr>
        <p:spPr>
          <a:xfrm>
            <a:off x="7879394" y="2168813"/>
            <a:ext cx="3456341" cy="56756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Модели машинного обучения</a:t>
            </a:r>
            <a:endParaRPr lang="ru-RU" sz="1400" spc="1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9E027-8FB9-3645-882F-EBFED1FA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937FF8DA-7995-8E85-2D7E-0347167AC054}"/>
              </a:ext>
            </a:extLst>
          </p:cNvPr>
          <p:cNvSpPr/>
          <p:nvPr/>
        </p:nvSpPr>
        <p:spPr>
          <a:xfrm>
            <a:off x="7876253" y="4848321"/>
            <a:ext cx="172800" cy="17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CCBB3-7F05-F94F-C8BD-1B5C033FDC6E}"/>
              </a:ext>
            </a:extLst>
          </p:cNvPr>
          <p:cNvSpPr txBox="1"/>
          <p:nvPr/>
        </p:nvSpPr>
        <p:spPr>
          <a:xfrm>
            <a:off x="3759517" y="5333524"/>
            <a:ext cx="2352929" cy="421598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400" spc="100" dirty="0">
                <a:solidFill>
                  <a:schemeClr val="bg1"/>
                </a:solidFill>
              </a:rPr>
              <a:t>Статический прогноз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8ACF9-E7FF-F592-9650-4A3D54F16A9E}"/>
              </a:ext>
            </a:extLst>
          </p:cNvPr>
          <p:cNvSpPr txBox="1"/>
          <p:nvPr/>
        </p:nvSpPr>
        <p:spPr>
          <a:xfrm>
            <a:off x="6112446" y="5331004"/>
            <a:ext cx="2352929" cy="424118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400" spc="100" dirty="0">
                <a:solidFill>
                  <a:schemeClr val="bg1"/>
                </a:solidFill>
              </a:rPr>
              <a:t>Динамический прогноз</a:t>
            </a:r>
          </a:p>
        </p:txBody>
      </p:sp>
      <p:sp>
        <p:nvSpPr>
          <p:cNvPr id="58" name="Стрелка вниз 57">
            <a:extLst>
              <a:ext uri="{FF2B5EF4-FFF2-40B4-BE49-F238E27FC236}">
                <a16:creationId xmlns:a16="http://schemas.microsoft.com/office/drawing/2014/main" id="{BB72C807-35C8-3754-5F7F-E3BBBB53EEA8}"/>
              </a:ext>
            </a:extLst>
          </p:cNvPr>
          <p:cNvSpPr/>
          <p:nvPr/>
        </p:nvSpPr>
        <p:spPr>
          <a:xfrm>
            <a:off x="5985278" y="4677525"/>
            <a:ext cx="265176" cy="514393"/>
          </a:xfrm>
          <a:prstGeom prst="downArrow">
            <a:avLst/>
          </a:prstGeom>
          <a:solidFill>
            <a:srgbClr val="FF5C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6E1398-6C9D-0D15-4473-64F85F0E5FE4}"/>
              </a:ext>
            </a:extLst>
          </p:cNvPr>
          <p:cNvSpPr txBox="1"/>
          <p:nvPr/>
        </p:nvSpPr>
        <p:spPr>
          <a:xfrm>
            <a:off x="3759517" y="6031544"/>
            <a:ext cx="1178243" cy="3509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defRPr sz="1400" spc="1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RMSE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6A84-7576-5C88-6B07-BD2425EFB1EF}"/>
              </a:ext>
            </a:extLst>
          </p:cNvPr>
          <p:cNvSpPr txBox="1"/>
          <p:nvPr/>
        </p:nvSpPr>
        <p:spPr>
          <a:xfrm>
            <a:off x="4935981" y="6031544"/>
            <a:ext cx="1176465" cy="350968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spc="100" dirty="0">
                <a:solidFill>
                  <a:schemeClr val="bg1"/>
                </a:solidFill>
              </a:rPr>
              <a:t>MAE</a:t>
            </a:r>
            <a:endParaRPr lang="ru-RU" sz="1400" spc="1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F77754-F815-D9C3-E4CB-FEC6E1DA0983}"/>
              </a:ext>
            </a:extLst>
          </p:cNvPr>
          <p:cNvSpPr txBox="1"/>
          <p:nvPr/>
        </p:nvSpPr>
        <p:spPr>
          <a:xfrm>
            <a:off x="6112446" y="6033293"/>
            <a:ext cx="1174686" cy="34921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spc="100" dirty="0">
                <a:solidFill>
                  <a:schemeClr val="bg1"/>
                </a:solidFill>
              </a:rPr>
              <a:t>MAPE</a:t>
            </a:r>
            <a:endParaRPr lang="ru-RU" sz="1400" spc="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05D212-D0DF-8A95-26B6-0AA3F33E1077}"/>
                  </a:ext>
                </a:extLst>
              </p:cNvPr>
              <p:cNvSpPr txBox="1"/>
              <p:nvPr/>
            </p:nvSpPr>
            <p:spPr>
              <a:xfrm>
                <a:off x="7287132" y="6031545"/>
                <a:ext cx="1178243" cy="350967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pc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pc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pc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400" spc="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05D212-D0DF-8A95-26B6-0AA3F33E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32" y="6031545"/>
                <a:ext cx="1178243" cy="350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Стрелка вниз 62">
            <a:extLst>
              <a:ext uri="{FF2B5EF4-FFF2-40B4-BE49-F238E27FC236}">
                <a16:creationId xmlns:a16="http://schemas.microsoft.com/office/drawing/2014/main" id="{B1AFFC59-BF8D-E96B-16F4-7E45EB6DADD6}"/>
              </a:ext>
            </a:extLst>
          </p:cNvPr>
          <p:cNvSpPr/>
          <p:nvPr/>
        </p:nvSpPr>
        <p:spPr>
          <a:xfrm>
            <a:off x="6001973" y="5784781"/>
            <a:ext cx="203295" cy="215356"/>
          </a:xfrm>
          <a:prstGeom prst="downArrow">
            <a:avLst/>
          </a:prstGeom>
          <a:solidFill>
            <a:srgbClr val="FF5C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76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0A8A2-88F9-697D-EE8B-CB94F6269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ACA7E1-19C9-B834-57B0-31420271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исторических данных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11264-D4F4-54E7-3735-7A2ACBD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58317C9-61FD-9E04-3AA2-D34AC7CE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11082440" cy="4674715"/>
          </a:xfrm>
        </p:spPr>
        <p:txBody>
          <a:bodyPr/>
          <a:lstStyle/>
          <a:p>
            <a:pPr lvl="0" algn="just"/>
            <a:r>
              <a:rPr lang="ru-RU" sz="2400" b="1" dirty="0">
                <a:effectLst/>
                <a:ea typeface="Times New Roman" panose="02020603050405020304" pitchFamily="18" charset="0"/>
              </a:rPr>
              <a:t>Криптовалютные данные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анные о цене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Ethereum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ETH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анные о цене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Bitcoin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BTC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доминации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Bitcoin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BTC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.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D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%)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О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бщая капитализация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крипторынка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Crypto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Tolal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Market Cap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доминации USDT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USDT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.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D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%)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страха и жадности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(Greed and Fear Index);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ндекс цитируемости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Ethereum 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в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Google (Google Trends, «Ethereum»);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анные о средней дневной стоимости газа в сети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Ethereum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Gwei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овокупная стоимость заблокированных активов в сети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Ethereum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TVL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, $)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1600" dirty="0">
              <a:ea typeface="Times New Roman" panose="02020603050405020304" pitchFamily="18" charset="0"/>
            </a:endParaRPr>
          </a:p>
          <a:p>
            <a:pPr lvl="0" algn="just"/>
            <a:r>
              <a:rPr lang="ru-RU" sz="1600" dirty="0">
                <a:ea typeface="Times New Roman" panose="02020603050405020304" pitchFamily="18" charset="0"/>
              </a:rPr>
              <a:t>Целевая переменная – «</a:t>
            </a:r>
            <a:r>
              <a:rPr lang="en-US" sz="1600" dirty="0">
                <a:ea typeface="Times New Roman" panose="02020603050405020304" pitchFamily="18" charset="0"/>
              </a:rPr>
              <a:t>eth</a:t>
            </a:r>
            <a:r>
              <a:rPr lang="ru-RU" sz="1600" dirty="0">
                <a:ea typeface="Times New Roman" panose="02020603050405020304" pitchFamily="18" charset="0"/>
              </a:rPr>
              <a:t>_</a:t>
            </a:r>
            <a:r>
              <a:rPr lang="en-US" sz="1600" dirty="0">
                <a:ea typeface="Times New Roman" panose="02020603050405020304" pitchFamily="18" charset="0"/>
              </a:rPr>
              <a:t>c_1d</a:t>
            </a:r>
            <a:r>
              <a:rPr lang="ru-RU" sz="1600" dirty="0">
                <a:ea typeface="Times New Roman" panose="02020603050405020304" pitchFamily="18" charset="0"/>
              </a:rPr>
              <a:t>»</a:t>
            </a:r>
            <a:r>
              <a:rPr lang="en-US" sz="1600" dirty="0">
                <a:ea typeface="Times New Roman" panose="02020603050405020304" pitchFamily="18" charset="0"/>
              </a:rPr>
              <a:t>, </a:t>
            </a:r>
            <a:r>
              <a:rPr lang="ru-RU" sz="1600" dirty="0">
                <a:ea typeface="Times New Roman" panose="02020603050405020304" pitchFamily="18" charset="0"/>
              </a:rPr>
              <a:t>цена </a:t>
            </a:r>
            <a:r>
              <a:rPr lang="en-US" sz="1600" dirty="0">
                <a:ea typeface="Times New Roman" panose="02020603050405020304" pitchFamily="18" charset="0"/>
              </a:rPr>
              <a:t>ETH, </a:t>
            </a:r>
            <a:r>
              <a:rPr lang="ru-RU" sz="1600" dirty="0">
                <a:ea typeface="Times New Roman" panose="02020603050405020304" pitchFamily="18" charset="0"/>
              </a:rPr>
              <a:t>смещена на 1 день вперёд относительно остальных переменных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50D47-8F28-4C80-5417-BB1B922DF737}"/>
              </a:ext>
            </a:extLst>
          </p:cNvPr>
          <p:cNvSpPr txBox="1"/>
          <p:nvPr/>
        </p:nvSpPr>
        <p:spPr>
          <a:xfrm>
            <a:off x="9471464" y="1330578"/>
            <a:ext cx="2502000" cy="5675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ru-RU" sz="1400" dirty="0">
                <a:cs typeface="Times New Roman" panose="02020603050405020304" pitchFamily="18" charset="0"/>
              </a:rPr>
              <a:t>Дневные данные за период </a:t>
            </a:r>
          </a:p>
          <a:p>
            <a:r>
              <a:rPr lang="ru-RU" sz="1400" dirty="0">
                <a:cs typeface="Times New Roman" panose="02020603050405020304" pitchFamily="18" charset="0"/>
              </a:rPr>
              <a:t>01.01.2020 </a:t>
            </a:r>
            <a:r>
              <a:rPr lang="en-US" sz="1400" dirty="0">
                <a:cs typeface="Times New Roman" panose="02020603050405020304" pitchFamily="18" charset="0"/>
              </a:rPr>
              <a:t>–</a:t>
            </a:r>
            <a:r>
              <a:rPr lang="ru-RU" sz="1400" dirty="0">
                <a:cs typeface="Times New Roman" panose="02020603050405020304" pitchFamily="18" charset="0"/>
              </a:rPr>
              <a:t> 16.04.</a:t>
            </a:r>
            <a:r>
              <a:rPr lang="en-US" sz="1400" dirty="0">
                <a:cs typeface="Times New Roman" panose="02020603050405020304" pitchFamily="18" charset="0"/>
              </a:rPr>
              <a:t>202</a:t>
            </a:r>
            <a:r>
              <a:rPr lang="ru-RU" sz="1400" dirty="0">
                <a:cs typeface="Times New Roman" panose="02020603050405020304" pitchFamily="18" charset="0"/>
              </a:rPr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6369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7F609-D643-00C7-BA08-1B70DD808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156D3C-854A-D563-DB15-B7AA2BF8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исторических данных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51F5-82E5-BD20-6754-FF892EF7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3CEA6D1-C764-FC22-42E2-E9887758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11082440" cy="4674715"/>
          </a:xfrm>
        </p:spPr>
        <p:txBody>
          <a:bodyPr/>
          <a:lstStyle/>
          <a:p>
            <a:pPr lvl="0" algn="just"/>
            <a:r>
              <a:rPr lang="ru-RU" sz="2400" b="1" dirty="0">
                <a:effectLst/>
                <a:ea typeface="Times New Roman" panose="02020603050405020304" pitchFamily="18" charset="0"/>
              </a:rPr>
              <a:t>Макроэкономические факторы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dirty="0">
                <a:effectLst/>
                <a:ea typeface="Times New Roman" panose="02020603050405020304" pitchFamily="18" charset="0"/>
              </a:rPr>
              <a:t>оходности казначейских облигаций США с 10-летним сроком погашения (^TNX) – прокси «безрисковой» ставки для оценки премий за риск;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Д</a:t>
            </a:r>
            <a:r>
              <a:rPr lang="ru-RU" dirty="0">
                <a:effectLst/>
                <a:ea typeface="Times New Roman" panose="02020603050405020304" pitchFamily="18" charset="0"/>
              </a:rPr>
              <a:t>оходности 13‑недельных казначейский векселей США (^IRX) - краткосрочная ставка, отражающая денежно‑кредитную политику ФРС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dirty="0">
                <a:effectLst/>
                <a:ea typeface="Times New Roman" panose="02020603050405020304" pitchFamily="18" charset="0"/>
              </a:rPr>
              <a:t>ндекс S&amp;P 500 (^GSPC) – как барометр общего настроения и положения дел на мировых рынках и риск‑аппетита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И</a:t>
            </a:r>
            <a:r>
              <a:rPr lang="ru-RU" dirty="0">
                <a:effectLst/>
                <a:ea typeface="Times New Roman" panose="02020603050405020304" pitchFamily="18" charset="0"/>
              </a:rPr>
              <a:t>ндекс волатильности VIX (^VIX) – мера «страха» на фондовом рынке, коррелирует с рисковыми активами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ea typeface="Times New Roman" panose="02020603050405020304" pitchFamily="18" charset="0"/>
              </a:rPr>
              <a:t>ETF‑прокси индекса доллара США (UUP) – отражает силу доллара и влияния на мировые активы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Ц</a:t>
            </a:r>
            <a:r>
              <a:rPr lang="ru-RU" dirty="0">
                <a:effectLst/>
                <a:ea typeface="Times New Roman" panose="02020603050405020304" pitchFamily="18" charset="0"/>
              </a:rPr>
              <a:t>ена золота (GC=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dirty="0">
                <a:effectLst/>
                <a:ea typeface="Times New Roman" panose="02020603050405020304" pitchFamily="18" charset="0"/>
              </a:rPr>
              <a:t>) – традиционный «актив-убежище», может показывать обратную корреляцию с рисковыми активами</a:t>
            </a:r>
            <a:r>
              <a:rPr lang="en-US" dirty="0">
                <a:effectLst/>
                <a:ea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>
                <a:ea typeface="Times New Roman" panose="02020603050405020304" pitchFamily="18" charset="0"/>
              </a:rPr>
              <a:t>Ц</a:t>
            </a:r>
            <a:r>
              <a:rPr lang="ru-RU" dirty="0">
                <a:effectLst/>
                <a:ea typeface="Times New Roman" panose="02020603050405020304" pitchFamily="18" charset="0"/>
              </a:rPr>
              <a:t>ена на нефть Brent (BZ=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F</a:t>
            </a:r>
            <a:r>
              <a:rPr lang="ru-RU" dirty="0">
                <a:effectLst/>
                <a:ea typeface="Times New Roman" panose="02020603050405020304" pitchFamily="18" charset="0"/>
              </a:rPr>
              <a:t>) – общий индикатор глобальной экономики и инфляционных ожиданий</a:t>
            </a:r>
            <a:r>
              <a:rPr lang="en-US" dirty="0">
                <a:ea typeface="Times New Roman" panose="02020603050405020304" pitchFamily="18" charset="0"/>
              </a:rPr>
              <a:t>.</a:t>
            </a:r>
            <a:endParaRPr lang="ru-RU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25B7F-7744-DF87-09F8-F6687DE5379D}"/>
              </a:ext>
            </a:extLst>
          </p:cNvPr>
          <p:cNvSpPr txBox="1"/>
          <p:nvPr/>
        </p:nvSpPr>
        <p:spPr>
          <a:xfrm>
            <a:off x="9471464" y="1330578"/>
            <a:ext cx="2502000" cy="5675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ru-RU" sz="1400" dirty="0">
                <a:cs typeface="Times New Roman" panose="02020603050405020304" pitchFamily="18" charset="0"/>
              </a:rPr>
              <a:t>Дневные данные за период </a:t>
            </a:r>
          </a:p>
          <a:p>
            <a:r>
              <a:rPr lang="ru-RU" sz="1400" dirty="0">
                <a:cs typeface="Times New Roman" panose="02020603050405020304" pitchFamily="18" charset="0"/>
              </a:rPr>
              <a:t>01.01.2020 </a:t>
            </a:r>
            <a:r>
              <a:rPr lang="en-US" sz="1400" dirty="0">
                <a:cs typeface="Times New Roman" panose="02020603050405020304" pitchFamily="18" charset="0"/>
              </a:rPr>
              <a:t>–</a:t>
            </a:r>
            <a:r>
              <a:rPr lang="ru-RU" sz="1400" dirty="0">
                <a:cs typeface="Times New Roman" panose="02020603050405020304" pitchFamily="18" charset="0"/>
              </a:rPr>
              <a:t> 16.04.</a:t>
            </a:r>
            <a:r>
              <a:rPr lang="en-US" sz="1400" dirty="0">
                <a:cs typeface="Times New Roman" panose="02020603050405020304" pitchFamily="18" charset="0"/>
              </a:rPr>
              <a:t>202</a:t>
            </a:r>
            <a:r>
              <a:rPr lang="ru-RU" sz="1400" dirty="0">
                <a:cs typeface="Times New Roman" panose="02020603050405020304" pitchFamily="18" charset="0"/>
              </a:rPr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147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9594-03D6-91B5-3FA8-511A76A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4FA1E7-5A1B-6010-7336-33D407D9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исторических данных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8B586-9046-5BCC-8F44-9370B6C2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F38D891-FB55-8F08-FF17-CB58186D3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1024" y="1820976"/>
                <a:ext cx="11082440" cy="4674715"/>
              </a:xfrm>
            </p:spPr>
            <p:txBody>
              <a:bodyPr/>
              <a:lstStyle/>
              <a:p>
                <a:pPr lvl="0" algn="just"/>
                <a:r>
                  <a:rPr lang="ru-RU" sz="2400" b="1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Дополнительно сгенерированные переменные: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  <a:ea typeface="Times New Roman" panose="02020603050405020304" pitchFamily="18" charset="0"/>
                  </a:rPr>
                  <a:t>дневной процентный показатель волатильности:</a:t>
                </a: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eth</m:t>
                        </m:r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pct</m:t>
                        </m:r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range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ru-RU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eth</m:t>
                            </m:r>
                            <m: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eth</m:t>
                            </m:r>
                            <m: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eth</m:t>
                            </m:r>
                            <m: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ru-RU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solidFill>
                    <a:schemeClr val="tx1"/>
                  </a:solidFill>
                  <a:effectLst/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  <a:ea typeface="Times New Roman" panose="02020603050405020304" pitchFamily="18" charset="0"/>
                  </a:rPr>
                  <a:t>логарифмическая дневная волатильность</a:t>
                </a:r>
                <a:r>
                  <a:rPr lang="ru-RU" dirty="0">
                    <a:latin typeface="+mn-lt"/>
                  </a:rPr>
                  <a:t>:</a:t>
                </a:r>
                <a:r>
                  <a:rPr lang="ru-RU" sz="1600" dirty="0"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eth</m:t>
                        </m:r>
                        <m:r>
                          <m:rPr>
                            <m:lit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  <m:r>
                          <m:rPr>
                            <m:lit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vol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ru-RU" sz="16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ru-RU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eth</m:t>
                                    </m:r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eth</m:t>
                                    </m:r>
                                    <m: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16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b="1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Только в блоке эконометрического исследования</a:t>
                </a:r>
                <a:r>
                  <a:rPr lang="en-US" sz="2000" b="1" dirty="0">
                    <a:ea typeface="Times New Roman" panose="02020603050405020304" pitchFamily="18" charset="0"/>
                  </a:rPr>
                  <a:t>:</a:t>
                </a:r>
                <a:endParaRPr lang="ru-RU" sz="2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лаговые значения экзогенных факторов (селективно)</a:t>
                </a:r>
                <a:r>
                  <a:rPr lang="en-US" dirty="0"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b="1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Только в блоке моделей машинного обучения</a:t>
                </a:r>
                <a:r>
                  <a:rPr lang="en-US" sz="2000" b="1" dirty="0">
                    <a:ea typeface="Times New Roman" panose="02020603050405020304" pitchFamily="18" charset="0"/>
                  </a:rPr>
                  <a:t>:</a:t>
                </a:r>
                <a:endParaRPr lang="ru-RU" sz="2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л</a:t>
                </a:r>
                <a:r>
                  <a:rPr lang="ru-RU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аговые значения цены </a:t>
                </a:r>
                <a:r>
                  <a:rPr lang="en-US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eth_c_1d: </a:t>
                </a:r>
                <a:r>
                  <a:rPr lang="ru-RU" sz="1600" b="0" dirty="0">
                    <a:solidFill>
                      <a:schemeClr val="tx1"/>
                    </a:solidFill>
                    <a:effectLst/>
                  </a:rPr>
                  <a:t>[1, 2, 3, 4, 5, 6, 7, 14, 30]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ru-RU" sz="1600" b="0" dirty="0">
                    <a:solidFill>
                      <a:schemeClr val="tx1"/>
                    </a:solidFill>
                    <a:effectLst/>
                  </a:rPr>
                  <a:t>лаги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</a:rPr>
                  <a:t>;</a:t>
                </a:r>
                <a:endParaRPr lang="ru-RU" sz="1600" b="0" dirty="0">
                  <a:solidFill>
                    <a:schemeClr val="tx1"/>
                  </a:solidFill>
                  <a:effectLst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</a:t>
                </a:r>
                <a:r>
                  <a:rPr lang="ru-RU" sz="1600" b="0" dirty="0">
                    <a:solidFill>
                      <a:schemeClr val="tx1"/>
                    </a:solidFill>
                    <a:effectLst/>
                  </a:rPr>
                  <a:t>кользящие средние и волатильность на окнах в [7, 14, 30] дней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</a:rPr>
                  <a:t>;</a:t>
                </a:r>
                <a:endParaRPr lang="ru-RU" sz="1600" b="0" dirty="0">
                  <a:solidFill>
                    <a:schemeClr val="tx1"/>
                  </a:solidFill>
                  <a:effectLst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>
                    <a:ea typeface="Times New Roman" panose="02020603050405020304" pitchFamily="18" charset="0"/>
                  </a:rPr>
                  <a:t>технические индикаторы: </a:t>
                </a:r>
                <a:r>
                  <a:rPr lang="en-US" sz="1600" dirty="0">
                    <a:ea typeface="Times New Roman" panose="02020603050405020304" pitchFamily="18" charset="0"/>
                  </a:rPr>
                  <a:t>RSI</a:t>
                </a:r>
                <a:r>
                  <a:rPr lang="ru-RU" sz="1600" dirty="0">
                    <a:ea typeface="Times New Roman" panose="02020603050405020304" pitchFamily="18" charset="0"/>
                  </a:rPr>
                  <a:t>, </a:t>
                </a:r>
                <a:r>
                  <a:rPr lang="en-US" sz="1600" dirty="0">
                    <a:ea typeface="Times New Roman" panose="02020603050405020304" pitchFamily="18" charset="0"/>
                  </a:rPr>
                  <a:t>MACD, </a:t>
                </a:r>
                <a:r>
                  <a:rPr lang="ru-RU" sz="1600" dirty="0">
                    <a:ea typeface="Times New Roman" panose="02020603050405020304" pitchFamily="18" charset="0"/>
                  </a:rPr>
                  <a:t>временные признаки (год, месяц, день недели)</a:t>
                </a:r>
                <a:r>
                  <a:rPr lang="en-US" sz="1600" dirty="0"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F38D891-FB55-8F08-FF17-CB58186D3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1024" y="1820976"/>
                <a:ext cx="11082440" cy="4674715"/>
              </a:xfrm>
              <a:blipFill>
                <a:blip r:embed="rId3"/>
                <a:stretch>
                  <a:fillRect l="-1718" t="-2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DFD5D7-A6EB-083D-9EE3-8AF3224B792F}"/>
              </a:ext>
            </a:extLst>
          </p:cNvPr>
          <p:cNvSpPr txBox="1"/>
          <p:nvPr/>
        </p:nvSpPr>
        <p:spPr>
          <a:xfrm>
            <a:off x="9471464" y="1330578"/>
            <a:ext cx="2502000" cy="5675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ru-RU" sz="1400" dirty="0">
                <a:cs typeface="Times New Roman" panose="02020603050405020304" pitchFamily="18" charset="0"/>
              </a:rPr>
              <a:t>Дневные данные за период </a:t>
            </a:r>
          </a:p>
          <a:p>
            <a:r>
              <a:rPr lang="ru-RU" sz="1400" dirty="0">
                <a:cs typeface="Times New Roman" panose="02020603050405020304" pitchFamily="18" charset="0"/>
              </a:rPr>
              <a:t>01.01.2020 </a:t>
            </a:r>
            <a:r>
              <a:rPr lang="en-US" sz="1400" dirty="0">
                <a:cs typeface="Times New Roman" panose="02020603050405020304" pitchFamily="18" charset="0"/>
              </a:rPr>
              <a:t>–</a:t>
            </a:r>
            <a:r>
              <a:rPr lang="ru-RU" sz="1400" dirty="0">
                <a:cs typeface="Times New Roman" panose="02020603050405020304" pitchFamily="18" charset="0"/>
              </a:rPr>
              <a:t> 16.04.</a:t>
            </a:r>
            <a:r>
              <a:rPr lang="en-US" sz="1400" dirty="0">
                <a:cs typeface="Times New Roman" panose="02020603050405020304" pitchFamily="18" charset="0"/>
              </a:rPr>
              <a:t>202</a:t>
            </a:r>
            <a:r>
              <a:rPr lang="ru-RU" sz="1400" dirty="0">
                <a:cs typeface="Times New Roman" panose="02020603050405020304" pitchFamily="18" charset="0"/>
              </a:rPr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57232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23297</TotalTime>
  <Words>2477</Words>
  <Application>Microsoft Macintosh PowerPoint</Application>
  <PresentationFormat>Произвольный</PresentationFormat>
  <Paragraphs>538</Paragraphs>
  <Slides>26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Times New Roman</vt:lpstr>
      <vt:lpstr>Wingdings</vt:lpstr>
      <vt:lpstr>Тема Office</vt:lpstr>
      <vt:lpstr>СРАВНЕНИЕ ПРОГНОЗНЫХ СВОЙСТВ ЭКОНОМЕТРИЧЕСКИХ МОДЕЛЕЙ И МОДЕЛЕЙ МАШИННОГО ОБУЧЕНИЯ НА ПРИМЕРЕ ЦЕН КРИПТОВАЛЮТ</vt:lpstr>
      <vt:lpstr>Актуальность исследования</vt:lpstr>
      <vt:lpstr>Анализ предметной области</vt:lpstr>
      <vt:lpstr>Анализ предметной области</vt:lpstr>
      <vt:lpstr>Цели и задачи исследования</vt:lpstr>
      <vt:lpstr>Эмпирическое сравнение прогнозных моделей на примере Ethereum </vt:lpstr>
      <vt:lpstr>Сбор исторических данных</vt:lpstr>
      <vt:lpstr>Сбор исторических данных</vt:lpstr>
      <vt:lpstr>Сбор исторических данных</vt:lpstr>
      <vt:lpstr>Эконометрическое исследование</vt:lpstr>
      <vt:lpstr>Эконометрическое исследование</vt:lpstr>
      <vt:lpstr>Эконометрическое исследование</vt:lpstr>
      <vt:lpstr>Эконометрическое исследование</vt:lpstr>
      <vt:lpstr>Модели машинного обучения</vt:lpstr>
      <vt:lpstr>ML. Прогнозы</vt:lpstr>
      <vt:lpstr>ML. Динамический рекурсивный прогноз</vt:lpstr>
      <vt:lpstr>Сравнение Результатов</vt:lpstr>
      <vt:lpstr>Результат исследования</vt:lpstr>
      <vt:lpstr>СПАСИБО ЗА ВНИМАНИЕ!</vt:lpstr>
      <vt:lpstr>Дополнительные слайды</vt:lpstr>
      <vt:lpstr>Эконометрическое исследование</vt:lpstr>
      <vt:lpstr>Проверка на сезонные эффекты</vt:lpstr>
      <vt:lpstr>Проверка на сезонные эффекты</vt:lpstr>
      <vt:lpstr>Оценка модели SARIMAX </vt:lpstr>
      <vt:lpstr>Оценка лучшей спецификации модели SARIMAX </vt:lpstr>
      <vt:lpstr>Модели машинного обучения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Ярослав Шамов</cp:lastModifiedBy>
  <cp:revision>309</cp:revision>
  <dcterms:created xsi:type="dcterms:W3CDTF">2022-10-16T16:54:41Z</dcterms:created>
  <dcterms:modified xsi:type="dcterms:W3CDTF">2025-06-24T01:01:43Z</dcterms:modified>
</cp:coreProperties>
</file>