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58" r:id="rId5"/>
    <p:sldId id="259" r:id="rId6"/>
    <p:sldId id="261" r:id="rId7"/>
    <p:sldId id="262" r:id="rId8"/>
    <p:sldId id="281" r:id="rId9"/>
    <p:sldId id="264" r:id="rId10"/>
    <p:sldId id="265" r:id="rId11"/>
    <p:sldId id="266" r:id="rId12"/>
    <p:sldId id="267" r:id="rId13"/>
    <p:sldId id="268" r:id="rId14"/>
    <p:sldId id="269" r:id="rId15"/>
    <p:sldId id="271" r:id="rId16"/>
    <p:sldId id="272" r:id="rId17"/>
    <p:sldId id="273" r:id="rId18"/>
    <p:sldId id="276" r:id="rId19"/>
    <p:sldId id="279" r:id="rId20"/>
    <p:sldId id="277" r:id="rId21"/>
    <p:sldId id="282"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4" d="100"/>
          <a:sy n="64" d="100"/>
        </p:scale>
        <p:origin x="9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DCA644-1365-477F-8E68-880542B875E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0B476012-FB5F-4BA4-A255-BD463AFC1357}">
      <dgm:prSet phldrT="[Text]"/>
      <dgm:spPr/>
      <dgm:t>
        <a:bodyPr/>
        <a:lstStyle/>
        <a:p>
          <a:pPr algn="ctr"/>
          <a:r>
            <a:rPr lang="en-IN" dirty="0"/>
            <a:t>Exploratory Data Analysis</a:t>
          </a:r>
        </a:p>
      </dgm:t>
    </dgm:pt>
    <dgm:pt modelId="{958043ED-2133-457C-A004-6CF9CFA6E948}" type="parTrans" cxnId="{C82CAD9E-360E-4C84-BE30-4B2D4299C0FF}">
      <dgm:prSet/>
      <dgm:spPr/>
      <dgm:t>
        <a:bodyPr/>
        <a:lstStyle/>
        <a:p>
          <a:endParaRPr lang="en-IN"/>
        </a:p>
      </dgm:t>
    </dgm:pt>
    <dgm:pt modelId="{EA425AE3-9EEC-4568-9B4B-D342CE417472}" type="sibTrans" cxnId="{C82CAD9E-360E-4C84-BE30-4B2D4299C0FF}">
      <dgm:prSet/>
      <dgm:spPr/>
      <dgm:t>
        <a:bodyPr/>
        <a:lstStyle/>
        <a:p>
          <a:endParaRPr lang="en-IN"/>
        </a:p>
      </dgm:t>
    </dgm:pt>
    <dgm:pt modelId="{CB2A4BDB-8BA9-447A-856C-5062C80C39D1}">
      <dgm:prSet phldrT="[Text]"/>
      <dgm:spPr/>
      <dgm:t>
        <a:bodyPr/>
        <a:lstStyle/>
        <a:p>
          <a:pPr algn="ctr"/>
          <a:r>
            <a:rPr lang="en-IN" dirty="0"/>
            <a:t>Feature Engineering</a:t>
          </a:r>
        </a:p>
      </dgm:t>
    </dgm:pt>
    <dgm:pt modelId="{AAD9B33A-EE09-4855-87DE-FB420861052F}" type="parTrans" cxnId="{850A9E2D-3C0E-4085-8821-BC16BA243744}">
      <dgm:prSet/>
      <dgm:spPr/>
      <dgm:t>
        <a:bodyPr/>
        <a:lstStyle/>
        <a:p>
          <a:endParaRPr lang="en-IN"/>
        </a:p>
      </dgm:t>
    </dgm:pt>
    <dgm:pt modelId="{E2B14CB0-D648-4046-87DB-DC674A5BE84C}" type="sibTrans" cxnId="{850A9E2D-3C0E-4085-8821-BC16BA243744}">
      <dgm:prSet/>
      <dgm:spPr/>
      <dgm:t>
        <a:bodyPr/>
        <a:lstStyle/>
        <a:p>
          <a:endParaRPr lang="en-IN"/>
        </a:p>
      </dgm:t>
    </dgm:pt>
    <dgm:pt modelId="{3917BF0D-8A19-43E6-872A-B7552A8C636C}">
      <dgm:prSet phldrT="[Text]"/>
      <dgm:spPr/>
      <dgm:t>
        <a:bodyPr/>
        <a:lstStyle/>
        <a:p>
          <a:pPr algn="ctr"/>
          <a:r>
            <a:rPr lang="en-IN" dirty="0"/>
            <a:t>Modelling</a:t>
          </a:r>
        </a:p>
      </dgm:t>
    </dgm:pt>
    <dgm:pt modelId="{02E787B5-A83E-4067-A2AD-F6C010722642}" type="parTrans" cxnId="{E1E88195-46F2-4F48-A2A3-6A9ED9729C63}">
      <dgm:prSet/>
      <dgm:spPr/>
      <dgm:t>
        <a:bodyPr/>
        <a:lstStyle/>
        <a:p>
          <a:endParaRPr lang="en-IN"/>
        </a:p>
      </dgm:t>
    </dgm:pt>
    <dgm:pt modelId="{493AF4DD-9F26-4501-943E-9DD3D1F5F5B9}" type="sibTrans" cxnId="{E1E88195-46F2-4F48-A2A3-6A9ED9729C63}">
      <dgm:prSet/>
      <dgm:spPr/>
      <dgm:t>
        <a:bodyPr/>
        <a:lstStyle/>
        <a:p>
          <a:endParaRPr lang="en-IN"/>
        </a:p>
      </dgm:t>
    </dgm:pt>
    <dgm:pt modelId="{86E3F3EE-F05D-4625-A708-8EA82FC81C29}" type="pres">
      <dgm:prSet presAssocID="{27DCA644-1365-477F-8E68-880542B875E4}" presName="linear" presStyleCnt="0">
        <dgm:presLayoutVars>
          <dgm:animLvl val="lvl"/>
          <dgm:resizeHandles val="exact"/>
        </dgm:presLayoutVars>
      </dgm:prSet>
      <dgm:spPr/>
    </dgm:pt>
    <dgm:pt modelId="{C504117E-3FC3-44FC-8680-6FD8ECF2D5D6}" type="pres">
      <dgm:prSet presAssocID="{0B476012-FB5F-4BA4-A255-BD463AFC1357}" presName="parentText" presStyleLbl="node1" presStyleIdx="0" presStyleCnt="3">
        <dgm:presLayoutVars>
          <dgm:chMax val="0"/>
          <dgm:bulletEnabled val="1"/>
        </dgm:presLayoutVars>
      </dgm:prSet>
      <dgm:spPr/>
    </dgm:pt>
    <dgm:pt modelId="{3E040858-1259-4AFF-97BE-7E74633B155C}" type="pres">
      <dgm:prSet presAssocID="{EA425AE3-9EEC-4568-9B4B-D342CE417472}" presName="spacer" presStyleCnt="0"/>
      <dgm:spPr/>
    </dgm:pt>
    <dgm:pt modelId="{6872065C-D8B8-4383-8E90-636E8C79C4A8}" type="pres">
      <dgm:prSet presAssocID="{CB2A4BDB-8BA9-447A-856C-5062C80C39D1}" presName="parentText" presStyleLbl="node1" presStyleIdx="1" presStyleCnt="3">
        <dgm:presLayoutVars>
          <dgm:chMax val="0"/>
          <dgm:bulletEnabled val="1"/>
        </dgm:presLayoutVars>
      </dgm:prSet>
      <dgm:spPr/>
    </dgm:pt>
    <dgm:pt modelId="{00AA9D64-FFBE-4901-A933-B82C2BFD7640}" type="pres">
      <dgm:prSet presAssocID="{E2B14CB0-D648-4046-87DB-DC674A5BE84C}" presName="spacer" presStyleCnt="0"/>
      <dgm:spPr/>
    </dgm:pt>
    <dgm:pt modelId="{68D01351-E0E5-472D-9F1E-08596456F158}" type="pres">
      <dgm:prSet presAssocID="{3917BF0D-8A19-43E6-872A-B7552A8C636C}" presName="parentText" presStyleLbl="node1" presStyleIdx="2" presStyleCnt="3">
        <dgm:presLayoutVars>
          <dgm:chMax val="0"/>
          <dgm:bulletEnabled val="1"/>
        </dgm:presLayoutVars>
      </dgm:prSet>
      <dgm:spPr/>
    </dgm:pt>
  </dgm:ptLst>
  <dgm:cxnLst>
    <dgm:cxn modelId="{E1C94D25-8B4B-4AA6-8E70-C58B8D0AD918}" type="presOf" srcId="{0B476012-FB5F-4BA4-A255-BD463AFC1357}" destId="{C504117E-3FC3-44FC-8680-6FD8ECF2D5D6}" srcOrd="0" destOrd="0" presId="urn:microsoft.com/office/officeart/2005/8/layout/vList2"/>
    <dgm:cxn modelId="{850A9E2D-3C0E-4085-8821-BC16BA243744}" srcId="{27DCA644-1365-477F-8E68-880542B875E4}" destId="{CB2A4BDB-8BA9-447A-856C-5062C80C39D1}" srcOrd="1" destOrd="0" parTransId="{AAD9B33A-EE09-4855-87DE-FB420861052F}" sibTransId="{E2B14CB0-D648-4046-87DB-DC674A5BE84C}"/>
    <dgm:cxn modelId="{6CAFE037-43C2-4B09-8CCA-6F69ECC6E9C4}" type="presOf" srcId="{3917BF0D-8A19-43E6-872A-B7552A8C636C}" destId="{68D01351-E0E5-472D-9F1E-08596456F158}" srcOrd="0" destOrd="0" presId="urn:microsoft.com/office/officeart/2005/8/layout/vList2"/>
    <dgm:cxn modelId="{B4D81893-AF2F-4ED3-8810-0FF699652F55}" type="presOf" srcId="{CB2A4BDB-8BA9-447A-856C-5062C80C39D1}" destId="{6872065C-D8B8-4383-8E90-636E8C79C4A8}" srcOrd="0" destOrd="0" presId="urn:microsoft.com/office/officeart/2005/8/layout/vList2"/>
    <dgm:cxn modelId="{E1E88195-46F2-4F48-A2A3-6A9ED9729C63}" srcId="{27DCA644-1365-477F-8E68-880542B875E4}" destId="{3917BF0D-8A19-43E6-872A-B7552A8C636C}" srcOrd="2" destOrd="0" parTransId="{02E787B5-A83E-4067-A2AD-F6C010722642}" sibTransId="{493AF4DD-9F26-4501-943E-9DD3D1F5F5B9}"/>
    <dgm:cxn modelId="{C1CAC79C-A32F-4128-BE86-FA690FC4418D}" type="presOf" srcId="{27DCA644-1365-477F-8E68-880542B875E4}" destId="{86E3F3EE-F05D-4625-A708-8EA82FC81C29}" srcOrd="0" destOrd="0" presId="urn:microsoft.com/office/officeart/2005/8/layout/vList2"/>
    <dgm:cxn modelId="{C82CAD9E-360E-4C84-BE30-4B2D4299C0FF}" srcId="{27DCA644-1365-477F-8E68-880542B875E4}" destId="{0B476012-FB5F-4BA4-A255-BD463AFC1357}" srcOrd="0" destOrd="0" parTransId="{958043ED-2133-457C-A004-6CF9CFA6E948}" sibTransId="{EA425AE3-9EEC-4568-9B4B-D342CE417472}"/>
    <dgm:cxn modelId="{14AD107E-E6DF-4184-BC86-7C3A48242ABD}" type="presParOf" srcId="{86E3F3EE-F05D-4625-A708-8EA82FC81C29}" destId="{C504117E-3FC3-44FC-8680-6FD8ECF2D5D6}" srcOrd="0" destOrd="0" presId="urn:microsoft.com/office/officeart/2005/8/layout/vList2"/>
    <dgm:cxn modelId="{EF801A89-6E77-4196-A4EC-D9ACF782074D}" type="presParOf" srcId="{86E3F3EE-F05D-4625-A708-8EA82FC81C29}" destId="{3E040858-1259-4AFF-97BE-7E74633B155C}" srcOrd="1" destOrd="0" presId="urn:microsoft.com/office/officeart/2005/8/layout/vList2"/>
    <dgm:cxn modelId="{4EC8349B-5FFF-4B48-9A97-00204E789DC6}" type="presParOf" srcId="{86E3F3EE-F05D-4625-A708-8EA82FC81C29}" destId="{6872065C-D8B8-4383-8E90-636E8C79C4A8}" srcOrd="2" destOrd="0" presId="urn:microsoft.com/office/officeart/2005/8/layout/vList2"/>
    <dgm:cxn modelId="{C88F848E-3FF7-48C9-8201-A362310EF41B}" type="presParOf" srcId="{86E3F3EE-F05D-4625-A708-8EA82FC81C29}" destId="{00AA9D64-FFBE-4901-A933-B82C2BFD7640}" srcOrd="3" destOrd="0" presId="urn:microsoft.com/office/officeart/2005/8/layout/vList2"/>
    <dgm:cxn modelId="{D982D97B-B058-4429-AE57-3970375FDD51}" type="presParOf" srcId="{86E3F3EE-F05D-4625-A708-8EA82FC81C29}" destId="{68D01351-E0E5-472D-9F1E-08596456F1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4117E-3FC3-44FC-8680-6FD8ECF2D5D6}">
      <dsp:nvSpPr>
        <dsp:cNvPr id="0" name=""/>
        <dsp:cNvSpPr/>
      </dsp:nvSpPr>
      <dsp:spPr>
        <a:xfrm>
          <a:off x="0" y="237024"/>
          <a:ext cx="9501111" cy="15210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Exploratory Data Analysis</a:t>
          </a:r>
        </a:p>
      </dsp:txBody>
      <dsp:txXfrm>
        <a:off x="74249" y="311273"/>
        <a:ext cx="9352613" cy="1372502"/>
      </dsp:txXfrm>
    </dsp:sp>
    <dsp:sp modelId="{6872065C-D8B8-4383-8E90-636E8C79C4A8}">
      <dsp:nvSpPr>
        <dsp:cNvPr id="0" name=""/>
        <dsp:cNvSpPr/>
      </dsp:nvSpPr>
      <dsp:spPr>
        <a:xfrm>
          <a:off x="0" y="1945224"/>
          <a:ext cx="9501111" cy="15210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Feature Engineering</a:t>
          </a:r>
        </a:p>
      </dsp:txBody>
      <dsp:txXfrm>
        <a:off x="74249" y="2019473"/>
        <a:ext cx="9352613" cy="1372502"/>
      </dsp:txXfrm>
    </dsp:sp>
    <dsp:sp modelId="{68D01351-E0E5-472D-9F1E-08596456F158}">
      <dsp:nvSpPr>
        <dsp:cNvPr id="0" name=""/>
        <dsp:cNvSpPr/>
      </dsp:nvSpPr>
      <dsp:spPr>
        <a:xfrm>
          <a:off x="0" y="3653424"/>
          <a:ext cx="9501111" cy="15210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Modelling</a:t>
          </a:r>
        </a:p>
      </dsp:txBody>
      <dsp:txXfrm>
        <a:off x="74249" y="3727673"/>
        <a:ext cx="9352613"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616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55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75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937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54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290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81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27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91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81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6/16/2024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401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76633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E909-5076-7955-E67B-C884D0EF5891}"/>
              </a:ext>
            </a:extLst>
          </p:cNvPr>
          <p:cNvSpPr>
            <a:spLocks noGrp="1"/>
          </p:cNvSpPr>
          <p:nvPr>
            <p:ph type="ctrTitle"/>
          </p:nvPr>
        </p:nvSpPr>
        <p:spPr/>
        <p:txBody>
          <a:bodyPr>
            <a:normAutofit/>
          </a:bodyPr>
          <a:lstStyle/>
          <a:p>
            <a:r>
              <a:rPr lang="en-US" dirty="0"/>
              <a:t>sales Prediction of online retail </a:t>
            </a:r>
            <a:endParaRPr lang="en-IN" dirty="0"/>
          </a:p>
        </p:txBody>
      </p:sp>
      <p:sp>
        <p:nvSpPr>
          <p:cNvPr id="3" name="Subtitle 2">
            <a:extLst>
              <a:ext uri="{FF2B5EF4-FFF2-40B4-BE49-F238E27FC236}">
                <a16:creationId xmlns:a16="http://schemas.microsoft.com/office/drawing/2014/main" id="{E9CED708-B6ED-3DDA-F308-E7B2D9F1F259}"/>
              </a:ext>
            </a:extLst>
          </p:cNvPr>
          <p:cNvSpPr>
            <a:spLocks noGrp="1"/>
          </p:cNvSpPr>
          <p:nvPr>
            <p:ph type="subTitle" idx="1"/>
          </p:nvPr>
        </p:nvSpPr>
        <p:spPr/>
        <p:txBody>
          <a:bodyPr>
            <a:normAutofit fontScale="92500" lnSpcReduction="20000"/>
          </a:bodyPr>
          <a:lstStyle/>
          <a:p>
            <a:r>
              <a:rPr lang="en-GB" sz="2800" dirty="0"/>
              <a:t>Capstone Project BIA batch- December 2023 – Yashank Karanwal</a:t>
            </a:r>
          </a:p>
          <a:p>
            <a:endParaRPr lang="en-IN" sz="2800" dirty="0"/>
          </a:p>
        </p:txBody>
      </p:sp>
    </p:spTree>
    <p:extLst>
      <p:ext uri="{BB962C8B-B14F-4D97-AF65-F5344CB8AC3E}">
        <p14:creationId xmlns:p14="http://schemas.microsoft.com/office/powerpoint/2010/main" val="8710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14990"/>
            <a:ext cx="12191999" cy="705460"/>
          </a:xfrm>
        </p:spPr>
        <p:txBody>
          <a:bodyPr>
            <a:normAutofit/>
          </a:bodyPr>
          <a:lstStyle/>
          <a:p>
            <a:pPr algn="ctr"/>
            <a:r>
              <a:rPr lang="en-US" sz="4800" u="sng" dirty="0"/>
              <a:t>Changing datatypes</a:t>
            </a:r>
            <a:endParaRPr lang="en-IN" sz="4800" u="sng" dirty="0"/>
          </a:p>
        </p:txBody>
      </p:sp>
      <p:pic>
        <p:nvPicPr>
          <p:cNvPr id="5" name="Picture 4">
            <a:extLst>
              <a:ext uri="{FF2B5EF4-FFF2-40B4-BE49-F238E27FC236}">
                <a16:creationId xmlns:a16="http://schemas.microsoft.com/office/drawing/2014/main" id="{14CECAC5-D0BF-C256-5A17-EA52CB125782}"/>
              </a:ext>
            </a:extLst>
          </p:cNvPr>
          <p:cNvPicPr>
            <a:picLocks noChangeAspect="1"/>
          </p:cNvPicPr>
          <p:nvPr/>
        </p:nvPicPr>
        <p:blipFill>
          <a:blip r:embed="rId2"/>
          <a:stretch>
            <a:fillRect/>
          </a:stretch>
        </p:blipFill>
        <p:spPr>
          <a:xfrm>
            <a:off x="-1" y="975248"/>
            <a:ext cx="4047345" cy="2232647"/>
          </a:xfrm>
          <a:prstGeom prst="rect">
            <a:avLst/>
          </a:prstGeom>
        </p:spPr>
      </p:pic>
      <p:sp>
        <p:nvSpPr>
          <p:cNvPr id="9" name="Content Placeholder 2">
            <a:extLst>
              <a:ext uri="{FF2B5EF4-FFF2-40B4-BE49-F238E27FC236}">
                <a16:creationId xmlns:a16="http://schemas.microsoft.com/office/drawing/2014/main" id="{72820EE3-3F0E-3D75-F859-B914417622DE}"/>
              </a:ext>
            </a:extLst>
          </p:cNvPr>
          <p:cNvSpPr txBox="1">
            <a:spLocks/>
          </p:cNvSpPr>
          <p:nvPr/>
        </p:nvSpPr>
        <p:spPr>
          <a:xfrm>
            <a:off x="2286001" y="1064061"/>
            <a:ext cx="9905999" cy="4133777"/>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sz="2000" dirty="0"/>
          </a:p>
        </p:txBody>
      </p:sp>
      <p:sp>
        <p:nvSpPr>
          <p:cNvPr id="10" name="TextBox 9">
            <a:extLst>
              <a:ext uri="{FF2B5EF4-FFF2-40B4-BE49-F238E27FC236}">
                <a16:creationId xmlns:a16="http://schemas.microsoft.com/office/drawing/2014/main" id="{4FA12812-009F-FFD6-4996-BD8DE597DFB6}"/>
              </a:ext>
            </a:extLst>
          </p:cNvPr>
          <p:cNvSpPr txBox="1"/>
          <p:nvPr/>
        </p:nvSpPr>
        <p:spPr>
          <a:xfrm>
            <a:off x="4047344" y="1064061"/>
            <a:ext cx="7974766"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First step in EDA is to check for the datatypes in our dataset. So, we get to know that the datatypes of InvoiceDate is in object format and CustomerID is in float format. So, we need to change the datatypes of InvoiceDate and CustomerID to int and datetime respectively. </a:t>
            </a:r>
            <a:endParaRPr lang="en-IN" sz="2400" dirty="0"/>
          </a:p>
        </p:txBody>
      </p:sp>
      <p:pic>
        <p:nvPicPr>
          <p:cNvPr id="14" name="Picture 13">
            <a:extLst>
              <a:ext uri="{FF2B5EF4-FFF2-40B4-BE49-F238E27FC236}">
                <a16:creationId xmlns:a16="http://schemas.microsoft.com/office/drawing/2014/main" id="{B88BEFA5-42C6-5A55-C5AE-575B83BB7162}"/>
              </a:ext>
            </a:extLst>
          </p:cNvPr>
          <p:cNvPicPr>
            <a:picLocks noChangeAspect="1"/>
          </p:cNvPicPr>
          <p:nvPr/>
        </p:nvPicPr>
        <p:blipFill>
          <a:blip r:embed="rId3"/>
          <a:stretch>
            <a:fillRect/>
          </a:stretch>
        </p:blipFill>
        <p:spPr>
          <a:xfrm>
            <a:off x="0" y="3777521"/>
            <a:ext cx="4047344" cy="2353897"/>
          </a:xfrm>
          <a:prstGeom prst="rect">
            <a:avLst/>
          </a:prstGeom>
        </p:spPr>
      </p:pic>
      <p:sp>
        <p:nvSpPr>
          <p:cNvPr id="17" name="TextBox 16">
            <a:extLst>
              <a:ext uri="{FF2B5EF4-FFF2-40B4-BE49-F238E27FC236}">
                <a16:creationId xmlns:a16="http://schemas.microsoft.com/office/drawing/2014/main" id="{2DBE9CCF-1387-1B64-1FAD-6EDBA6DFC282}"/>
              </a:ext>
            </a:extLst>
          </p:cNvPr>
          <p:cNvSpPr txBox="1"/>
          <p:nvPr/>
        </p:nvSpPr>
        <p:spPr>
          <a:xfrm>
            <a:off x="4047344" y="3997509"/>
            <a:ext cx="748009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this step, we have changed the datatypes of InvoiceDate and CustomerID to int and datetime format respectively which is quite evident from the picture.</a:t>
            </a:r>
            <a:endParaRPr lang="en-IN" sz="2400" dirty="0"/>
          </a:p>
        </p:txBody>
      </p:sp>
      <p:sp>
        <p:nvSpPr>
          <p:cNvPr id="4" name="TextBox 3">
            <a:extLst>
              <a:ext uri="{FF2B5EF4-FFF2-40B4-BE49-F238E27FC236}">
                <a16:creationId xmlns:a16="http://schemas.microsoft.com/office/drawing/2014/main" id="{B84CD22F-F5A8-FFEF-69C5-F90C97742FBD}"/>
              </a:ext>
            </a:extLst>
          </p:cNvPr>
          <p:cNvSpPr txBox="1"/>
          <p:nvPr/>
        </p:nvSpPr>
        <p:spPr>
          <a:xfrm>
            <a:off x="4072330" y="5286651"/>
            <a:ext cx="8144655" cy="769441"/>
          </a:xfrm>
          <a:prstGeom prst="rect">
            <a:avLst/>
          </a:prstGeom>
          <a:noFill/>
        </p:spPr>
        <p:txBody>
          <a:bodyPr wrap="square">
            <a:spAutoFit/>
          </a:bodyPr>
          <a:lstStyle/>
          <a:p>
            <a:r>
              <a:rPr lang="en-IN" sz="2200" b="1" dirty="0"/>
              <a:t>This step is crucial for ensuring data consistency and accuracy in subsequent analyses.</a:t>
            </a:r>
          </a:p>
        </p:txBody>
      </p:sp>
    </p:spTree>
    <p:extLst>
      <p:ext uri="{BB962C8B-B14F-4D97-AF65-F5344CB8AC3E}">
        <p14:creationId xmlns:p14="http://schemas.microsoft.com/office/powerpoint/2010/main" val="107448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0"/>
            <a:ext cx="12191999" cy="705460"/>
          </a:xfrm>
        </p:spPr>
        <p:txBody>
          <a:bodyPr>
            <a:normAutofit/>
          </a:bodyPr>
          <a:lstStyle/>
          <a:p>
            <a:pPr algn="ctr"/>
            <a:r>
              <a:rPr lang="en-US" sz="4800" u="sng" dirty="0"/>
              <a:t>handling null values</a:t>
            </a:r>
            <a:endParaRPr lang="en-IN" sz="4800" u="sng" dirty="0"/>
          </a:p>
        </p:txBody>
      </p:sp>
      <p:sp>
        <p:nvSpPr>
          <p:cNvPr id="9" name="Content Placeholder 2">
            <a:extLst>
              <a:ext uri="{FF2B5EF4-FFF2-40B4-BE49-F238E27FC236}">
                <a16:creationId xmlns:a16="http://schemas.microsoft.com/office/drawing/2014/main" id="{72820EE3-3F0E-3D75-F859-B914417622DE}"/>
              </a:ext>
            </a:extLst>
          </p:cNvPr>
          <p:cNvSpPr txBox="1">
            <a:spLocks/>
          </p:cNvSpPr>
          <p:nvPr/>
        </p:nvSpPr>
        <p:spPr>
          <a:xfrm>
            <a:off x="2286001" y="1064061"/>
            <a:ext cx="9905999" cy="4133777"/>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sz="2000" dirty="0"/>
          </a:p>
        </p:txBody>
      </p:sp>
      <p:sp>
        <p:nvSpPr>
          <p:cNvPr id="10" name="TextBox 9">
            <a:extLst>
              <a:ext uri="{FF2B5EF4-FFF2-40B4-BE49-F238E27FC236}">
                <a16:creationId xmlns:a16="http://schemas.microsoft.com/office/drawing/2014/main" id="{4FA12812-009F-FFD6-4996-BD8DE597DFB6}"/>
              </a:ext>
            </a:extLst>
          </p:cNvPr>
          <p:cNvSpPr txBox="1"/>
          <p:nvPr/>
        </p:nvSpPr>
        <p:spPr>
          <a:xfrm>
            <a:off x="3412758" y="1138771"/>
            <a:ext cx="860935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Second step in EDA is to check for the null values in our dataset. we get to know that there are 1454 null values in Description and 308950 null values in InvoiceDate features of the dataset. Now, our next step will be to remove all the null values in the dataset.</a:t>
            </a:r>
            <a:endParaRPr lang="en-IN" sz="2400" dirty="0"/>
          </a:p>
        </p:txBody>
      </p:sp>
      <p:sp>
        <p:nvSpPr>
          <p:cNvPr id="17" name="TextBox 16">
            <a:extLst>
              <a:ext uri="{FF2B5EF4-FFF2-40B4-BE49-F238E27FC236}">
                <a16:creationId xmlns:a16="http://schemas.microsoft.com/office/drawing/2014/main" id="{2DBE9CCF-1387-1B64-1FAD-6EDBA6DFC282}"/>
              </a:ext>
            </a:extLst>
          </p:cNvPr>
          <p:cNvSpPr txBox="1"/>
          <p:nvPr/>
        </p:nvSpPr>
        <p:spPr>
          <a:xfrm>
            <a:off x="7237752" y="3628178"/>
            <a:ext cx="4896784"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this step, we have removed the null values present in Description and InvoiceDate features which is quite evident from the picture.</a:t>
            </a:r>
            <a:endParaRPr lang="en-IN" sz="2400" dirty="0"/>
          </a:p>
        </p:txBody>
      </p:sp>
      <p:pic>
        <p:nvPicPr>
          <p:cNvPr id="4" name="Picture 3">
            <a:extLst>
              <a:ext uri="{FF2B5EF4-FFF2-40B4-BE49-F238E27FC236}">
                <a16:creationId xmlns:a16="http://schemas.microsoft.com/office/drawing/2014/main" id="{E11F82E7-8F13-60BF-5043-C5E16ED15E74}"/>
              </a:ext>
            </a:extLst>
          </p:cNvPr>
          <p:cNvPicPr>
            <a:picLocks noChangeAspect="1"/>
          </p:cNvPicPr>
          <p:nvPr/>
        </p:nvPicPr>
        <p:blipFill>
          <a:blip r:embed="rId2"/>
          <a:stretch>
            <a:fillRect/>
          </a:stretch>
        </p:blipFill>
        <p:spPr>
          <a:xfrm>
            <a:off x="0" y="735305"/>
            <a:ext cx="3124636" cy="2544579"/>
          </a:xfrm>
          <a:prstGeom prst="rect">
            <a:avLst/>
          </a:prstGeom>
        </p:spPr>
      </p:pic>
      <p:pic>
        <p:nvPicPr>
          <p:cNvPr id="7" name="Picture 6">
            <a:extLst>
              <a:ext uri="{FF2B5EF4-FFF2-40B4-BE49-F238E27FC236}">
                <a16:creationId xmlns:a16="http://schemas.microsoft.com/office/drawing/2014/main" id="{21199B97-4712-0000-BCF2-BB58D7A7AFAA}"/>
              </a:ext>
            </a:extLst>
          </p:cNvPr>
          <p:cNvPicPr>
            <a:picLocks noChangeAspect="1"/>
          </p:cNvPicPr>
          <p:nvPr/>
        </p:nvPicPr>
        <p:blipFill>
          <a:blip r:embed="rId3"/>
          <a:stretch>
            <a:fillRect/>
          </a:stretch>
        </p:blipFill>
        <p:spPr>
          <a:xfrm>
            <a:off x="-1" y="3762531"/>
            <a:ext cx="7180290" cy="2360164"/>
          </a:xfrm>
          <a:prstGeom prst="rect">
            <a:avLst/>
          </a:prstGeom>
        </p:spPr>
      </p:pic>
      <p:sp>
        <p:nvSpPr>
          <p:cNvPr id="5" name="TextBox 4">
            <a:extLst>
              <a:ext uri="{FF2B5EF4-FFF2-40B4-BE49-F238E27FC236}">
                <a16:creationId xmlns:a16="http://schemas.microsoft.com/office/drawing/2014/main" id="{5257ACCE-7A0A-F746-BA81-938C51674776}"/>
              </a:ext>
            </a:extLst>
          </p:cNvPr>
          <p:cNvSpPr txBox="1"/>
          <p:nvPr/>
        </p:nvSpPr>
        <p:spPr>
          <a:xfrm>
            <a:off x="7180289" y="5438115"/>
            <a:ext cx="4896784" cy="646331"/>
          </a:xfrm>
          <a:prstGeom prst="rect">
            <a:avLst/>
          </a:prstGeom>
          <a:noFill/>
        </p:spPr>
        <p:txBody>
          <a:bodyPr wrap="square">
            <a:spAutoFit/>
          </a:bodyPr>
          <a:lstStyle/>
          <a:p>
            <a:r>
              <a:rPr lang="en-IN" b="1" dirty="0"/>
              <a:t>This is essential to prevent errors in analysis and ensure the reliability of our findings.</a:t>
            </a:r>
          </a:p>
        </p:txBody>
      </p:sp>
    </p:spTree>
    <p:extLst>
      <p:ext uri="{BB962C8B-B14F-4D97-AF65-F5344CB8AC3E}">
        <p14:creationId xmlns:p14="http://schemas.microsoft.com/office/powerpoint/2010/main" val="129133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0"/>
            <a:ext cx="12191999" cy="705460"/>
          </a:xfrm>
        </p:spPr>
        <p:txBody>
          <a:bodyPr>
            <a:normAutofit/>
          </a:bodyPr>
          <a:lstStyle/>
          <a:p>
            <a:pPr algn="ctr"/>
            <a:r>
              <a:rPr lang="en-US" sz="4800" u="sng" dirty="0"/>
              <a:t>Monthly sales by quantity</a:t>
            </a:r>
            <a:endParaRPr lang="en-IN" sz="4800" u="sng" dirty="0"/>
          </a:p>
        </p:txBody>
      </p:sp>
      <p:sp>
        <p:nvSpPr>
          <p:cNvPr id="9" name="Content Placeholder 2">
            <a:extLst>
              <a:ext uri="{FF2B5EF4-FFF2-40B4-BE49-F238E27FC236}">
                <a16:creationId xmlns:a16="http://schemas.microsoft.com/office/drawing/2014/main" id="{72820EE3-3F0E-3D75-F859-B914417622DE}"/>
              </a:ext>
            </a:extLst>
          </p:cNvPr>
          <p:cNvSpPr txBox="1">
            <a:spLocks/>
          </p:cNvSpPr>
          <p:nvPr/>
        </p:nvSpPr>
        <p:spPr>
          <a:xfrm>
            <a:off x="5591331" y="3807502"/>
            <a:ext cx="6600669" cy="1390336"/>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sz="2000" dirty="0"/>
          </a:p>
        </p:txBody>
      </p:sp>
      <p:pic>
        <p:nvPicPr>
          <p:cNvPr id="5" name="Picture 4">
            <a:extLst>
              <a:ext uri="{FF2B5EF4-FFF2-40B4-BE49-F238E27FC236}">
                <a16:creationId xmlns:a16="http://schemas.microsoft.com/office/drawing/2014/main" id="{CACF790B-146A-E13F-668A-CC773F64B231}"/>
              </a:ext>
            </a:extLst>
          </p:cNvPr>
          <p:cNvPicPr>
            <a:picLocks noChangeAspect="1"/>
          </p:cNvPicPr>
          <p:nvPr/>
        </p:nvPicPr>
        <p:blipFill>
          <a:blip r:embed="rId2"/>
          <a:stretch>
            <a:fillRect/>
          </a:stretch>
        </p:blipFill>
        <p:spPr>
          <a:xfrm>
            <a:off x="-1" y="2510852"/>
            <a:ext cx="12192000" cy="3641688"/>
          </a:xfrm>
          <a:prstGeom prst="rect">
            <a:avLst/>
          </a:prstGeom>
        </p:spPr>
      </p:pic>
      <p:sp>
        <p:nvSpPr>
          <p:cNvPr id="8" name="TextBox 7">
            <a:extLst>
              <a:ext uri="{FF2B5EF4-FFF2-40B4-BE49-F238E27FC236}">
                <a16:creationId xmlns:a16="http://schemas.microsoft.com/office/drawing/2014/main" id="{AD556E9E-4E06-60AF-C3AC-1837E55A2D01}"/>
              </a:ext>
            </a:extLst>
          </p:cNvPr>
          <p:cNvSpPr txBox="1"/>
          <p:nvPr/>
        </p:nvSpPr>
        <p:spPr>
          <a:xfrm>
            <a:off x="0" y="754531"/>
            <a:ext cx="12192000" cy="1107996"/>
          </a:xfrm>
          <a:prstGeom prst="rect">
            <a:avLst/>
          </a:prstGeom>
          <a:noFill/>
        </p:spPr>
        <p:txBody>
          <a:bodyPr wrap="square">
            <a:spAutoFit/>
          </a:bodyPr>
          <a:lstStyle/>
          <a:p>
            <a:pPr marL="285750" indent="-285750">
              <a:buFont typeface="Arial" panose="020B0604020202020204" pitchFamily="34" charset="0"/>
              <a:buChar char="•"/>
            </a:pPr>
            <a:r>
              <a:rPr lang="en-US" sz="2200" dirty="0"/>
              <a:t>Total sales appear to be increasing over the year. There is an upward trend in the line graph.</a:t>
            </a:r>
          </a:p>
          <a:p>
            <a:pPr marL="285750" indent="-285750">
              <a:buFont typeface="Arial" panose="020B0604020202020204" pitchFamily="34" charset="0"/>
              <a:buChar char="•"/>
            </a:pPr>
            <a:r>
              <a:rPr lang="en-US" sz="2200" dirty="0"/>
              <a:t>There is some seasonality to the data. Sales appear to be higher in some months than others. For example, sales appear to be the highest in the month of September compared with the other months.</a:t>
            </a:r>
            <a:endParaRPr lang="en-IN" sz="2200" dirty="0"/>
          </a:p>
        </p:txBody>
      </p:sp>
      <p:sp>
        <p:nvSpPr>
          <p:cNvPr id="4" name="TextBox 3">
            <a:extLst>
              <a:ext uri="{FF2B5EF4-FFF2-40B4-BE49-F238E27FC236}">
                <a16:creationId xmlns:a16="http://schemas.microsoft.com/office/drawing/2014/main" id="{AB634796-B356-A2C0-B7EB-6ABE16B58111}"/>
              </a:ext>
            </a:extLst>
          </p:cNvPr>
          <p:cNvSpPr txBox="1"/>
          <p:nvPr/>
        </p:nvSpPr>
        <p:spPr>
          <a:xfrm>
            <a:off x="-1" y="1986634"/>
            <a:ext cx="12191998" cy="369332"/>
          </a:xfrm>
          <a:prstGeom prst="rect">
            <a:avLst/>
          </a:prstGeom>
          <a:noFill/>
        </p:spPr>
        <p:txBody>
          <a:bodyPr wrap="square">
            <a:spAutoFit/>
          </a:bodyPr>
          <a:lstStyle/>
          <a:p>
            <a:pPr algn="ctr"/>
            <a:r>
              <a:rPr lang="en-IN" b="1" dirty="0"/>
              <a:t>Understanding these trends helps in planning inventory and marketing activities around peak sales periods.</a:t>
            </a:r>
          </a:p>
        </p:txBody>
      </p:sp>
    </p:spTree>
    <p:extLst>
      <p:ext uri="{BB962C8B-B14F-4D97-AF65-F5344CB8AC3E}">
        <p14:creationId xmlns:p14="http://schemas.microsoft.com/office/powerpoint/2010/main" val="154864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0"/>
            <a:ext cx="12192000" cy="705460"/>
          </a:xfrm>
        </p:spPr>
        <p:txBody>
          <a:bodyPr>
            <a:normAutofit/>
          </a:bodyPr>
          <a:lstStyle/>
          <a:p>
            <a:pPr algn="ctr"/>
            <a:r>
              <a:rPr lang="en-US" sz="4800" u="sng" dirty="0"/>
              <a:t>Top 10 selling products</a:t>
            </a:r>
            <a:endParaRPr lang="en-IN" sz="4800" u="sng" dirty="0"/>
          </a:p>
        </p:txBody>
      </p:sp>
      <p:sp>
        <p:nvSpPr>
          <p:cNvPr id="9" name="Content Placeholder 2">
            <a:extLst>
              <a:ext uri="{FF2B5EF4-FFF2-40B4-BE49-F238E27FC236}">
                <a16:creationId xmlns:a16="http://schemas.microsoft.com/office/drawing/2014/main" id="{72820EE3-3F0E-3D75-F859-B914417622DE}"/>
              </a:ext>
            </a:extLst>
          </p:cNvPr>
          <p:cNvSpPr txBox="1">
            <a:spLocks/>
          </p:cNvSpPr>
          <p:nvPr/>
        </p:nvSpPr>
        <p:spPr>
          <a:xfrm>
            <a:off x="5591331" y="3807502"/>
            <a:ext cx="6600669" cy="1390336"/>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sz="2000" dirty="0"/>
          </a:p>
        </p:txBody>
      </p:sp>
      <p:pic>
        <p:nvPicPr>
          <p:cNvPr id="4" name="Picture 3">
            <a:extLst>
              <a:ext uri="{FF2B5EF4-FFF2-40B4-BE49-F238E27FC236}">
                <a16:creationId xmlns:a16="http://schemas.microsoft.com/office/drawing/2014/main" id="{24DA8EBE-9AE7-973A-2EF4-7B1784775300}"/>
              </a:ext>
            </a:extLst>
          </p:cNvPr>
          <p:cNvPicPr>
            <a:picLocks noChangeAspect="1"/>
          </p:cNvPicPr>
          <p:nvPr/>
        </p:nvPicPr>
        <p:blipFill>
          <a:blip r:embed="rId2"/>
          <a:stretch>
            <a:fillRect/>
          </a:stretch>
        </p:blipFill>
        <p:spPr>
          <a:xfrm>
            <a:off x="0" y="2713220"/>
            <a:ext cx="12192000" cy="3408388"/>
          </a:xfrm>
          <a:prstGeom prst="rect">
            <a:avLst/>
          </a:prstGeom>
        </p:spPr>
      </p:pic>
      <p:sp>
        <p:nvSpPr>
          <p:cNvPr id="5" name="TextBox 4">
            <a:extLst>
              <a:ext uri="{FF2B5EF4-FFF2-40B4-BE49-F238E27FC236}">
                <a16:creationId xmlns:a16="http://schemas.microsoft.com/office/drawing/2014/main" id="{DDDF7991-31D5-78C6-5E9D-1B9C6340E29F}"/>
              </a:ext>
            </a:extLst>
          </p:cNvPr>
          <p:cNvSpPr txBox="1"/>
          <p:nvPr/>
        </p:nvSpPr>
        <p:spPr>
          <a:xfrm>
            <a:off x="0" y="688651"/>
            <a:ext cx="12192000" cy="1446550"/>
          </a:xfrm>
          <a:prstGeom prst="rect">
            <a:avLst/>
          </a:prstGeom>
          <a:noFill/>
        </p:spPr>
        <p:txBody>
          <a:bodyPr wrap="square">
            <a:spAutoFit/>
          </a:bodyPr>
          <a:lstStyle/>
          <a:p>
            <a:pPr marL="285750" indent="-285750">
              <a:buFont typeface="Arial" panose="020B0604020202020204" pitchFamily="34" charset="0"/>
              <a:buChar char="•"/>
            </a:pPr>
            <a:r>
              <a:rPr lang="en-IN" sz="2200" dirty="0"/>
              <a:t>Paper crafts are the most popular product, followed by World War 2 gliders and jumbo red retro spot bags. This suggests that people are interested in inexpensive, creative activities and nostalgic items.</a:t>
            </a:r>
          </a:p>
          <a:p>
            <a:pPr marL="285750" indent="-285750">
              <a:buFont typeface="Arial" panose="020B0604020202020204" pitchFamily="34" charset="0"/>
              <a:buChar char="•"/>
            </a:pPr>
            <a:r>
              <a:rPr lang="en-IN" sz="2200" dirty="0"/>
              <a:t>The popularity of bird-themed items (little birdie, assorted colour bird ornament) suggests a trend in home decor.</a:t>
            </a:r>
          </a:p>
        </p:txBody>
      </p:sp>
      <p:sp>
        <p:nvSpPr>
          <p:cNvPr id="6" name="TextBox 5">
            <a:extLst>
              <a:ext uri="{FF2B5EF4-FFF2-40B4-BE49-F238E27FC236}">
                <a16:creationId xmlns:a16="http://schemas.microsoft.com/office/drawing/2014/main" id="{2515F225-6880-A216-598B-1BC31660E861}"/>
              </a:ext>
            </a:extLst>
          </p:cNvPr>
          <p:cNvSpPr txBox="1"/>
          <p:nvPr/>
        </p:nvSpPr>
        <p:spPr>
          <a:xfrm>
            <a:off x="0" y="2135201"/>
            <a:ext cx="12192000" cy="400110"/>
          </a:xfrm>
          <a:prstGeom prst="rect">
            <a:avLst/>
          </a:prstGeom>
          <a:noFill/>
        </p:spPr>
        <p:txBody>
          <a:bodyPr wrap="square">
            <a:spAutoFit/>
          </a:bodyPr>
          <a:lstStyle/>
          <a:p>
            <a:pPr algn="ctr"/>
            <a:r>
              <a:rPr lang="en-IN" sz="2000" b="1" dirty="0"/>
              <a:t>Knowing the top-selling products helps in stock prioritization and targeted promotions.</a:t>
            </a:r>
          </a:p>
        </p:txBody>
      </p:sp>
    </p:spTree>
    <p:extLst>
      <p:ext uri="{BB962C8B-B14F-4D97-AF65-F5344CB8AC3E}">
        <p14:creationId xmlns:p14="http://schemas.microsoft.com/office/powerpoint/2010/main" val="62514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0"/>
            <a:ext cx="12192000" cy="705460"/>
          </a:xfrm>
        </p:spPr>
        <p:txBody>
          <a:bodyPr>
            <a:normAutofit/>
          </a:bodyPr>
          <a:lstStyle/>
          <a:p>
            <a:pPr algn="ctr"/>
            <a:r>
              <a:rPr lang="en-US" sz="4800" u="sng" dirty="0"/>
              <a:t>Total quantity on monthly basis</a:t>
            </a:r>
            <a:endParaRPr lang="en-IN" sz="4800" u="sng" dirty="0"/>
          </a:p>
        </p:txBody>
      </p:sp>
      <p:sp>
        <p:nvSpPr>
          <p:cNvPr id="9" name="Content Placeholder 2">
            <a:extLst>
              <a:ext uri="{FF2B5EF4-FFF2-40B4-BE49-F238E27FC236}">
                <a16:creationId xmlns:a16="http://schemas.microsoft.com/office/drawing/2014/main" id="{72820EE3-3F0E-3D75-F859-B914417622DE}"/>
              </a:ext>
            </a:extLst>
          </p:cNvPr>
          <p:cNvSpPr txBox="1">
            <a:spLocks/>
          </p:cNvSpPr>
          <p:nvPr/>
        </p:nvSpPr>
        <p:spPr>
          <a:xfrm>
            <a:off x="5591331" y="3807502"/>
            <a:ext cx="6600669" cy="1390336"/>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sz="2000" dirty="0"/>
          </a:p>
        </p:txBody>
      </p:sp>
      <p:pic>
        <p:nvPicPr>
          <p:cNvPr id="5" name="Picture 4">
            <a:extLst>
              <a:ext uri="{FF2B5EF4-FFF2-40B4-BE49-F238E27FC236}">
                <a16:creationId xmlns:a16="http://schemas.microsoft.com/office/drawing/2014/main" id="{084AB5A4-F6D0-984E-BDF8-179CD6780FEF}"/>
              </a:ext>
            </a:extLst>
          </p:cNvPr>
          <p:cNvPicPr>
            <a:picLocks noChangeAspect="1"/>
          </p:cNvPicPr>
          <p:nvPr/>
        </p:nvPicPr>
        <p:blipFill>
          <a:blip r:embed="rId2"/>
          <a:stretch>
            <a:fillRect/>
          </a:stretch>
        </p:blipFill>
        <p:spPr>
          <a:xfrm>
            <a:off x="0" y="2863121"/>
            <a:ext cx="12192000" cy="3258485"/>
          </a:xfrm>
          <a:prstGeom prst="rect">
            <a:avLst/>
          </a:prstGeom>
        </p:spPr>
      </p:pic>
      <p:sp>
        <p:nvSpPr>
          <p:cNvPr id="4" name="TextBox 3">
            <a:extLst>
              <a:ext uri="{FF2B5EF4-FFF2-40B4-BE49-F238E27FC236}">
                <a16:creationId xmlns:a16="http://schemas.microsoft.com/office/drawing/2014/main" id="{A5495476-74E6-6A1B-33E0-351B15DA041D}"/>
              </a:ext>
            </a:extLst>
          </p:cNvPr>
          <p:cNvSpPr txBox="1"/>
          <p:nvPr/>
        </p:nvSpPr>
        <p:spPr>
          <a:xfrm>
            <a:off x="0" y="813571"/>
            <a:ext cx="12192000" cy="1446550"/>
          </a:xfrm>
          <a:prstGeom prst="rect">
            <a:avLst/>
          </a:prstGeom>
          <a:noFill/>
        </p:spPr>
        <p:txBody>
          <a:bodyPr wrap="square">
            <a:spAutoFit/>
          </a:bodyPr>
          <a:lstStyle/>
          <a:p>
            <a:pPr marL="285750" indent="-285750">
              <a:buFont typeface="Arial" panose="020B0604020202020204" pitchFamily="34" charset="0"/>
              <a:buChar char="•"/>
            </a:pPr>
            <a:r>
              <a:rPr lang="en-IN" sz="2200" dirty="0"/>
              <a:t>The graph indicates a seasonal pattern in marketing role quantity. There are fluctuations throughout the year, with a potential decline in December (month 12).</a:t>
            </a:r>
          </a:p>
          <a:p>
            <a:pPr marL="285750" indent="-285750">
              <a:buFont typeface="Arial" panose="020B0604020202020204" pitchFamily="34" charset="0"/>
              <a:buChar char="•"/>
            </a:pPr>
            <a:r>
              <a:rPr lang="en-IN" sz="2200" dirty="0"/>
              <a:t>Despite the seasonal variations, there seems to be an overall increasing trend in the total quantity of marketing roles across the year.</a:t>
            </a:r>
          </a:p>
        </p:txBody>
      </p:sp>
      <p:sp>
        <p:nvSpPr>
          <p:cNvPr id="6" name="TextBox 5">
            <a:extLst>
              <a:ext uri="{FF2B5EF4-FFF2-40B4-BE49-F238E27FC236}">
                <a16:creationId xmlns:a16="http://schemas.microsoft.com/office/drawing/2014/main" id="{53948E11-42FC-F531-0220-819F05A8BCF6}"/>
              </a:ext>
            </a:extLst>
          </p:cNvPr>
          <p:cNvSpPr txBox="1"/>
          <p:nvPr/>
        </p:nvSpPr>
        <p:spPr>
          <a:xfrm>
            <a:off x="0" y="2271717"/>
            <a:ext cx="12192000" cy="400110"/>
          </a:xfrm>
          <a:prstGeom prst="rect">
            <a:avLst/>
          </a:prstGeom>
          <a:noFill/>
        </p:spPr>
        <p:txBody>
          <a:bodyPr wrap="square">
            <a:spAutoFit/>
          </a:bodyPr>
          <a:lstStyle/>
          <a:p>
            <a:pPr algn="ctr"/>
            <a:r>
              <a:rPr lang="en-IN" sz="2000" b="1" dirty="0"/>
              <a:t>These trends are crucial for understanding seasonality and demand fluctuations.</a:t>
            </a:r>
          </a:p>
        </p:txBody>
      </p:sp>
    </p:spTree>
    <p:extLst>
      <p:ext uri="{BB962C8B-B14F-4D97-AF65-F5344CB8AC3E}">
        <p14:creationId xmlns:p14="http://schemas.microsoft.com/office/powerpoint/2010/main" val="371358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0AF54-C784-3BE3-41A0-B8BBD0CB6FDC}"/>
              </a:ext>
            </a:extLst>
          </p:cNvPr>
          <p:cNvSpPr txBox="1">
            <a:spLocks/>
          </p:cNvSpPr>
          <p:nvPr/>
        </p:nvSpPr>
        <p:spPr>
          <a:xfrm>
            <a:off x="0" y="2512676"/>
            <a:ext cx="12192000" cy="1129934"/>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600" b="1" dirty="0"/>
              <a:t>Feature engineering</a:t>
            </a:r>
          </a:p>
        </p:txBody>
      </p:sp>
    </p:spTree>
    <p:extLst>
      <p:ext uri="{BB962C8B-B14F-4D97-AF65-F5344CB8AC3E}">
        <p14:creationId xmlns:p14="http://schemas.microsoft.com/office/powerpoint/2010/main" val="166549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A82910-7E21-34F7-D96B-B39036F0870E}"/>
              </a:ext>
            </a:extLst>
          </p:cNvPr>
          <p:cNvSpPr txBox="1"/>
          <p:nvPr/>
        </p:nvSpPr>
        <p:spPr>
          <a:xfrm>
            <a:off x="0" y="0"/>
            <a:ext cx="12192000" cy="3970318"/>
          </a:xfrm>
          <a:prstGeom prst="rect">
            <a:avLst/>
          </a:prstGeom>
          <a:noFill/>
        </p:spPr>
        <p:txBody>
          <a:bodyPr wrap="square">
            <a:spAutoFit/>
          </a:bodyPr>
          <a:lstStyle/>
          <a:p>
            <a:pPr marL="285750" indent="-285750">
              <a:buFont typeface="Arial" panose="020B0604020202020204" pitchFamily="34" charset="0"/>
              <a:buChar char="•"/>
            </a:pPr>
            <a:r>
              <a:rPr lang="en-US" b="1" dirty="0"/>
              <a:t>Created New Features:</a:t>
            </a:r>
            <a:endParaRPr lang="en-US" dirty="0"/>
          </a:p>
          <a:p>
            <a:r>
              <a:rPr lang="en-US" dirty="0"/>
              <a:t> Created a </a:t>
            </a:r>
            <a:r>
              <a:rPr lang="en-US" b="1" dirty="0"/>
              <a:t>TotalPrice</a:t>
            </a:r>
            <a:r>
              <a:rPr lang="en-US" dirty="0"/>
              <a:t> feature by multiplying the quantity of items by their unit price to understand the revenue from each transaction.</a:t>
            </a:r>
          </a:p>
          <a:p>
            <a:endParaRPr lang="en-US" dirty="0"/>
          </a:p>
          <a:p>
            <a:pPr marL="285750" indent="-285750">
              <a:buFont typeface="Arial" panose="020B0604020202020204" pitchFamily="34" charset="0"/>
              <a:buChar char="•"/>
            </a:pPr>
            <a:r>
              <a:rPr lang="en-US" b="1" dirty="0"/>
              <a:t>Extracting Date-Related Features:</a:t>
            </a:r>
          </a:p>
          <a:p>
            <a:r>
              <a:rPr lang="en-US" dirty="0"/>
              <a:t> Extracted year, month, day, and hour from InvoiceDate to capture seasonal trends and the impact of the time of day on sales.</a:t>
            </a:r>
          </a:p>
          <a:p>
            <a:endParaRPr lang="en-US" dirty="0"/>
          </a:p>
          <a:p>
            <a:pPr marL="285750" indent="-285750">
              <a:buFont typeface="Arial" panose="020B0604020202020204" pitchFamily="34" charset="0"/>
              <a:buChar char="•"/>
            </a:pPr>
            <a:r>
              <a:rPr lang="en-US" b="1" dirty="0"/>
              <a:t>Encoding Categorical Variables:</a:t>
            </a:r>
            <a:endParaRPr lang="en-US" dirty="0"/>
          </a:p>
          <a:p>
            <a:r>
              <a:rPr lang="en-US" dirty="0"/>
              <a:t> Transformed country names into numerical values using Label Encoding to ensure compatibility with our machine learning models.</a:t>
            </a:r>
          </a:p>
          <a:p>
            <a:endParaRPr lang="en-US" dirty="0"/>
          </a:p>
          <a:p>
            <a:pPr marL="285750" indent="-285750">
              <a:buFont typeface="Arial" panose="020B0604020202020204" pitchFamily="34" charset="0"/>
              <a:buChar char="•"/>
            </a:pPr>
            <a:r>
              <a:rPr lang="en-US" b="1" dirty="0"/>
              <a:t>Defining Features and Target Variable:</a:t>
            </a:r>
            <a:endParaRPr lang="en-US" dirty="0"/>
          </a:p>
          <a:p>
            <a:r>
              <a:rPr lang="en-US" dirty="0"/>
              <a:t> Selected key features such as quantity, unit price, country, and date details to predict the total revenue (TotalPrice) from each transaction.</a:t>
            </a:r>
            <a:endParaRPr lang="en-IN" dirty="0"/>
          </a:p>
        </p:txBody>
      </p:sp>
      <p:pic>
        <p:nvPicPr>
          <p:cNvPr id="9" name="Picture 8">
            <a:extLst>
              <a:ext uri="{FF2B5EF4-FFF2-40B4-BE49-F238E27FC236}">
                <a16:creationId xmlns:a16="http://schemas.microsoft.com/office/drawing/2014/main" id="{5D165D17-C892-72A1-3A04-38125923E1C5}"/>
              </a:ext>
            </a:extLst>
          </p:cNvPr>
          <p:cNvPicPr>
            <a:picLocks noChangeAspect="1"/>
          </p:cNvPicPr>
          <p:nvPr/>
        </p:nvPicPr>
        <p:blipFill>
          <a:blip r:embed="rId2"/>
          <a:stretch>
            <a:fillRect/>
          </a:stretch>
        </p:blipFill>
        <p:spPr>
          <a:xfrm>
            <a:off x="0" y="3970317"/>
            <a:ext cx="12191999" cy="2160659"/>
          </a:xfrm>
          <a:prstGeom prst="rect">
            <a:avLst/>
          </a:prstGeom>
        </p:spPr>
      </p:pic>
    </p:spTree>
    <p:extLst>
      <p:ext uri="{BB962C8B-B14F-4D97-AF65-F5344CB8AC3E}">
        <p14:creationId xmlns:p14="http://schemas.microsoft.com/office/powerpoint/2010/main" val="210967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0AF54-C784-3BE3-41A0-B8BBD0CB6FDC}"/>
              </a:ext>
            </a:extLst>
          </p:cNvPr>
          <p:cNvSpPr txBox="1">
            <a:spLocks/>
          </p:cNvSpPr>
          <p:nvPr/>
        </p:nvSpPr>
        <p:spPr>
          <a:xfrm>
            <a:off x="0" y="2512676"/>
            <a:ext cx="12192000" cy="1129934"/>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600" b="1" dirty="0"/>
              <a:t>Models and results</a:t>
            </a:r>
          </a:p>
        </p:txBody>
      </p:sp>
    </p:spTree>
    <p:extLst>
      <p:ext uri="{BB962C8B-B14F-4D97-AF65-F5344CB8AC3E}">
        <p14:creationId xmlns:p14="http://schemas.microsoft.com/office/powerpoint/2010/main" val="6382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0"/>
            <a:ext cx="12192000" cy="705460"/>
          </a:xfrm>
        </p:spPr>
        <p:txBody>
          <a:bodyPr>
            <a:normAutofit/>
          </a:bodyPr>
          <a:lstStyle/>
          <a:p>
            <a:pPr algn="ctr"/>
            <a:r>
              <a:rPr lang="en-US" sz="4800" u="sng" dirty="0"/>
              <a:t>Models results</a:t>
            </a:r>
            <a:endParaRPr lang="en-IN" sz="4800" u="sng" dirty="0"/>
          </a:p>
        </p:txBody>
      </p:sp>
      <p:sp>
        <p:nvSpPr>
          <p:cNvPr id="4" name="Rectangle 3">
            <a:extLst>
              <a:ext uri="{FF2B5EF4-FFF2-40B4-BE49-F238E27FC236}">
                <a16:creationId xmlns:a16="http://schemas.microsoft.com/office/drawing/2014/main" id="{C80C29A3-7336-1554-D4D8-85253A83F9E9}"/>
              </a:ext>
            </a:extLst>
          </p:cNvPr>
          <p:cNvSpPr/>
          <p:nvPr/>
        </p:nvSpPr>
        <p:spPr>
          <a:xfrm>
            <a:off x="-1" y="2499610"/>
            <a:ext cx="2910591" cy="92939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LINEAR REGRESSION</a:t>
            </a:r>
            <a:endParaRPr lang="en-IN" dirty="0"/>
          </a:p>
        </p:txBody>
      </p:sp>
      <p:sp>
        <p:nvSpPr>
          <p:cNvPr id="6" name="Rectangle 5">
            <a:extLst>
              <a:ext uri="{FF2B5EF4-FFF2-40B4-BE49-F238E27FC236}">
                <a16:creationId xmlns:a16="http://schemas.microsoft.com/office/drawing/2014/main" id="{03101FD3-D00A-D0AF-104A-DCEE397C1A73}"/>
              </a:ext>
            </a:extLst>
          </p:cNvPr>
          <p:cNvSpPr/>
          <p:nvPr/>
        </p:nvSpPr>
        <p:spPr>
          <a:xfrm>
            <a:off x="0" y="3429000"/>
            <a:ext cx="2910591" cy="2777716"/>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marL="285750" lvl="0" indent="-285750">
              <a:buFont typeface="Arial" panose="020B0604020202020204" pitchFamily="34" charset="0"/>
              <a:buChar char="•"/>
            </a:pPr>
            <a:r>
              <a:rPr lang="en-US" sz="2000" dirty="0"/>
              <a:t>Train MSE-12363.69</a:t>
            </a:r>
            <a:endParaRPr lang="en-IN" sz="2000" dirty="0"/>
          </a:p>
          <a:p>
            <a:pPr marL="285750" lvl="0" indent="-285750">
              <a:buFont typeface="Arial" panose="020B0604020202020204" pitchFamily="34" charset="0"/>
              <a:buChar char="•"/>
            </a:pPr>
            <a:r>
              <a:rPr lang="en-US" sz="2000" dirty="0"/>
              <a:t>Train R2 Score-93.66%</a:t>
            </a:r>
            <a:endParaRPr lang="en-IN" sz="2000" dirty="0"/>
          </a:p>
          <a:p>
            <a:pPr marL="285750" lvl="0" indent="-285750">
              <a:buFont typeface="Arial" panose="020B0604020202020204" pitchFamily="34" charset="0"/>
              <a:buChar char="•"/>
            </a:pPr>
            <a:r>
              <a:rPr lang="en-US" sz="2000" dirty="0"/>
              <a:t>Test MSE-3513.08</a:t>
            </a:r>
            <a:endParaRPr lang="en-IN" sz="2000" dirty="0"/>
          </a:p>
          <a:p>
            <a:pPr marL="285750" lvl="0" indent="-285750">
              <a:buFont typeface="Arial" panose="020B0604020202020204" pitchFamily="34" charset="0"/>
              <a:buChar char="•"/>
            </a:pPr>
            <a:r>
              <a:rPr lang="en-US" sz="2000" dirty="0"/>
              <a:t>Test R2 Score-17%</a:t>
            </a:r>
            <a:endParaRPr lang="en-IN" sz="2000" dirty="0"/>
          </a:p>
        </p:txBody>
      </p:sp>
      <p:sp>
        <p:nvSpPr>
          <p:cNvPr id="7" name="Rectangle 6">
            <a:extLst>
              <a:ext uri="{FF2B5EF4-FFF2-40B4-BE49-F238E27FC236}">
                <a16:creationId xmlns:a16="http://schemas.microsoft.com/office/drawing/2014/main" id="{2EDC3107-DC92-A6C1-2174-FEE792E03D78}"/>
              </a:ext>
            </a:extLst>
          </p:cNvPr>
          <p:cNvSpPr/>
          <p:nvPr/>
        </p:nvSpPr>
        <p:spPr>
          <a:xfrm>
            <a:off x="3098589" y="2468707"/>
            <a:ext cx="2910593" cy="960293"/>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DECISION TREE</a:t>
            </a:r>
            <a:endParaRPr lang="en-IN" dirty="0"/>
          </a:p>
        </p:txBody>
      </p:sp>
      <p:sp>
        <p:nvSpPr>
          <p:cNvPr id="10" name="Rectangle 9">
            <a:extLst>
              <a:ext uri="{FF2B5EF4-FFF2-40B4-BE49-F238E27FC236}">
                <a16:creationId xmlns:a16="http://schemas.microsoft.com/office/drawing/2014/main" id="{7F59B218-8771-8527-9A76-4B6AE8104C7C}"/>
              </a:ext>
            </a:extLst>
          </p:cNvPr>
          <p:cNvSpPr/>
          <p:nvPr/>
        </p:nvSpPr>
        <p:spPr>
          <a:xfrm>
            <a:off x="6208423" y="2499610"/>
            <a:ext cx="2910593" cy="929390"/>
          </a:xfrm>
          <a:prstGeom prst="rect">
            <a:avLst/>
          </a:prstGeom>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en-IN" dirty="0"/>
          </a:p>
        </p:txBody>
      </p:sp>
      <p:sp>
        <p:nvSpPr>
          <p:cNvPr id="11" name="Rectangle 10">
            <a:extLst>
              <a:ext uri="{FF2B5EF4-FFF2-40B4-BE49-F238E27FC236}">
                <a16:creationId xmlns:a16="http://schemas.microsoft.com/office/drawing/2014/main" id="{BB7F0FED-7E1D-E572-9040-AB240AA04FD2}"/>
              </a:ext>
            </a:extLst>
          </p:cNvPr>
          <p:cNvSpPr/>
          <p:nvPr/>
        </p:nvSpPr>
        <p:spPr>
          <a:xfrm>
            <a:off x="9281407" y="2499610"/>
            <a:ext cx="2910593" cy="92939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dirty="0"/>
              <a:t>GRADIENT BOOSTING</a:t>
            </a:r>
            <a:endParaRPr lang="en-IN" dirty="0"/>
          </a:p>
        </p:txBody>
      </p:sp>
      <p:sp>
        <p:nvSpPr>
          <p:cNvPr id="12" name="Rectangle 11">
            <a:extLst>
              <a:ext uri="{FF2B5EF4-FFF2-40B4-BE49-F238E27FC236}">
                <a16:creationId xmlns:a16="http://schemas.microsoft.com/office/drawing/2014/main" id="{EFD4F9D6-F20E-19FE-62BF-BB61BE059C05}"/>
              </a:ext>
            </a:extLst>
          </p:cNvPr>
          <p:cNvSpPr/>
          <p:nvPr/>
        </p:nvSpPr>
        <p:spPr>
          <a:xfrm>
            <a:off x="3109832" y="3429000"/>
            <a:ext cx="2899350" cy="2777716"/>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marL="285750" lvl="0" indent="-285750">
              <a:buFont typeface="Arial" panose="020B0604020202020204" pitchFamily="34" charset="0"/>
              <a:buChar char="•"/>
            </a:pPr>
            <a:r>
              <a:rPr lang="en-US" sz="2000" dirty="0"/>
              <a:t>Train MSE-1.29</a:t>
            </a:r>
            <a:endParaRPr lang="en-IN" sz="2000" dirty="0"/>
          </a:p>
          <a:p>
            <a:pPr marL="285750" lvl="0" indent="-285750">
              <a:buFont typeface="Arial" panose="020B0604020202020204" pitchFamily="34" charset="0"/>
              <a:buChar char="•"/>
            </a:pPr>
            <a:r>
              <a:rPr lang="en-US" sz="2000" dirty="0"/>
              <a:t>Train R2 Score-99.12%</a:t>
            </a:r>
            <a:endParaRPr lang="en-IN" sz="2000" dirty="0"/>
          </a:p>
          <a:p>
            <a:pPr marL="285750" lvl="0" indent="-285750">
              <a:buFont typeface="Arial" panose="020B0604020202020204" pitchFamily="34" charset="0"/>
              <a:buChar char="•"/>
            </a:pPr>
            <a:r>
              <a:rPr lang="en-US" sz="2000" dirty="0"/>
              <a:t>Test MSE-115.14</a:t>
            </a:r>
            <a:endParaRPr lang="en-IN" sz="2000" dirty="0"/>
          </a:p>
          <a:p>
            <a:pPr marL="285750" lvl="0" indent="-285750">
              <a:buFont typeface="Arial" panose="020B0604020202020204" pitchFamily="34" charset="0"/>
              <a:buChar char="•"/>
            </a:pPr>
            <a:r>
              <a:rPr lang="en-US" sz="2000" dirty="0"/>
              <a:t>Test R2 Score-97.29%</a:t>
            </a:r>
            <a:endParaRPr lang="en-IN" sz="2000" dirty="0"/>
          </a:p>
        </p:txBody>
      </p:sp>
      <p:sp>
        <p:nvSpPr>
          <p:cNvPr id="13" name="Rectangle 12">
            <a:extLst>
              <a:ext uri="{FF2B5EF4-FFF2-40B4-BE49-F238E27FC236}">
                <a16:creationId xmlns:a16="http://schemas.microsoft.com/office/drawing/2014/main" id="{1BCAB738-B4DE-3E9F-FBEB-0B355E576F20}"/>
              </a:ext>
            </a:extLst>
          </p:cNvPr>
          <p:cNvSpPr/>
          <p:nvPr/>
        </p:nvSpPr>
        <p:spPr>
          <a:xfrm>
            <a:off x="9281407" y="3429000"/>
            <a:ext cx="2910593" cy="277771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marL="285750" lvl="0" indent="-285750">
              <a:buFont typeface="Arial" panose="020B0604020202020204" pitchFamily="34" charset="0"/>
              <a:buChar char="•"/>
            </a:pPr>
            <a:r>
              <a:rPr lang="en-US" sz="2000" dirty="0"/>
              <a:t>Train MSE-123.62</a:t>
            </a:r>
            <a:endParaRPr lang="en-IN" sz="2000" dirty="0"/>
          </a:p>
          <a:p>
            <a:pPr marL="285750" lvl="0" indent="-285750">
              <a:buFont typeface="Arial" panose="020B0604020202020204" pitchFamily="34" charset="0"/>
              <a:buChar char="•"/>
            </a:pPr>
            <a:r>
              <a:rPr lang="en-US" sz="2000" dirty="0"/>
              <a:t>Train R2 Score-99.93%</a:t>
            </a:r>
            <a:endParaRPr lang="en-IN" sz="2000" dirty="0"/>
          </a:p>
          <a:p>
            <a:pPr marL="285750" lvl="0" indent="-285750">
              <a:buFont typeface="Arial" panose="020B0604020202020204" pitchFamily="34" charset="0"/>
              <a:buChar char="•"/>
            </a:pPr>
            <a:r>
              <a:rPr lang="en-US" sz="2000" dirty="0"/>
              <a:t>Test MSE-454.39</a:t>
            </a:r>
            <a:endParaRPr lang="en-IN" sz="2000" dirty="0"/>
          </a:p>
          <a:p>
            <a:pPr marL="285750" lvl="0" indent="-285750">
              <a:buFont typeface="Arial" panose="020B0604020202020204" pitchFamily="34" charset="0"/>
              <a:buChar char="•"/>
            </a:pPr>
            <a:r>
              <a:rPr lang="en-US" sz="2000" dirty="0"/>
              <a:t>Test R2 Score-89.28%</a:t>
            </a:r>
            <a:endParaRPr lang="en-IN" sz="2000" dirty="0"/>
          </a:p>
        </p:txBody>
      </p:sp>
      <p:sp>
        <p:nvSpPr>
          <p:cNvPr id="14" name="Rectangle 13">
            <a:extLst>
              <a:ext uri="{FF2B5EF4-FFF2-40B4-BE49-F238E27FC236}">
                <a16:creationId xmlns:a16="http://schemas.microsoft.com/office/drawing/2014/main" id="{34FD8FBD-3AC2-5D20-4570-F6A400EAC1A3}"/>
              </a:ext>
            </a:extLst>
          </p:cNvPr>
          <p:cNvSpPr/>
          <p:nvPr/>
        </p:nvSpPr>
        <p:spPr>
          <a:xfrm>
            <a:off x="6208424" y="3429000"/>
            <a:ext cx="2910592" cy="277771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marL="285750" lvl="0" indent="-285750">
              <a:buFont typeface="Arial" panose="020B0604020202020204" pitchFamily="34" charset="0"/>
              <a:buChar char="•"/>
            </a:pPr>
            <a:r>
              <a:rPr lang="en-US" sz="2000" dirty="0"/>
              <a:t>Train MSE-20168</a:t>
            </a:r>
            <a:endParaRPr lang="en-IN" sz="2000" dirty="0"/>
          </a:p>
          <a:p>
            <a:pPr marL="285750" lvl="0" indent="-285750">
              <a:buFont typeface="Arial" panose="020B0604020202020204" pitchFamily="34" charset="0"/>
              <a:buChar char="•"/>
            </a:pPr>
            <a:r>
              <a:rPr lang="en-US" sz="2000" dirty="0"/>
              <a:t>Train R2 Score-89.65%</a:t>
            </a:r>
            <a:endParaRPr lang="en-IN" sz="2000" dirty="0"/>
          </a:p>
          <a:p>
            <a:pPr marL="285750" lvl="0" indent="-285750">
              <a:buFont typeface="Arial" panose="020B0604020202020204" pitchFamily="34" charset="0"/>
              <a:buChar char="•"/>
            </a:pPr>
            <a:r>
              <a:rPr lang="en-US" sz="2000" dirty="0"/>
              <a:t>Test MSE-173.64</a:t>
            </a:r>
            <a:endParaRPr lang="en-IN" sz="2000" dirty="0"/>
          </a:p>
          <a:p>
            <a:pPr marL="285750" lvl="0" indent="-285750">
              <a:buFont typeface="Arial" panose="020B0604020202020204" pitchFamily="34" charset="0"/>
              <a:buChar char="•"/>
            </a:pPr>
            <a:r>
              <a:rPr lang="en-US" sz="2000" dirty="0"/>
              <a:t>Test R2 Score-95.91%</a:t>
            </a:r>
            <a:endParaRPr lang="en-IN" sz="2000" dirty="0"/>
          </a:p>
        </p:txBody>
      </p:sp>
      <p:sp>
        <p:nvSpPr>
          <p:cNvPr id="15" name="TextBox 14">
            <a:extLst>
              <a:ext uri="{FF2B5EF4-FFF2-40B4-BE49-F238E27FC236}">
                <a16:creationId xmlns:a16="http://schemas.microsoft.com/office/drawing/2014/main" id="{B6C454B5-9EB0-09D6-3BB6-87B03339E56E}"/>
              </a:ext>
            </a:extLst>
          </p:cNvPr>
          <p:cNvSpPr txBox="1"/>
          <p:nvPr/>
        </p:nvSpPr>
        <p:spPr>
          <a:xfrm>
            <a:off x="-2" y="847822"/>
            <a:ext cx="12192001" cy="1292662"/>
          </a:xfrm>
          <a:prstGeom prst="rect">
            <a:avLst/>
          </a:prstGeom>
          <a:noFill/>
        </p:spPr>
        <p:txBody>
          <a:bodyPr wrap="square" rtlCol="0">
            <a:spAutoFit/>
          </a:bodyPr>
          <a:lstStyle/>
          <a:p>
            <a:pPr marL="285750" indent="-285750">
              <a:buFont typeface="Arial" panose="020B0604020202020204" pitchFamily="34" charset="0"/>
              <a:buChar char="•"/>
            </a:pPr>
            <a:r>
              <a:rPr lang="en-US" sz="2600" dirty="0"/>
              <a:t>So, after fitting all these 4 models, we can easily conclude that the model best suited for our dataset is </a:t>
            </a:r>
            <a:r>
              <a:rPr lang="en-US" sz="2600" b="1" u="sng" dirty="0"/>
              <a:t>Decision Tree </a:t>
            </a:r>
            <a:r>
              <a:rPr lang="en-US" sz="2600" dirty="0"/>
              <a:t>having the least MSE(115.14) and the highest R2 score(97.29%).</a:t>
            </a:r>
            <a:endParaRPr lang="en-IN" sz="2600" dirty="0"/>
          </a:p>
        </p:txBody>
      </p:sp>
    </p:spTree>
    <p:extLst>
      <p:ext uri="{BB962C8B-B14F-4D97-AF65-F5344CB8AC3E}">
        <p14:creationId xmlns:p14="http://schemas.microsoft.com/office/powerpoint/2010/main" val="321966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9F5D2-9AEC-A484-907A-75EA2EE3F034}"/>
              </a:ext>
            </a:extLst>
          </p:cNvPr>
          <p:cNvPicPr>
            <a:picLocks noChangeAspect="1"/>
          </p:cNvPicPr>
          <p:nvPr/>
        </p:nvPicPr>
        <p:blipFill>
          <a:blip r:embed="rId2"/>
          <a:stretch>
            <a:fillRect/>
          </a:stretch>
        </p:blipFill>
        <p:spPr>
          <a:xfrm>
            <a:off x="0" y="1963711"/>
            <a:ext cx="5891134" cy="4170438"/>
          </a:xfrm>
          <a:prstGeom prst="rect">
            <a:avLst/>
          </a:prstGeom>
        </p:spPr>
      </p:pic>
      <p:pic>
        <p:nvPicPr>
          <p:cNvPr id="7" name="Picture 6">
            <a:extLst>
              <a:ext uri="{FF2B5EF4-FFF2-40B4-BE49-F238E27FC236}">
                <a16:creationId xmlns:a16="http://schemas.microsoft.com/office/drawing/2014/main" id="{16124FBF-4D73-8921-33F6-1BB2FC0BEF8C}"/>
              </a:ext>
            </a:extLst>
          </p:cNvPr>
          <p:cNvPicPr>
            <a:picLocks noChangeAspect="1"/>
          </p:cNvPicPr>
          <p:nvPr/>
        </p:nvPicPr>
        <p:blipFill>
          <a:blip r:embed="rId3"/>
          <a:stretch>
            <a:fillRect/>
          </a:stretch>
        </p:blipFill>
        <p:spPr>
          <a:xfrm>
            <a:off x="5891134" y="1963711"/>
            <a:ext cx="6300866" cy="4170438"/>
          </a:xfrm>
          <a:prstGeom prst="rect">
            <a:avLst/>
          </a:prstGeom>
        </p:spPr>
      </p:pic>
      <p:pic>
        <p:nvPicPr>
          <p:cNvPr id="9" name="Picture 8">
            <a:extLst>
              <a:ext uri="{FF2B5EF4-FFF2-40B4-BE49-F238E27FC236}">
                <a16:creationId xmlns:a16="http://schemas.microsoft.com/office/drawing/2014/main" id="{28802BC6-4F4A-265B-2DE2-6ED676225376}"/>
              </a:ext>
            </a:extLst>
          </p:cNvPr>
          <p:cNvPicPr>
            <a:picLocks noChangeAspect="1"/>
          </p:cNvPicPr>
          <p:nvPr/>
        </p:nvPicPr>
        <p:blipFill>
          <a:blip r:embed="rId4"/>
          <a:stretch>
            <a:fillRect/>
          </a:stretch>
        </p:blipFill>
        <p:spPr>
          <a:xfrm>
            <a:off x="2593298" y="0"/>
            <a:ext cx="6145968" cy="1813810"/>
          </a:xfrm>
          <a:prstGeom prst="rect">
            <a:avLst/>
          </a:prstGeom>
        </p:spPr>
      </p:pic>
    </p:spTree>
    <p:extLst>
      <p:ext uri="{BB962C8B-B14F-4D97-AF65-F5344CB8AC3E}">
        <p14:creationId xmlns:p14="http://schemas.microsoft.com/office/powerpoint/2010/main" val="225377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4F89-4EAA-D499-2D0C-E26194393B36}"/>
              </a:ext>
            </a:extLst>
          </p:cNvPr>
          <p:cNvSpPr>
            <a:spLocks noGrp="1"/>
          </p:cNvSpPr>
          <p:nvPr>
            <p:ph type="title"/>
          </p:nvPr>
        </p:nvSpPr>
        <p:spPr>
          <a:xfrm>
            <a:off x="0" y="0"/>
            <a:ext cx="12192000" cy="910479"/>
          </a:xfrm>
        </p:spPr>
        <p:txBody>
          <a:bodyPr/>
          <a:lstStyle/>
          <a:p>
            <a:pPr algn="ctr"/>
            <a:r>
              <a:rPr lang="en-IN" u="sng" dirty="0"/>
              <a:t>AGENDA</a:t>
            </a:r>
          </a:p>
        </p:txBody>
      </p:sp>
      <p:sp>
        <p:nvSpPr>
          <p:cNvPr id="3" name="Content Placeholder 2">
            <a:extLst>
              <a:ext uri="{FF2B5EF4-FFF2-40B4-BE49-F238E27FC236}">
                <a16:creationId xmlns:a16="http://schemas.microsoft.com/office/drawing/2014/main" id="{467C5220-5347-5458-754F-DD2EC6B4D6E9}"/>
              </a:ext>
            </a:extLst>
          </p:cNvPr>
          <p:cNvSpPr>
            <a:spLocks noGrp="1"/>
          </p:cNvSpPr>
          <p:nvPr>
            <p:ph idx="1"/>
          </p:nvPr>
        </p:nvSpPr>
        <p:spPr>
          <a:xfrm>
            <a:off x="1276324" y="951528"/>
            <a:ext cx="9905999" cy="5194439"/>
          </a:xfrm>
        </p:spPr>
        <p:txBody>
          <a:bodyPr>
            <a:noAutofit/>
          </a:bodyPr>
          <a:lstStyle/>
          <a:p>
            <a:pPr marL="800100" lvl="1" indent="-342900">
              <a:buFont typeface="+mj-lt"/>
              <a:buAutoNum type="arabicPeriod"/>
            </a:pPr>
            <a:r>
              <a:rPr lang="en-IN" sz="2400" dirty="0">
                <a:solidFill>
                  <a:schemeClr val="tx2">
                    <a:lumMod val="75000"/>
                  </a:schemeClr>
                </a:solidFill>
                <a:latin typeface="+mj-lt"/>
              </a:rPr>
              <a:t>Introduction</a:t>
            </a:r>
            <a:br>
              <a:rPr lang="en-IN" sz="2400" dirty="0">
                <a:solidFill>
                  <a:schemeClr val="tx2">
                    <a:lumMod val="75000"/>
                  </a:schemeClr>
                </a:solidFill>
                <a:latin typeface="+mj-lt"/>
              </a:rPr>
            </a:br>
            <a:endParaRPr lang="en-IN" sz="2400" dirty="0">
              <a:solidFill>
                <a:schemeClr val="tx2">
                  <a:lumMod val="75000"/>
                </a:schemeClr>
              </a:solidFill>
              <a:latin typeface="+mj-lt"/>
            </a:endParaRPr>
          </a:p>
          <a:p>
            <a:pPr marL="800100" lvl="1" indent="-342900">
              <a:buFont typeface="+mj-lt"/>
              <a:buAutoNum type="arabicPeriod"/>
            </a:pPr>
            <a:r>
              <a:rPr lang="en-IN" sz="2400" dirty="0">
                <a:solidFill>
                  <a:schemeClr val="tx2">
                    <a:lumMod val="75000"/>
                  </a:schemeClr>
                </a:solidFill>
                <a:latin typeface="+mj-lt"/>
              </a:rPr>
              <a:t>Approach</a:t>
            </a:r>
            <a:br>
              <a:rPr lang="en-IN" sz="2400" dirty="0">
                <a:solidFill>
                  <a:schemeClr val="tx2">
                    <a:lumMod val="75000"/>
                  </a:schemeClr>
                </a:solidFill>
                <a:latin typeface="+mj-lt"/>
              </a:rPr>
            </a:br>
            <a:endParaRPr lang="en-IN" sz="2400" dirty="0">
              <a:solidFill>
                <a:schemeClr val="tx2">
                  <a:lumMod val="75000"/>
                </a:schemeClr>
              </a:solidFill>
              <a:latin typeface="+mj-lt"/>
            </a:endParaRPr>
          </a:p>
          <a:p>
            <a:pPr marL="800100" lvl="1" indent="-342900">
              <a:buFont typeface="+mj-lt"/>
              <a:buAutoNum type="arabicPeriod"/>
            </a:pPr>
            <a:r>
              <a:rPr lang="en-IN" sz="2400" dirty="0">
                <a:solidFill>
                  <a:schemeClr val="tx2">
                    <a:lumMod val="75000"/>
                  </a:schemeClr>
                </a:solidFill>
                <a:latin typeface="+mj-lt"/>
              </a:rPr>
              <a:t>Exploratory Data Analysis</a:t>
            </a:r>
            <a:br>
              <a:rPr lang="en-IN" sz="2400" dirty="0">
                <a:solidFill>
                  <a:schemeClr val="tx2">
                    <a:lumMod val="75000"/>
                  </a:schemeClr>
                </a:solidFill>
                <a:latin typeface="+mj-lt"/>
              </a:rPr>
            </a:br>
            <a:endParaRPr lang="en-IN" sz="2400" dirty="0">
              <a:solidFill>
                <a:schemeClr val="tx2">
                  <a:lumMod val="75000"/>
                </a:schemeClr>
              </a:solidFill>
              <a:latin typeface="+mj-lt"/>
            </a:endParaRPr>
          </a:p>
          <a:p>
            <a:pPr marL="800100" lvl="1" indent="-342900">
              <a:buFont typeface="+mj-lt"/>
              <a:buAutoNum type="arabicPeriod"/>
            </a:pPr>
            <a:r>
              <a:rPr lang="en-IN" sz="2400" dirty="0">
                <a:solidFill>
                  <a:schemeClr val="tx2">
                    <a:lumMod val="75000"/>
                  </a:schemeClr>
                </a:solidFill>
                <a:latin typeface="+mj-lt"/>
              </a:rPr>
              <a:t>Feature Engineering</a:t>
            </a:r>
            <a:br>
              <a:rPr lang="en-IN" sz="2400" dirty="0">
                <a:solidFill>
                  <a:schemeClr val="tx2">
                    <a:lumMod val="75000"/>
                  </a:schemeClr>
                </a:solidFill>
                <a:latin typeface="+mj-lt"/>
              </a:rPr>
            </a:br>
            <a:endParaRPr lang="en-IN" sz="2400" dirty="0">
              <a:solidFill>
                <a:schemeClr val="tx2">
                  <a:lumMod val="75000"/>
                </a:schemeClr>
              </a:solidFill>
              <a:latin typeface="+mj-lt"/>
            </a:endParaRPr>
          </a:p>
          <a:p>
            <a:pPr marL="800100" lvl="1" indent="-342900">
              <a:buFont typeface="+mj-lt"/>
              <a:buAutoNum type="arabicPeriod"/>
            </a:pPr>
            <a:r>
              <a:rPr lang="en-IN" sz="2400" dirty="0">
                <a:solidFill>
                  <a:schemeClr val="tx2">
                    <a:lumMod val="75000"/>
                  </a:schemeClr>
                </a:solidFill>
                <a:latin typeface="+mj-lt"/>
              </a:rPr>
              <a:t>Model Results</a:t>
            </a:r>
            <a:br>
              <a:rPr lang="en-IN" sz="2400" dirty="0">
                <a:solidFill>
                  <a:schemeClr val="tx2">
                    <a:lumMod val="75000"/>
                  </a:schemeClr>
                </a:solidFill>
                <a:latin typeface="+mj-lt"/>
              </a:rPr>
            </a:br>
            <a:endParaRPr lang="en-IN" sz="2400" dirty="0">
              <a:solidFill>
                <a:schemeClr val="tx2">
                  <a:lumMod val="75000"/>
                </a:schemeClr>
              </a:solidFill>
              <a:latin typeface="+mj-lt"/>
            </a:endParaRPr>
          </a:p>
          <a:p>
            <a:pPr marL="800100" lvl="1" indent="-342900">
              <a:buFont typeface="+mj-lt"/>
              <a:buAutoNum type="arabicPeriod"/>
            </a:pPr>
            <a:r>
              <a:rPr lang="en-IN" sz="2400" dirty="0">
                <a:solidFill>
                  <a:schemeClr val="tx2">
                    <a:lumMod val="75000"/>
                  </a:schemeClr>
                </a:solidFill>
                <a:latin typeface="+mj-lt"/>
              </a:rPr>
              <a:t>Conclusion</a:t>
            </a:r>
          </a:p>
          <a:p>
            <a:endParaRPr lang="en-IN" sz="2400" dirty="0">
              <a:solidFill>
                <a:schemeClr val="tx2">
                  <a:lumMod val="75000"/>
                </a:schemeClr>
              </a:solidFill>
            </a:endParaRPr>
          </a:p>
        </p:txBody>
      </p:sp>
    </p:spTree>
    <p:extLst>
      <p:ext uri="{BB962C8B-B14F-4D97-AF65-F5344CB8AC3E}">
        <p14:creationId xmlns:p14="http://schemas.microsoft.com/office/powerpoint/2010/main" val="10943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grpId="0"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grpId="0"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grpId="0"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par>
                                <p:cTn id="90" presetID="26" presetClass="entr" presetSubtype="0" fill="hold" grpId="0"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0"/>
            <a:ext cx="12192000" cy="705460"/>
          </a:xfrm>
        </p:spPr>
        <p:txBody>
          <a:bodyPr>
            <a:normAutofit/>
          </a:bodyPr>
          <a:lstStyle/>
          <a:p>
            <a:pPr algn="ctr"/>
            <a:r>
              <a:rPr lang="en-US" sz="4800" u="sng" dirty="0"/>
              <a:t>Power bi</a:t>
            </a:r>
            <a:endParaRPr lang="en-IN" sz="4800" u="sng" dirty="0"/>
          </a:p>
        </p:txBody>
      </p:sp>
      <p:sp>
        <p:nvSpPr>
          <p:cNvPr id="9" name="Content Placeholder 2">
            <a:extLst>
              <a:ext uri="{FF2B5EF4-FFF2-40B4-BE49-F238E27FC236}">
                <a16:creationId xmlns:a16="http://schemas.microsoft.com/office/drawing/2014/main" id="{72820EE3-3F0E-3D75-F859-B914417622DE}"/>
              </a:ext>
            </a:extLst>
          </p:cNvPr>
          <p:cNvSpPr txBox="1">
            <a:spLocks/>
          </p:cNvSpPr>
          <p:nvPr/>
        </p:nvSpPr>
        <p:spPr>
          <a:xfrm>
            <a:off x="5591331" y="3807502"/>
            <a:ext cx="6600669" cy="1390336"/>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sz="2000" dirty="0"/>
          </a:p>
        </p:txBody>
      </p:sp>
      <p:pic>
        <p:nvPicPr>
          <p:cNvPr id="5" name="Picture 4">
            <a:extLst>
              <a:ext uri="{FF2B5EF4-FFF2-40B4-BE49-F238E27FC236}">
                <a16:creationId xmlns:a16="http://schemas.microsoft.com/office/drawing/2014/main" id="{340031F7-E93B-2A16-37CD-8EA6BF1D688B}"/>
              </a:ext>
            </a:extLst>
          </p:cNvPr>
          <p:cNvPicPr>
            <a:picLocks noChangeAspect="1"/>
          </p:cNvPicPr>
          <p:nvPr/>
        </p:nvPicPr>
        <p:blipFill>
          <a:blip r:embed="rId2"/>
          <a:stretch>
            <a:fillRect/>
          </a:stretch>
        </p:blipFill>
        <p:spPr>
          <a:xfrm>
            <a:off x="0" y="705461"/>
            <a:ext cx="12192000" cy="5470488"/>
          </a:xfrm>
          <a:prstGeom prst="rect">
            <a:avLst/>
          </a:prstGeom>
        </p:spPr>
      </p:pic>
    </p:spTree>
    <p:extLst>
      <p:ext uri="{BB962C8B-B14F-4D97-AF65-F5344CB8AC3E}">
        <p14:creationId xmlns:p14="http://schemas.microsoft.com/office/powerpoint/2010/main" val="1529533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5032-6795-53C6-0FA6-B851BEDC000E}"/>
              </a:ext>
            </a:extLst>
          </p:cNvPr>
          <p:cNvSpPr>
            <a:spLocks noGrp="1"/>
          </p:cNvSpPr>
          <p:nvPr>
            <p:ph type="ctrTitle"/>
          </p:nvPr>
        </p:nvSpPr>
        <p:spPr>
          <a:xfrm>
            <a:off x="0" y="-14990"/>
            <a:ext cx="12191999" cy="705460"/>
          </a:xfrm>
        </p:spPr>
        <p:txBody>
          <a:bodyPr>
            <a:normAutofit/>
          </a:bodyPr>
          <a:lstStyle/>
          <a:p>
            <a:pPr algn="ctr"/>
            <a:r>
              <a:rPr lang="en-US" sz="4800" u="sng" dirty="0"/>
              <a:t>conclusion</a:t>
            </a:r>
            <a:endParaRPr lang="en-IN" sz="4800" u="sng" dirty="0"/>
          </a:p>
        </p:txBody>
      </p:sp>
      <p:sp>
        <p:nvSpPr>
          <p:cNvPr id="9" name="Content Placeholder 2">
            <a:extLst>
              <a:ext uri="{FF2B5EF4-FFF2-40B4-BE49-F238E27FC236}">
                <a16:creationId xmlns:a16="http://schemas.microsoft.com/office/drawing/2014/main" id="{72820EE3-3F0E-3D75-F859-B914417622DE}"/>
              </a:ext>
            </a:extLst>
          </p:cNvPr>
          <p:cNvSpPr txBox="1">
            <a:spLocks/>
          </p:cNvSpPr>
          <p:nvPr/>
        </p:nvSpPr>
        <p:spPr>
          <a:xfrm>
            <a:off x="2286001" y="1064061"/>
            <a:ext cx="9905999" cy="4133777"/>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sz="2000" dirty="0"/>
          </a:p>
        </p:txBody>
      </p:sp>
      <p:sp>
        <p:nvSpPr>
          <p:cNvPr id="4" name="TextBox 3">
            <a:extLst>
              <a:ext uri="{FF2B5EF4-FFF2-40B4-BE49-F238E27FC236}">
                <a16:creationId xmlns:a16="http://schemas.microsoft.com/office/drawing/2014/main" id="{1BE2DDEE-2B53-B2B5-7904-086EE1E48E7B}"/>
              </a:ext>
            </a:extLst>
          </p:cNvPr>
          <p:cNvSpPr txBox="1"/>
          <p:nvPr/>
        </p:nvSpPr>
        <p:spPr>
          <a:xfrm>
            <a:off x="-1" y="868791"/>
            <a:ext cx="12191999" cy="4154984"/>
          </a:xfrm>
          <a:prstGeom prst="rect">
            <a:avLst/>
          </a:prstGeom>
          <a:noFill/>
        </p:spPr>
        <p:txBody>
          <a:bodyPr wrap="square">
            <a:spAutoFit/>
          </a:bodyPr>
          <a:lstStyle/>
          <a:p>
            <a:pPr marL="285750" indent="-285750">
              <a:buFont typeface="Arial" panose="020B0604020202020204" pitchFamily="34" charset="0"/>
              <a:buChar char="•"/>
            </a:pPr>
            <a:r>
              <a:rPr lang="en-IN" sz="2400" b="1" dirty="0"/>
              <a:t>Keeping the right stuff in stock: </a:t>
            </a:r>
            <a:r>
              <a:rPr lang="en-IN" sz="2400" dirty="0"/>
              <a:t>We can identify what is popular and what sells seasonally. This means we have more of what customers want and less of what gathers dust on the shelves.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b="1" dirty="0"/>
              <a:t>Reaching the right people:</a:t>
            </a:r>
            <a:r>
              <a:rPr lang="en-IN" sz="2400" dirty="0"/>
              <a:t> We can understand our customer base better. This allows us to send targeted promotions and special offers to the people who are most likely to be interested. It's like having a bullseye for our marketing.</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b="1" dirty="0"/>
              <a:t>Predicting the future</a:t>
            </a:r>
            <a:r>
              <a:rPr lang="en-IN" sz="2400" dirty="0"/>
              <a:t>: By analysing past sales, we can guess what will be popular in the future. This helps us prepare for upcoming trends and avoid running out of stock.</a:t>
            </a:r>
          </a:p>
          <a:p>
            <a:endParaRPr lang="en-IN" sz="2400" dirty="0"/>
          </a:p>
        </p:txBody>
      </p:sp>
    </p:spTree>
    <p:extLst>
      <p:ext uri="{BB962C8B-B14F-4D97-AF65-F5344CB8AC3E}">
        <p14:creationId xmlns:p14="http://schemas.microsoft.com/office/powerpoint/2010/main" val="388572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0AF54-C784-3BE3-41A0-B8BBD0CB6FDC}"/>
              </a:ext>
            </a:extLst>
          </p:cNvPr>
          <p:cNvSpPr txBox="1">
            <a:spLocks/>
          </p:cNvSpPr>
          <p:nvPr/>
        </p:nvSpPr>
        <p:spPr>
          <a:xfrm>
            <a:off x="0" y="2512676"/>
            <a:ext cx="12192000" cy="1129934"/>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600" b="1" dirty="0"/>
              <a:t>Thank you</a:t>
            </a:r>
          </a:p>
        </p:txBody>
      </p:sp>
    </p:spTree>
    <p:extLst>
      <p:ext uri="{BB962C8B-B14F-4D97-AF65-F5344CB8AC3E}">
        <p14:creationId xmlns:p14="http://schemas.microsoft.com/office/powerpoint/2010/main" val="18862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89C6-2B0D-7F03-8D41-DD3CFB972555}"/>
              </a:ext>
            </a:extLst>
          </p:cNvPr>
          <p:cNvSpPr>
            <a:spLocks noGrp="1"/>
          </p:cNvSpPr>
          <p:nvPr>
            <p:ph type="title"/>
          </p:nvPr>
        </p:nvSpPr>
        <p:spPr>
          <a:xfrm>
            <a:off x="0" y="2278505"/>
            <a:ext cx="12192000" cy="1573967"/>
          </a:xfrm>
        </p:spPr>
        <p:txBody>
          <a:bodyPr>
            <a:noAutofit/>
          </a:bodyPr>
          <a:lstStyle/>
          <a:p>
            <a:pPr algn="ctr"/>
            <a:r>
              <a:rPr lang="en-IN" sz="8800" b="1" dirty="0"/>
              <a:t>INTRODUCTION</a:t>
            </a:r>
            <a:br>
              <a:rPr lang="en-IN" sz="8800" b="1" dirty="0"/>
            </a:br>
            <a:endParaRPr lang="en-IN" sz="8800" dirty="0"/>
          </a:p>
        </p:txBody>
      </p:sp>
    </p:spTree>
    <p:extLst>
      <p:ext uri="{BB962C8B-B14F-4D97-AF65-F5344CB8AC3E}">
        <p14:creationId xmlns:p14="http://schemas.microsoft.com/office/powerpoint/2010/main" val="382560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A5D5-E69C-B887-A2F4-323D0A0F8F1D}"/>
              </a:ext>
            </a:extLst>
          </p:cNvPr>
          <p:cNvSpPr>
            <a:spLocks noGrp="1"/>
          </p:cNvSpPr>
          <p:nvPr>
            <p:ph type="title"/>
          </p:nvPr>
        </p:nvSpPr>
        <p:spPr>
          <a:xfrm>
            <a:off x="0" y="804519"/>
            <a:ext cx="12191999" cy="1024281"/>
          </a:xfrm>
        </p:spPr>
        <p:txBody>
          <a:bodyPr>
            <a:normAutofit/>
          </a:bodyPr>
          <a:lstStyle/>
          <a:p>
            <a:pPr algn="ctr"/>
            <a:r>
              <a:rPr lang="en-IN" sz="4800" u="sng" dirty="0"/>
              <a:t>Problem Statement</a:t>
            </a:r>
          </a:p>
        </p:txBody>
      </p:sp>
      <p:sp>
        <p:nvSpPr>
          <p:cNvPr id="3" name="Content Placeholder 2">
            <a:extLst>
              <a:ext uri="{FF2B5EF4-FFF2-40B4-BE49-F238E27FC236}">
                <a16:creationId xmlns:a16="http://schemas.microsoft.com/office/drawing/2014/main" id="{481BFC25-9798-E525-C1B0-F30E26E52ACD}"/>
              </a:ext>
            </a:extLst>
          </p:cNvPr>
          <p:cNvSpPr>
            <a:spLocks noGrp="1"/>
          </p:cNvSpPr>
          <p:nvPr>
            <p:ph idx="1"/>
          </p:nvPr>
        </p:nvSpPr>
        <p:spPr>
          <a:xfrm>
            <a:off x="1" y="2015732"/>
            <a:ext cx="12191998" cy="4037749"/>
          </a:xfrm>
        </p:spPr>
        <p:txBody>
          <a:bodyPr>
            <a:normAutofit lnSpcReduction="10000"/>
          </a:bodyPr>
          <a:lstStyle/>
          <a:p>
            <a:r>
              <a:rPr lang="en-US" sz="3200" dirty="0"/>
              <a:t>The goal of this project is to analyze and understand the sales data from an online retail store. By conducting a comprehensive exploratory data analysis (EDA), we aim to uncover patterns, trends, and insights that can help improve business decisions related to inventory management, marketing strategies, and customer behavior. Additionally, we seek to build predictive models that can forecast future sales and identify potential high-value customers.</a:t>
            </a:r>
          </a:p>
          <a:p>
            <a:pPr marL="0" indent="0">
              <a:buNone/>
            </a:pPr>
            <a:endParaRPr lang="en-IN" sz="3200" dirty="0"/>
          </a:p>
        </p:txBody>
      </p:sp>
    </p:spTree>
    <p:extLst>
      <p:ext uri="{BB962C8B-B14F-4D97-AF65-F5344CB8AC3E}">
        <p14:creationId xmlns:p14="http://schemas.microsoft.com/office/powerpoint/2010/main" val="92910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8716-C54E-86A5-E467-3F2DC26F50BD}"/>
              </a:ext>
            </a:extLst>
          </p:cNvPr>
          <p:cNvSpPr>
            <a:spLocks noGrp="1"/>
          </p:cNvSpPr>
          <p:nvPr>
            <p:ph type="title"/>
          </p:nvPr>
        </p:nvSpPr>
        <p:spPr>
          <a:xfrm>
            <a:off x="1" y="804519"/>
            <a:ext cx="12187732" cy="829409"/>
          </a:xfrm>
        </p:spPr>
        <p:txBody>
          <a:bodyPr>
            <a:normAutofit/>
          </a:bodyPr>
          <a:lstStyle/>
          <a:p>
            <a:pPr algn="ctr"/>
            <a:r>
              <a:rPr lang="en-IN" sz="4800" u="sng" dirty="0"/>
              <a:t>Data description</a:t>
            </a:r>
          </a:p>
        </p:txBody>
      </p:sp>
      <p:pic>
        <p:nvPicPr>
          <p:cNvPr id="5" name="Content Placeholder 4">
            <a:extLst>
              <a:ext uri="{FF2B5EF4-FFF2-40B4-BE49-F238E27FC236}">
                <a16:creationId xmlns:a16="http://schemas.microsoft.com/office/drawing/2014/main" id="{1C9B9EED-AC6B-B4F0-D4D7-FF11279F243C}"/>
              </a:ext>
            </a:extLst>
          </p:cNvPr>
          <p:cNvPicPr>
            <a:picLocks noGrp="1" noChangeAspect="1"/>
          </p:cNvPicPr>
          <p:nvPr>
            <p:ph idx="1"/>
          </p:nvPr>
        </p:nvPicPr>
        <p:blipFill>
          <a:blip r:embed="rId2"/>
          <a:stretch>
            <a:fillRect/>
          </a:stretch>
        </p:blipFill>
        <p:spPr>
          <a:xfrm>
            <a:off x="1" y="4126173"/>
            <a:ext cx="12191999" cy="1966712"/>
          </a:xfrm>
        </p:spPr>
      </p:pic>
      <p:pic>
        <p:nvPicPr>
          <p:cNvPr id="7" name="Picture 6">
            <a:extLst>
              <a:ext uri="{FF2B5EF4-FFF2-40B4-BE49-F238E27FC236}">
                <a16:creationId xmlns:a16="http://schemas.microsoft.com/office/drawing/2014/main" id="{464B07AD-4747-9800-827F-C82CB1DB1E30}"/>
              </a:ext>
            </a:extLst>
          </p:cNvPr>
          <p:cNvPicPr>
            <a:picLocks noChangeAspect="1"/>
          </p:cNvPicPr>
          <p:nvPr/>
        </p:nvPicPr>
        <p:blipFill>
          <a:blip r:embed="rId3"/>
          <a:stretch>
            <a:fillRect/>
          </a:stretch>
        </p:blipFill>
        <p:spPr>
          <a:xfrm>
            <a:off x="2158584" y="3155371"/>
            <a:ext cx="6595671" cy="923330"/>
          </a:xfrm>
          <a:prstGeom prst="rect">
            <a:avLst/>
          </a:prstGeom>
        </p:spPr>
      </p:pic>
      <p:sp>
        <p:nvSpPr>
          <p:cNvPr id="9" name="TextBox 8">
            <a:extLst>
              <a:ext uri="{FF2B5EF4-FFF2-40B4-BE49-F238E27FC236}">
                <a16:creationId xmlns:a16="http://schemas.microsoft.com/office/drawing/2014/main" id="{3A4FBD7B-BA4E-DDCA-978E-9735691E79DC}"/>
              </a:ext>
            </a:extLst>
          </p:cNvPr>
          <p:cNvSpPr txBox="1"/>
          <p:nvPr/>
        </p:nvSpPr>
        <p:spPr>
          <a:xfrm>
            <a:off x="1" y="1865660"/>
            <a:ext cx="12191999" cy="1323439"/>
          </a:xfrm>
          <a:prstGeom prst="rect">
            <a:avLst/>
          </a:prstGeom>
          <a:noFill/>
        </p:spPr>
        <p:txBody>
          <a:bodyPr wrap="square">
            <a:spAutoFit/>
          </a:bodyPr>
          <a:lstStyle/>
          <a:p>
            <a:pPr marL="342900" indent="-342900">
              <a:buFont typeface="Arial" panose="020B0604020202020204" pitchFamily="34" charset="0"/>
              <a:buChar char="•"/>
            </a:pPr>
            <a:r>
              <a:rPr lang="en-IN" sz="2000" dirty="0"/>
              <a:t>The dataset is a transactional dataset of an online retail store. The data includes all the transactions occurring between 01/12/2010 and 09/12/2011 for a UK-based and registered non-store online retail. </a:t>
            </a:r>
            <a:r>
              <a:rPr lang="en-US" sz="2000" dirty="0"/>
              <a:t>It contains information on transactions such as invoice number, product codes, descriptions, quantities, invoice dates, unit prices, customer IDs, and countries.</a:t>
            </a:r>
            <a:endParaRPr lang="en-IN" sz="2000" dirty="0"/>
          </a:p>
        </p:txBody>
      </p:sp>
    </p:spTree>
    <p:extLst>
      <p:ext uri="{BB962C8B-B14F-4D97-AF65-F5344CB8AC3E}">
        <p14:creationId xmlns:p14="http://schemas.microsoft.com/office/powerpoint/2010/main" val="14140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B793-0796-F964-590E-AD2074DD501F}"/>
              </a:ext>
            </a:extLst>
          </p:cNvPr>
          <p:cNvSpPr>
            <a:spLocks noGrp="1"/>
          </p:cNvSpPr>
          <p:nvPr>
            <p:ph type="title"/>
          </p:nvPr>
        </p:nvSpPr>
        <p:spPr>
          <a:xfrm>
            <a:off x="0" y="804520"/>
            <a:ext cx="12191999" cy="754458"/>
          </a:xfrm>
        </p:spPr>
        <p:txBody>
          <a:bodyPr>
            <a:normAutofit/>
          </a:bodyPr>
          <a:lstStyle/>
          <a:p>
            <a:pPr algn="ctr"/>
            <a:r>
              <a:rPr lang="en-IN" sz="4800" u="sng" dirty="0"/>
              <a:t>Features DESCRIPTION</a:t>
            </a:r>
          </a:p>
        </p:txBody>
      </p:sp>
      <p:sp>
        <p:nvSpPr>
          <p:cNvPr id="3" name="Content Placeholder 2">
            <a:extLst>
              <a:ext uri="{FF2B5EF4-FFF2-40B4-BE49-F238E27FC236}">
                <a16:creationId xmlns:a16="http://schemas.microsoft.com/office/drawing/2014/main" id="{41EA5D83-9566-F2E2-C86F-92517DF5D3A7}"/>
              </a:ext>
            </a:extLst>
          </p:cNvPr>
          <p:cNvSpPr>
            <a:spLocks noGrp="1"/>
          </p:cNvSpPr>
          <p:nvPr>
            <p:ph idx="1"/>
          </p:nvPr>
        </p:nvSpPr>
        <p:spPr>
          <a:xfrm>
            <a:off x="1143000" y="1799781"/>
            <a:ext cx="11048999" cy="4133777"/>
          </a:xfrm>
        </p:spPr>
        <p:txBody>
          <a:bodyPr>
            <a:noAutofit/>
          </a:bodyPr>
          <a:lstStyle/>
          <a:p>
            <a:r>
              <a:rPr lang="en-US" sz="2000" dirty="0"/>
              <a:t>InvoiceNo: Invoice number. A unique number assigned to each transaction. Nominal data.</a:t>
            </a:r>
          </a:p>
          <a:p>
            <a:r>
              <a:rPr lang="en-US" sz="2000" dirty="0"/>
              <a:t>StockCode: Product (item) code. A unique number assigned to each distinct product. Nominal data.</a:t>
            </a:r>
          </a:p>
          <a:p>
            <a:r>
              <a:rPr lang="en-US" sz="2000" dirty="0"/>
              <a:t>Description: Product (item) name. Nominal data.</a:t>
            </a:r>
          </a:p>
          <a:p>
            <a:r>
              <a:rPr lang="en-US" sz="2000" dirty="0"/>
              <a:t>Quantity: The quantities of each product (item) per transaction. Numeric data.</a:t>
            </a:r>
          </a:p>
          <a:p>
            <a:r>
              <a:rPr lang="en-US" sz="2000" dirty="0"/>
              <a:t>InvoiceDate: The date and time when the transaction was generated. DateTime data.</a:t>
            </a:r>
          </a:p>
          <a:p>
            <a:r>
              <a:rPr lang="en-US" sz="2000" dirty="0"/>
              <a:t>UnitPrice: Unit price. Numeric data.</a:t>
            </a:r>
          </a:p>
          <a:p>
            <a:r>
              <a:rPr lang="en-US" sz="2000" dirty="0"/>
              <a:t>CustomerID: Customer number. A unique number assigned to each customer. Nominal data.</a:t>
            </a:r>
          </a:p>
          <a:p>
            <a:r>
              <a:rPr lang="en-US" sz="2000" dirty="0"/>
              <a:t>Country: The name of the country where the customer resides. Nominal data.</a:t>
            </a:r>
            <a:endParaRPr lang="en-IN" sz="2000" dirty="0"/>
          </a:p>
        </p:txBody>
      </p:sp>
      <p:sp>
        <p:nvSpPr>
          <p:cNvPr id="5" name="TextBox 4">
            <a:extLst>
              <a:ext uri="{FF2B5EF4-FFF2-40B4-BE49-F238E27FC236}">
                <a16:creationId xmlns:a16="http://schemas.microsoft.com/office/drawing/2014/main" id="{6AE11EB7-D97D-96DD-9317-6AA798CBA382}"/>
              </a:ext>
            </a:extLst>
          </p:cNvPr>
          <p:cNvSpPr txBox="1"/>
          <p:nvPr/>
        </p:nvSpPr>
        <p:spPr>
          <a:xfrm>
            <a:off x="0" y="5733503"/>
            <a:ext cx="12191999" cy="369332"/>
          </a:xfrm>
          <a:prstGeom prst="rect">
            <a:avLst/>
          </a:prstGeom>
          <a:noFill/>
        </p:spPr>
        <p:txBody>
          <a:bodyPr wrap="square">
            <a:spAutoFit/>
          </a:bodyPr>
          <a:lstStyle/>
          <a:p>
            <a:pPr algn="ctr"/>
            <a:r>
              <a:rPr lang="en-IN" b="1" dirty="0"/>
              <a:t>Understanding these features helps in dissecting the data accurately and making informed predictions.</a:t>
            </a:r>
          </a:p>
        </p:txBody>
      </p:sp>
    </p:spTree>
    <p:extLst>
      <p:ext uri="{BB962C8B-B14F-4D97-AF65-F5344CB8AC3E}">
        <p14:creationId xmlns:p14="http://schemas.microsoft.com/office/powerpoint/2010/main" val="252222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0AF54-C784-3BE3-41A0-B8BBD0CB6FDC}"/>
              </a:ext>
            </a:extLst>
          </p:cNvPr>
          <p:cNvSpPr txBox="1">
            <a:spLocks/>
          </p:cNvSpPr>
          <p:nvPr/>
        </p:nvSpPr>
        <p:spPr>
          <a:xfrm>
            <a:off x="0" y="2332794"/>
            <a:ext cx="12192000" cy="1639600"/>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9600" dirty="0"/>
              <a:t>approach</a:t>
            </a:r>
          </a:p>
        </p:txBody>
      </p:sp>
    </p:spTree>
    <p:extLst>
      <p:ext uri="{BB962C8B-B14F-4D97-AF65-F5344CB8AC3E}">
        <p14:creationId xmlns:p14="http://schemas.microsoft.com/office/powerpoint/2010/main" val="226923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52B7-6724-1EA6-5CBA-FF2C23023A8C}"/>
              </a:ext>
            </a:extLst>
          </p:cNvPr>
          <p:cNvSpPr>
            <a:spLocks noGrp="1"/>
          </p:cNvSpPr>
          <p:nvPr>
            <p:ph type="ctrTitle"/>
          </p:nvPr>
        </p:nvSpPr>
        <p:spPr>
          <a:xfrm>
            <a:off x="0" y="0"/>
            <a:ext cx="12192000" cy="916665"/>
          </a:xfrm>
        </p:spPr>
        <p:txBody>
          <a:bodyPr>
            <a:normAutofit/>
          </a:bodyPr>
          <a:lstStyle/>
          <a:p>
            <a:pPr algn="ctr"/>
            <a:r>
              <a:rPr lang="en-IN" sz="4800" u="sng" dirty="0"/>
              <a:t>approach</a:t>
            </a:r>
          </a:p>
        </p:txBody>
      </p:sp>
      <p:graphicFrame>
        <p:nvGraphicFramePr>
          <p:cNvPr id="6" name="Diagram 5">
            <a:extLst>
              <a:ext uri="{FF2B5EF4-FFF2-40B4-BE49-F238E27FC236}">
                <a16:creationId xmlns:a16="http://schemas.microsoft.com/office/drawing/2014/main" id="{AD87F439-74A7-2248-D4F9-7783D9DD74A9}"/>
              </a:ext>
            </a:extLst>
          </p:cNvPr>
          <p:cNvGraphicFramePr/>
          <p:nvPr/>
        </p:nvGraphicFramePr>
        <p:xfrm>
          <a:off x="2491019" y="916665"/>
          <a:ext cx="9501111" cy="5411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729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0AF54-C784-3BE3-41A0-B8BBD0CB6FDC}"/>
              </a:ext>
            </a:extLst>
          </p:cNvPr>
          <p:cNvSpPr txBox="1">
            <a:spLocks/>
          </p:cNvSpPr>
          <p:nvPr/>
        </p:nvSpPr>
        <p:spPr>
          <a:xfrm>
            <a:off x="0" y="2512676"/>
            <a:ext cx="12192000" cy="1864452"/>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600" b="1" dirty="0"/>
              <a:t>EXPLORATORY DATA ANALYSIS</a:t>
            </a:r>
          </a:p>
        </p:txBody>
      </p:sp>
    </p:spTree>
    <p:extLst>
      <p:ext uri="{BB962C8B-B14F-4D97-AF65-F5344CB8AC3E}">
        <p14:creationId xmlns:p14="http://schemas.microsoft.com/office/powerpoint/2010/main" val="26310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903</TotalTime>
  <Words>1067</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sales Prediction of online retail </vt:lpstr>
      <vt:lpstr>AGENDA</vt:lpstr>
      <vt:lpstr>INTRODUCTION </vt:lpstr>
      <vt:lpstr>Problem Statement</vt:lpstr>
      <vt:lpstr>Data description</vt:lpstr>
      <vt:lpstr>Features DESCRIPTION</vt:lpstr>
      <vt:lpstr>PowerPoint Presentation</vt:lpstr>
      <vt:lpstr>approach</vt:lpstr>
      <vt:lpstr>PowerPoint Presentation</vt:lpstr>
      <vt:lpstr>Changing datatypes</vt:lpstr>
      <vt:lpstr>handling null values</vt:lpstr>
      <vt:lpstr>Monthly sales by quantity</vt:lpstr>
      <vt:lpstr>Top 10 selling products</vt:lpstr>
      <vt:lpstr>Total quantity on monthly basis</vt:lpstr>
      <vt:lpstr>PowerPoint Presentation</vt:lpstr>
      <vt:lpstr>PowerPoint Presentation</vt:lpstr>
      <vt:lpstr>PowerPoint Presentation</vt:lpstr>
      <vt:lpstr>Models results</vt:lpstr>
      <vt:lpstr>PowerPoint Presentation</vt:lpstr>
      <vt:lpstr>Power bi</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Yashank Karanwal</dc:creator>
  <cp:lastModifiedBy>Yashank Karanwal</cp:lastModifiedBy>
  <cp:revision>11</cp:revision>
  <dcterms:created xsi:type="dcterms:W3CDTF">2024-06-15T02:05:23Z</dcterms:created>
  <dcterms:modified xsi:type="dcterms:W3CDTF">2024-06-16T06:56:05Z</dcterms:modified>
</cp:coreProperties>
</file>