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handoutMasterIdLst>
    <p:handoutMasterId r:id="rId15"/>
  </p:handoutMasterIdLst>
  <p:sldIdLst>
    <p:sldId id="473" r:id="rId2"/>
    <p:sldId id="474" r:id="rId3"/>
    <p:sldId id="476" r:id="rId4"/>
    <p:sldId id="477" r:id="rId5"/>
    <p:sldId id="491" r:id="rId6"/>
    <p:sldId id="478" r:id="rId7"/>
    <p:sldId id="481" r:id="rId8"/>
    <p:sldId id="482" r:id="rId9"/>
    <p:sldId id="489" r:id="rId10"/>
    <p:sldId id="488" r:id="rId11"/>
    <p:sldId id="490" r:id="rId12"/>
    <p:sldId id="479" r:id="rId13"/>
  </p:sldIdLst>
  <p:sldSz cx="9144000" cy="6858000" type="screen4x3"/>
  <p:notesSz cx="6858000" cy="9144000"/>
  <p:defaultTextStyle>
    <a:defPPr>
      <a:defRPr lang="en-US"/>
    </a:defPPr>
    <a:lvl1pPr marL="0" algn="l" defTabSz="457200" rtl="0" eaLnBrk="1" latinLnBrk="0" hangingPunct="1">
      <a:defRPr sz="1900" kern="1200">
        <a:solidFill>
          <a:schemeClr val="tx1"/>
        </a:solidFill>
        <a:latin typeface="+mn-lt"/>
        <a:ea typeface="+mn-ea"/>
        <a:cs typeface="+mn-cs"/>
      </a:defRPr>
    </a:lvl1pPr>
    <a:lvl2pPr marL="457200" algn="l" defTabSz="457200" rtl="0" eaLnBrk="1" latinLnBrk="0" hangingPunct="1">
      <a:defRPr sz="1900" kern="1200">
        <a:solidFill>
          <a:schemeClr val="tx1"/>
        </a:solidFill>
        <a:latin typeface="+mn-lt"/>
        <a:ea typeface="+mn-ea"/>
        <a:cs typeface="+mn-cs"/>
      </a:defRPr>
    </a:lvl2pPr>
    <a:lvl3pPr marL="914400" algn="l" defTabSz="457200" rtl="0" eaLnBrk="1" latinLnBrk="0" hangingPunct="1">
      <a:defRPr sz="1900" kern="1200">
        <a:solidFill>
          <a:schemeClr val="tx1"/>
        </a:solidFill>
        <a:latin typeface="+mn-lt"/>
        <a:ea typeface="+mn-ea"/>
        <a:cs typeface="+mn-cs"/>
      </a:defRPr>
    </a:lvl3pPr>
    <a:lvl4pPr marL="1371600" algn="l" defTabSz="457200" rtl="0" eaLnBrk="1" latinLnBrk="0" hangingPunct="1">
      <a:defRPr sz="1900" kern="1200">
        <a:solidFill>
          <a:schemeClr val="tx1"/>
        </a:solidFill>
        <a:latin typeface="+mn-lt"/>
        <a:ea typeface="+mn-ea"/>
        <a:cs typeface="+mn-cs"/>
      </a:defRPr>
    </a:lvl4pPr>
    <a:lvl5pPr marL="1828800" algn="l" defTabSz="457200" rtl="0" eaLnBrk="1" latinLnBrk="0" hangingPunct="1">
      <a:defRPr sz="1900" kern="1200">
        <a:solidFill>
          <a:schemeClr val="tx1"/>
        </a:solidFill>
        <a:latin typeface="+mn-lt"/>
        <a:ea typeface="+mn-ea"/>
        <a:cs typeface="+mn-cs"/>
      </a:defRPr>
    </a:lvl5pPr>
    <a:lvl6pPr marL="2286000" algn="l" defTabSz="457200" rtl="0" eaLnBrk="1" latinLnBrk="0" hangingPunct="1">
      <a:defRPr sz="1900" kern="1200">
        <a:solidFill>
          <a:schemeClr val="tx1"/>
        </a:solidFill>
        <a:latin typeface="+mn-lt"/>
        <a:ea typeface="+mn-ea"/>
        <a:cs typeface="+mn-cs"/>
      </a:defRPr>
    </a:lvl6pPr>
    <a:lvl7pPr marL="2743200" algn="l" defTabSz="457200" rtl="0" eaLnBrk="1" latinLnBrk="0" hangingPunct="1">
      <a:defRPr sz="1900" kern="1200">
        <a:solidFill>
          <a:schemeClr val="tx1"/>
        </a:solidFill>
        <a:latin typeface="+mn-lt"/>
        <a:ea typeface="+mn-ea"/>
        <a:cs typeface="+mn-cs"/>
      </a:defRPr>
    </a:lvl7pPr>
    <a:lvl8pPr marL="3200400" algn="l" defTabSz="457200" rtl="0" eaLnBrk="1" latinLnBrk="0" hangingPunct="1">
      <a:defRPr sz="1900" kern="1200">
        <a:solidFill>
          <a:schemeClr val="tx1"/>
        </a:solidFill>
        <a:latin typeface="+mn-lt"/>
        <a:ea typeface="+mn-ea"/>
        <a:cs typeface="+mn-cs"/>
      </a:defRPr>
    </a:lvl8pPr>
    <a:lvl9pPr marL="3657600" algn="l" defTabSz="457200"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8AB"/>
    <a:srgbClr val="74B230"/>
    <a:srgbClr val="004289"/>
    <a:srgbClr val="003683"/>
    <a:srgbClr val="EF3E40"/>
    <a:srgbClr val="003F88"/>
    <a:srgbClr val="F03534"/>
    <a:srgbClr val="ED3D3D"/>
    <a:srgbClr val="EE3F3E"/>
    <a:srgbClr val="FDCA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97" autoAdjust="0"/>
    <p:restoredTop sz="92687" autoAdjust="0"/>
  </p:normalViewPr>
  <p:slideViewPr>
    <p:cSldViewPr snapToGrid="0" snapToObjects="1">
      <p:cViewPr varScale="1">
        <p:scale>
          <a:sx n="80" d="100"/>
          <a:sy n="80" d="100"/>
        </p:scale>
        <p:origin x="1752"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t>11/6/2020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t>11/6/2020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D5D2152-08A9-004F-BE32-52A9C6BDFCAD}" type="datetimeFigureOut">
              <a:rPr lang="en-US" smtClean="0"/>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023CF-B329-E444-9BAC-9F50F1C2498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D5D2152-08A9-004F-BE32-52A9C6BDFCAD}" type="datetimeFigureOut">
              <a:rPr lang="en-US" smtClean="0"/>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023CF-B329-E444-9BAC-9F50F1C2498A}" type="slidenum">
              <a:rPr lang="en-US" smtClean="0"/>
              <a:t>‹#›</a:t>
            </a:fld>
            <a:endParaRPr lang="en-US"/>
          </a:p>
        </p:txBody>
      </p:sp>
      <p:sp>
        <p:nvSpPr>
          <p:cNvPr id="6" name="Title 1"/>
          <p:cNvSpPr>
            <a:spLocks noGrp="1"/>
          </p:cNvSpPr>
          <p:nvPr>
            <p:ph type="title" hasCustomPrompt="1"/>
          </p:nvPr>
        </p:nvSpPr>
        <p:spPr>
          <a:xfrm>
            <a:off x="0" y="2275826"/>
            <a:ext cx="9144000" cy="564910"/>
          </a:xfrm>
        </p:spPr>
        <p:txBody>
          <a:bodyPr>
            <a:normAutofit/>
          </a:bodyPr>
          <a:lstStyle>
            <a:lvl1pPr algn="ctr">
              <a:defRPr sz="27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t>‹#›</a:t>
            </a:fld>
            <a:endParaRPr lang="en-US"/>
          </a:p>
        </p:txBody>
      </p:sp>
      <p:sp>
        <p:nvSpPr>
          <p:cNvPr id="5" name="Title Placeholder 1"/>
          <p:cNvSpPr>
            <a:spLocks noGrp="1"/>
          </p:cNvSpPr>
          <p:nvPr>
            <p:ph type="title"/>
          </p:nvPr>
        </p:nvSpPr>
        <p:spPr>
          <a:xfrm>
            <a:off x="571500" y="427039"/>
            <a:ext cx="82296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p:cNvSpPr>
            <a:spLocks noGrp="1"/>
          </p:cNvSpPr>
          <p:nvPr>
            <p:ph idx="1" hasCustomPrompt="1"/>
          </p:nvPr>
        </p:nvSpPr>
        <p:spPr>
          <a:xfrm>
            <a:off x="571500" y="1752604"/>
            <a:ext cx="82296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p:cNvSpPr txBox="1"/>
          <p:nvPr userDrawn="1"/>
        </p:nvSpPr>
        <p:spPr>
          <a:xfrm>
            <a:off x="6667500" y="6508755"/>
            <a:ext cx="2133600" cy="365125"/>
          </a:xfrm>
          <a:prstGeom prst="rect">
            <a:avLst/>
          </a:prstGeom>
        </p:spPr>
        <p:txBody>
          <a:bodyPr vert="horz" lIns="68579" tIns="34289" rIns="68579" bIns="34289"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900" kern="1200">
                <a:solidFill>
                  <a:schemeClr val="tx1"/>
                </a:solidFill>
                <a:latin typeface="+mn-lt"/>
                <a:ea typeface="+mn-ea"/>
                <a:cs typeface="+mn-cs"/>
              </a:defRPr>
            </a:lvl2pPr>
            <a:lvl3pPr marL="914400" algn="l" defTabSz="457200" rtl="0" eaLnBrk="1" latinLnBrk="0" hangingPunct="1">
              <a:defRPr sz="1900" kern="1200">
                <a:solidFill>
                  <a:schemeClr val="tx1"/>
                </a:solidFill>
                <a:latin typeface="+mn-lt"/>
                <a:ea typeface="+mn-ea"/>
                <a:cs typeface="+mn-cs"/>
              </a:defRPr>
            </a:lvl3pPr>
            <a:lvl4pPr marL="1371600" algn="l" defTabSz="457200" rtl="0" eaLnBrk="1" latinLnBrk="0" hangingPunct="1">
              <a:defRPr sz="1900" kern="1200">
                <a:solidFill>
                  <a:schemeClr val="tx1"/>
                </a:solidFill>
                <a:latin typeface="+mn-lt"/>
                <a:ea typeface="+mn-ea"/>
                <a:cs typeface="+mn-cs"/>
              </a:defRPr>
            </a:lvl4pPr>
            <a:lvl5pPr marL="1828800" algn="l" defTabSz="457200" rtl="0" eaLnBrk="1" latinLnBrk="0" hangingPunct="1">
              <a:defRPr sz="1900" kern="1200">
                <a:solidFill>
                  <a:schemeClr val="tx1"/>
                </a:solidFill>
                <a:latin typeface="+mn-lt"/>
                <a:ea typeface="+mn-ea"/>
                <a:cs typeface="+mn-cs"/>
              </a:defRPr>
            </a:lvl5pPr>
            <a:lvl6pPr marL="2286000" algn="l" defTabSz="457200" rtl="0" eaLnBrk="1" latinLnBrk="0" hangingPunct="1">
              <a:defRPr sz="1900" kern="1200">
                <a:solidFill>
                  <a:schemeClr val="tx1"/>
                </a:solidFill>
                <a:latin typeface="+mn-lt"/>
                <a:ea typeface="+mn-ea"/>
                <a:cs typeface="+mn-cs"/>
              </a:defRPr>
            </a:lvl6pPr>
            <a:lvl7pPr marL="2743200" algn="l" defTabSz="457200" rtl="0" eaLnBrk="1" latinLnBrk="0" hangingPunct="1">
              <a:defRPr sz="1900" kern="1200">
                <a:solidFill>
                  <a:schemeClr val="tx1"/>
                </a:solidFill>
                <a:latin typeface="+mn-lt"/>
                <a:ea typeface="+mn-ea"/>
                <a:cs typeface="+mn-cs"/>
              </a:defRPr>
            </a:lvl7pPr>
            <a:lvl8pPr marL="3200400" algn="l" defTabSz="457200" rtl="0" eaLnBrk="1" latinLnBrk="0" hangingPunct="1">
              <a:defRPr sz="1900" kern="1200">
                <a:solidFill>
                  <a:schemeClr val="tx1"/>
                </a:solidFill>
                <a:latin typeface="+mn-lt"/>
                <a:ea typeface="+mn-ea"/>
                <a:cs typeface="+mn-cs"/>
              </a:defRPr>
            </a:lvl8pPr>
            <a:lvl9pPr marL="3657600" algn="l" defTabSz="457200" rtl="0" eaLnBrk="1" latinLnBrk="0" hangingPunct="1">
              <a:defRPr sz="1900" kern="1200">
                <a:solidFill>
                  <a:schemeClr val="tx1"/>
                </a:solidFill>
                <a:latin typeface="+mn-lt"/>
                <a:ea typeface="+mn-ea"/>
                <a:cs typeface="+mn-cs"/>
              </a:defRPr>
            </a:lvl9pPr>
          </a:lstStyle>
          <a:p>
            <a:fld id="{EB1023CF-B329-E444-9BAC-9F50F1C2498A}" type="slidenum">
              <a:rPr lang="en-US" sz="900" smtClean="0"/>
              <a:t>‹#›</a:t>
            </a:fld>
            <a:endParaRPr lang="en-US" sz="9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75826"/>
            <a:ext cx="9144000" cy="564910"/>
          </a:xfrm>
        </p:spPr>
        <p:txBody>
          <a:bodyPr>
            <a:normAutofit/>
          </a:bodyPr>
          <a:lstStyle>
            <a:lvl1pPr algn="ctr">
              <a:defRPr sz="27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p:cNvSpPr>
            <a:spLocks noGrp="1"/>
          </p:cNvSpPr>
          <p:nvPr>
            <p:ph type="dt" sz="half" idx="10"/>
          </p:nvPr>
        </p:nvSpPr>
        <p:spPr/>
        <p:txBody>
          <a:bodyPr/>
          <a:lstStyle/>
          <a:p>
            <a:fld id="{AD5D2152-08A9-004F-BE32-52A9C6BDFCAD}" type="datetimeFigureOut">
              <a:rPr lang="en-US" smtClean="0"/>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023CF-B329-E444-9BAC-9F50F1C2498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24CAA8A-1A29-4937-99BC-55E03643BA59}" type="datetime1">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BBFD7-E84F-49ED-A97D-13D6CE6F15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4"/>
            <a:ext cx="8229600" cy="4525963"/>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5"/>
            <a:ext cx="2133600" cy="365125"/>
          </a:xfrm>
          <a:prstGeom prst="rect">
            <a:avLst/>
          </a:prstGeom>
        </p:spPr>
        <p:txBody>
          <a:bodyPr vert="horz" lIns="91438" tIns="45719" rIns="91438" bIns="45719" rtlCol="0" anchor="ctr"/>
          <a:lstStyle>
            <a:lvl1pPr algn="l">
              <a:defRPr sz="900">
                <a:solidFill>
                  <a:schemeClr val="tx1">
                    <a:tint val="75000"/>
                  </a:schemeClr>
                </a:solidFill>
              </a:defRPr>
            </a:lvl1pPr>
          </a:lstStyle>
          <a:p>
            <a:fld id="{AD5D2152-08A9-004F-BE32-52A9C6BDFCAD}" type="datetimeFigureOut">
              <a:rPr lang="en-US" smtClean="0"/>
              <a:t>11/6/2020</a:t>
            </a:fld>
            <a:endParaRPr lang="en-US"/>
          </a:p>
        </p:txBody>
      </p:sp>
      <p:sp>
        <p:nvSpPr>
          <p:cNvPr id="5" name="Footer Placeholder 4"/>
          <p:cNvSpPr>
            <a:spLocks noGrp="1"/>
          </p:cNvSpPr>
          <p:nvPr>
            <p:ph type="ftr" sz="quarter" idx="3"/>
          </p:nvPr>
        </p:nvSpPr>
        <p:spPr>
          <a:xfrm>
            <a:off x="3124200" y="6356355"/>
            <a:ext cx="2895600" cy="365125"/>
          </a:xfrm>
          <a:prstGeom prst="rect">
            <a:avLst/>
          </a:prstGeom>
        </p:spPr>
        <p:txBody>
          <a:bodyPr vert="horz" lIns="91438" tIns="45719" rIns="91438" bIns="45719"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5"/>
            <a:ext cx="2133600" cy="365125"/>
          </a:xfrm>
          <a:prstGeom prst="rect">
            <a:avLst/>
          </a:prstGeom>
        </p:spPr>
        <p:txBody>
          <a:bodyPr vert="horz" lIns="91438" tIns="45719" rIns="91438" bIns="45719" rtlCol="0" anchor="ctr"/>
          <a:lstStyle>
            <a:lvl1pPr algn="r">
              <a:defRPr sz="900">
                <a:solidFill>
                  <a:schemeClr val="tx1">
                    <a:tint val="75000"/>
                  </a:schemeClr>
                </a:solidFill>
              </a:defRPr>
            </a:lvl1pPr>
          </a:lstStyle>
          <a:p>
            <a:fld id="{EB1023CF-B329-E444-9BAC-9F50F1C2498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panose="020B0604020202020204"/>
        <a:buChar char="•"/>
        <a:defRPr sz="2400" kern="1200">
          <a:solidFill>
            <a:schemeClr val="tx1"/>
          </a:solidFill>
          <a:latin typeface="+mn-lt"/>
          <a:ea typeface="+mn-ea"/>
          <a:cs typeface="+mn-cs"/>
        </a:defRPr>
      </a:lvl1pPr>
      <a:lvl2pPr marL="556895" indent="-213995" algn="l" defTabSz="342900" rtl="0" eaLnBrk="1" latinLnBrk="0" hangingPunct="1">
        <a:spcBef>
          <a:spcPct val="20000"/>
        </a:spcBef>
        <a:buFont typeface="Arial" panose="020B0604020202020204"/>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panose="020B0604020202020204"/>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panose="020B0604020202020204"/>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panose="020B0604020202020204"/>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panose="020B0604020202020204"/>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panose="020B0604020202020204"/>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panose="020B0604020202020204"/>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panose="020B0604020202020204"/>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25" kern="1200">
          <a:solidFill>
            <a:schemeClr val="tx1"/>
          </a:solidFill>
          <a:latin typeface="+mn-lt"/>
          <a:ea typeface="+mn-ea"/>
          <a:cs typeface="+mn-cs"/>
        </a:defRPr>
      </a:lvl1pPr>
      <a:lvl2pPr marL="342900" algn="l" defTabSz="342900" rtl="0" eaLnBrk="1" latinLnBrk="0" hangingPunct="1">
        <a:defRPr sz="1425" kern="1200">
          <a:solidFill>
            <a:schemeClr val="tx1"/>
          </a:solidFill>
          <a:latin typeface="+mn-lt"/>
          <a:ea typeface="+mn-ea"/>
          <a:cs typeface="+mn-cs"/>
        </a:defRPr>
      </a:lvl2pPr>
      <a:lvl3pPr marL="685800" algn="l" defTabSz="342900" rtl="0" eaLnBrk="1" latinLnBrk="0" hangingPunct="1">
        <a:defRPr sz="1425" kern="1200">
          <a:solidFill>
            <a:schemeClr val="tx1"/>
          </a:solidFill>
          <a:latin typeface="+mn-lt"/>
          <a:ea typeface="+mn-ea"/>
          <a:cs typeface="+mn-cs"/>
        </a:defRPr>
      </a:lvl3pPr>
      <a:lvl4pPr marL="1028700" algn="l" defTabSz="342900" rtl="0" eaLnBrk="1" latinLnBrk="0" hangingPunct="1">
        <a:defRPr sz="1425" kern="1200">
          <a:solidFill>
            <a:schemeClr val="tx1"/>
          </a:solidFill>
          <a:latin typeface="+mn-lt"/>
          <a:ea typeface="+mn-ea"/>
          <a:cs typeface="+mn-cs"/>
        </a:defRPr>
      </a:lvl4pPr>
      <a:lvl5pPr marL="1371600" algn="l" defTabSz="342900" rtl="0" eaLnBrk="1" latinLnBrk="0" hangingPunct="1">
        <a:defRPr sz="1425" kern="1200">
          <a:solidFill>
            <a:schemeClr val="tx1"/>
          </a:solidFill>
          <a:latin typeface="+mn-lt"/>
          <a:ea typeface="+mn-ea"/>
          <a:cs typeface="+mn-cs"/>
        </a:defRPr>
      </a:lvl5pPr>
      <a:lvl6pPr marL="1714500" algn="l" defTabSz="342900" rtl="0" eaLnBrk="1" latinLnBrk="0" hangingPunct="1">
        <a:defRPr sz="1425" kern="1200">
          <a:solidFill>
            <a:schemeClr val="tx1"/>
          </a:solidFill>
          <a:latin typeface="+mn-lt"/>
          <a:ea typeface="+mn-ea"/>
          <a:cs typeface="+mn-cs"/>
        </a:defRPr>
      </a:lvl6pPr>
      <a:lvl7pPr marL="2057400" algn="l" defTabSz="342900" rtl="0" eaLnBrk="1" latinLnBrk="0" hangingPunct="1">
        <a:defRPr sz="1425" kern="1200">
          <a:solidFill>
            <a:schemeClr val="tx1"/>
          </a:solidFill>
          <a:latin typeface="+mn-lt"/>
          <a:ea typeface="+mn-ea"/>
          <a:cs typeface="+mn-cs"/>
        </a:defRPr>
      </a:lvl7pPr>
      <a:lvl8pPr marL="2400300" algn="l" defTabSz="342900" rtl="0" eaLnBrk="1" latinLnBrk="0" hangingPunct="1">
        <a:defRPr sz="1425" kern="1200">
          <a:solidFill>
            <a:schemeClr val="tx1"/>
          </a:solidFill>
          <a:latin typeface="+mn-lt"/>
          <a:ea typeface="+mn-ea"/>
          <a:cs typeface="+mn-cs"/>
        </a:defRPr>
      </a:lvl8pPr>
      <a:lvl9pPr marL="2743200" algn="l" defTabSz="342900" rtl="0" eaLnBrk="1" latinLnBrk="0" hangingPunct="1">
        <a:defRPr sz="14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jpeg"/>
          <p:cNvPicPr/>
          <p:nvPr/>
        </p:nvPicPr>
        <p:blipFill>
          <a:blip r:embed="rId2" cstate="print"/>
          <a:stretch>
            <a:fillRect/>
          </a:stretch>
        </p:blipFill>
        <p:spPr>
          <a:xfrm>
            <a:off x="127317" y="147637"/>
            <a:ext cx="8889365" cy="6562725"/>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 Case Diagram</a:t>
            </a:r>
          </a:p>
        </p:txBody>
      </p:sp>
      <p:sp>
        <p:nvSpPr>
          <p:cNvPr id="8" name="Picture 3" descr="C:\Users\hp\Pictures\Screenshots\Screenshot (10).png"/>
          <p:cNvSpPr/>
          <p:nvPr/>
        </p:nvSpPr>
        <p:spPr>
          <a:xfrm>
            <a:off x="1674106" y="708660"/>
            <a:ext cx="5795788" cy="5440680"/>
          </a:xfrm>
        </p:spPr>
      </p:sp>
      <p:pic>
        <p:nvPicPr>
          <p:cNvPr id="10" name="Picture 3" descr="C:\Users\hp\Pictures\Screenshots\Screenshot (10).png"/>
          <p:cNvPicPr>
            <a:picLocks noGrp="1" noChangeAspect="1" noChangeArrowheads="1"/>
          </p:cNvPicPr>
          <p:nvPr>
            <p:ph idx="1"/>
          </p:nvPr>
        </p:nvPicPr>
        <p:blipFill>
          <a:blip r:embed="rId2"/>
          <a:srcRect l="13455" t="7094" r="35764" b="8009"/>
          <a:stretch>
            <a:fillRect/>
          </a:stretch>
        </p:blipFill>
        <p:spPr>
          <a:xfrm>
            <a:off x="662940" y="1328420"/>
            <a:ext cx="8046085" cy="495046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a:t>
            </a:r>
          </a:p>
        </p:txBody>
      </p:sp>
      <p:sp>
        <p:nvSpPr>
          <p:cNvPr id="3" name="Content Placeholder 2"/>
          <p:cNvSpPr>
            <a:spLocks noGrp="1"/>
          </p:cNvSpPr>
          <p:nvPr>
            <p:ph idx="1"/>
          </p:nvPr>
        </p:nvSpPr>
        <p:spPr/>
        <p:txBody>
          <a:bodyPr>
            <a:normAutofit fontScale="92500"/>
          </a:bodyPr>
          <a:lstStyle/>
          <a:p>
            <a:pPr marL="0" indent="0">
              <a:buNone/>
            </a:pPr>
            <a:r>
              <a:rPr lang="en-US" dirty="0"/>
              <a:t>Music recommender system is a system which learns from the user’s past listening history and recommends them songs which they would probably like to hear in future. This notebook recommends a set of music's similar to other music based on crowd sourced music played count by users. Its uses item based collaborative filtering to achieve this. Our work has given us a keen insight into recommendation systems for music.  Our results have shown how we can use song metadata as well as data from users’ histories to provide the best set of songs to recommend. Furthermore, we observed the low precision results from both our own work and those from related work, which forced us to think about ways to improve overall precision.  Ultimately, we devised a novel method to provide a recommendation system aimed to maximize precision of our song recommendations.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4510" y="911225"/>
            <a:ext cx="8291830" cy="2067560"/>
          </a:xfrm>
        </p:spPr>
        <p:txBody>
          <a:bodyPr/>
          <a:lstStyle/>
          <a:p>
            <a:r>
              <a:rPr lang="en-IN" b="1" dirty="0">
                <a:latin typeface="Times New Roman" panose="02020603050405020304" pitchFamily="18" charset="0"/>
                <a:cs typeface="Times New Roman" panose="02020603050405020304" pitchFamily="18" charset="0"/>
              </a:rPr>
              <a:t>Building real world song Recommendation using Python</a:t>
            </a:r>
          </a:p>
        </p:txBody>
      </p:sp>
      <p:sp>
        <p:nvSpPr>
          <p:cNvPr id="3" name="Subtitle 2"/>
          <p:cNvSpPr>
            <a:spLocks noGrp="1"/>
          </p:cNvSpPr>
          <p:nvPr>
            <p:ph type="subTitle" idx="1"/>
          </p:nvPr>
        </p:nvSpPr>
        <p:spPr>
          <a:xfrm>
            <a:off x="1" y="3495675"/>
            <a:ext cx="9143998" cy="2174132"/>
          </a:xfrm>
        </p:spPr>
        <p:txBody>
          <a:bodyPr>
            <a:normAutofit fontScale="77500" lnSpcReduction="10000"/>
          </a:bodyPr>
          <a:lstStyle/>
          <a:p>
            <a:pPr algn="l"/>
            <a:r>
              <a:rPr lang="en-IN" b="1" dirty="0">
                <a:solidFill>
                  <a:schemeClr val="tx1"/>
                </a:solidFill>
                <a:latin typeface="Times New Roman" panose="02020603050405020304" pitchFamily="18" charset="0"/>
                <a:cs typeface="Times New Roman" panose="02020603050405020304" pitchFamily="18" charset="0"/>
              </a:rPr>
              <a:t>        Submitted By	:												   Project Guide :</a:t>
            </a:r>
          </a:p>
          <a:p>
            <a:pPr algn="l"/>
            <a:r>
              <a:rPr lang="en-IN" dirty="0">
                <a:solidFill>
                  <a:schemeClr val="tx1"/>
                </a:solidFill>
                <a:latin typeface="Times New Roman" panose="02020603050405020304" pitchFamily="18" charset="0"/>
                <a:cs typeface="Times New Roman" panose="02020603050405020304" pitchFamily="18" charset="0"/>
              </a:rPr>
              <a:t>				                                                                                   </a:t>
            </a:r>
            <a:r>
              <a:rPr lang="en-US" altLang="en-IN" dirty="0">
                <a:solidFill>
                  <a:schemeClr val="tx1"/>
                </a:solidFill>
                <a:latin typeface="Times New Roman" panose="02020603050405020304" pitchFamily="18" charset="0"/>
                <a:cs typeface="Times New Roman" panose="02020603050405020304" pitchFamily="18" charset="0"/>
              </a:rPr>
              <a:t>Dr. Susheela Dahiya</a:t>
            </a:r>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        Syed Saif Rizvi (Enroll No. R164217057)					   Dept. of </a:t>
            </a:r>
            <a:r>
              <a:rPr lang="en-US" altLang="en-IN" dirty="0">
                <a:solidFill>
                  <a:schemeClr val="tx1"/>
                </a:solidFill>
                <a:latin typeface="Times New Roman" panose="02020603050405020304" pitchFamily="18" charset="0"/>
                <a:cs typeface="Times New Roman" panose="02020603050405020304" pitchFamily="18" charset="0"/>
              </a:rPr>
              <a:t>Computer Applications</a:t>
            </a:r>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        </a:t>
            </a:r>
            <a:r>
              <a:rPr lang="en-US" altLang="en-IN" dirty="0">
                <a:solidFill>
                  <a:schemeClr val="tx1"/>
                </a:solidFill>
                <a:latin typeface="Times New Roman" panose="02020603050405020304" pitchFamily="18" charset="0"/>
                <a:cs typeface="Times New Roman" panose="02020603050405020304" pitchFamily="18" charset="0"/>
              </a:rPr>
              <a:t>Tejas Bhatia</a:t>
            </a:r>
            <a:r>
              <a:rPr lang="en-IN" dirty="0">
                <a:solidFill>
                  <a:schemeClr val="tx1"/>
                </a:solidFill>
                <a:latin typeface="Times New Roman" panose="02020603050405020304" pitchFamily="18" charset="0"/>
                <a:cs typeface="Times New Roman" panose="02020603050405020304" pitchFamily="18" charset="0"/>
              </a:rPr>
              <a:t> (Enroll No. R16421705</a:t>
            </a:r>
            <a:r>
              <a:rPr lang="en-US" altLang="en-IN" dirty="0">
                <a:solidFill>
                  <a:schemeClr val="tx1"/>
                </a:solidFill>
                <a:latin typeface="Times New Roman" panose="02020603050405020304" pitchFamily="18" charset="0"/>
                <a:cs typeface="Times New Roman" panose="02020603050405020304" pitchFamily="18" charset="0"/>
              </a:rPr>
              <a:t>8</a:t>
            </a:r>
            <a:r>
              <a:rPr lang="en-IN" dirty="0">
                <a:solidFill>
                  <a:schemeClr val="tx1"/>
                </a:solidFill>
                <a:latin typeface="Times New Roman" panose="02020603050405020304" pitchFamily="18" charset="0"/>
                <a:cs typeface="Times New Roman" panose="02020603050405020304" pitchFamily="18" charset="0"/>
              </a:rPr>
              <a:t>)</a:t>
            </a:r>
          </a:p>
          <a:p>
            <a:pPr algn="l"/>
            <a:r>
              <a:rPr lang="en-IN" dirty="0">
                <a:solidFill>
                  <a:schemeClr val="tx1"/>
                </a:solidFill>
                <a:latin typeface="Times New Roman" panose="02020603050405020304" pitchFamily="18" charset="0"/>
                <a:cs typeface="Times New Roman" panose="02020603050405020304" pitchFamily="18" charset="0"/>
              </a:rPr>
              <a:t>        </a:t>
            </a:r>
            <a:r>
              <a:rPr lang="en-US" altLang="en-IN" dirty="0">
                <a:solidFill>
                  <a:schemeClr val="tx1"/>
                </a:solidFill>
                <a:latin typeface="Times New Roman" panose="02020603050405020304" pitchFamily="18" charset="0"/>
                <a:cs typeface="Times New Roman" panose="02020603050405020304" pitchFamily="18" charset="0"/>
              </a:rPr>
              <a:t>Vidhi Mittal</a:t>
            </a:r>
            <a:r>
              <a:rPr lang="en-IN" dirty="0">
                <a:solidFill>
                  <a:schemeClr val="tx1"/>
                </a:solidFill>
                <a:latin typeface="Times New Roman" panose="02020603050405020304" pitchFamily="18" charset="0"/>
                <a:cs typeface="Times New Roman" panose="02020603050405020304" pitchFamily="18" charset="0"/>
              </a:rPr>
              <a:t> (Enroll No. R1642170</a:t>
            </a:r>
            <a:r>
              <a:rPr lang="en-US" altLang="en-IN" dirty="0">
                <a:solidFill>
                  <a:schemeClr val="tx1"/>
                </a:solidFill>
                <a:latin typeface="Times New Roman" panose="02020603050405020304" pitchFamily="18" charset="0"/>
                <a:cs typeface="Times New Roman" panose="02020603050405020304" pitchFamily="18" charset="0"/>
              </a:rPr>
              <a:t>59</a:t>
            </a:r>
            <a:r>
              <a:rPr lang="en-IN" dirty="0">
                <a:solidFill>
                  <a:schemeClr val="tx1"/>
                </a:solidFill>
                <a:latin typeface="Times New Roman" panose="02020603050405020304" pitchFamily="18" charset="0"/>
                <a:cs typeface="Times New Roman" panose="02020603050405020304" pitchFamily="18" charset="0"/>
              </a:rPr>
              <a:t>)</a:t>
            </a:r>
          </a:p>
          <a:p>
            <a:pPr algn="l"/>
            <a:r>
              <a:rPr lang="en-IN" dirty="0">
                <a:solidFill>
                  <a:schemeClr val="tx1"/>
                </a:solidFill>
                <a:latin typeface="Times New Roman" panose="02020603050405020304" pitchFamily="18" charset="0"/>
                <a:cs typeface="Times New Roman" panose="02020603050405020304" pitchFamily="18" charset="0"/>
              </a:rPr>
              <a:t>        </a:t>
            </a:r>
            <a:r>
              <a:rPr lang="en-US" altLang="en-IN" dirty="0">
                <a:solidFill>
                  <a:schemeClr val="tx1"/>
                </a:solidFill>
                <a:latin typeface="Times New Roman" panose="02020603050405020304" pitchFamily="18" charset="0"/>
                <a:cs typeface="Times New Roman" panose="02020603050405020304" pitchFamily="18" charset="0"/>
              </a:rPr>
              <a:t>Yash Sharma </a:t>
            </a:r>
            <a:r>
              <a:rPr lang="en-IN" dirty="0">
                <a:solidFill>
                  <a:schemeClr val="tx1"/>
                </a:solidFill>
                <a:latin typeface="Times New Roman" panose="02020603050405020304" pitchFamily="18" charset="0"/>
                <a:cs typeface="Times New Roman" panose="02020603050405020304" pitchFamily="18" charset="0"/>
              </a:rPr>
              <a:t>(Enroll No. </a:t>
            </a:r>
            <a:r>
              <a:rPr lang="en-US" altLang="en-IN" dirty="0">
                <a:solidFill>
                  <a:schemeClr val="tx1"/>
                </a:solidFill>
                <a:latin typeface="Times New Roman" panose="02020603050405020304" pitchFamily="18" charset="0"/>
                <a:cs typeface="Times New Roman" panose="02020603050405020304" pitchFamily="18" charset="0"/>
              </a:rPr>
              <a:t>R164217062</a:t>
            </a:r>
            <a:r>
              <a:rPr lang="en-IN" dirty="0">
                <a:solidFill>
                  <a:schemeClr val="tx1"/>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1500" y="680935"/>
            <a:ext cx="8229600" cy="889103"/>
          </a:xfrm>
        </p:spPr>
        <p:txBody>
          <a:bodyPr>
            <a:normAutofit fontScale="90000"/>
          </a:bodyPr>
          <a:lstStyle/>
          <a:p>
            <a:r>
              <a:rPr lang="en-US" sz="3600" b="1" dirty="0">
                <a:cs typeface="Times New Roman" panose="02020603050405020304" pitchFamily="18" charset="0"/>
              </a:rPr>
              <a:t>A</a:t>
            </a:r>
            <a:r>
              <a:rPr lang="en-IN" altLang="en-US" sz="3600" b="1" dirty="0">
                <a:cs typeface="Times New Roman" panose="02020603050405020304" pitchFamily="18" charset="0"/>
              </a:rPr>
              <a:t>bstract</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571500" y="1867711"/>
            <a:ext cx="8229600" cy="4410856"/>
          </a:xfrm>
        </p:spPr>
        <p:txBody>
          <a:bodyPr/>
          <a:lstStyle/>
          <a:p>
            <a:pPr marL="0" indent="0" algn="l">
              <a:buNone/>
            </a:pPr>
            <a:r>
              <a:rPr lang="en-US" dirty="0"/>
              <a:t>A recommendation engine application that provides a person   recommended songs on the basis of their listening history. On the faculty end, it gives the ability of continuous evaluation and provide the feedback to the project.</a:t>
            </a:r>
          </a:p>
          <a:p>
            <a:pPr marL="0" indent="0" algn="l">
              <a:buNone/>
            </a:pPr>
            <a:r>
              <a:rPr lang="en-US" dirty="0"/>
              <a:t>This app will contain a short description explaining the functionality of that particular project in their respective language.</a:t>
            </a:r>
          </a:p>
          <a:p>
            <a:pPr marL="0" indent="0" algn="l">
              <a:buNone/>
            </a:pPr>
            <a:r>
              <a:rPr lang="en-US" dirty="0"/>
              <a:t> Our project aims to ease the recommendation system and selection  process and automate the whole process through an App. This will result in a user getting better experience and wider array of songs which he/she may like to choose from.</a:t>
            </a:r>
          </a:p>
        </p:txBody>
      </p:sp>
    </p:spTree>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cs typeface="Times New Roman" panose="02020603050405020304" pitchFamily="18" charset="0"/>
              </a:rPr>
              <a:t>Introduction</a:t>
            </a:r>
          </a:p>
        </p:txBody>
      </p:sp>
      <p:sp>
        <p:nvSpPr>
          <p:cNvPr id="5" name="Content Placeholder 4"/>
          <p:cNvSpPr>
            <a:spLocks noGrp="1"/>
          </p:cNvSpPr>
          <p:nvPr>
            <p:ph idx="1"/>
          </p:nvPr>
        </p:nvSpPr>
        <p:spPr/>
        <p:txBody>
          <a:bodyPr>
            <a:normAutofit fontScale="82500" lnSpcReduction="20000"/>
          </a:bodyPr>
          <a:lstStyle/>
          <a:p>
            <a:pPr algn="l"/>
            <a:r>
              <a:rPr lang="en-US" dirty="0"/>
              <a:t>Rapid development of mobile devices and internet has made possible for us to access different music resources freely. The number of songs available exceeds the listening capacity of single individual. People sometimes feel difficult to choose from millions of songs. Moreover, music service providers need an efficient way to manage songs and help their costumers to discover music by giving quality recommendation. Thus, there is a strong need of a good recommendation system.</a:t>
            </a:r>
          </a:p>
          <a:p>
            <a:pPr algn="l"/>
            <a:r>
              <a:rPr lang="en-US" dirty="0"/>
              <a:t>In this project, we have designed, implemented and analyzed a song recommendation </a:t>
            </a:r>
            <a:r>
              <a:rPr lang="en-US" dirty="0" err="1"/>
              <a:t>system.Rapid</a:t>
            </a:r>
            <a:r>
              <a:rPr lang="en-US" dirty="0"/>
              <a:t> development of mobile devices and internet has made possible for us to access different music resources freely. The number of songs available exceeds the listening capacity of single individual. People sometimes feel difficult to choose from millions of songs. Moreover, music service providers need an efficient way to manage songs and help their costumers to discover music by giving quality recommendation. Thus, there is a strong need of a good recommendation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355" y="937899"/>
            <a:ext cx="8229600" cy="4525963"/>
          </a:xfrm>
        </p:spPr>
        <p:txBody>
          <a:bodyPr>
            <a:normAutofit fontScale="92500"/>
          </a:bodyPr>
          <a:lstStyle/>
          <a:p>
            <a:pPr algn="l"/>
            <a:r>
              <a:rPr lang="en-US" dirty="0"/>
              <a:t>In this project, we have designed, implemented and analyzed a song recommendation </a:t>
            </a:r>
            <a:r>
              <a:rPr lang="en-US" dirty="0" err="1"/>
              <a:t>system.The</a:t>
            </a:r>
            <a:r>
              <a:rPr lang="en-US" dirty="0"/>
              <a:t> project is aimed to keep track and analyze the songs listened by a person in order to provide him/her a managed and classified recommendation of his/her taste. We will be developing a web-application solution to our problem. Web App would provide a Graphical User Interface(GUI) to the user to interact with the application deployed on Local Host. </a:t>
            </a:r>
            <a:r>
              <a:rPr lang="en-US" dirty="0" err="1"/>
              <a:t>Jupyter</a:t>
            </a:r>
            <a:r>
              <a:rPr lang="en-US" dirty="0"/>
              <a:t> Framework is a tool designed to make it easier to create, deploy, and run applications by using Python</a:t>
            </a:r>
          </a:p>
          <a:p>
            <a:pPr algn="l"/>
            <a:r>
              <a:rPr lang="en-US" dirty="0"/>
              <a:t>Our project aims to ease the recommendation system and selection  process and automate the whole process through an Web App. This will result in a user getting better experience and wider array of songs which he/she may like to choose from.</a:t>
            </a:r>
          </a:p>
          <a:p>
            <a:pPr algn="l"/>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1500" y="729934"/>
            <a:ext cx="8229600" cy="1143000"/>
          </a:xfrm>
        </p:spPr>
        <p:txBody>
          <a:bodyPr/>
          <a:lstStyle/>
          <a:p>
            <a:r>
              <a:rPr lang="en-IN" b="1" dirty="0">
                <a:cs typeface="Times New Roman" panose="02020603050405020304" pitchFamily="18" charset="0"/>
              </a:rPr>
              <a:t>Problem Statement</a:t>
            </a:r>
          </a:p>
        </p:txBody>
      </p:sp>
      <p:sp>
        <p:nvSpPr>
          <p:cNvPr id="5" name="Content Placeholder 4"/>
          <p:cNvSpPr>
            <a:spLocks noGrp="1"/>
          </p:cNvSpPr>
          <p:nvPr>
            <p:ph idx="1"/>
          </p:nvPr>
        </p:nvSpPr>
        <p:spPr>
          <a:xfrm>
            <a:off x="571500" y="1873385"/>
            <a:ext cx="8229600" cy="4138482"/>
          </a:xfrm>
        </p:spPr>
        <p:txBody>
          <a:bodyPr/>
          <a:lstStyle/>
          <a:p>
            <a:pPr marL="0" indent="0" algn="l">
              <a:buNone/>
            </a:pPr>
            <a:r>
              <a:rPr lang="en-US" dirty="0"/>
              <a:t>There was a need for a management system Song recommendation on the basis of listener requirements. It is very time consuming for listener to search for his or her favourite songs.</a:t>
            </a:r>
          </a:p>
          <a:p>
            <a:pPr marL="0" indent="0" algn="just">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cs typeface="Times New Roman" panose="02020603050405020304" pitchFamily="18" charset="0"/>
              </a:rPr>
              <a:t>Objective</a:t>
            </a:r>
          </a:p>
        </p:txBody>
      </p:sp>
      <p:sp>
        <p:nvSpPr>
          <p:cNvPr id="3" name="Content Placeholder 2"/>
          <p:cNvSpPr>
            <a:spLocks noGrp="1"/>
          </p:cNvSpPr>
          <p:nvPr>
            <p:ph idx="1"/>
          </p:nvPr>
        </p:nvSpPr>
        <p:spPr>
          <a:xfrm>
            <a:off x="571500" y="1689803"/>
            <a:ext cx="8229600" cy="4294124"/>
          </a:xfrm>
        </p:spPr>
        <p:txBody>
          <a:bodyPr/>
          <a:lstStyle/>
          <a:p>
            <a:r>
              <a:rPr lang="en-US" dirty="0"/>
              <a:t>This project aim in  developing a song recommendation system for users in any application. We can analyze the preferences of a user, and on that basis, offer suitable recommendations for various subjects-books, songs, or various online shopping products</a:t>
            </a:r>
          </a:p>
          <a:p>
            <a:r>
              <a:rPr lang="en-US" dirty="0"/>
              <a:t>In this project we create an analytical recommendation system which interacts with user   and they will be able to get excellent suggestions. </a:t>
            </a:r>
          </a:p>
          <a:p>
            <a:r>
              <a:rPr lang="en-US" dirty="0"/>
              <a:t>We create this project by using Python and Anaconda, and a data set of songs, available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cs typeface="Times New Roman" panose="02020603050405020304" pitchFamily="18" charset="0"/>
              </a:rPr>
              <a:t>Methodology</a:t>
            </a:r>
          </a:p>
        </p:txBody>
      </p:sp>
      <p:sp>
        <p:nvSpPr>
          <p:cNvPr id="3" name="Content Placeholder 2"/>
          <p:cNvSpPr>
            <a:spLocks noGrp="1"/>
          </p:cNvSpPr>
          <p:nvPr>
            <p:ph idx="1"/>
          </p:nvPr>
        </p:nvSpPr>
        <p:spPr/>
        <p:txBody>
          <a:bodyPr>
            <a:normAutofit fontScale="77500" lnSpcReduction="10000"/>
          </a:bodyPr>
          <a:lstStyle/>
          <a:p>
            <a:pPr marL="457200" indent="-457200" algn="just">
              <a:buFont typeface="+mj-lt"/>
              <a:buAutoNum type="arabicPeriod"/>
            </a:pPr>
            <a:r>
              <a:rPr lang="en-US" dirty="0">
                <a:latin typeface="+mj-lt"/>
                <a:cs typeface="+mj-lt"/>
              </a:rPr>
              <a:t>Functional Requirement: </a:t>
            </a:r>
          </a:p>
          <a:p>
            <a:pPr marL="0" indent="0" algn="just">
              <a:buFont typeface="+mj-lt"/>
              <a:buNone/>
            </a:pPr>
            <a:r>
              <a:rPr lang="en-US" dirty="0">
                <a:latin typeface="+mj-lt"/>
                <a:cs typeface="+mj-lt"/>
              </a:rPr>
              <a:t>The  functional  requirement  specification  of  the  project  are  mainly  categorized  as  user requirements, security requirements, and device requirement each of which are explained in detail below:  </a:t>
            </a:r>
          </a:p>
          <a:p>
            <a:pPr marL="0" indent="0" algn="just">
              <a:buFont typeface="+mj-lt"/>
              <a:buNone/>
            </a:pPr>
            <a:r>
              <a:rPr lang="en-US" dirty="0">
                <a:latin typeface="+mj-lt"/>
                <a:cs typeface="+mj-lt"/>
              </a:rPr>
              <a:t>User  Requirement:  User  ought  to  have  account  on  framework  and  client  must  have somewhere around one song listened to investigate the identity for the music suggestion.</a:t>
            </a:r>
          </a:p>
          <a:p>
            <a:pPr marL="0" indent="0" algn="just">
              <a:buFont typeface="+mj-lt"/>
              <a:buNone/>
            </a:pPr>
            <a:r>
              <a:rPr lang="en-US" dirty="0">
                <a:latin typeface="+mj-lt"/>
                <a:cs typeface="+mj-lt"/>
              </a:rPr>
              <a:t>2.      Non-functional Requirement :</a:t>
            </a:r>
          </a:p>
          <a:p>
            <a:pPr marL="0" indent="0" algn="just">
              <a:buFont typeface="+mj-lt"/>
              <a:buNone/>
            </a:pPr>
            <a:r>
              <a:rPr lang="en-US" dirty="0">
                <a:latin typeface="+mj-lt"/>
                <a:cs typeface="+mj-lt"/>
              </a:rPr>
              <a:t>I.	Performance: The framework will have a speedy, exact and dependable outcomes.  </a:t>
            </a:r>
          </a:p>
          <a:p>
            <a:pPr marL="0" indent="0" algn="just">
              <a:buFont typeface="+mj-lt"/>
              <a:buNone/>
            </a:pPr>
            <a:r>
              <a:rPr lang="en-US" dirty="0">
                <a:latin typeface="+mj-lt"/>
                <a:cs typeface="+mj-lt"/>
              </a:rPr>
              <a:t>II.	Capacity and Scalability: The framework will have the capacity to store identity registered by the framework into the database.  </a:t>
            </a:r>
          </a:p>
          <a:p>
            <a:pPr marL="0" indent="0" algn="just">
              <a:buFont typeface="+mj-lt"/>
              <a:buNone/>
            </a:pPr>
            <a:r>
              <a:rPr lang="en-US" dirty="0">
                <a:latin typeface="+mj-lt"/>
                <a:cs typeface="+mj-lt"/>
              </a:rPr>
              <a:t>III.	Availability: The framework will be accessible to client whenever at whatever point there is an Internet association.  </a:t>
            </a:r>
          </a:p>
          <a:p>
            <a:pPr marL="0" indent="0" algn="just">
              <a:buFont typeface="+mj-lt"/>
              <a:buNone/>
            </a:pPr>
            <a:r>
              <a:rPr lang="en-US" dirty="0">
                <a:latin typeface="+mj-lt"/>
                <a:cs typeface="+mj-lt"/>
              </a:rPr>
              <a:t>IV.	Flexibility and Portability: System will be available whenever from any areas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Flow Diagram</a:t>
            </a:r>
          </a:p>
        </p:txBody>
      </p:sp>
      <p:sp>
        <p:nvSpPr>
          <p:cNvPr id="3" name="Picture 5" descr="C:\Users\hp\Pictures\Screenshots\Screenshot (12).png"/>
          <p:cNvSpPr/>
          <p:nvPr/>
        </p:nvSpPr>
        <p:spPr>
          <a:xfrm>
            <a:off x="2611755" y="987498"/>
            <a:ext cx="3920490" cy="4883005"/>
          </a:xfrm>
        </p:spPr>
      </p:sp>
      <p:sp>
        <p:nvSpPr>
          <p:cNvPr id="5" name="Text Box 4"/>
          <p:cNvSpPr txBox="1"/>
          <p:nvPr/>
        </p:nvSpPr>
        <p:spPr>
          <a:xfrm>
            <a:off x="2612390" y="1626870"/>
            <a:ext cx="2901950" cy="383540"/>
          </a:xfrm>
          <a:prstGeom prst="rect">
            <a:avLst/>
          </a:prstGeom>
          <a:noFill/>
        </p:spPr>
        <p:txBody>
          <a:bodyPr wrap="square" rtlCol="0">
            <a:spAutoFit/>
          </a:bodyPr>
          <a:lstStyle/>
          <a:p>
            <a:pPr algn="l"/>
            <a:r>
              <a:rPr lang="en-US"/>
              <a:t> </a:t>
            </a:r>
          </a:p>
        </p:txBody>
      </p:sp>
      <p:sp>
        <p:nvSpPr>
          <p:cNvPr id="6" name="Picture 5" descr="C:\Users\hp\Pictures\Screenshots\Screenshot (12).png"/>
          <p:cNvSpPr/>
          <p:nvPr/>
        </p:nvSpPr>
        <p:spPr>
          <a:xfrm>
            <a:off x="2738755" y="1114498"/>
            <a:ext cx="3920490" cy="4883005"/>
          </a:xfrm>
        </p:spPr>
      </p:sp>
      <p:sp>
        <p:nvSpPr>
          <p:cNvPr id="8" name="Content Placeholder 7">
            <a:extLst>
              <a:ext uri="{FF2B5EF4-FFF2-40B4-BE49-F238E27FC236}">
                <a16:creationId xmlns:a16="http://schemas.microsoft.com/office/drawing/2014/main" id="{46D70F9F-AF7A-44C4-A159-35002A2073A3}"/>
              </a:ext>
            </a:extLst>
          </p:cNvPr>
          <p:cNvSpPr>
            <a:spLocks noGrp="1"/>
          </p:cNvSpPr>
          <p:nvPr>
            <p:ph idx="1"/>
          </p:nvPr>
        </p:nvSpPr>
        <p:spPr/>
        <p:txBody>
          <a:bodyPr/>
          <a:lstStyle/>
          <a:p>
            <a:endParaRPr lang="en-IN"/>
          </a:p>
        </p:txBody>
      </p:sp>
      <p:pic>
        <p:nvPicPr>
          <p:cNvPr id="9" name="Picture 8" descr="Screenshot (15)">
            <a:extLst>
              <a:ext uri="{FF2B5EF4-FFF2-40B4-BE49-F238E27FC236}">
                <a16:creationId xmlns:a16="http://schemas.microsoft.com/office/drawing/2014/main" id="{22F20293-BA05-4606-8309-5820336FC2EF}"/>
              </a:ext>
            </a:extLst>
          </p:cNvPr>
          <p:cNvPicPr/>
          <p:nvPr/>
        </p:nvPicPr>
        <p:blipFill>
          <a:blip r:embed="rId2"/>
          <a:stretch>
            <a:fillRect/>
          </a:stretch>
        </p:blipFill>
        <p:spPr>
          <a:xfrm>
            <a:off x="571499" y="1352550"/>
            <a:ext cx="8229599" cy="533241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946</Words>
  <Application>Microsoft Office PowerPoint</Application>
  <PresentationFormat>On-screen Show (4:3)</PresentationFormat>
  <Paragraphs>36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PowerPoint Presentation</vt:lpstr>
      <vt:lpstr>Building real world song Recommendation using Python</vt:lpstr>
      <vt:lpstr>Abstract </vt:lpstr>
      <vt:lpstr>Introduction</vt:lpstr>
      <vt:lpstr>PowerPoint Presentation</vt:lpstr>
      <vt:lpstr>Problem Statement</vt:lpstr>
      <vt:lpstr>Objective</vt:lpstr>
      <vt:lpstr>Methodology</vt:lpstr>
      <vt:lpstr>Data Flow Diagram</vt:lpstr>
      <vt:lpstr>Use Case Diagram</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Apple 2</dc:creator>
  <cp:lastModifiedBy>tejas</cp:lastModifiedBy>
  <cp:revision>1375</cp:revision>
  <cp:lastPrinted>2017-08-16T11:40:00Z</cp:lastPrinted>
  <dcterms:created xsi:type="dcterms:W3CDTF">2017-08-14T08:34:00Z</dcterms:created>
  <dcterms:modified xsi:type="dcterms:W3CDTF">2020-11-06T06:39:41Z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1033-11.2.0.9739</vt:lpwstr>
  </property>
</Properties>
</file>