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473" r:id="rId2"/>
    <p:sldId id="474" r:id="rId3"/>
    <p:sldId id="475" r:id="rId4"/>
    <p:sldId id="476" r:id="rId5"/>
    <p:sldId id="477" r:id="rId6"/>
    <p:sldId id="478" r:id="rId7"/>
    <p:sldId id="481" r:id="rId8"/>
    <p:sldId id="482" r:id="rId9"/>
    <p:sldId id="486" r:id="rId10"/>
    <p:sldId id="483" r:id="rId11"/>
    <p:sldId id="485" r:id="rId12"/>
    <p:sldId id="479" r:id="rId13"/>
  </p:sldIdLst>
  <p:sldSz cx="9144000" cy="6858000" type="screen4x3"/>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8AB"/>
    <a:srgbClr val="74B230"/>
    <a:srgbClr val="004289"/>
    <a:srgbClr val="003683"/>
    <a:srgbClr val="EF3E40"/>
    <a:srgbClr val="003F88"/>
    <a:srgbClr val="F03534"/>
    <a:srgbClr val="ED3D3D"/>
    <a:srgbClr val="EE3F3E"/>
    <a:srgbClr val="FDCA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2687" autoAdjust="0"/>
  </p:normalViewPr>
  <p:slideViewPr>
    <p:cSldViewPr snapToGrid="0" snapToObjects="1">
      <p:cViewPr varScale="1">
        <p:scale>
          <a:sx n="85" d="100"/>
          <a:sy n="85" d="100"/>
        </p:scale>
        <p:origin x="160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pPr/>
              <a:t>4/5/2020</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pPr/>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4/5/2020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4/5/2020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4/5/2020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571500" y="427039"/>
            <a:ext cx="82296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571500" y="1752604"/>
            <a:ext cx="82296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6667500" y="6508755"/>
            <a:ext cx="2133600" cy="365125"/>
          </a:xfrm>
          <a:prstGeom prst="rect">
            <a:avLst/>
          </a:prstGeom>
        </p:spPr>
        <p:txBody>
          <a:bodyPr vert="horz" lIns="68579" tIns="34289" rIns="68579" bIns="3428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z="900" smtClean="0"/>
              <a:pPr/>
              <a:t>‹#›</a:t>
            </a:fld>
            <a:endParaRPr lang="en-US" sz="900"/>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4/5/2020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4CAA8A-1A29-4937-99BC-55E03643BA59}" type="datetime1">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BBFD7-E84F-49ED-A97D-13D6CE6F15F9}" type="slidenum">
              <a:rPr lang="en-US" smtClean="0"/>
              <a:pPr/>
              <a:t>‹#›</a:t>
            </a:fld>
            <a:endParaRPr lang="en-US"/>
          </a:p>
        </p:txBody>
      </p:sp>
    </p:spTree>
    <p:extLst>
      <p:ext uri="{BB962C8B-B14F-4D97-AF65-F5344CB8AC3E}">
        <p14:creationId xmlns:p14="http://schemas.microsoft.com/office/powerpoint/2010/main" val="287304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5"/>
            <a:ext cx="2133600" cy="365125"/>
          </a:xfrm>
          <a:prstGeom prst="rect">
            <a:avLst/>
          </a:prstGeom>
        </p:spPr>
        <p:txBody>
          <a:bodyPr vert="horz" lIns="91438" tIns="45719" rIns="91438" bIns="45719" rtlCol="0" anchor="ctr"/>
          <a:lstStyle>
            <a:lvl1pPr algn="l">
              <a:defRPr sz="900">
                <a:solidFill>
                  <a:schemeClr val="tx1">
                    <a:tint val="75000"/>
                  </a:schemeClr>
                </a:solidFill>
              </a:defRPr>
            </a:lvl1pPr>
          </a:lstStyle>
          <a:p>
            <a:fld id="{AD5D2152-08A9-004F-BE32-52A9C6BDFCAD}" type="datetimeFigureOut">
              <a:rPr lang="en-US" smtClean="0"/>
              <a:pPr/>
              <a:t>4/5/2020</a:t>
            </a:fld>
            <a:endParaRPr lang="en-US"/>
          </a:p>
        </p:txBody>
      </p:sp>
      <p:sp>
        <p:nvSpPr>
          <p:cNvPr id="5" name="Footer Placeholder 4"/>
          <p:cNvSpPr>
            <a:spLocks noGrp="1"/>
          </p:cNvSpPr>
          <p:nvPr>
            <p:ph type="ftr" sz="quarter" idx="3"/>
          </p:nvPr>
        </p:nvSpPr>
        <p:spPr>
          <a:xfrm>
            <a:off x="3124200" y="6356355"/>
            <a:ext cx="2895600" cy="365125"/>
          </a:xfrm>
          <a:prstGeom prst="rect">
            <a:avLst/>
          </a:prstGeom>
        </p:spPr>
        <p:txBody>
          <a:bodyPr vert="horz" lIns="91438" tIns="45719" rIns="91438" bIns="4571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5"/>
            <a:ext cx="2133600" cy="365125"/>
          </a:xfrm>
          <a:prstGeom prst="rect">
            <a:avLst/>
          </a:prstGeom>
        </p:spPr>
        <p:txBody>
          <a:bodyPr vert="horz" lIns="91438" tIns="45719" rIns="91438" bIns="45719" rtlCol="0" anchor="ctr"/>
          <a:lstStyle>
            <a:lvl1pPr algn="r">
              <a:defRPr sz="9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 id="2147483666" r:id="rId6"/>
  </p:sldLayoutIdLst>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25" kern="1200">
          <a:solidFill>
            <a:schemeClr val="tx1"/>
          </a:solidFill>
          <a:latin typeface="+mn-lt"/>
          <a:ea typeface="+mn-ea"/>
          <a:cs typeface="+mn-cs"/>
        </a:defRPr>
      </a:lvl1pPr>
      <a:lvl2pPr marL="342892" algn="l" defTabSz="342892" rtl="0" eaLnBrk="1" latinLnBrk="0" hangingPunct="1">
        <a:defRPr sz="1425" kern="1200">
          <a:solidFill>
            <a:schemeClr val="tx1"/>
          </a:solidFill>
          <a:latin typeface="+mn-lt"/>
          <a:ea typeface="+mn-ea"/>
          <a:cs typeface="+mn-cs"/>
        </a:defRPr>
      </a:lvl2pPr>
      <a:lvl3pPr marL="685783" algn="l" defTabSz="342892" rtl="0" eaLnBrk="1" latinLnBrk="0" hangingPunct="1">
        <a:defRPr sz="1425" kern="1200">
          <a:solidFill>
            <a:schemeClr val="tx1"/>
          </a:solidFill>
          <a:latin typeface="+mn-lt"/>
          <a:ea typeface="+mn-ea"/>
          <a:cs typeface="+mn-cs"/>
        </a:defRPr>
      </a:lvl3pPr>
      <a:lvl4pPr marL="1028675" algn="l" defTabSz="342892" rtl="0" eaLnBrk="1" latinLnBrk="0" hangingPunct="1">
        <a:defRPr sz="1425" kern="1200">
          <a:solidFill>
            <a:schemeClr val="tx1"/>
          </a:solidFill>
          <a:latin typeface="+mn-lt"/>
          <a:ea typeface="+mn-ea"/>
          <a:cs typeface="+mn-cs"/>
        </a:defRPr>
      </a:lvl4pPr>
      <a:lvl5pPr marL="1371566" algn="l" defTabSz="342892" rtl="0" eaLnBrk="1" latinLnBrk="0" hangingPunct="1">
        <a:defRPr sz="1425" kern="1200">
          <a:solidFill>
            <a:schemeClr val="tx1"/>
          </a:solidFill>
          <a:latin typeface="+mn-lt"/>
          <a:ea typeface="+mn-ea"/>
          <a:cs typeface="+mn-cs"/>
        </a:defRPr>
      </a:lvl5pPr>
      <a:lvl6pPr marL="1714457" algn="l" defTabSz="342892" rtl="0" eaLnBrk="1" latinLnBrk="0" hangingPunct="1">
        <a:defRPr sz="1425" kern="1200">
          <a:solidFill>
            <a:schemeClr val="tx1"/>
          </a:solidFill>
          <a:latin typeface="+mn-lt"/>
          <a:ea typeface="+mn-ea"/>
          <a:cs typeface="+mn-cs"/>
        </a:defRPr>
      </a:lvl6pPr>
      <a:lvl7pPr marL="2057348" algn="l" defTabSz="342892" rtl="0" eaLnBrk="1" latinLnBrk="0" hangingPunct="1">
        <a:defRPr sz="1425" kern="1200">
          <a:solidFill>
            <a:schemeClr val="tx1"/>
          </a:solidFill>
          <a:latin typeface="+mn-lt"/>
          <a:ea typeface="+mn-ea"/>
          <a:cs typeface="+mn-cs"/>
        </a:defRPr>
      </a:lvl7pPr>
      <a:lvl8pPr marL="2400240" algn="l" defTabSz="342892" rtl="0" eaLnBrk="1" latinLnBrk="0" hangingPunct="1">
        <a:defRPr sz="1425" kern="1200">
          <a:solidFill>
            <a:schemeClr val="tx1"/>
          </a:solidFill>
          <a:latin typeface="+mn-lt"/>
          <a:ea typeface="+mn-ea"/>
          <a:cs typeface="+mn-cs"/>
        </a:defRPr>
      </a:lvl8pPr>
      <a:lvl9pPr marL="2743132" algn="l" defTabSz="342892"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a:extLst>
              <a:ext uri="{FF2B5EF4-FFF2-40B4-BE49-F238E27FC236}">
                <a16:creationId xmlns:a16="http://schemas.microsoft.com/office/drawing/2014/main" id="{1563FBF9-1618-485F-93CB-7D6DE2056F04}"/>
              </a:ext>
            </a:extLst>
          </p:cNvPr>
          <p:cNvPicPr/>
          <p:nvPr/>
        </p:nvPicPr>
        <p:blipFill>
          <a:blip r:embed="rId2" cstate="print"/>
          <a:stretch>
            <a:fillRect/>
          </a:stretch>
        </p:blipFill>
        <p:spPr>
          <a:xfrm>
            <a:off x="127317" y="147637"/>
            <a:ext cx="8889365" cy="6562725"/>
          </a:xfrm>
          <a:prstGeom prst="rect">
            <a:avLst/>
          </a:prstGeom>
        </p:spPr>
      </p:pic>
    </p:spTree>
    <p:extLst>
      <p:ext uri="{BB962C8B-B14F-4D97-AF65-F5344CB8AC3E}">
        <p14:creationId xmlns:p14="http://schemas.microsoft.com/office/powerpoint/2010/main" val="9057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F347B-B070-4EBA-8A2F-1AF5851AA5E2}"/>
              </a:ext>
            </a:extLst>
          </p:cNvPr>
          <p:cNvSpPr>
            <a:spLocks noGrp="1"/>
          </p:cNvSpPr>
          <p:nvPr>
            <p:ph type="title"/>
          </p:nvPr>
        </p:nvSpPr>
        <p:spPr>
          <a:xfrm>
            <a:off x="0" y="545858"/>
            <a:ext cx="9144000" cy="564910"/>
          </a:xfrm>
        </p:spPr>
        <p:txBody>
          <a:bodyPr/>
          <a:lstStyle/>
          <a:p>
            <a:r>
              <a:rPr lang="en-IN" dirty="0">
                <a:solidFill>
                  <a:schemeClr val="tx1"/>
                </a:solidFill>
                <a:latin typeface="Times New Roman" panose="02020603050405020304" pitchFamily="18" charset="0"/>
                <a:cs typeface="Times New Roman" panose="02020603050405020304" pitchFamily="18" charset="0"/>
              </a:rPr>
              <a:t>CLASS DIAGRAM</a:t>
            </a:r>
          </a:p>
        </p:txBody>
      </p:sp>
      <p:pic>
        <p:nvPicPr>
          <p:cNvPr id="5" name="Picture 4" descr="Screenshot (55).png"/>
          <p:cNvPicPr>
            <a:picLocks noChangeAspect="1"/>
          </p:cNvPicPr>
          <p:nvPr/>
        </p:nvPicPr>
        <p:blipFill>
          <a:blip r:embed="rId2"/>
          <a:stretch>
            <a:fillRect/>
          </a:stretch>
        </p:blipFill>
        <p:spPr>
          <a:xfrm>
            <a:off x="468190" y="1110768"/>
            <a:ext cx="8340821" cy="4691712"/>
          </a:xfrm>
          <a:prstGeom prst="rect">
            <a:avLst/>
          </a:prstGeom>
        </p:spPr>
      </p:pic>
    </p:spTree>
    <p:extLst>
      <p:ext uri="{BB962C8B-B14F-4D97-AF65-F5344CB8AC3E}">
        <p14:creationId xmlns:p14="http://schemas.microsoft.com/office/powerpoint/2010/main" val="123130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38CF07-D6C3-41FE-901B-C929234D71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F94048DF-1F1F-49FF-84E1-87F30480CF9C}"/>
              </a:ext>
            </a:extLst>
          </p:cNvPr>
          <p:cNvSpPr>
            <a:spLocks noGrp="1"/>
          </p:cNvSpPr>
          <p:nvPr>
            <p:ph idx="1"/>
          </p:nvPr>
        </p:nvSpPr>
        <p:spPr>
          <a:xfrm>
            <a:off x="447472" y="1752604"/>
            <a:ext cx="8353628" cy="4035353"/>
          </a:xfrm>
        </p:spPr>
        <p:txBody>
          <a:bodyPr>
            <a:normAutofit/>
          </a:bodyPr>
          <a:lstStyle/>
          <a:p>
            <a:pPr marL="457200" lvl="0" indent="-457200">
              <a:buFont typeface="+mj-lt"/>
              <a:buAutoNum type="arabicPeriod"/>
            </a:pPr>
            <a:r>
              <a:rPr lang="en-US" dirty="0"/>
              <a:t>http://www.javaworld.com/javaworld/jw-01-1998/jw-01-bookreview.html</a:t>
            </a:r>
          </a:p>
          <a:p>
            <a:pPr marL="457200" lvl="0" indent="-457200">
              <a:buFont typeface="+mj-lt"/>
              <a:buAutoNum type="arabicPeriod"/>
            </a:pPr>
            <a:r>
              <a:rPr lang="en-US" dirty="0"/>
              <a:t>Database Programming with JDBC and Java by O'Reilly</a:t>
            </a:r>
          </a:p>
          <a:p>
            <a:pPr marL="457200" lvl="0" indent="-457200">
              <a:buFont typeface="+mj-lt"/>
              <a:buAutoNum type="arabicPeriod"/>
            </a:pPr>
            <a:r>
              <a:rPr lang="en-US" dirty="0"/>
              <a:t>Head First Java 2nd Edition</a:t>
            </a:r>
          </a:p>
          <a:p>
            <a:pPr marL="457200" lvl="0" indent="-457200">
              <a:buFont typeface="+mj-lt"/>
              <a:buAutoNum type="arabicPeriod"/>
            </a:pPr>
            <a:r>
              <a:rPr lang="en-US" dirty="0"/>
              <a:t>http://www.jdbc-tutorial.com/</a:t>
            </a:r>
          </a:p>
          <a:p>
            <a:pPr marL="457200" lvl="0" indent="-457200">
              <a:buFont typeface="+mj-lt"/>
              <a:buAutoNum type="arabicPeriod"/>
            </a:pPr>
            <a:r>
              <a:rPr lang="en-US" dirty="0"/>
              <a:t>https://www.techopedia.com/definition/24735/netbeans</a:t>
            </a:r>
          </a:p>
          <a:p>
            <a:pPr marL="457200" lvl="0" indent="-457200">
              <a:buFont typeface="+mj-lt"/>
              <a:buAutoNum type="arabicPeriod"/>
            </a:pPr>
            <a:r>
              <a:rPr lang="en-US" dirty="0"/>
              <a:t>Java and Software Design Concepts by </a:t>
            </a:r>
            <a:r>
              <a:rPr lang="en-US" dirty="0" err="1"/>
              <a:t>APress</a:t>
            </a:r>
            <a:endParaRPr lang="en-US" dirty="0"/>
          </a:p>
          <a:p>
            <a:pP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53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4E29-7F3E-4B3C-9923-E83E9AEE648E}"/>
              </a:ext>
            </a:extLst>
          </p:cNvPr>
          <p:cNvSpPr>
            <a:spLocks noGrp="1"/>
          </p:cNvSpPr>
          <p:nvPr>
            <p:ph type="ctrTitle"/>
          </p:nvPr>
        </p:nvSpPr>
        <p:spPr>
          <a:xfrm>
            <a:off x="524436" y="911227"/>
            <a:ext cx="7772400" cy="1470025"/>
          </a:xfrm>
        </p:spPr>
        <p:txBody>
          <a:bodyPr/>
          <a:lstStyle/>
          <a:p>
            <a:r>
              <a:rPr lang="en-IN" b="1" dirty="0">
                <a:latin typeface="Times New Roman" panose="02020603050405020304" pitchFamily="18" charset="0"/>
                <a:cs typeface="Times New Roman" panose="02020603050405020304" pitchFamily="18" charset="0"/>
              </a:rPr>
              <a:t>STUDENT DATABASE MANAGEMENT</a:t>
            </a:r>
          </a:p>
        </p:txBody>
      </p:sp>
      <p:sp>
        <p:nvSpPr>
          <p:cNvPr id="3" name="Subtitle 2">
            <a:extLst>
              <a:ext uri="{FF2B5EF4-FFF2-40B4-BE49-F238E27FC236}">
                <a16:creationId xmlns:a16="http://schemas.microsoft.com/office/drawing/2014/main" id="{4C977EB3-C27F-4A25-AD7A-DA7150337F3F}"/>
              </a:ext>
            </a:extLst>
          </p:cNvPr>
          <p:cNvSpPr>
            <a:spLocks noGrp="1"/>
          </p:cNvSpPr>
          <p:nvPr>
            <p:ph type="subTitle" idx="1"/>
          </p:nvPr>
        </p:nvSpPr>
        <p:spPr>
          <a:xfrm>
            <a:off x="1" y="3886200"/>
            <a:ext cx="9143998" cy="2174132"/>
          </a:xfrm>
        </p:spPr>
        <p:txBody>
          <a:bodyPr>
            <a:normAutofit fontScale="92500" lnSpcReduction="20000"/>
          </a:bodyPr>
          <a:lstStyle/>
          <a:p>
            <a:pPr algn="l"/>
            <a:r>
              <a:rPr lang="en-IN" b="1" dirty="0">
                <a:solidFill>
                  <a:schemeClr val="tx1"/>
                </a:solidFill>
                <a:latin typeface="Times New Roman" panose="02020603050405020304" pitchFamily="18" charset="0"/>
                <a:cs typeface="Times New Roman" panose="02020603050405020304" pitchFamily="18" charset="0"/>
              </a:rPr>
              <a:t>Submitted By													        Project Guide</a:t>
            </a:r>
          </a:p>
          <a:p>
            <a:pPr algn="l"/>
            <a:r>
              <a:rPr lang="en-IN" dirty="0">
                <a:solidFill>
                  <a:schemeClr val="tx1"/>
                </a:solidFill>
                <a:latin typeface="Times New Roman" panose="02020603050405020304" pitchFamily="18" charset="0"/>
                <a:cs typeface="Times New Roman" panose="02020603050405020304" pitchFamily="18" charset="0"/>
              </a:rPr>
              <a:t>				                                                                        Ms. Bhavana Kaushik</a:t>
            </a:r>
          </a:p>
          <a:p>
            <a:pPr algn="l"/>
            <a:r>
              <a:rPr lang="en-IN" dirty="0">
                <a:solidFill>
                  <a:schemeClr val="tx1"/>
                </a:solidFill>
                <a:latin typeface="Times New Roman" panose="02020603050405020304" pitchFamily="18" charset="0"/>
                <a:cs typeface="Times New Roman" panose="02020603050405020304" pitchFamily="18" charset="0"/>
              </a:rPr>
              <a:t>Syed Saif Rizvi (</a:t>
            </a:r>
            <a:r>
              <a:rPr lang="en-IN" dirty="0" err="1">
                <a:solidFill>
                  <a:schemeClr val="tx1"/>
                </a:solidFill>
                <a:latin typeface="Times New Roman" panose="02020603050405020304" pitchFamily="18" charset="0"/>
                <a:cs typeface="Times New Roman" panose="02020603050405020304" pitchFamily="18" charset="0"/>
              </a:rPr>
              <a:t>Enroll</a:t>
            </a:r>
            <a:r>
              <a:rPr lang="en-IN" dirty="0">
                <a:solidFill>
                  <a:schemeClr val="tx1"/>
                </a:solidFill>
                <a:latin typeface="Times New Roman" panose="02020603050405020304" pitchFamily="18" charset="0"/>
                <a:cs typeface="Times New Roman" panose="02020603050405020304" pitchFamily="18" charset="0"/>
              </a:rPr>
              <a:t> No. R164217057)					   Dept. of Systemics	</a:t>
            </a:r>
          </a:p>
          <a:p>
            <a:pPr algn="l"/>
            <a:r>
              <a:rPr lang="en-IN" dirty="0">
                <a:solidFill>
                  <a:schemeClr val="tx1"/>
                </a:solidFill>
                <a:latin typeface="Times New Roman" panose="02020603050405020304" pitchFamily="18" charset="0"/>
                <a:cs typeface="Times New Roman" panose="02020603050405020304" pitchFamily="18" charset="0"/>
              </a:rPr>
              <a:t>Vidhi Mittal (</a:t>
            </a:r>
            <a:r>
              <a:rPr lang="en-IN" dirty="0" err="1">
                <a:solidFill>
                  <a:schemeClr val="tx1"/>
                </a:solidFill>
                <a:latin typeface="Times New Roman" panose="02020603050405020304" pitchFamily="18" charset="0"/>
                <a:cs typeface="Times New Roman" panose="02020603050405020304" pitchFamily="18" charset="0"/>
              </a:rPr>
              <a:t>Enroll</a:t>
            </a:r>
            <a:r>
              <a:rPr lang="en-IN" dirty="0">
                <a:solidFill>
                  <a:schemeClr val="tx1"/>
                </a:solidFill>
                <a:latin typeface="Times New Roman" panose="02020603050405020304" pitchFamily="18" charset="0"/>
                <a:cs typeface="Times New Roman" panose="02020603050405020304" pitchFamily="18" charset="0"/>
              </a:rPr>
              <a:t> No. R164217059)</a:t>
            </a:r>
          </a:p>
          <a:p>
            <a:pPr algn="l"/>
            <a:r>
              <a:rPr lang="en-IN" dirty="0" err="1">
                <a:solidFill>
                  <a:schemeClr val="tx1"/>
                </a:solidFill>
                <a:latin typeface="Times New Roman" panose="02020603050405020304" pitchFamily="18" charset="0"/>
                <a:cs typeface="Times New Roman" panose="02020603050405020304" pitchFamily="18" charset="0"/>
              </a:rPr>
              <a:t>Yash</a:t>
            </a:r>
            <a:r>
              <a:rPr lang="en-IN" dirty="0">
                <a:solidFill>
                  <a:schemeClr val="tx1"/>
                </a:solidFill>
                <a:latin typeface="Times New Roman" panose="02020603050405020304" pitchFamily="18" charset="0"/>
                <a:cs typeface="Times New Roman" panose="02020603050405020304" pitchFamily="18" charset="0"/>
              </a:rPr>
              <a:t> Sharma (</a:t>
            </a:r>
            <a:r>
              <a:rPr lang="en-IN" dirty="0" err="1">
                <a:solidFill>
                  <a:schemeClr val="tx1"/>
                </a:solidFill>
                <a:latin typeface="Times New Roman" panose="02020603050405020304" pitchFamily="18" charset="0"/>
                <a:cs typeface="Times New Roman" panose="02020603050405020304" pitchFamily="18" charset="0"/>
              </a:rPr>
              <a:t>Enroll</a:t>
            </a:r>
            <a:r>
              <a:rPr lang="en-IN" dirty="0">
                <a:solidFill>
                  <a:schemeClr val="tx1"/>
                </a:solidFill>
                <a:latin typeface="Times New Roman" panose="02020603050405020304" pitchFamily="18" charset="0"/>
                <a:cs typeface="Times New Roman" panose="02020603050405020304" pitchFamily="18" charset="0"/>
              </a:rPr>
              <a:t> No. R164217062)</a:t>
            </a:r>
          </a:p>
          <a:p>
            <a:pPr algn="l"/>
            <a:r>
              <a:rPr lang="en-IN" dirty="0" err="1">
                <a:solidFill>
                  <a:schemeClr val="tx1"/>
                </a:solidFill>
                <a:latin typeface="Times New Roman" panose="02020603050405020304" pitchFamily="18" charset="0"/>
                <a:cs typeface="Times New Roman" panose="02020603050405020304" pitchFamily="18" charset="0"/>
              </a:rPr>
              <a:t>Suyash</a:t>
            </a:r>
            <a:r>
              <a:rPr lang="en-IN" dirty="0">
                <a:solidFill>
                  <a:schemeClr val="tx1"/>
                </a:solidFill>
                <a:latin typeface="Times New Roman" panose="02020603050405020304" pitchFamily="18" charset="0"/>
                <a:cs typeface="Times New Roman" panose="02020603050405020304" pitchFamily="18" charset="0"/>
              </a:rPr>
              <a:t> Chauhan (</a:t>
            </a:r>
            <a:r>
              <a:rPr lang="en-IN" dirty="0" err="1">
                <a:solidFill>
                  <a:schemeClr val="tx1"/>
                </a:solidFill>
                <a:latin typeface="Times New Roman" panose="02020603050405020304" pitchFamily="18" charset="0"/>
                <a:cs typeface="Times New Roman" panose="02020603050405020304" pitchFamily="18" charset="0"/>
              </a:rPr>
              <a:t>Enroll</a:t>
            </a:r>
            <a:r>
              <a:rPr lang="en-IN" dirty="0">
                <a:solidFill>
                  <a:schemeClr val="tx1"/>
                </a:solidFill>
                <a:latin typeface="Times New Roman" panose="02020603050405020304" pitchFamily="18" charset="0"/>
                <a:cs typeface="Times New Roman" panose="02020603050405020304" pitchFamily="18" charset="0"/>
              </a:rPr>
              <a:t> No. R134217166)</a:t>
            </a:r>
          </a:p>
        </p:txBody>
      </p:sp>
    </p:spTree>
    <p:extLst>
      <p:ext uri="{BB962C8B-B14F-4D97-AF65-F5344CB8AC3E}">
        <p14:creationId xmlns:p14="http://schemas.microsoft.com/office/powerpoint/2010/main" val="334183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66C7-703A-459C-B4A0-7A1EF2806AD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TABLE OF CONTENTS</a:t>
            </a:r>
          </a:p>
        </p:txBody>
      </p:sp>
      <p:sp>
        <p:nvSpPr>
          <p:cNvPr id="6" name="Content Placeholder 5">
            <a:extLst>
              <a:ext uri="{FF2B5EF4-FFF2-40B4-BE49-F238E27FC236}">
                <a16:creationId xmlns:a16="http://schemas.microsoft.com/office/drawing/2014/main" id="{778BE2EB-6441-4933-BA3C-E991DCF71693}"/>
              </a:ext>
            </a:extLst>
          </p:cNvPr>
          <p:cNvSpPr>
            <a:spLocks noGrp="1"/>
          </p:cNvSpPr>
          <p:nvPr>
            <p:ph idx="1"/>
          </p:nvPr>
        </p:nvSpPr>
        <p:spPr/>
        <p:txBody>
          <a:bodyPr>
            <a:normAutofit/>
          </a:bodyPr>
          <a:lstStyle/>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pPr marL="457200" lvl="0" indent="-457200">
              <a:buAutoNum type="arabicPeriod" startAt="7"/>
            </a:pPr>
            <a:r>
              <a:rPr lang="en-US" dirty="0">
                <a:latin typeface="Times New Roman" panose="02020603050405020304" pitchFamily="18" charset="0"/>
                <a:cs typeface="Times New Roman" panose="02020603050405020304" pitchFamily="18" charset="0"/>
              </a:rPr>
              <a:t>Flow Chart</a:t>
            </a:r>
          </a:p>
          <a:p>
            <a:pPr marL="457200" lvl="0" indent="-457200">
              <a:buAutoNum type="arabicPeriod" startAt="7"/>
            </a:pPr>
            <a:r>
              <a:rPr lang="en-US" dirty="0">
                <a:latin typeface="Times New Roman" panose="02020603050405020304" pitchFamily="18" charset="0"/>
                <a:cs typeface="Times New Roman" panose="02020603050405020304" pitchFamily="18" charset="0"/>
              </a:rPr>
              <a:t>Use Case</a:t>
            </a:r>
          </a:p>
          <a:p>
            <a:pPr marL="457200" lvl="0" indent="-457200">
              <a:buAutoNum type="arabicPeriod" startAt="7"/>
            </a:pP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27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DD7CF7-928F-43AA-98E8-F8CF768E2A02}"/>
              </a:ext>
            </a:extLst>
          </p:cNvPr>
          <p:cNvSpPr>
            <a:spLocks noGrp="1"/>
          </p:cNvSpPr>
          <p:nvPr>
            <p:ph type="title"/>
          </p:nvPr>
        </p:nvSpPr>
        <p:spPr>
          <a:xfrm>
            <a:off x="571500" y="680935"/>
            <a:ext cx="8229600" cy="889103"/>
          </a:xfrm>
        </p:spPr>
        <p:txBody>
          <a:bodyPr>
            <a:normAutofit fontScale="90000"/>
          </a:bodyPr>
          <a:lstStyle/>
          <a:p>
            <a:r>
              <a:rPr lang="en-US" sz="3600" dirty="0">
                <a:latin typeface="Times New Roman" panose="02020603050405020304" pitchFamily="18" charset="0"/>
                <a:cs typeface="Times New Roman" panose="02020603050405020304" pitchFamily="18" charset="0"/>
              </a:rPr>
              <a:t>ABSTRACT</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FDDEF6-CAB4-47C3-AED5-1C50E84CB50C}"/>
              </a:ext>
            </a:extLst>
          </p:cNvPr>
          <p:cNvSpPr>
            <a:spLocks noGrp="1"/>
          </p:cNvSpPr>
          <p:nvPr>
            <p:ph idx="1"/>
          </p:nvPr>
        </p:nvSpPr>
        <p:spPr>
          <a:xfrm>
            <a:off x="571500" y="1867711"/>
            <a:ext cx="8229600" cy="4410856"/>
          </a:xfrm>
        </p:spPr>
        <p:txBody>
          <a:bodyPr/>
          <a:lstStyle/>
          <a:p>
            <a:pPr marL="0" indent="0" algn="just">
              <a:buNone/>
            </a:pPr>
            <a:r>
              <a:rPr lang="en-US" dirty="0"/>
              <a:t>The purpose of student database management system is to automate the existing manual system by the help of computerized equipments and full-fledged computer software which is helpful for students as well as the school authorities to maintain, view and edit records easily.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43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444D81-8457-4F23-92A0-10CEAFE7D3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C9EF6544-72B5-4341-900B-BF31C897BC3D}"/>
              </a:ext>
            </a:extLst>
          </p:cNvPr>
          <p:cNvSpPr>
            <a:spLocks noGrp="1"/>
          </p:cNvSpPr>
          <p:nvPr>
            <p:ph idx="1"/>
          </p:nvPr>
        </p:nvSpPr>
        <p:spPr/>
        <p:txBody>
          <a:bodyPr>
            <a:normAutofit lnSpcReduction="10000"/>
          </a:bodyPr>
          <a:lstStyle/>
          <a:p>
            <a:r>
              <a:rPr lang="en-US" sz="2000" dirty="0"/>
              <a:t>A student management system (also known as a student information system or SIS) helps a school manage data, communications, and scheduling. A school system generates and uses a large amount of data. This data must be communicated appropriately to students, faculty, and parents. A student management system helps schools to store, manage, and distribute this information.</a:t>
            </a:r>
          </a:p>
          <a:p>
            <a:r>
              <a:rPr lang="en-US" sz="2000" dirty="0"/>
              <a:t>Student Management System is a java project in </a:t>
            </a:r>
            <a:r>
              <a:rPr lang="en-US" sz="2000" dirty="0" err="1"/>
              <a:t>NetBeans</a:t>
            </a:r>
            <a:r>
              <a:rPr lang="en-US" sz="2000" dirty="0"/>
              <a:t> IDE. This system allows you to keep the student records and manage them when needed. This is a simple java project with good and interactive looking GUI. Some Features of this project are –</a:t>
            </a:r>
          </a:p>
          <a:p>
            <a:pPr lvl="0"/>
            <a:r>
              <a:rPr lang="en-IN" sz="2000" dirty="0"/>
              <a:t>Class</a:t>
            </a:r>
            <a:endParaRPr lang="en-US" sz="2000" dirty="0"/>
          </a:p>
          <a:p>
            <a:pPr lvl="0"/>
            <a:r>
              <a:rPr lang="en-IN" sz="2000" dirty="0"/>
              <a:t>Subject</a:t>
            </a:r>
            <a:endParaRPr lang="en-US" sz="2000" dirty="0"/>
          </a:p>
          <a:p>
            <a:pPr lvl="0"/>
            <a:r>
              <a:rPr lang="en-IN" sz="2000" dirty="0"/>
              <a:t>Exam</a:t>
            </a:r>
            <a:endParaRPr lang="en-US" sz="2000" dirty="0"/>
          </a:p>
          <a:p>
            <a:pPr lvl="0"/>
            <a:r>
              <a:rPr lang="en-IN" sz="2000" dirty="0"/>
              <a:t>Student</a:t>
            </a:r>
            <a:endParaRPr lang="en-US" sz="2000" dirty="0"/>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50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8F5F61-F1FD-4595-97E5-C9DFC2E5408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5" name="Content Placeholder 4">
            <a:extLst>
              <a:ext uri="{FF2B5EF4-FFF2-40B4-BE49-F238E27FC236}">
                <a16:creationId xmlns:a16="http://schemas.microsoft.com/office/drawing/2014/main" id="{A8E359B5-45AB-4B25-B315-05A2EE39C075}"/>
              </a:ext>
            </a:extLst>
          </p:cNvPr>
          <p:cNvSpPr>
            <a:spLocks noGrp="1"/>
          </p:cNvSpPr>
          <p:nvPr>
            <p:ph idx="1"/>
          </p:nvPr>
        </p:nvSpPr>
        <p:spPr>
          <a:xfrm>
            <a:off x="571500" y="2140085"/>
            <a:ext cx="8229600" cy="4138482"/>
          </a:xfrm>
        </p:spPr>
        <p:txBody>
          <a:bodyPr/>
          <a:lstStyle/>
          <a:p>
            <a:pPr marL="0" indent="0" algn="just">
              <a:buNone/>
            </a:pPr>
            <a:r>
              <a:rPr lang="en-US" dirty="0"/>
              <a:t>There was a need for a management system which creates a bond with students and students can access all their necessary details anytime and from anywhere.</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17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4878-7FAF-4313-A11C-B253F433BB0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77AF8B9-6614-4C93-9A53-6845E3B79C7D}"/>
              </a:ext>
            </a:extLst>
          </p:cNvPr>
          <p:cNvSpPr>
            <a:spLocks noGrp="1"/>
          </p:cNvSpPr>
          <p:nvPr>
            <p:ph idx="1"/>
          </p:nvPr>
        </p:nvSpPr>
        <p:spPr>
          <a:xfrm>
            <a:off x="571500" y="1984443"/>
            <a:ext cx="8229600" cy="4294124"/>
          </a:xfrm>
        </p:spPr>
        <p:txBody>
          <a:bodyPr/>
          <a:lstStyle/>
          <a:p>
            <a:r>
              <a:rPr lang="en-US" dirty="0"/>
              <a:t>This project helps in maintaining the database of the students in any educational organization. We can easily access any students’ information anytime and can be kept safely for long period of time without any damage.</a:t>
            </a:r>
          </a:p>
          <a:p>
            <a:r>
              <a:rPr lang="en-US" dirty="0"/>
              <a:t>In this project we create a student database management system which interacts with students and teachers and they will be able to perform various operations in it.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7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5D80-3ECD-4FBD-9C7B-1A1F569EB76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08C6234-A219-4733-97C2-007F816FBD74}"/>
              </a:ext>
            </a:extLst>
          </p:cNvPr>
          <p:cNvSpPr>
            <a:spLocks noGrp="1"/>
          </p:cNvSpPr>
          <p:nvPr>
            <p:ph idx="1"/>
          </p:nvPr>
        </p:nvSpPr>
        <p:spPr/>
        <p:txBody>
          <a:bodyPr>
            <a:normAutofit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We are using the Incremental SDLC Model thus our methodology will be including all the </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Phases of that model.</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System Feasibility</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Software Plans and Requirements</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Product Design</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Detailed Design</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Integration</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dirty="0">
                <a:latin typeface="Times New Roman" panose="02020603050405020304" pitchFamily="18" charset="0"/>
                <a:cs typeface="Times New Roman" panose="02020603050405020304" pitchFamily="18" charset="0"/>
              </a:rPr>
              <a:t>Operations and Maintenance</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00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EA28-408B-4EB4-B54D-EE537BE7B421}"/>
              </a:ext>
            </a:extLst>
          </p:cNvPr>
          <p:cNvSpPr>
            <a:spLocks noGrp="1"/>
          </p:cNvSpPr>
          <p:nvPr>
            <p:ph type="title"/>
          </p:nvPr>
        </p:nvSpPr>
        <p:spPr>
          <a:xfrm>
            <a:off x="457200" y="183776"/>
            <a:ext cx="8229600" cy="1143000"/>
          </a:xfrm>
        </p:spPr>
        <p:txBody>
          <a:bodyPr/>
          <a:lstStyle/>
          <a:p>
            <a:r>
              <a:rPr lang="en-IN" dirty="0"/>
              <a:t>Structural Representation</a:t>
            </a:r>
          </a:p>
        </p:txBody>
      </p:sp>
      <p:pic>
        <p:nvPicPr>
          <p:cNvPr id="5" name="Content Placeholder 4">
            <a:extLst>
              <a:ext uri="{FF2B5EF4-FFF2-40B4-BE49-F238E27FC236}">
                <a16:creationId xmlns:a16="http://schemas.microsoft.com/office/drawing/2014/main" id="{2D6D7EC5-EE8E-473E-A7A0-6CA3A7A0CB80}"/>
              </a:ext>
            </a:extLst>
          </p:cNvPr>
          <p:cNvPicPr>
            <a:picLocks noGrp="1" noChangeAspect="1"/>
          </p:cNvPicPr>
          <p:nvPr>
            <p:ph idx="1"/>
          </p:nvPr>
        </p:nvPicPr>
        <p:blipFill>
          <a:blip r:embed="rId2"/>
          <a:stretch>
            <a:fillRect/>
          </a:stretch>
        </p:blipFill>
        <p:spPr>
          <a:xfrm>
            <a:off x="1781475" y="1039906"/>
            <a:ext cx="5569584" cy="5705429"/>
          </a:xfrm>
        </p:spPr>
      </p:pic>
    </p:spTree>
    <p:extLst>
      <p:ext uri="{BB962C8B-B14F-4D97-AF65-F5344CB8AC3E}">
        <p14:creationId xmlns:p14="http://schemas.microsoft.com/office/powerpoint/2010/main" val="1351865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13043</TotalTime>
  <Words>449</Words>
  <Application>Microsoft Office PowerPoint</Application>
  <PresentationFormat>On-screen Show (4:3)</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STUDENT DATABASE MANAGEMENT</vt:lpstr>
      <vt:lpstr>TABLE OF CONTENTS</vt:lpstr>
      <vt:lpstr>ABSTRACT </vt:lpstr>
      <vt:lpstr>INTRODUCTION</vt:lpstr>
      <vt:lpstr>PROBLEM STATEMENT</vt:lpstr>
      <vt:lpstr>OBJECTIVE</vt:lpstr>
      <vt:lpstr>METHODOLOGY</vt:lpstr>
      <vt:lpstr>Structural Representation</vt:lpstr>
      <vt:lpstr>CLASS DIAGRAM</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HP</cp:lastModifiedBy>
  <cp:revision>1360</cp:revision>
  <cp:lastPrinted>2017-08-16T11:40:20Z</cp:lastPrinted>
  <dcterms:created xsi:type="dcterms:W3CDTF">2017-08-14T08:34:40Z</dcterms:created>
  <dcterms:modified xsi:type="dcterms:W3CDTF">2020-04-05T07:57:02Z</dcterms:modified>
</cp:coreProperties>
</file>