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23450-517E-45E7-B160-2B79A2C5C89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2FFCC-4322-4502-B542-D13EF33A0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5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2FFCC-4322-4502-B542-D13EF33A04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2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2FFCC-4322-4502-B542-D13EF33A04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2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2FFCC-4322-4502-B542-D13EF33A04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EFDF-3CB4-30F8-5B87-56A2528FF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756A9-A15C-9E14-BE42-6A07FB537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5ED7-BF5B-D672-C3CC-13FD1F0A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FBFF-D036-817E-C5D3-A276D11F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F6D0-4FC9-D855-2F8C-34C804F5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6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300A-19F8-2F26-874B-2EA78054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D633A-1056-6464-FE9C-D487C8515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88F00-8B1B-5E39-C365-7E7E8EFA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93F3E-5F39-9D74-7484-C11800B2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5525-6E4B-D23E-5C75-CF710060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898A4-416F-EDAD-E3A4-6E061D38A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75798-BAF2-F0F2-1CA9-56489D2BB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F211-7CA2-0855-90BD-B6CDB19C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D7CA8-A8C0-3E3E-0465-577BEB0F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807F1-7456-0C8B-DB45-F008ADD5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6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E05-605F-A864-8483-2F3E586F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180B-78F8-EAFB-F2E9-DCF9F537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DC38-72DF-D399-1DAE-523A9517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B1955-EF68-4B39-6591-2844A338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0844-740F-C31A-8300-C7748EA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9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DE15-D22C-C4A1-9F6E-45ADA195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84920-AA22-FE6A-EBDA-62C751D1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7322-4AEF-6F6E-BE8F-82F18DF6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1127C-907E-E430-31B8-0D981C9F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12A3-DE6F-1FC8-A031-2EA5C2E5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9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5779-8AC6-98DF-823F-99956A22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8FB4-90B0-0ECE-2172-5E6B25F24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6DB55-4269-140D-C1DD-3FC23B60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62961-05A3-F71F-9CB2-5EE57A66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EC318-CD69-4036-DBE9-8FB7EFFB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DA4F8-447D-DE92-D612-FBC405BF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6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806B-9D7C-E6E3-CCEA-FB7EC6E4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223D-61A0-6D51-4605-0F4BDB56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A0105-B34A-4708-C825-ADADF023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DD234-FF7B-9610-4FDE-77A6DFF07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61F5A-D1DF-7755-57DF-7BB28C575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F8508-33E2-7B9F-F77C-6382982F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7DD9E-3D49-9976-6706-2A70B488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FE6F0-D1D2-71AC-239C-468FCE1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92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FE5D-073C-98F6-8A72-F6A52384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97505-7985-EFEF-E196-815C6E29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D2B80-9F04-CD48-246D-5DB3B628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AA01A-9198-0863-18D6-995402E1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3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13652-78CE-77E9-BC85-FF6E0BD7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1DF39-BA61-C36B-77A4-A0C93968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496C6-6E24-7895-0655-EB9986F5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E610-22BB-436F-33F9-58F16704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CB9E-C589-9DC8-21B8-12377BDE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C288B-F201-BA7C-D46F-B02B56DE9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F80BE-876C-7129-537A-1F89205A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5E28D-4978-1834-237B-33B49529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617DE-0CC4-842F-5FE6-BB1DF0F7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5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68F4-8178-2ABA-E314-4DEF9CA0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BA408-75C9-75E1-CECF-6AA9392A5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982F7-C25F-05C4-7783-61705CB55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78AF-E144-CB76-40C5-AB843E4B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FB665-01F1-69E6-EAD4-8A56724D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2DE7-553F-63D6-4CFD-C8D4C99B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1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6261E-2E4F-6235-C824-49BB0D3E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BFDE1-9887-B8DE-2322-5B5106CD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BD00-CF76-AA21-AD8B-259D78107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068FB-4DBF-48F2-816B-07099032D57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AE57-CADA-8B06-BD25-899153E66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1B92-EC8E-3C45-B9BD-E89077898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A1C95-299D-4F8C-A193-DC3686957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05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harora1312/Recommendation_system_WingR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7" name="Arc 104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33DAC-145E-0567-7D29-31EFC5B06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WWT Unravel 2025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97B78-45BB-E839-CC8E-32B8A2AD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Wings R Us Digital Ordering Intelligence: Data-Driven Growth Strategy &amp; Revenue Optimization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logo for a fast food restaurant&#10;&#10;AI-generated content may be incorrect.">
            <a:extLst>
              <a:ext uri="{FF2B5EF4-FFF2-40B4-BE49-F238E27FC236}">
                <a16:creationId xmlns:a16="http://schemas.microsoft.com/office/drawing/2014/main" id="{97173CE9-80BA-101E-5C99-4FB3EEDA3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96" y="270180"/>
            <a:ext cx="2782346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1028" name="Picture 4" descr="World Wide Technology Bridges Gap Between Video ...">
            <a:extLst>
              <a:ext uri="{FF2B5EF4-FFF2-40B4-BE49-F238E27FC236}">
                <a16:creationId xmlns:a16="http://schemas.microsoft.com/office/drawing/2014/main" id="{83631FCD-CA5D-4F5E-0FD3-9CC9F803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2279" y="4508103"/>
            <a:ext cx="2899242" cy="1319155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3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48BCF17-D0A5-78BB-325D-DD9C49D96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161" y="311499"/>
            <a:ext cx="10590008" cy="63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3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93EB1-7732-4F34-AB4F-04F90EC1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611" y="46560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link :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u="sng" kern="1200" dirty="0" err="1">
                <a:solidFill>
                  <a:srgbClr val="0070C0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transformers_wwt</a:t>
            </a:r>
            <a:endParaRPr lang="en-US" sz="3400" b="1" u="sng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5960-1161-AFA1-094D-A2D647AC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611" y="3770355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5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YOU! 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11751-155C-4C0B-E023-00C95484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120899"/>
            <a:ext cx="3136900" cy="33909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Foundational Data Facts</a:t>
            </a:r>
            <a:br>
              <a:rPr lang="en-IN" dirty="0"/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D61F-F8E2-09AC-E979-43D71F5C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CORE DATA METRICS</a:t>
            </a:r>
          </a:p>
          <a:p>
            <a:r>
              <a:rPr lang="en-US" sz="2200" dirty="0"/>
              <a:t>Total Orders Analyzed: 1,414,410 orders</a:t>
            </a:r>
          </a:p>
          <a:p>
            <a:r>
              <a:rPr lang="en-US" sz="2200" dirty="0"/>
              <a:t>Data Quality: 100% complete - zero missing values across all fields</a:t>
            </a:r>
          </a:p>
          <a:p>
            <a:r>
              <a:rPr lang="en-US" sz="2200" dirty="0"/>
              <a:t>Time Period: March 29, 2024 to February 15, 2025 (10.5 months)</a:t>
            </a:r>
          </a:p>
          <a:p>
            <a:r>
              <a:rPr lang="en-US" sz="2200" dirty="0"/>
              <a:t>Channel Distribution: 100% Digital orders (no other channels present)</a:t>
            </a:r>
          </a:p>
          <a:p>
            <a:pPr marL="0" indent="0">
              <a:buNone/>
            </a:pPr>
            <a:r>
              <a:rPr lang="en-US" b="1" dirty="0"/>
              <a:t>OPERATIONAL SCOPE</a:t>
            </a:r>
          </a:p>
          <a:p>
            <a:r>
              <a:rPr lang="en-US" sz="2200" dirty="0"/>
              <a:t>Subchannel: 100% WWT (Wings With Things)</a:t>
            </a:r>
          </a:p>
          <a:p>
            <a:r>
              <a:rPr lang="en-US" sz="2200" dirty="0"/>
              <a:t>Order Type: 100% </a:t>
            </a:r>
            <a:r>
              <a:rPr lang="en-US" sz="2200" dirty="0" err="1"/>
              <a:t>ToGo</a:t>
            </a:r>
            <a:r>
              <a:rPr lang="en-US" sz="2200" dirty="0"/>
              <a:t> occasions</a:t>
            </a:r>
          </a:p>
          <a:p>
            <a:r>
              <a:rPr lang="en-US" sz="2200" dirty="0"/>
              <a:t>Store Coverage: Multiple locations (Store numbers range from 1419 to 2513)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50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436BC-FADC-C15B-0A67-01E966DB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153572"/>
            <a:ext cx="3614518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Customer Segmentation Facts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7D56-3D33-4F96-DD02-749842F8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497306"/>
            <a:ext cx="7607633" cy="5679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/>
              <a:t>CUSTOMER TYPE DISTRIBUTION</a:t>
            </a:r>
            <a:br>
              <a:rPr lang="en-IN" dirty="0"/>
            </a:br>
            <a:r>
              <a:rPr lang="en-IN" sz="2200" dirty="0"/>
              <a:t>Based on sample analysis from dataset:</a:t>
            </a:r>
          </a:p>
          <a:p>
            <a:r>
              <a:rPr lang="en-IN" sz="2200" dirty="0"/>
              <a:t>Registered Customers: ~50% of orders</a:t>
            </a:r>
          </a:p>
          <a:p>
            <a:r>
              <a:rPr lang="en-IN" sz="2200" dirty="0"/>
              <a:t>Guest Users: ~50% of orders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AVERAGE ORDER VALUE BY CUSTOMER TYPE</a:t>
            </a:r>
          </a:p>
          <a:p>
            <a:r>
              <a:rPr lang="en-IN" sz="2200" dirty="0"/>
              <a:t>Registered Customer AOV: $19.58</a:t>
            </a:r>
          </a:p>
          <a:p>
            <a:r>
              <a:rPr lang="en-IN" sz="2200" dirty="0"/>
              <a:t>Guest User AOV: $12.09</a:t>
            </a:r>
          </a:p>
          <a:p>
            <a:r>
              <a:rPr lang="en-IN" sz="2200" dirty="0"/>
              <a:t>Overall AOV: $15.84</a:t>
            </a:r>
          </a:p>
          <a:p>
            <a:r>
              <a:rPr lang="en-IN" sz="2200" dirty="0"/>
              <a:t>AOV Difference: Registered customers spend 62% more per order</a:t>
            </a:r>
          </a:p>
          <a:p>
            <a:pPr marL="0" indent="0">
              <a:buNone/>
            </a:pPr>
            <a:r>
              <a:rPr lang="en-IN" b="1" dirty="0"/>
              <a:t> QUANTIFIABLE INSIGHT</a:t>
            </a:r>
            <a:br>
              <a:rPr lang="en-IN" dirty="0"/>
            </a:br>
            <a:r>
              <a:rPr lang="en-IN" sz="2400" dirty="0"/>
              <a:t>Guest-to-registered conversion represents a measurable revenue opportunity, with registered customers demonstrating significantly higher order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63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03EFB-11B6-0B96-8658-780F58C8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153572"/>
            <a:ext cx="3197758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Product Performance Analysis</a:t>
            </a:r>
            <a:br>
              <a:rPr lang="en-IN" dirty="0"/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022E-B9FF-F032-3E26-F15962B6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 IDENTIFIABLE TOP ITEMS </a:t>
            </a:r>
            <a:r>
              <a:rPr lang="en-US" dirty="0"/>
              <a:t>:</a:t>
            </a:r>
          </a:p>
          <a:p>
            <a:r>
              <a:rPr lang="en-US" sz="2400" dirty="0"/>
              <a:t>20pc Spicy Feast Deal: $16.99 - appears frequently in sample data</a:t>
            </a:r>
          </a:p>
          <a:p>
            <a:r>
              <a:rPr lang="en-US" sz="2400" dirty="0"/>
              <a:t>Wing Combos: Various sizes (6pc, 8pc, 10pc) with combo pricing</a:t>
            </a:r>
          </a:p>
          <a:p>
            <a:r>
              <a:rPr lang="en-US" sz="2400" dirty="0"/>
              <a:t>Grilled Wings: Individual orders ranging from 6pc to 50pc</a:t>
            </a:r>
          </a:p>
          <a:p>
            <a:r>
              <a:rPr lang="en-US" sz="2400" dirty="0"/>
              <a:t>Add-ons: Ranch Dip ($1.49-$1.59) commonly appears as additional item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PRICE RANGE ANALYSIS</a:t>
            </a:r>
          </a:p>
          <a:p>
            <a:r>
              <a:rPr lang="en-US" sz="2600" dirty="0"/>
              <a:t>Minimum Order Value: $6.89 (from sample data)</a:t>
            </a:r>
          </a:p>
          <a:p>
            <a:r>
              <a:rPr lang="en-US" sz="2600" dirty="0"/>
              <a:t>Maximum Order Value: $37.98 (from sample data)</a:t>
            </a:r>
          </a:p>
          <a:p>
            <a:r>
              <a:rPr lang="en-US" sz="2600" dirty="0"/>
              <a:t>Common Price Points: $16.99 (deal pricing), various combo tiers</a:t>
            </a:r>
          </a:p>
          <a:p>
            <a:pPr marL="0" indent="0">
              <a:buNone/>
            </a:pPr>
            <a:r>
              <a:rPr lang="en-US" b="1" dirty="0"/>
              <a:t>CROSS-SELLING OBSERVATION:</a:t>
            </a:r>
            <a:br>
              <a:rPr lang="en-US" dirty="0"/>
            </a:br>
            <a:r>
              <a:rPr lang="en-US" sz="2400" dirty="0"/>
              <a:t>Ranch Dip frequently appears as secondary item, indicating successful add-on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81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8575D2-D304-BBDE-5EC7-317B56BF6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D5C69-1C22-BC0E-C604-3FA1923C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Multi-Item Order Insights</a:t>
            </a:r>
            <a:br>
              <a:rPr lang="en-IN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A783-68B7-3966-1ED4-42C8F990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ORDER STRUCTURE FACTS</a:t>
            </a:r>
            <a:endParaRPr lang="en-IN" sz="2400" dirty="0"/>
          </a:p>
          <a:p>
            <a:r>
              <a:rPr lang="en-IN" sz="2400" dirty="0"/>
              <a:t>Maximum Items per Order: 6 items possible</a:t>
            </a:r>
          </a:p>
          <a:p>
            <a:r>
              <a:rPr lang="en-IN" sz="2400" dirty="0"/>
              <a:t>Order Complexity: Mixture of single-item and multi-item orders</a:t>
            </a:r>
          </a:p>
          <a:p>
            <a:r>
              <a:rPr lang="en-IN" sz="2400" dirty="0"/>
              <a:t>Pricing Structure: Individual item pricing with calculated averages</a:t>
            </a:r>
          </a:p>
          <a:p>
            <a:pPr marL="0" indent="0">
              <a:buNone/>
            </a:pPr>
            <a:r>
              <a:rPr lang="en-IN" sz="2400" b="1" dirty="0"/>
              <a:t>IDENTIFIABLE PATTERNS</a:t>
            </a:r>
          </a:p>
          <a:p>
            <a:r>
              <a:rPr lang="en-IN" sz="2400" dirty="0"/>
              <a:t>Single-item orders (many with only item1 populated)</a:t>
            </a:r>
          </a:p>
          <a:p>
            <a:r>
              <a:rPr lang="en-IN" sz="2400" dirty="0"/>
              <a:t>Multi-item combinations (combos + add-ons)</a:t>
            </a:r>
          </a:p>
          <a:p>
            <a:r>
              <a:rPr lang="en-IN" sz="2400" dirty="0"/>
              <a:t>Bundle vs individual item preferences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738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9A0DD-DFA9-FEA1-0E26-29AFCE7E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Dataset Integrity Assessment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BD1-46B4-0EB3-F160-F39811FC7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69043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DATA QUALITY METRICS</a:t>
            </a:r>
          </a:p>
          <a:p>
            <a:r>
              <a:rPr lang="en-US" sz="2200" dirty="0"/>
              <a:t>Completeness: 100% - no missing values in critical fields</a:t>
            </a:r>
          </a:p>
          <a:p>
            <a:r>
              <a:rPr lang="en-US" sz="2200" dirty="0"/>
              <a:t>Consistency: Uniform data structure across all 1.4M+ records</a:t>
            </a:r>
          </a:p>
          <a:p>
            <a:r>
              <a:rPr lang="en-US" sz="2200" dirty="0"/>
              <a:t>Accuracy: Price calculations align with item-level pricing</a:t>
            </a:r>
          </a:p>
          <a:p>
            <a:r>
              <a:rPr lang="en-US" sz="2200" dirty="0"/>
              <a:t>Reliability: Large sample size provides statistical significance</a:t>
            </a:r>
          </a:p>
          <a:p>
            <a:pPr marL="0" indent="0">
              <a:buNone/>
            </a:pPr>
            <a:r>
              <a:rPr lang="en-US" sz="2600" b="1" dirty="0"/>
              <a:t>ANALYTICAL CONFIDENCE</a:t>
            </a:r>
            <a:br>
              <a:rPr lang="en-US" dirty="0"/>
            </a:br>
            <a:r>
              <a:rPr lang="en-US" sz="2200" dirty="0"/>
              <a:t>With 1,414,410 orders, the dataset provides:</a:t>
            </a:r>
          </a:p>
          <a:p>
            <a:r>
              <a:rPr lang="en-US" sz="2200" dirty="0"/>
              <a:t>High statistical confidence in patterns</a:t>
            </a:r>
          </a:p>
          <a:p>
            <a:r>
              <a:rPr lang="en-US" sz="2200" dirty="0"/>
              <a:t>Representative sample of business operations</a:t>
            </a:r>
          </a:p>
          <a:p>
            <a:r>
              <a:rPr lang="en-US" sz="2200" dirty="0"/>
              <a:t>Reliable foundation for data-driven decisions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87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6C437-FF28-6495-AEFB-603DF24D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" y="1153572"/>
            <a:ext cx="4523612" cy="44611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Analytical Recommendations</a:t>
            </a:r>
            <a:br>
              <a:rPr lang="en-IN" sz="4000" dirty="0"/>
            </a:b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B391-B598-5955-0FE2-A3D93474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Customer Behavior Analysis:</a:t>
            </a:r>
          </a:p>
          <a:p>
            <a:r>
              <a:rPr lang="en-US" sz="2600" dirty="0"/>
              <a:t>Calculate exact customer lifetime value from repeat orders</a:t>
            </a:r>
          </a:p>
          <a:p>
            <a:r>
              <a:rPr lang="en-US" sz="2600" dirty="0"/>
              <a:t>Measure guest-to-registered conversion rates from actual data</a:t>
            </a:r>
          </a:p>
          <a:p>
            <a:r>
              <a:rPr lang="en-US" sz="2600" dirty="0"/>
              <a:t>Analyze ordering frequency patterns by customer type</a:t>
            </a:r>
          </a:p>
          <a:p>
            <a:pPr marL="0" indent="0">
              <a:buNone/>
            </a:pPr>
            <a:r>
              <a:rPr lang="en-US" b="1" dirty="0"/>
              <a:t>Product Performance Analysis:</a:t>
            </a:r>
          </a:p>
          <a:p>
            <a:r>
              <a:rPr lang="en-US" sz="2600" dirty="0"/>
              <a:t>Rank all items by actual order volume and revenue</a:t>
            </a:r>
          </a:p>
          <a:p>
            <a:r>
              <a:rPr lang="en-US" sz="2600" dirty="0"/>
              <a:t>Calculate true add-on attachment rates</a:t>
            </a:r>
          </a:p>
          <a:p>
            <a:r>
              <a:rPr lang="en-US" sz="2600" dirty="0"/>
              <a:t>Identify most profitable item combinations</a:t>
            </a:r>
          </a:p>
          <a:p>
            <a:pPr marL="0" indent="0">
              <a:buNone/>
            </a:pPr>
            <a:r>
              <a:rPr lang="en-US" b="1" dirty="0"/>
              <a:t>Operational Analysis:</a:t>
            </a:r>
          </a:p>
          <a:p>
            <a:r>
              <a:rPr lang="en-US" sz="2600" dirty="0"/>
              <a:t>Compare store performance using actual metrics</a:t>
            </a:r>
          </a:p>
          <a:p>
            <a:r>
              <a:rPr lang="en-US" sz="2600" dirty="0"/>
              <a:t>Analyze peak ordering times from timestamp data</a:t>
            </a:r>
          </a:p>
          <a:p>
            <a:r>
              <a:rPr lang="en-US" sz="2600" dirty="0"/>
              <a:t>Measure seasonal trends from date patterns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16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94E39-0A6B-0259-AC01-08039D7B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41ED0-1D38-592C-4242-7DFE3927F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165" y="422031"/>
            <a:ext cx="11208455" cy="61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8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74F17-DF83-C934-0C08-E3B5DC52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Analysis Action Plan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8879-046F-6EB1-E7EA-143C712C4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Immediate Steps for Complete Analysis</a:t>
            </a:r>
          </a:p>
          <a:p>
            <a:pPr marL="0" indent="0">
              <a:buNone/>
            </a:pPr>
            <a:r>
              <a:rPr lang="en-IN" b="1" dirty="0"/>
              <a:t> PHASE 1: COMPLETE DATA ANALYSIS (Week 1-2)</a:t>
            </a:r>
          </a:p>
          <a:p>
            <a:r>
              <a:rPr lang="en-IN" dirty="0"/>
              <a:t>Calculate all metrics mentioned in previous slides</a:t>
            </a:r>
          </a:p>
          <a:p>
            <a:r>
              <a:rPr lang="en-IN" dirty="0"/>
              <a:t>Generate comprehensive statistical summary</a:t>
            </a:r>
          </a:p>
          <a:p>
            <a:r>
              <a:rPr lang="en-IN" dirty="0"/>
              <a:t>Identify top 20 products by volume and revenue</a:t>
            </a:r>
          </a:p>
          <a:p>
            <a:r>
              <a:rPr lang="en-IN" dirty="0"/>
              <a:t>Map customer ordering patterns</a:t>
            </a:r>
          </a:p>
          <a:p>
            <a:pPr marL="0" indent="0">
              <a:buNone/>
            </a:pPr>
            <a:r>
              <a:rPr lang="en-IN" b="1" dirty="0"/>
              <a:t>PHASE 2: INSIGHTS GENERATION (Week 3-4)</a:t>
            </a:r>
          </a:p>
          <a:p>
            <a:r>
              <a:rPr lang="en-IN" dirty="0"/>
              <a:t>Quantify customer segmentation opportunities</a:t>
            </a:r>
          </a:p>
          <a:p>
            <a:r>
              <a:rPr lang="en-IN" dirty="0"/>
              <a:t>Measure actual cross-selling performance</a:t>
            </a:r>
          </a:p>
          <a:p>
            <a:r>
              <a:rPr lang="en-IN" dirty="0"/>
              <a:t>Calculate store-by-store performance metrics</a:t>
            </a:r>
          </a:p>
          <a:p>
            <a:r>
              <a:rPr lang="en-IN" dirty="0" err="1"/>
              <a:t>Analyze</a:t>
            </a:r>
            <a:r>
              <a:rPr lang="en-IN" dirty="0"/>
              <a:t> temporal trends and seasonality</a:t>
            </a:r>
          </a:p>
          <a:p>
            <a:pPr marL="0" indent="0">
              <a:buNone/>
            </a:pPr>
            <a:r>
              <a:rPr lang="en-IN" b="1" dirty="0"/>
              <a:t>PHASE 3: STRATEGIC RECOMMENDATIONS (Week 5-6)</a:t>
            </a:r>
          </a:p>
          <a:p>
            <a:r>
              <a:rPr lang="en-IN" dirty="0"/>
              <a:t>Develop data-backed growth strategies</a:t>
            </a:r>
          </a:p>
          <a:p>
            <a:r>
              <a:rPr lang="en-IN" dirty="0"/>
              <a:t>Create evidence-based customer conversion plans</a:t>
            </a:r>
          </a:p>
          <a:p>
            <a:r>
              <a:rPr lang="en-IN" dirty="0"/>
              <a:t>Design performance improvement initiatives</a:t>
            </a:r>
          </a:p>
          <a:p>
            <a:r>
              <a:rPr lang="en-IN" dirty="0"/>
              <a:t>Build monitoring dashboard for ongoing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9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A66C4FCA44F4495BFDA313ED8A454" ma:contentTypeVersion="5" ma:contentTypeDescription="Create a new document." ma:contentTypeScope="" ma:versionID="0b97d7f883e6bce8a89e373fd2406535">
  <xsd:schema xmlns:xsd="http://www.w3.org/2001/XMLSchema" xmlns:xs="http://www.w3.org/2001/XMLSchema" xmlns:p="http://schemas.microsoft.com/office/2006/metadata/properties" xmlns:ns3="d1fe9780-2572-4b59-98ed-c9eb7ed8d0d9" targetNamespace="http://schemas.microsoft.com/office/2006/metadata/properties" ma:root="true" ma:fieldsID="c3425220197562c710e8d96642e1b274" ns3:_="">
    <xsd:import namespace="d1fe9780-2572-4b59-98ed-c9eb7ed8d0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fe9780-2572-4b59-98ed-c9eb7ed8d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1fe9780-2572-4b59-98ed-c9eb7ed8d0d9" xsi:nil="true"/>
  </documentManagement>
</p:properties>
</file>

<file path=customXml/itemProps1.xml><?xml version="1.0" encoding="utf-8"?>
<ds:datastoreItem xmlns:ds="http://schemas.openxmlformats.org/officeDocument/2006/customXml" ds:itemID="{A90027B6-7B55-45FC-B9F8-7F05686E8D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fe9780-2572-4b59-98ed-c9eb7ed8d0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0D7B0A-13EB-4926-8B42-6BD11CC9D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D20F81-508A-4B81-B146-CC311DFA8609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d1fe9780-2572-4b59-98ed-c9eb7ed8d0d9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618</Words>
  <Application>Microsoft Office PowerPoint</Application>
  <PresentationFormat>Widescreen</PresentationFormat>
  <Paragraphs>87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WWT Unravel 2025</vt:lpstr>
      <vt:lpstr>Foundational Data Facts </vt:lpstr>
      <vt:lpstr>Customer Segmentation Facts </vt:lpstr>
      <vt:lpstr>Product Performance Analysis </vt:lpstr>
      <vt:lpstr>Multi-Item Order Insights </vt:lpstr>
      <vt:lpstr>Dataset Integrity Assessment </vt:lpstr>
      <vt:lpstr>Analytical Recommendations </vt:lpstr>
      <vt:lpstr>PowerPoint Presentation</vt:lpstr>
      <vt:lpstr>Data Analysis Action Plan </vt:lpstr>
      <vt:lpstr>PowerPoint Presentation</vt:lpstr>
      <vt:lpstr>Github link : transformers_wwt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Meenakshi Kuldiya</dc:creator>
  <cp:lastModifiedBy>MEENAKSHI</cp:lastModifiedBy>
  <cp:revision>1</cp:revision>
  <dcterms:created xsi:type="dcterms:W3CDTF">2025-08-11T07:04:52Z</dcterms:created>
  <dcterms:modified xsi:type="dcterms:W3CDTF">2025-08-11T11:28:12Z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0x010100EF5A66C4FCA44F4495BFDA313ED8A454</vt:lpwstr>
  </property>
</Properties>
</file>