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4E"/>
    <a:srgbClr val="00529C"/>
    <a:srgbClr val="D5EBFF"/>
    <a:srgbClr val="E01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89002C-D3C7-4A62-8C63-5E21E519A7BB}" v="33" dt="2024-01-14T17:46:35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846B-2138-392F-4B43-8199B58C5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440DA-1A5D-CDEB-495C-9CFC481E9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D5BC4-705E-96AF-F487-3EDEEEFA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1EF-BDCB-4432-8724-ED0D6097DDC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E1743-B5BB-AD90-73AF-6A0651BA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07D2-3FF3-AADB-D11C-1D96D548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53A-C393-41AA-BC2F-47C5CFEA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5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CA22-6A8D-B8F1-237D-2B213BE2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22BA3-51CF-3BCC-BB66-45FD6C28C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BB418-BB39-77FD-C3CD-70CA27AD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1EF-BDCB-4432-8724-ED0D6097DDC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92C31-7D8B-343B-E58B-12EEBE86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ECCBA-225F-D13E-E23E-1A1F44AD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53A-C393-41AA-BC2F-47C5CFEA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6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32A228-925E-860A-68A4-908E51C28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25DF5-BDB7-E149-5117-B4CA3E819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49345-3A27-6675-0D3E-ECDD546B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1EF-BDCB-4432-8724-ED0D6097DDC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C83C1-E369-5286-91EF-D78F052A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1C852-F968-A81C-8EA7-EFD8526D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53A-C393-41AA-BC2F-47C5CFEA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A90C-328D-E94F-17BC-0C5A0483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23310-D7CE-9446-E674-551F35BF2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CD307-0DBF-C470-4165-AB51F90D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1EF-BDCB-4432-8724-ED0D6097DDC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E305A-532D-58D1-D07E-7BB486AD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F6945-ABB0-2A41-A15B-3009CB57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53A-C393-41AA-BC2F-47C5CFEA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2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43FB-3E5A-6D55-30CD-90181AB5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B8E8E-B5E2-8F50-3AEA-C92D01055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DAB7D-F4AA-24CE-B9D5-E32595A5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1EF-BDCB-4432-8724-ED0D6097DDC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899E6-D3B9-036C-8611-9EB6445E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E60A1-E77C-DA98-84F5-02E1FD8D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53A-C393-41AA-BC2F-47C5CFEA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2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7719-2B24-42DA-9F59-75CB8DB5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FC07-C4A8-601B-BB85-1C25AA8C3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A5E3C-5D45-B765-4017-7BC8C0725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8D866-5C28-76E5-6530-DA8C3161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1EF-BDCB-4432-8724-ED0D6097DDC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69C29-B622-39BD-838F-67177BD0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C8191-72E4-8095-76AA-7C382C76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53A-C393-41AA-BC2F-47C5CFEA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1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F0FC-4106-3C02-B817-2DE21244E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32752-DED0-69CF-A520-D2B63D534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94D62-1C2C-F209-984E-3C4A74A04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75DB3-DFAE-6131-84C2-11B37C169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1D8BA-BCF8-0DF0-83E6-23107ED86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772AA-034A-946A-4BBA-862C6300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1EF-BDCB-4432-8724-ED0D6097DDC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B218D-5B60-5940-848F-032971BA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81528C-45FD-D4B8-55DA-DB73B513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53A-C393-41AA-BC2F-47C5CFEA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0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8AA8-05B9-C9DD-00E9-D20AF5B3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6B752-5912-1D6D-2ACE-04745C1C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1EF-BDCB-4432-8724-ED0D6097DDC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14D20-7EF4-7AB9-7951-01A882E1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19BA7-5327-E990-8E98-687E34EA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53A-C393-41AA-BC2F-47C5CFEA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3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58A4C-A5E1-DDB4-364F-9535B6E9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1EF-BDCB-4432-8724-ED0D6097DDC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21B0A3-71A1-C93C-DF4B-DD97EC79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E157F-027D-423B-597C-F8CB801B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53A-C393-41AA-BC2F-47C5CFEA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B6E8-C01C-5479-DB6C-4FABB170E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0B50E-5EBC-EB73-BA13-C0DD754B6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2489C-C935-DCB8-EA2E-A125C96B6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7EE18-4134-0559-AB42-E923A3E6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1EF-BDCB-4432-8724-ED0D6097DDC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C6941-4636-132F-DB4C-398E3F15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BA604-2B30-819B-F2FA-BFE83420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53A-C393-41AA-BC2F-47C5CFEA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1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8020-E7A0-D01A-E94B-A3570FB0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4DEB7-C012-5EA3-69C5-EE80FF68A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E890C-9D71-EDE6-AA3C-598F1C798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53A2E-296C-4A4B-EACD-9910124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1EF-BDCB-4432-8724-ED0D6097DDC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4720D-DFA2-0007-E762-707BEA6B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ADF21-8461-33B6-4BF1-65BB7A8E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53A-C393-41AA-BC2F-47C5CFEA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2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26C41-342B-B7C4-0EDB-58796115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053C8-F803-C3C1-5708-E3268FAED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A4427-623B-59E3-A219-00B0E1BE5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9531EF-BDCB-4432-8724-ED0D6097DDC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B2990-9AD9-F3C0-B888-6ABE2FD4C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22A1-E9FC-C1E7-16F9-97536186A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78153A-C393-41AA-BC2F-47C5CFEA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4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F922529-A00B-AB57-70AC-285646EF86E3}"/>
              </a:ext>
            </a:extLst>
          </p:cNvPr>
          <p:cNvSpPr/>
          <p:nvPr/>
        </p:nvSpPr>
        <p:spPr>
          <a:xfrm rot="10800000">
            <a:off x="-1" y="0"/>
            <a:ext cx="12192001" cy="598600"/>
          </a:xfrm>
          <a:custGeom>
            <a:avLst/>
            <a:gdLst>
              <a:gd name="connsiteX0" fmla="*/ 12192001 w 12192001"/>
              <a:gd name="connsiteY0" fmla="*/ 650449 h 650449"/>
              <a:gd name="connsiteX1" fmla="*/ 3264816 w 12192001"/>
              <a:gd name="connsiteY1" fmla="*/ 650449 h 650449"/>
              <a:gd name="connsiteX2" fmla="*/ 2802904 w 12192001"/>
              <a:gd name="connsiteY2" fmla="*/ 650449 h 650449"/>
              <a:gd name="connsiteX3" fmla="*/ 0 w 12192001"/>
              <a:gd name="connsiteY3" fmla="*/ 650449 h 650449"/>
              <a:gd name="connsiteX4" fmla="*/ 0 w 12192001"/>
              <a:gd name="connsiteY4" fmla="*/ 0 h 650449"/>
              <a:gd name="connsiteX5" fmla="*/ 2939592 w 12192001"/>
              <a:gd name="connsiteY5" fmla="*/ 0 h 650449"/>
              <a:gd name="connsiteX6" fmla="*/ 3264816 w 12192001"/>
              <a:gd name="connsiteY6" fmla="*/ 325225 h 650449"/>
              <a:gd name="connsiteX7" fmla="*/ 3264816 w 12192001"/>
              <a:gd name="connsiteY7" fmla="*/ 329938 h 650449"/>
              <a:gd name="connsiteX8" fmla="*/ 12192001 w 12192001"/>
              <a:gd name="connsiteY8" fmla="*/ 329938 h 65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650449">
                <a:moveTo>
                  <a:pt x="12192001" y="650449"/>
                </a:moveTo>
                <a:lnTo>
                  <a:pt x="3264816" y="650449"/>
                </a:lnTo>
                <a:lnTo>
                  <a:pt x="2802904" y="650449"/>
                </a:lnTo>
                <a:lnTo>
                  <a:pt x="0" y="650449"/>
                </a:lnTo>
                <a:lnTo>
                  <a:pt x="0" y="0"/>
                </a:lnTo>
                <a:lnTo>
                  <a:pt x="2939592" y="0"/>
                </a:lnTo>
                <a:lnTo>
                  <a:pt x="3264816" y="325225"/>
                </a:lnTo>
                <a:lnTo>
                  <a:pt x="3264816" y="329938"/>
                </a:lnTo>
                <a:lnTo>
                  <a:pt x="12192001" y="329938"/>
                </a:lnTo>
                <a:close/>
              </a:path>
            </a:pathLst>
          </a:custGeom>
          <a:solidFill>
            <a:schemeClr val="bg1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chemeClr val="bg1"/>
                </a:gs>
                <a:gs pos="17000">
                  <a:schemeClr val="bg1"/>
                </a:gs>
                <a:gs pos="30000">
                  <a:schemeClr val="accent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4D9B1D1-D9C0-F937-C58E-D693C5B604D2}"/>
              </a:ext>
            </a:extLst>
          </p:cNvPr>
          <p:cNvSpPr/>
          <p:nvPr/>
        </p:nvSpPr>
        <p:spPr>
          <a:xfrm rot="10800000" flipH="1" flipV="1">
            <a:off x="9427" y="6523349"/>
            <a:ext cx="12182573" cy="334651"/>
          </a:xfrm>
          <a:custGeom>
            <a:avLst/>
            <a:gdLst>
              <a:gd name="connsiteX0" fmla="*/ 12192001 w 12192001"/>
              <a:gd name="connsiteY0" fmla="*/ 650449 h 650449"/>
              <a:gd name="connsiteX1" fmla="*/ 3264816 w 12192001"/>
              <a:gd name="connsiteY1" fmla="*/ 650449 h 650449"/>
              <a:gd name="connsiteX2" fmla="*/ 2802904 w 12192001"/>
              <a:gd name="connsiteY2" fmla="*/ 650449 h 650449"/>
              <a:gd name="connsiteX3" fmla="*/ 0 w 12192001"/>
              <a:gd name="connsiteY3" fmla="*/ 650449 h 650449"/>
              <a:gd name="connsiteX4" fmla="*/ 0 w 12192001"/>
              <a:gd name="connsiteY4" fmla="*/ 0 h 650449"/>
              <a:gd name="connsiteX5" fmla="*/ 2939592 w 12192001"/>
              <a:gd name="connsiteY5" fmla="*/ 0 h 650449"/>
              <a:gd name="connsiteX6" fmla="*/ 3264816 w 12192001"/>
              <a:gd name="connsiteY6" fmla="*/ 325225 h 650449"/>
              <a:gd name="connsiteX7" fmla="*/ 3264816 w 12192001"/>
              <a:gd name="connsiteY7" fmla="*/ 329938 h 650449"/>
              <a:gd name="connsiteX8" fmla="*/ 12192001 w 12192001"/>
              <a:gd name="connsiteY8" fmla="*/ 329938 h 65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650449">
                <a:moveTo>
                  <a:pt x="12192001" y="650449"/>
                </a:moveTo>
                <a:lnTo>
                  <a:pt x="3264816" y="650449"/>
                </a:lnTo>
                <a:lnTo>
                  <a:pt x="2802904" y="650449"/>
                </a:lnTo>
                <a:lnTo>
                  <a:pt x="0" y="650449"/>
                </a:lnTo>
                <a:lnTo>
                  <a:pt x="0" y="0"/>
                </a:lnTo>
                <a:lnTo>
                  <a:pt x="2939592" y="0"/>
                </a:lnTo>
                <a:lnTo>
                  <a:pt x="3264816" y="325225"/>
                </a:lnTo>
                <a:lnTo>
                  <a:pt x="3264816" y="329938"/>
                </a:lnTo>
                <a:lnTo>
                  <a:pt x="12192001" y="329938"/>
                </a:lnTo>
                <a:close/>
              </a:path>
            </a:pathLst>
          </a:custGeom>
          <a:solidFill>
            <a:schemeClr val="bg1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chemeClr val="bg1"/>
                </a:gs>
                <a:gs pos="47000">
                  <a:schemeClr val="bg1"/>
                </a:gs>
                <a:gs pos="80000">
                  <a:schemeClr val="accent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D293B5-6EDB-1E56-5149-C95E8967D1FB}"/>
              </a:ext>
            </a:extLst>
          </p:cNvPr>
          <p:cNvSpPr txBox="1"/>
          <p:nvPr/>
        </p:nvSpPr>
        <p:spPr>
          <a:xfrm>
            <a:off x="9096865" y="123628"/>
            <a:ext cx="2570832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2400" b="1" spc="700" dirty="0">
                <a:solidFill>
                  <a:schemeClr val="accent1"/>
                </a:solidFill>
                <a:latin typeface="Trade Gothic Inline" panose="020B0504030203020204" pitchFamily="34" charset="0"/>
                <a:ea typeface="STKaiti" panose="020B0503020204020204" pitchFamily="2" charset="-122"/>
              </a:rPr>
              <a:t>AUST</a:t>
            </a:r>
            <a:r>
              <a:rPr lang="en-US" sz="2400" b="1" spc="700" dirty="0">
                <a:solidFill>
                  <a:schemeClr val="accent6"/>
                </a:solidFill>
                <a:latin typeface="Trade Gothic Inline" panose="020B0504030203020204" pitchFamily="34" charset="0"/>
                <a:ea typeface="STKaiti" panose="020B0503020204020204" pitchFamily="2" charset="-122"/>
              </a:rPr>
              <a:t>INTEL</a:t>
            </a:r>
            <a:br>
              <a:rPr lang="en-US" sz="2400" b="1" spc="700" dirty="0">
                <a:solidFill>
                  <a:schemeClr val="accent6"/>
                </a:solidFill>
                <a:latin typeface="Trade Gothic Inline" panose="020B0504030203020204" pitchFamily="34" charset="0"/>
                <a:ea typeface="STKaiti" panose="020B0503020204020204" pitchFamily="2" charset="-122"/>
              </a:rPr>
            </a:br>
            <a:r>
              <a:rPr lang="en-US" sz="1200" spc="100" dirty="0">
                <a:gradFill flip="none" rotWithShape="1">
                  <a:gsLst>
                    <a:gs pos="21101">
                      <a:schemeClr val="accent1"/>
                    </a:gs>
                    <a:gs pos="80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ea typeface="STKaiti" panose="020B0503020204020204" pitchFamily="2" charset="-122"/>
                <a:cs typeface="Segoe UI Light" panose="020B0502040204020203" pitchFamily="34" charset="0"/>
              </a:rPr>
              <a:t>AUSTIN REAL ESTATE INSIGHTS</a:t>
            </a:r>
            <a:endParaRPr lang="en-US" sz="1200" spc="100" dirty="0">
              <a:gradFill flip="none" rotWithShape="1">
                <a:gsLst>
                  <a:gs pos="21101">
                    <a:schemeClr val="accent1"/>
                  </a:gs>
                  <a:gs pos="80000">
                    <a:schemeClr val="accent6"/>
                  </a:gs>
                </a:gsLst>
                <a:lin ang="0" scaled="1"/>
                <a:tileRect/>
              </a:gradFill>
              <a:latin typeface="Trade Gothic Inline" panose="020B0504030203020204" pitchFamily="34" charset="0"/>
              <a:ea typeface="STKaiti" panose="020B0503020204020204" pitchFamily="2" charset="-122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6F50D0-0E0E-0B2D-7520-705FCFA8EF66}"/>
              </a:ext>
            </a:extLst>
          </p:cNvPr>
          <p:cNvGrpSpPr/>
          <p:nvPr/>
        </p:nvGrpSpPr>
        <p:grpSpPr>
          <a:xfrm>
            <a:off x="11586798" y="30384"/>
            <a:ext cx="548640" cy="502920"/>
            <a:chOff x="7316531" y="2786799"/>
            <a:chExt cx="800100" cy="68579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A03EF84-4F8D-9C57-6AA6-A568193555C6}"/>
                </a:ext>
              </a:extLst>
            </p:cNvPr>
            <p:cNvSpPr/>
            <p:nvPr/>
          </p:nvSpPr>
          <p:spPr>
            <a:xfrm>
              <a:off x="7316531" y="2786799"/>
              <a:ext cx="800100" cy="417194"/>
            </a:xfrm>
            <a:custGeom>
              <a:avLst/>
              <a:gdLst>
                <a:gd name="connsiteX0" fmla="*/ 400050 w 800100"/>
                <a:gd name="connsiteY0" fmla="*/ 0 h 417194"/>
                <a:gd name="connsiteX1" fmla="*/ 400050 w 800100"/>
                <a:gd name="connsiteY1" fmla="*/ 0 h 417194"/>
                <a:gd name="connsiteX2" fmla="*/ 0 w 800100"/>
                <a:gd name="connsiteY2" fmla="*/ 381000 h 417194"/>
                <a:gd name="connsiteX3" fmla="*/ 42863 w 800100"/>
                <a:gd name="connsiteY3" fmla="*/ 417195 h 417194"/>
                <a:gd name="connsiteX4" fmla="*/ 400050 w 800100"/>
                <a:gd name="connsiteY4" fmla="*/ 78105 h 417194"/>
                <a:gd name="connsiteX5" fmla="*/ 400050 w 800100"/>
                <a:gd name="connsiteY5" fmla="*/ 78105 h 417194"/>
                <a:gd name="connsiteX6" fmla="*/ 757238 w 800100"/>
                <a:gd name="connsiteY6" fmla="*/ 417195 h 417194"/>
                <a:gd name="connsiteX7" fmla="*/ 800100 w 800100"/>
                <a:gd name="connsiteY7" fmla="*/ 381000 h 417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0100" h="417194">
                  <a:moveTo>
                    <a:pt x="400050" y="0"/>
                  </a:moveTo>
                  <a:lnTo>
                    <a:pt x="400050" y="0"/>
                  </a:lnTo>
                  <a:lnTo>
                    <a:pt x="0" y="381000"/>
                  </a:lnTo>
                  <a:lnTo>
                    <a:pt x="42863" y="417195"/>
                  </a:lnTo>
                  <a:lnTo>
                    <a:pt x="400050" y="78105"/>
                  </a:lnTo>
                  <a:lnTo>
                    <a:pt x="400050" y="78105"/>
                  </a:lnTo>
                  <a:lnTo>
                    <a:pt x="757238" y="417195"/>
                  </a:lnTo>
                  <a:lnTo>
                    <a:pt x="800100" y="381000"/>
                  </a:lnTo>
                  <a:close/>
                </a:path>
              </a:pathLst>
            </a:custGeom>
            <a:gradFill flip="none" rotWithShape="1">
              <a:gsLst>
                <a:gs pos="34000">
                  <a:schemeClr val="accent1"/>
                </a:gs>
                <a:gs pos="69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4E4EF73-C8B6-D7E3-FD27-71B311B55C1C}"/>
                </a:ext>
              </a:extLst>
            </p:cNvPr>
            <p:cNvSpPr/>
            <p:nvPr/>
          </p:nvSpPr>
          <p:spPr>
            <a:xfrm>
              <a:off x="7430831" y="2918243"/>
              <a:ext cx="571500" cy="554355"/>
            </a:xfrm>
            <a:custGeom>
              <a:avLst/>
              <a:gdLst>
                <a:gd name="connsiteX0" fmla="*/ 285750 w 571500"/>
                <a:gd name="connsiteY0" fmla="*/ 0 h 554355"/>
                <a:gd name="connsiteX1" fmla="*/ 571500 w 571500"/>
                <a:gd name="connsiteY1" fmla="*/ 271463 h 554355"/>
                <a:gd name="connsiteX2" fmla="*/ 571500 w 571500"/>
                <a:gd name="connsiteY2" fmla="*/ 554355 h 554355"/>
                <a:gd name="connsiteX3" fmla="*/ 413012 w 571500"/>
                <a:gd name="connsiteY3" fmla="*/ 554355 h 554355"/>
                <a:gd name="connsiteX4" fmla="*/ 342900 w 571500"/>
                <a:gd name="connsiteY4" fmla="*/ 554355 h 554355"/>
                <a:gd name="connsiteX5" fmla="*/ 228600 w 571500"/>
                <a:gd name="connsiteY5" fmla="*/ 554355 h 554355"/>
                <a:gd name="connsiteX6" fmla="*/ 158488 w 571500"/>
                <a:gd name="connsiteY6" fmla="*/ 554355 h 554355"/>
                <a:gd name="connsiteX7" fmla="*/ 0 w 571500"/>
                <a:gd name="connsiteY7" fmla="*/ 554355 h 554355"/>
                <a:gd name="connsiteX8" fmla="*/ 0 w 571500"/>
                <a:gd name="connsiteY8" fmla="*/ 271463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554355">
                  <a:moveTo>
                    <a:pt x="285750" y="0"/>
                  </a:moveTo>
                  <a:lnTo>
                    <a:pt x="571500" y="271463"/>
                  </a:lnTo>
                  <a:lnTo>
                    <a:pt x="571500" y="554355"/>
                  </a:lnTo>
                  <a:lnTo>
                    <a:pt x="413012" y="554355"/>
                  </a:lnTo>
                  <a:lnTo>
                    <a:pt x="342900" y="554355"/>
                  </a:lnTo>
                  <a:lnTo>
                    <a:pt x="228600" y="554355"/>
                  </a:lnTo>
                  <a:lnTo>
                    <a:pt x="158488" y="554355"/>
                  </a:lnTo>
                  <a:lnTo>
                    <a:pt x="0" y="554355"/>
                  </a:lnTo>
                  <a:lnTo>
                    <a:pt x="0" y="271463"/>
                  </a:lnTo>
                  <a:close/>
                </a:path>
              </a:pathLst>
            </a:custGeom>
            <a:gradFill flip="none" rotWithShape="1">
              <a:gsLst>
                <a:gs pos="34000">
                  <a:schemeClr val="accent1"/>
                </a:gs>
                <a:gs pos="87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5" name="Graphic 14" descr="Research with solid fill">
              <a:extLst>
                <a:ext uri="{FF2B5EF4-FFF2-40B4-BE49-F238E27FC236}">
                  <a16:creationId xmlns:a16="http://schemas.microsoft.com/office/drawing/2014/main" id="{F90C85E2-CBD3-9747-C3E2-D40DFE791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26837" y="3045976"/>
              <a:ext cx="417195" cy="41719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6" name="Graphic 25" descr="Bar chart with solid fill">
            <a:extLst>
              <a:ext uri="{FF2B5EF4-FFF2-40B4-BE49-F238E27FC236}">
                <a16:creationId xmlns:a16="http://schemas.microsoft.com/office/drawing/2014/main" id="{C48FF96C-4D18-EF60-90C3-A79068BAC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70" y="6499783"/>
            <a:ext cx="395925" cy="3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7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A7D93C-8DA5-258E-5374-2CC53D2CBC40}"/>
              </a:ext>
            </a:extLst>
          </p:cNvPr>
          <p:cNvSpPr/>
          <p:nvPr/>
        </p:nvSpPr>
        <p:spPr>
          <a:xfrm>
            <a:off x="6330663" y="220447"/>
            <a:ext cx="113605" cy="65105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erial view of housing community">
            <a:extLst>
              <a:ext uri="{FF2B5EF4-FFF2-40B4-BE49-F238E27FC236}">
                <a16:creationId xmlns:a16="http://schemas.microsoft.com/office/drawing/2014/main" id="{55FB75BA-ADE7-AC3E-29ED-4E01BB3438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8" r="19867"/>
          <a:stretch/>
        </p:blipFill>
        <p:spPr>
          <a:xfrm>
            <a:off x="-1" y="-1"/>
            <a:ext cx="6392333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086BC0-41F9-8020-0826-FCC14F4D1BF6}"/>
              </a:ext>
            </a:extLst>
          </p:cNvPr>
          <p:cNvSpPr/>
          <p:nvPr/>
        </p:nvSpPr>
        <p:spPr>
          <a:xfrm>
            <a:off x="638174" y="61813"/>
            <a:ext cx="4670707" cy="6734371"/>
          </a:xfrm>
          <a:prstGeom prst="rect">
            <a:avLst/>
          </a:prstGeom>
          <a:solidFill>
            <a:srgbClr val="00294E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Welcome to the AUSTINTEL </a:t>
            </a:r>
            <a:br>
              <a: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 Estate Insights Tool!</a:t>
            </a:r>
          </a:p>
          <a:p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tool, you will find a variety of views to help you evaluate current listings in the Austin, Texas area.  Please use the buttons to the right to navigate these views and have fun exploring!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F922529-A00B-AB57-70AC-285646EF86E3}"/>
              </a:ext>
            </a:extLst>
          </p:cNvPr>
          <p:cNvSpPr/>
          <p:nvPr/>
        </p:nvSpPr>
        <p:spPr>
          <a:xfrm rot="10800000">
            <a:off x="-1" y="0"/>
            <a:ext cx="12192001" cy="598600"/>
          </a:xfrm>
          <a:custGeom>
            <a:avLst/>
            <a:gdLst>
              <a:gd name="connsiteX0" fmla="*/ 12192001 w 12192001"/>
              <a:gd name="connsiteY0" fmla="*/ 650449 h 650449"/>
              <a:gd name="connsiteX1" fmla="*/ 3264816 w 12192001"/>
              <a:gd name="connsiteY1" fmla="*/ 650449 h 650449"/>
              <a:gd name="connsiteX2" fmla="*/ 2802904 w 12192001"/>
              <a:gd name="connsiteY2" fmla="*/ 650449 h 650449"/>
              <a:gd name="connsiteX3" fmla="*/ 0 w 12192001"/>
              <a:gd name="connsiteY3" fmla="*/ 650449 h 650449"/>
              <a:gd name="connsiteX4" fmla="*/ 0 w 12192001"/>
              <a:gd name="connsiteY4" fmla="*/ 0 h 650449"/>
              <a:gd name="connsiteX5" fmla="*/ 2939592 w 12192001"/>
              <a:gd name="connsiteY5" fmla="*/ 0 h 650449"/>
              <a:gd name="connsiteX6" fmla="*/ 3264816 w 12192001"/>
              <a:gd name="connsiteY6" fmla="*/ 325225 h 650449"/>
              <a:gd name="connsiteX7" fmla="*/ 3264816 w 12192001"/>
              <a:gd name="connsiteY7" fmla="*/ 329938 h 650449"/>
              <a:gd name="connsiteX8" fmla="*/ 12192001 w 12192001"/>
              <a:gd name="connsiteY8" fmla="*/ 329938 h 65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650449">
                <a:moveTo>
                  <a:pt x="12192001" y="650449"/>
                </a:moveTo>
                <a:lnTo>
                  <a:pt x="3264816" y="650449"/>
                </a:lnTo>
                <a:lnTo>
                  <a:pt x="2802904" y="650449"/>
                </a:lnTo>
                <a:lnTo>
                  <a:pt x="0" y="650449"/>
                </a:lnTo>
                <a:lnTo>
                  <a:pt x="0" y="0"/>
                </a:lnTo>
                <a:lnTo>
                  <a:pt x="2939592" y="0"/>
                </a:lnTo>
                <a:lnTo>
                  <a:pt x="3264816" y="325225"/>
                </a:lnTo>
                <a:lnTo>
                  <a:pt x="3264816" y="329938"/>
                </a:lnTo>
                <a:lnTo>
                  <a:pt x="12192001" y="329938"/>
                </a:lnTo>
                <a:close/>
              </a:path>
            </a:pathLst>
          </a:custGeom>
          <a:solidFill>
            <a:schemeClr val="bg1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chemeClr val="bg1"/>
                </a:gs>
                <a:gs pos="17000">
                  <a:schemeClr val="bg1"/>
                </a:gs>
                <a:gs pos="30000">
                  <a:schemeClr val="accent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4D9B1D1-D9C0-F937-C58E-D693C5B604D2}"/>
              </a:ext>
            </a:extLst>
          </p:cNvPr>
          <p:cNvSpPr/>
          <p:nvPr/>
        </p:nvSpPr>
        <p:spPr>
          <a:xfrm rot="10800000" flipH="1" flipV="1">
            <a:off x="9427" y="6523349"/>
            <a:ext cx="12182573" cy="334651"/>
          </a:xfrm>
          <a:custGeom>
            <a:avLst/>
            <a:gdLst>
              <a:gd name="connsiteX0" fmla="*/ 12192001 w 12192001"/>
              <a:gd name="connsiteY0" fmla="*/ 650449 h 650449"/>
              <a:gd name="connsiteX1" fmla="*/ 3264816 w 12192001"/>
              <a:gd name="connsiteY1" fmla="*/ 650449 h 650449"/>
              <a:gd name="connsiteX2" fmla="*/ 2802904 w 12192001"/>
              <a:gd name="connsiteY2" fmla="*/ 650449 h 650449"/>
              <a:gd name="connsiteX3" fmla="*/ 0 w 12192001"/>
              <a:gd name="connsiteY3" fmla="*/ 650449 h 650449"/>
              <a:gd name="connsiteX4" fmla="*/ 0 w 12192001"/>
              <a:gd name="connsiteY4" fmla="*/ 0 h 650449"/>
              <a:gd name="connsiteX5" fmla="*/ 2939592 w 12192001"/>
              <a:gd name="connsiteY5" fmla="*/ 0 h 650449"/>
              <a:gd name="connsiteX6" fmla="*/ 3264816 w 12192001"/>
              <a:gd name="connsiteY6" fmla="*/ 325225 h 650449"/>
              <a:gd name="connsiteX7" fmla="*/ 3264816 w 12192001"/>
              <a:gd name="connsiteY7" fmla="*/ 329938 h 650449"/>
              <a:gd name="connsiteX8" fmla="*/ 12192001 w 12192001"/>
              <a:gd name="connsiteY8" fmla="*/ 329938 h 65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650449">
                <a:moveTo>
                  <a:pt x="12192001" y="650449"/>
                </a:moveTo>
                <a:lnTo>
                  <a:pt x="3264816" y="650449"/>
                </a:lnTo>
                <a:lnTo>
                  <a:pt x="2802904" y="650449"/>
                </a:lnTo>
                <a:lnTo>
                  <a:pt x="0" y="650449"/>
                </a:lnTo>
                <a:lnTo>
                  <a:pt x="0" y="0"/>
                </a:lnTo>
                <a:lnTo>
                  <a:pt x="2939592" y="0"/>
                </a:lnTo>
                <a:lnTo>
                  <a:pt x="3264816" y="325225"/>
                </a:lnTo>
                <a:lnTo>
                  <a:pt x="3264816" y="329938"/>
                </a:lnTo>
                <a:lnTo>
                  <a:pt x="12192001" y="329938"/>
                </a:lnTo>
                <a:close/>
              </a:path>
            </a:pathLst>
          </a:custGeom>
          <a:solidFill>
            <a:schemeClr val="bg1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chemeClr val="bg1"/>
                </a:gs>
                <a:gs pos="47000">
                  <a:schemeClr val="bg1"/>
                </a:gs>
                <a:gs pos="80000">
                  <a:schemeClr val="accent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D293B5-6EDB-1E56-5149-C95E8967D1FB}"/>
              </a:ext>
            </a:extLst>
          </p:cNvPr>
          <p:cNvSpPr txBox="1"/>
          <p:nvPr/>
        </p:nvSpPr>
        <p:spPr>
          <a:xfrm>
            <a:off x="9096865" y="123628"/>
            <a:ext cx="2570832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700" normalizeH="0" baseline="0" noProof="0" dirty="0">
                <a:ln>
                  <a:noFill/>
                </a:ln>
                <a:solidFill>
                  <a:srgbClr val="00529C"/>
                </a:solidFill>
                <a:effectLst/>
                <a:uLnTx/>
                <a:uFillTx/>
                <a:latin typeface="Trade Gothic Inline" panose="020B0504030203020204" pitchFamily="34" charset="0"/>
                <a:ea typeface="STKaiti" panose="020B0503020204020204" pitchFamily="2" charset="-122"/>
                <a:cs typeface="+mn-cs"/>
              </a:rPr>
              <a:t>AUST</a:t>
            </a:r>
            <a:r>
              <a:rPr kumimoji="0" lang="en-US" sz="2400" b="1" i="0" u="none" strike="noStrike" kern="1200" cap="none" spc="700" normalizeH="0" baseline="0" noProof="0" dirty="0">
                <a:ln>
                  <a:noFill/>
                </a:ln>
                <a:solidFill>
                  <a:srgbClr val="E0144C"/>
                </a:solidFill>
                <a:effectLst/>
                <a:uLnTx/>
                <a:uFillTx/>
                <a:latin typeface="Trade Gothic Inline" panose="020B0504030203020204" pitchFamily="34" charset="0"/>
                <a:ea typeface="STKaiti" panose="020B0503020204020204" pitchFamily="2" charset="-122"/>
                <a:cs typeface="+mn-cs"/>
              </a:rPr>
              <a:t>INTEL</a:t>
            </a:r>
            <a:br>
              <a:rPr kumimoji="0" lang="en-US" sz="2400" b="1" i="0" u="none" strike="noStrike" kern="1200" cap="none" spc="700" normalizeH="0" baseline="0" noProof="0" dirty="0">
                <a:ln>
                  <a:noFill/>
                </a:ln>
                <a:solidFill>
                  <a:srgbClr val="E0144C"/>
                </a:solidFill>
                <a:effectLst/>
                <a:uLnTx/>
                <a:uFillTx/>
                <a:latin typeface="Trade Gothic Inline" panose="020B0504030203020204" pitchFamily="34" charset="0"/>
                <a:ea typeface="STKaiti" panose="020B0503020204020204" pitchFamily="2" charset="-122"/>
                <a:cs typeface="+mn-cs"/>
              </a:rPr>
            </a:b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gradFill flip="none" rotWithShape="1">
                  <a:gsLst>
                    <a:gs pos="21101">
                      <a:srgbClr val="00529C"/>
                    </a:gs>
                    <a:gs pos="80000">
                      <a:srgbClr val="E0144C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Segoe UI Light" panose="020B0502040204020203" pitchFamily="34" charset="0"/>
                <a:ea typeface="STKaiti" panose="020B0503020204020204" pitchFamily="2" charset="-122"/>
                <a:cs typeface="Segoe UI Light" panose="020B0502040204020203" pitchFamily="34" charset="0"/>
              </a:rPr>
              <a:t>AUSTIN REAL ESTATE INSIGHTS</a:t>
            </a:r>
            <a:endParaRPr kumimoji="0" lang="en-US" sz="1200" b="0" i="0" u="none" strike="noStrike" kern="1200" cap="none" spc="100" normalizeH="0" baseline="0" noProof="0" dirty="0">
              <a:ln>
                <a:noFill/>
              </a:ln>
              <a:gradFill flip="none" rotWithShape="1">
                <a:gsLst>
                  <a:gs pos="21101">
                    <a:srgbClr val="00529C"/>
                  </a:gs>
                  <a:gs pos="80000">
                    <a:srgbClr val="E0144C"/>
                  </a:gs>
                </a:gsLst>
                <a:lin ang="0" scaled="1"/>
                <a:tileRect/>
              </a:gradFill>
              <a:effectLst/>
              <a:uLnTx/>
              <a:uFillTx/>
              <a:latin typeface="Trade Gothic Inline" panose="020B0504030203020204" pitchFamily="34" charset="0"/>
              <a:ea typeface="STKaiti" panose="020B0503020204020204" pitchFamily="2" charset="-122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6F50D0-0E0E-0B2D-7520-705FCFA8EF66}"/>
              </a:ext>
            </a:extLst>
          </p:cNvPr>
          <p:cNvGrpSpPr/>
          <p:nvPr/>
        </p:nvGrpSpPr>
        <p:grpSpPr>
          <a:xfrm>
            <a:off x="11586798" y="30384"/>
            <a:ext cx="548640" cy="502920"/>
            <a:chOff x="7316531" y="2786799"/>
            <a:chExt cx="800100" cy="68579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A03EF84-4F8D-9C57-6AA6-A568193555C6}"/>
                </a:ext>
              </a:extLst>
            </p:cNvPr>
            <p:cNvSpPr/>
            <p:nvPr/>
          </p:nvSpPr>
          <p:spPr>
            <a:xfrm>
              <a:off x="7316531" y="2786799"/>
              <a:ext cx="800100" cy="417194"/>
            </a:xfrm>
            <a:custGeom>
              <a:avLst/>
              <a:gdLst>
                <a:gd name="connsiteX0" fmla="*/ 400050 w 800100"/>
                <a:gd name="connsiteY0" fmla="*/ 0 h 417194"/>
                <a:gd name="connsiteX1" fmla="*/ 400050 w 800100"/>
                <a:gd name="connsiteY1" fmla="*/ 0 h 417194"/>
                <a:gd name="connsiteX2" fmla="*/ 0 w 800100"/>
                <a:gd name="connsiteY2" fmla="*/ 381000 h 417194"/>
                <a:gd name="connsiteX3" fmla="*/ 42863 w 800100"/>
                <a:gd name="connsiteY3" fmla="*/ 417195 h 417194"/>
                <a:gd name="connsiteX4" fmla="*/ 400050 w 800100"/>
                <a:gd name="connsiteY4" fmla="*/ 78105 h 417194"/>
                <a:gd name="connsiteX5" fmla="*/ 400050 w 800100"/>
                <a:gd name="connsiteY5" fmla="*/ 78105 h 417194"/>
                <a:gd name="connsiteX6" fmla="*/ 757238 w 800100"/>
                <a:gd name="connsiteY6" fmla="*/ 417195 h 417194"/>
                <a:gd name="connsiteX7" fmla="*/ 800100 w 800100"/>
                <a:gd name="connsiteY7" fmla="*/ 381000 h 417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0100" h="417194">
                  <a:moveTo>
                    <a:pt x="400050" y="0"/>
                  </a:moveTo>
                  <a:lnTo>
                    <a:pt x="400050" y="0"/>
                  </a:lnTo>
                  <a:lnTo>
                    <a:pt x="0" y="381000"/>
                  </a:lnTo>
                  <a:lnTo>
                    <a:pt x="42863" y="417195"/>
                  </a:lnTo>
                  <a:lnTo>
                    <a:pt x="400050" y="78105"/>
                  </a:lnTo>
                  <a:lnTo>
                    <a:pt x="400050" y="78105"/>
                  </a:lnTo>
                  <a:lnTo>
                    <a:pt x="757238" y="417195"/>
                  </a:lnTo>
                  <a:lnTo>
                    <a:pt x="800100" y="381000"/>
                  </a:lnTo>
                  <a:close/>
                </a:path>
              </a:pathLst>
            </a:custGeom>
            <a:gradFill flip="none" rotWithShape="1">
              <a:gsLst>
                <a:gs pos="34000">
                  <a:schemeClr val="accent1"/>
                </a:gs>
                <a:gs pos="69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4E4EF73-C8B6-D7E3-FD27-71B311B55C1C}"/>
                </a:ext>
              </a:extLst>
            </p:cNvPr>
            <p:cNvSpPr/>
            <p:nvPr/>
          </p:nvSpPr>
          <p:spPr>
            <a:xfrm>
              <a:off x="7430831" y="2918243"/>
              <a:ext cx="571500" cy="554355"/>
            </a:xfrm>
            <a:custGeom>
              <a:avLst/>
              <a:gdLst>
                <a:gd name="connsiteX0" fmla="*/ 285750 w 571500"/>
                <a:gd name="connsiteY0" fmla="*/ 0 h 554355"/>
                <a:gd name="connsiteX1" fmla="*/ 571500 w 571500"/>
                <a:gd name="connsiteY1" fmla="*/ 271463 h 554355"/>
                <a:gd name="connsiteX2" fmla="*/ 571500 w 571500"/>
                <a:gd name="connsiteY2" fmla="*/ 554355 h 554355"/>
                <a:gd name="connsiteX3" fmla="*/ 413012 w 571500"/>
                <a:gd name="connsiteY3" fmla="*/ 554355 h 554355"/>
                <a:gd name="connsiteX4" fmla="*/ 342900 w 571500"/>
                <a:gd name="connsiteY4" fmla="*/ 554355 h 554355"/>
                <a:gd name="connsiteX5" fmla="*/ 228600 w 571500"/>
                <a:gd name="connsiteY5" fmla="*/ 554355 h 554355"/>
                <a:gd name="connsiteX6" fmla="*/ 158488 w 571500"/>
                <a:gd name="connsiteY6" fmla="*/ 554355 h 554355"/>
                <a:gd name="connsiteX7" fmla="*/ 0 w 571500"/>
                <a:gd name="connsiteY7" fmla="*/ 554355 h 554355"/>
                <a:gd name="connsiteX8" fmla="*/ 0 w 571500"/>
                <a:gd name="connsiteY8" fmla="*/ 271463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554355">
                  <a:moveTo>
                    <a:pt x="285750" y="0"/>
                  </a:moveTo>
                  <a:lnTo>
                    <a:pt x="571500" y="271463"/>
                  </a:lnTo>
                  <a:lnTo>
                    <a:pt x="571500" y="554355"/>
                  </a:lnTo>
                  <a:lnTo>
                    <a:pt x="413012" y="554355"/>
                  </a:lnTo>
                  <a:lnTo>
                    <a:pt x="342900" y="554355"/>
                  </a:lnTo>
                  <a:lnTo>
                    <a:pt x="228600" y="554355"/>
                  </a:lnTo>
                  <a:lnTo>
                    <a:pt x="158488" y="554355"/>
                  </a:lnTo>
                  <a:lnTo>
                    <a:pt x="0" y="554355"/>
                  </a:lnTo>
                  <a:lnTo>
                    <a:pt x="0" y="271463"/>
                  </a:lnTo>
                  <a:close/>
                </a:path>
              </a:pathLst>
            </a:custGeom>
            <a:gradFill flip="none" rotWithShape="1">
              <a:gsLst>
                <a:gs pos="34000">
                  <a:schemeClr val="accent1"/>
                </a:gs>
                <a:gs pos="87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15" name="Graphic 14" descr="Research with solid fill">
              <a:extLst>
                <a:ext uri="{FF2B5EF4-FFF2-40B4-BE49-F238E27FC236}">
                  <a16:creationId xmlns:a16="http://schemas.microsoft.com/office/drawing/2014/main" id="{F90C85E2-CBD3-9747-C3E2-D40DFE791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26837" y="3045976"/>
              <a:ext cx="417195" cy="41719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6" name="Graphic 25" descr="Bar chart with solid fill">
            <a:extLst>
              <a:ext uri="{FF2B5EF4-FFF2-40B4-BE49-F238E27FC236}">
                <a16:creationId xmlns:a16="http://schemas.microsoft.com/office/drawing/2014/main" id="{C48FF96C-4D18-EF60-90C3-A79068BAC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270" y="6499783"/>
            <a:ext cx="395925" cy="3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1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omment Fire with solid fill">
            <a:extLst>
              <a:ext uri="{FF2B5EF4-FFF2-40B4-BE49-F238E27FC236}">
                <a16:creationId xmlns:a16="http://schemas.microsoft.com/office/drawing/2014/main" id="{6A81F103-8A7D-FD8F-7ECE-9AEAF6389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9178" y="3911642"/>
            <a:ext cx="914400" cy="914400"/>
          </a:xfrm>
          <a:prstGeom prst="rect">
            <a:avLst/>
          </a:prstGeom>
        </p:spPr>
      </p:pic>
      <p:pic>
        <p:nvPicPr>
          <p:cNvPr id="5" name="Graphic 4" descr="Graduation cap with solid fill">
            <a:extLst>
              <a:ext uri="{FF2B5EF4-FFF2-40B4-BE49-F238E27FC236}">
                <a16:creationId xmlns:a16="http://schemas.microsoft.com/office/drawing/2014/main" id="{15338CFE-A993-D74F-0C0B-A20D8E914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4369" y="2997242"/>
            <a:ext cx="914400" cy="914400"/>
          </a:xfrm>
          <a:prstGeom prst="rect">
            <a:avLst/>
          </a:prstGeom>
        </p:spPr>
      </p:pic>
      <p:pic>
        <p:nvPicPr>
          <p:cNvPr id="7" name="Graphic 6" descr="Marker with solid fill">
            <a:extLst>
              <a:ext uri="{FF2B5EF4-FFF2-40B4-BE49-F238E27FC236}">
                <a16:creationId xmlns:a16="http://schemas.microsoft.com/office/drawing/2014/main" id="{298C36D2-D5E2-AD99-D200-98E7E4ADA7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99560" y="2152731"/>
            <a:ext cx="914400" cy="914400"/>
          </a:xfrm>
          <a:prstGeom prst="rect">
            <a:avLst/>
          </a:prstGeom>
        </p:spPr>
      </p:pic>
      <p:pic>
        <p:nvPicPr>
          <p:cNvPr id="9" name="Graphic 8" descr="Magnifying glass with solid fill">
            <a:extLst>
              <a:ext uri="{FF2B5EF4-FFF2-40B4-BE49-F238E27FC236}">
                <a16:creationId xmlns:a16="http://schemas.microsoft.com/office/drawing/2014/main" id="{F1DCC2FC-1F48-5930-BDC4-D0DB0550C2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13702" y="1238331"/>
            <a:ext cx="914400" cy="914400"/>
          </a:xfrm>
          <a:prstGeom prst="rect">
            <a:avLst/>
          </a:prstGeom>
        </p:spPr>
      </p:pic>
      <p:pic>
        <p:nvPicPr>
          <p:cNvPr id="6" name="Graphic 5" descr="Comment Fire with solid fill">
            <a:extLst>
              <a:ext uri="{FF2B5EF4-FFF2-40B4-BE49-F238E27FC236}">
                <a16:creationId xmlns:a16="http://schemas.microsoft.com/office/drawing/2014/main" id="{E9C6A26A-F14C-8C85-750B-5090A96652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87312" y="3911642"/>
            <a:ext cx="914400" cy="914400"/>
          </a:xfrm>
          <a:prstGeom prst="rect">
            <a:avLst/>
          </a:prstGeom>
        </p:spPr>
      </p:pic>
      <p:pic>
        <p:nvPicPr>
          <p:cNvPr id="8" name="Graphic 7" descr="Graduation cap with solid fill">
            <a:extLst>
              <a:ext uri="{FF2B5EF4-FFF2-40B4-BE49-F238E27FC236}">
                <a16:creationId xmlns:a16="http://schemas.microsoft.com/office/drawing/2014/main" id="{21A70EA5-810E-0A0F-1F68-9B9819CE33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92503" y="2997242"/>
            <a:ext cx="914400" cy="914400"/>
          </a:xfrm>
          <a:prstGeom prst="rect">
            <a:avLst/>
          </a:prstGeom>
        </p:spPr>
      </p:pic>
      <p:pic>
        <p:nvPicPr>
          <p:cNvPr id="10" name="Graphic 9" descr="Marker with solid fill">
            <a:extLst>
              <a:ext uri="{FF2B5EF4-FFF2-40B4-BE49-F238E27FC236}">
                <a16:creationId xmlns:a16="http://schemas.microsoft.com/office/drawing/2014/main" id="{4845C95A-4760-A416-9E13-F6C85EE215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97694" y="2152731"/>
            <a:ext cx="914400" cy="914400"/>
          </a:xfrm>
          <a:prstGeom prst="rect">
            <a:avLst/>
          </a:prstGeom>
        </p:spPr>
      </p:pic>
      <p:pic>
        <p:nvPicPr>
          <p:cNvPr id="11" name="Graphic 10" descr="Magnifying glass with solid fill">
            <a:extLst>
              <a:ext uri="{FF2B5EF4-FFF2-40B4-BE49-F238E27FC236}">
                <a16:creationId xmlns:a16="http://schemas.microsoft.com/office/drawing/2014/main" id="{01765661-75AE-E96C-2C4C-7E79B2D336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11836" y="1238331"/>
            <a:ext cx="914400" cy="914400"/>
          </a:xfrm>
          <a:prstGeom prst="rect">
            <a:avLst/>
          </a:prstGeom>
        </p:spPr>
      </p:pic>
      <p:pic>
        <p:nvPicPr>
          <p:cNvPr id="2" name="Graphic 1" descr="Comment Fire with solid fill">
            <a:extLst>
              <a:ext uri="{FF2B5EF4-FFF2-40B4-BE49-F238E27FC236}">
                <a16:creationId xmlns:a16="http://schemas.microsoft.com/office/drawing/2014/main" id="{C5E7D2E5-C548-2CCD-F4C9-3F5B6A8242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41889" y="3911642"/>
            <a:ext cx="914400" cy="914400"/>
          </a:xfrm>
          <a:prstGeom prst="rect">
            <a:avLst/>
          </a:prstGeom>
        </p:spPr>
      </p:pic>
      <p:pic>
        <p:nvPicPr>
          <p:cNvPr id="3" name="Graphic 2" descr="Graduation cap with solid fill">
            <a:extLst>
              <a:ext uri="{FF2B5EF4-FFF2-40B4-BE49-F238E27FC236}">
                <a16:creationId xmlns:a16="http://schemas.microsoft.com/office/drawing/2014/main" id="{A6E9EBE1-1AC1-3145-041C-3488A6B5CDA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47080" y="2997242"/>
            <a:ext cx="914400" cy="914400"/>
          </a:xfrm>
          <a:prstGeom prst="rect">
            <a:avLst/>
          </a:prstGeom>
        </p:spPr>
      </p:pic>
      <p:pic>
        <p:nvPicPr>
          <p:cNvPr id="12" name="Graphic 11" descr="Marker with solid fill">
            <a:extLst>
              <a:ext uri="{FF2B5EF4-FFF2-40B4-BE49-F238E27FC236}">
                <a16:creationId xmlns:a16="http://schemas.microsoft.com/office/drawing/2014/main" id="{770BDA22-6736-59C3-EEA4-B24E218AB83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52271" y="2152731"/>
            <a:ext cx="914400" cy="914400"/>
          </a:xfrm>
          <a:prstGeom prst="rect">
            <a:avLst/>
          </a:prstGeom>
        </p:spPr>
      </p:pic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3E15E7C5-9A76-846D-178A-34AB2D17648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766413" y="12383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5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00529C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E0144C"/>
      </a:accent6>
      <a:hlink>
        <a:srgbClr val="56C7AA"/>
      </a:hlink>
      <a:folHlink>
        <a:srgbClr val="59A8D1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Segoe UI Light</vt:lpstr>
      <vt:lpstr>Trade Gothic Inline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Arora</dc:creator>
  <cp:lastModifiedBy>Student Yash Arora</cp:lastModifiedBy>
  <cp:revision>3</cp:revision>
  <dcterms:created xsi:type="dcterms:W3CDTF">2024-01-11T13:52:48Z</dcterms:created>
  <dcterms:modified xsi:type="dcterms:W3CDTF">2025-07-25T03:45:30Z</dcterms:modified>
</cp:coreProperties>
</file>