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69" r:id="rId6"/>
    <p:sldId id="284" r:id="rId7"/>
    <p:sldId id="272" r:id="rId8"/>
    <p:sldId id="271" r:id="rId9"/>
    <p:sldId id="276" r:id="rId10"/>
    <p:sldId id="279" r:id="rId11"/>
    <p:sldId id="280" r:id="rId12"/>
    <p:sldId id="281" r:id="rId13"/>
    <p:sldId id="282" r:id="rId14"/>
    <p:sldId id="283" r:id="rId15"/>
    <p:sldId id="270" r:id="rId16"/>
    <p:sldId id="274" r:id="rId17"/>
    <p:sldId id="267" r:id="rId18"/>
    <p:sldId id="278"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96"/>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4/18/2025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4/18/2025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2</a:t>
            </a:fld>
            <a:endParaRPr lang="en-US" noProof="0"/>
          </a:p>
        </p:txBody>
      </p:sp>
    </p:spTree>
    <p:extLst>
      <p:ext uri="{BB962C8B-B14F-4D97-AF65-F5344CB8AC3E}">
        <p14:creationId xmlns:p14="http://schemas.microsoft.com/office/powerpoint/2010/main" val="190511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3</a:t>
            </a:fld>
            <a:endParaRPr lang="en-US" noProof="0"/>
          </a:p>
        </p:txBody>
      </p:sp>
    </p:spTree>
    <p:extLst>
      <p:ext uri="{BB962C8B-B14F-4D97-AF65-F5344CB8AC3E}">
        <p14:creationId xmlns:p14="http://schemas.microsoft.com/office/powerpoint/2010/main" val="9934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14</a:t>
            </a:fld>
            <a:endParaRPr lang="en-US" noProof="0"/>
          </a:p>
        </p:txBody>
      </p:sp>
    </p:spTree>
    <p:extLst>
      <p:ext uri="{BB962C8B-B14F-4D97-AF65-F5344CB8AC3E}">
        <p14:creationId xmlns:p14="http://schemas.microsoft.com/office/powerpoint/2010/main" val="304310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F9880A97-BB72-4C49-B020-C005FF9D43B4}" type="datetime1">
              <a:rPr lang="en-US" smtClean="0"/>
              <a:t>4/18/2025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8B1E16E5-E5E5-4583-9AF7-83D9607A8145}" type="datetime1">
              <a:rPr lang="en-US" smtClean="0"/>
              <a:t>4/18/2025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B4AC9CD-0374-4BE7-8481-7982C4A3E9D1}" type="datetime1">
              <a:rPr lang="en-US" smtClean="0"/>
              <a:t>4/18/2025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22400DF-651A-4479-9C74-9CDA47151016}" type="datetime1">
              <a:rPr lang="en-US" smtClean="0"/>
              <a:t>4/18/2025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4/18/2025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B63BE472-3891-4216-B770-F52E53667131}" type="datetime1">
              <a:rPr lang="en-US" smtClean="0"/>
              <a:t>4/18/2025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92C9618A-2189-4802-BD34-F288EF802528}" type="datetime1">
              <a:rPr lang="en-US" smtClean="0"/>
              <a:t>4/18/2025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3CA3B387-33D3-4D27-BE27-9B85ACC6AC8A}" type="datetime1">
              <a:rPr lang="en-US" smtClean="0"/>
              <a:t>4/18/2025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sz="7200" dirty="0">
                <a:solidFill>
                  <a:schemeClr val="bg1"/>
                </a:solidFill>
              </a:rPr>
              <a:t>Financial Time Resonance Engine</a:t>
            </a:r>
            <a:endParaRPr lang="en-US" dirty="0">
              <a:solidFill>
                <a:schemeClr val="bg1"/>
              </a:solidFill>
            </a:endParaRP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112540" y="5264858"/>
            <a:ext cx="5966919" cy="788470"/>
          </a:xfrm>
        </p:spPr>
        <p:txBody>
          <a:bodyPr vert="horz" lIns="91440" tIns="45720" rIns="91440" bIns="45720" rtlCol="0" anchor="t">
            <a:noAutofit/>
          </a:bodyPr>
          <a:lstStyle/>
          <a:p>
            <a:r>
              <a:rPr lang="en-US" sz="1400" dirty="0"/>
              <a:t>Presented by Aryan Aggarwal, </a:t>
            </a:r>
            <a:r>
              <a:rPr lang="en-US" sz="1400" dirty="0" err="1"/>
              <a:t>sayantan</a:t>
            </a:r>
            <a:r>
              <a:rPr lang="en-US" sz="1400" dirty="0"/>
              <a:t> mandal, </a:t>
            </a:r>
            <a:r>
              <a:rPr lang="en-US" sz="1400" dirty="0" err="1"/>
              <a:t>mukul</a:t>
            </a:r>
            <a:r>
              <a:rPr lang="en-US" sz="1400" dirty="0"/>
              <a:t> </a:t>
            </a:r>
            <a:r>
              <a:rPr lang="en-US" sz="1400" dirty="0" err="1"/>
              <a:t>singh</a:t>
            </a:r>
            <a:r>
              <a:rPr lang="en-US" sz="1400" dirty="0"/>
              <a:t>, </a:t>
            </a:r>
            <a:r>
              <a:rPr lang="en-US" sz="1400" dirty="0" err="1"/>
              <a:t>yashas</a:t>
            </a:r>
            <a:r>
              <a:rPr lang="en-US" sz="1400" dirty="0"/>
              <a:t> </a:t>
            </a:r>
            <a:r>
              <a:rPr lang="en-US" sz="1400" dirty="0" err="1"/>
              <a:t>yadav</a:t>
            </a:r>
            <a:endParaRPr lang="en-US" sz="1400" dirty="0"/>
          </a:p>
        </p:txBody>
      </p:sp>
      <p:sp>
        <p:nvSpPr>
          <p:cNvPr id="2" name="Text Placeholder 4">
            <a:extLst>
              <a:ext uri="{FF2B5EF4-FFF2-40B4-BE49-F238E27FC236}">
                <a16:creationId xmlns:a16="http://schemas.microsoft.com/office/drawing/2014/main" id="{BD95D512-C4D1-3F1F-F594-8CC8FBDC13D0}"/>
              </a:ext>
            </a:extLst>
          </p:cNvPr>
          <p:cNvSpPr txBox="1">
            <a:spLocks/>
          </p:cNvSpPr>
          <p:nvPr/>
        </p:nvSpPr>
        <p:spPr>
          <a:xfrm>
            <a:off x="2967788" y="4039161"/>
            <a:ext cx="6256421" cy="62323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600" b="0" i="0" kern="1200" cap="all" spc="300" baseline="0">
                <a:solidFill>
                  <a:schemeClr val="accent1">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A </a:t>
            </a:r>
            <a:r>
              <a:rPr lang="en-US" sz="2000" dirty="0" err="1">
                <a:solidFill>
                  <a:schemeClr val="bg1"/>
                </a:solidFill>
              </a:rPr>
              <a:t>Streamlit</a:t>
            </a:r>
            <a:r>
              <a:rPr lang="en-US" sz="2000" dirty="0">
                <a:solidFill>
                  <a:schemeClr val="bg1"/>
                </a:solidFill>
              </a:rPr>
              <a:t> Application for Advanced Market Pattern Analysis</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C6141-3F96-3AF0-2AA3-C1547DA8D1C3}"/>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69C8778-74C3-9D46-D307-9947135C0859}"/>
              </a:ext>
            </a:extLst>
          </p:cNvPr>
          <p:cNvSpPr>
            <a:spLocks noGrp="1"/>
          </p:cNvSpPr>
          <p:nvPr>
            <p:ph sz="quarter" idx="13"/>
          </p:nvPr>
        </p:nvSpPr>
        <p:spPr>
          <a:xfrm>
            <a:off x="1008490" y="2811810"/>
            <a:ext cx="4347041" cy="3035197"/>
          </a:xfrm>
          <a:noFill/>
        </p:spPr>
        <p:txBody>
          <a:bodyPr vert="horz" lIns="91440" tIns="45720" rIns="91440" bIns="45720" rtlCol="0" anchor="t">
            <a:normAutofit/>
          </a:bodyPr>
          <a:lstStyle/>
          <a:p>
            <a:pPr marL="0" indent="0">
              <a:buNone/>
            </a:pPr>
            <a:r>
              <a:rPr lang="en-US" b="1" dirty="0"/>
              <a:t>SELECTABLE PARAMETERS</a:t>
            </a:r>
          </a:p>
          <a:p>
            <a:r>
              <a:rPr lang="en-US" dirty="0"/>
              <a:t>Choose asset classes, time periods, and indicators</a:t>
            </a:r>
          </a:p>
          <a:p>
            <a:r>
              <a:rPr lang="en-US" dirty="0"/>
              <a:t>Weight indicators by priority (price, volume, volatility, etc.)</a:t>
            </a:r>
          </a:p>
          <a:p>
            <a:r>
              <a:rPr lang="en-US" dirty="0"/>
              <a:t>Alerts for emerging resonance patterns with high confidence</a:t>
            </a:r>
          </a:p>
          <a:p>
            <a:pPr marL="0" indent="0">
              <a:buNone/>
            </a:pPr>
            <a:endParaRPr lang="en-US" b="1" dirty="0"/>
          </a:p>
        </p:txBody>
      </p:sp>
      <p:pic>
        <p:nvPicPr>
          <p:cNvPr id="5" name="Picture 4">
            <a:extLst>
              <a:ext uri="{FF2B5EF4-FFF2-40B4-BE49-F238E27FC236}">
                <a16:creationId xmlns:a16="http://schemas.microsoft.com/office/drawing/2014/main" id="{58EC5448-0844-22A9-5284-3717FF60636C}"/>
              </a:ext>
            </a:extLst>
          </p:cNvPr>
          <p:cNvPicPr>
            <a:picLocks noChangeAspect="1"/>
          </p:cNvPicPr>
          <p:nvPr/>
        </p:nvPicPr>
        <p:blipFill>
          <a:blip r:embed="rId2"/>
          <a:srcRect l="43644"/>
          <a:stretch/>
        </p:blipFill>
        <p:spPr>
          <a:xfrm>
            <a:off x="6358597" y="568590"/>
            <a:ext cx="5237013" cy="5720819"/>
          </a:xfrm>
          <a:prstGeom prst="rect">
            <a:avLst/>
          </a:prstGeom>
        </p:spPr>
      </p:pic>
      <p:sp>
        <p:nvSpPr>
          <p:cNvPr id="6" name="Title 1">
            <a:extLst>
              <a:ext uri="{FF2B5EF4-FFF2-40B4-BE49-F238E27FC236}">
                <a16:creationId xmlns:a16="http://schemas.microsoft.com/office/drawing/2014/main" id="{032F380E-3F51-7AB0-3549-4051DDFD525D}"/>
              </a:ext>
            </a:extLst>
          </p:cNvPr>
          <p:cNvSpPr>
            <a:spLocks noGrp="1"/>
          </p:cNvSpPr>
          <p:nvPr>
            <p:ph type="title"/>
          </p:nvPr>
        </p:nvSpPr>
        <p:spPr>
          <a:xfrm>
            <a:off x="844062" y="1010993"/>
            <a:ext cx="4811149" cy="1283818"/>
          </a:xfrm>
          <a:noFill/>
        </p:spPr>
        <p:txBody>
          <a:bodyPr anchor="t">
            <a:noAutofit/>
          </a:bodyPr>
          <a:lstStyle/>
          <a:p>
            <a:r>
              <a:rPr lang="en-US" sz="4800" dirty="0"/>
              <a:t>VISUALIZATIONS &amp; INTERACTION</a:t>
            </a:r>
          </a:p>
        </p:txBody>
      </p:sp>
    </p:spTree>
    <p:extLst>
      <p:ext uri="{BB962C8B-B14F-4D97-AF65-F5344CB8AC3E}">
        <p14:creationId xmlns:p14="http://schemas.microsoft.com/office/powerpoint/2010/main" val="183770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E8774-7D2C-CF95-2A1D-9134DD579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77BE27-171D-21BB-22ED-489B033C97F0}"/>
              </a:ext>
            </a:extLst>
          </p:cNvPr>
          <p:cNvSpPr>
            <a:spLocks noGrp="1"/>
          </p:cNvSpPr>
          <p:nvPr>
            <p:ph type="title"/>
          </p:nvPr>
        </p:nvSpPr>
        <p:spPr>
          <a:xfrm>
            <a:off x="1147457" y="1010993"/>
            <a:ext cx="4208074" cy="1283818"/>
          </a:xfrm>
          <a:noFill/>
        </p:spPr>
        <p:txBody>
          <a:bodyPr anchor="t">
            <a:noAutofit/>
          </a:bodyPr>
          <a:lstStyle/>
          <a:p>
            <a:r>
              <a:rPr lang="en-US" sz="4800" dirty="0"/>
              <a:t>TECHNICAL HIGHLIGHTS</a:t>
            </a:r>
          </a:p>
        </p:txBody>
      </p:sp>
      <p:sp>
        <p:nvSpPr>
          <p:cNvPr id="8" name="Content Placeholder 7">
            <a:extLst>
              <a:ext uri="{FF2B5EF4-FFF2-40B4-BE49-F238E27FC236}">
                <a16:creationId xmlns:a16="http://schemas.microsoft.com/office/drawing/2014/main" id="{A0635621-6680-A150-83AA-34A3C07EE6CF}"/>
              </a:ext>
            </a:extLst>
          </p:cNvPr>
          <p:cNvSpPr>
            <a:spLocks noGrp="1"/>
          </p:cNvSpPr>
          <p:nvPr>
            <p:ph sz="quarter" idx="13"/>
          </p:nvPr>
        </p:nvSpPr>
        <p:spPr>
          <a:xfrm>
            <a:off x="1008489" y="2811810"/>
            <a:ext cx="9992445" cy="3035197"/>
          </a:xfrm>
          <a:noFill/>
        </p:spPr>
        <p:txBody>
          <a:bodyPr vert="horz" lIns="91440" tIns="45720" rIns="91440" bIns="45720" rtlCol="0" anchor="t">
            <a:normAutofit/>
          </a:bodyPr>
          <a:lstStyle/>
          <a:p>
            <a:r>
              <a:rPr lang="en-US" dirty="0"/>
              <a:t>Caching with @st.cache_data for speed</a:t>
            </a:r>
          </a:p>
          <a:p>
            <a:r>
              <a:rPr lang="en-US" dirty="0"/>
              <a:t>t-SNE / UMAP for dimensionality reduction of pattern space</a:t>
            </a:r>
          </a:p>
          <a:p>
            <a:r>
              <a:rPr lang="en-US" dirty="0"/>
              <a:t>Use of tooltips and expanders for educational clarity</a:t>
            </a:r>
          </a:p>
        </p:txBody>
      </p:sp>
    </p:spTree>
    <p:extLst>
      <p:ext uri="{BB962C8B-B14F-4D97-AF65-F5344CB8AC3E}">
        <p14:creationId xmlns:p14="http://schemas.microsoft.com/office/powerpoint/2010/main" val="51906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F733BC-03F3-9B59-D58A-255280DB10A9}"/>
              </a:ext>
            </a:extLst>
          </p:cNvPr>
          <p:cNvSpPr txBox="1"/>
          <p:nvPr/>
        </p:nvSpPr>
        <p:spPr>
          <a:xfrm>
            <a:off x="6509660" y="1674674"/>
            <a:ext cx="4844142" cy="341632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rPr>
              <a:t>Identified 5+ strong resonance patterns across decades</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Projected potential outcomes with &gt;70% similarity</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Created visual workflows for investors to explore market memory</a:t>
            </a:r>
          </a:p>
        </p:txBody>
      </p:sp>
      <p:sp>
        <p:nvSpPr>
          <p:cNvPr id="10" name="Title 1">
            <a:extLst>
              <a:ext uri="{FF2B5EF4-FFF2-40B4-BE49-F238E27FC236}">
                <a16:creationId xmlns:a16="http://schemas.microsoft.com/office/drawing/2014/main" id="{F7F14485-F634-088D-928E-EE3DE0A89FB9}"/>
              </a:ext>
            </a:extLst>
          </p:cNvPr>
          <p:cNvSpPr>
            <a:spLocks noGrp="1"/>
          </p:cNvSpPr>
          <p:nvPr>
            <p:ph type="title"/>
          </p:nvPr>
        </p:nvSpPr>
        <p:spPr>
          <a:xfrm>
            <a:off x="964577" y="1032765"/>
            <a:ext cx="4208074" cy="1283818"/>
          </a:xfrm>
          <a:noFill/>
        </p:spPr>
        <p:txBody>
          <a:bodyPr anchor="t">
            <a:noAutofit/>
          </a:bodyPr>
          <a:lstStyle/>
          <a:p>
            <a:r>
              <a:rPr lang="en-US" sz="4800" dirty="0"/>
              <a:t>RESULTS &amp; IMPACT</a:t>
            </a:r>
          </a:p>
        </p:txBody>
      </p:sp>
    </p:spTree>
    <p:extLst>
      <p:ext uri="{BB962C8B-B14F-4D97-AF65-F5344CB8AC3E}">
        <p14:creationId xmlns:p14="http://schemas.microsoft.com/office/powerpoint/2010/main" val="43519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65418" y="1612988"/>
            <a:ext cx="4844143" cy="1439701"/>
          </a:xfrm>
          <a:noFill/>
        </p:spPr>
        <p:txBody>
          <a:bodyPr anchor="t">
            <a:noAutofit/>
          </a:bodyPr>
          <a:lstStyle/>
          <a:p>
            <a:r>
              <a:rPr lang="en-US" sz="5400" dirty="0"/>
              <a:t>FUTURE SCOPE</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2"/>
          </p:nvPr>
        </p:nvSpPr>
        <p:spPr>
          <a:xfrm>
            <a:off x="810990" y="3052689"/>
            <a:ext cx="4898571" cy="2358922"/>
          </a:xfrm>
          <a:noFill/>
        </p:spPr>
        <p:txBody>
          <a:bodyPr vert="horz" lIns="91440" tIns="45720" rIns="91440" bIns="45720" rtlCol="0" anchor="b">
            <a:normAutofit lnSpcReduction="10000"/>
          </a:bodyPr>
          <a:lstStyle/>
          <a:p>
            <a:pPr marL="342900" indent="-342900">
              <a:buFont typeface="Arial" panose="020B0604020202020204" pitchFamily="34" charset="0"/>
              <a:buChar char="•"/>
            </a:pPr>
            <a:r>
              <a:rPr lang="en-US" sz="2400" dirty="0"/>
              <a:t>Integrate with AI-based anomaly detectors</a:t>
            </a:r>
          </a:p>
          <a:p>
            <a:pPr marL="342900" indent="-342900">
              <a:buFont typeface="Arial" panose="020B0604020202020204" pitchFamily="34" charset="0"/>
              <a:buChar char="•"/>
            </a:pPr>
            <a:r>
              <a:rPr lang="en-US" sz="2400" dirty="0"/>
              <a:t>Cross-market resonance (crypto, commodities)</a:t>
            </a:r>
          </a:p>
          <a:p>
            <a:pPr marL="342900" indent="-342900">
              <a:buFont typeface="Arial" panose="020B0604020202020204" pitchFamily="34" charset="0"/>
              <a:buChar char="•"/>
            </a:pPr>
            <a:r>
              <a:rPr lang="en-US" sz="2400" dirty="0"/>
              <a:t>NLP for sentiment-driven resonance matching</a:t>
            </a:r>
          </a:p>
        </p:txBody>
      </p:sp>
      <p:pic>
        <p:nvPicPr>
          <p:cNvPr id="13" name="Online Image Placeholder 9" descr="Women in business meeting">
            <a:extLst>
              <a:ext uri="{FF2B5EF4-FFF2-40B4-BE49-F238E27FC236}">
                <a16:creationId xmlns:a16="http://schemas.microsoft.com/office/drawing/2014/main" id="{ECD12A93-CCA8-9CCE-6BD6-89C28F0822D7}"/>
              </a:ext>
            </a:extLst>
          </p:cNvPr>
          <p:cNvPicPr>
            <a:picLocks noGrp="1" noChangeAspect="1"/>
          </p:cNvPicPr>
          <p:nvPr>
            <p:ph type="pic" sz="quarter" idx="11"/>
          </p:nvPr>
        </p:nvPicPr>
        <p:blipFill>
          <a:blip r:embed="rId2" cstate="print">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6428012" y="685800"/>
            <a:ext cx="5070020" cy="5486400"/>
          </a:xfrm>
        </p:spPr>
      </p:pic>
    </p:spTree>
    <p:extLst>
      <p:ext uri="{BB962C8B-B14F-4D97-AF65-F5344CB8AC3E}">
        <p14:creationId xmlns:p14="http://schemas.microsoft.com/office/powerpoint/2010/main"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8BAC361-0D7A-DC05-86B5-6DD77D322F5B}"/>
              </a:ext>
            </a:extLst>
          </p:cNvPr>
          <p:cNvSpPr>
            <a:spLocks noGrp="1"/>
          </p:cNvSpPr>
          <p:nvPr>
            <p:ph type="title"/>
          </p:nvPr>
        </p:nvSpPr>
        <p:spPr>
          <a:xfrm>
            <a:off x="3971694" y="799679"/>
            <a:ext cx="4248611" cy="792587"/>
          </a:xfrm>
          <a:noFill/>
        </p:spPr>
        <p:txBody>
          <a:bodyPr anchor="t">
            <a:noAutofit/>
          </a:bodyPr>
          <a:lstStyle/>
          <a:p>
            <a:r>
              <a:rPr lang="en-US" sz="5400" dirty="0"/>
              <a:t>CONCLUSION</a:t>
            </a:r>
          </a:p>
        </p:txBody>
      </p:sp>
      <p:sp>
        <p:nvSpPr>
          <p:cNvPr id="9" name="Content Placeholder 3">
            <a:extLst>
              <a:ext uri="{FF2B5EF4-FFF2-40B4-BE49-F238E27FC236}">
                <a16:creationId xmlns:a16="http://schemas.microsoft.com/office/drawing/2014/main" id="{D97126AE-AE4A-97A5-21F5-E5ACF7E0605F}"/>
              </a:ext>
            </a:extLst>
          </p:cNvPr>
          <p:cNvSpPr txBox="1">
            <a:spLocks/>
          </p:cNvSpPr>
          <p:nvPr/>
        </p:nvSpPr>
        <p:spPr>
          <a:xfrm>
            <a:off x="2005818" y="2852225"/>
            <a:ext cx="8151056" cy="2629321"/>
          </a:xfrm>
          <a:prstGeom prst="rect">
            <a:avLst/>
          </a:prstGeom>
          <a:noFill/>
        </p:spPr>
        <p:txBody>
          <a:bodyPr vert="horz" lIns="91440" tIns="45720" rIns="91440" bIns="45720" rtlCol="0" anchor="t">
            <a:normAutofit fontScale="62500" lnSpcReduction="20000"/>
          </a:bodyPr>
          <a:lstStyle>
            <a:defPPr>
              <a:defRPr lang="ru-RU"/>
            </a:defPPr>
            <a:lvl1pPr marL="0" algn="r" defTabSz="914400" rtl="0" eaLnBrk="1" latinLnBrk="0" hangingPunct="1">
              <a:defRPr sz="11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dirty="0"/>
              <a:t>The Financial Time Resonance Engine (FTRE) offers a powerful, intuitive way to uncover hidden patterns in the market by connecting current conditions with historical parallels across timeframes. With advanced analytics and interactive visualizations, FTRE empowers investors to make smarter, more confident decisions—turning complex market dynamics into clear, actionable insights.</a:t>
            </a:r>
            <a:endParaRPr lang="en-US" sz="2400" dirty="0"/>
          </a:p>
        </p:txBody>
      </p:sp>
    </p:spTree>
    <p:extLst>
      <p:ext uri="{BB962C8B-B14F-4D97-AF65-F5344CB8AC3E}">
        <p14:creationId xmlns:p14="http://schemas.microsoft.com/office/powerpoint/2010/main" val="360463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1754505" y="2313599"/>
            <a:ext cx="8682990" cy="2230802"/>
          </a:xfrm>
          <a:noFill/>
        </p:spPr>
        <p:txBody>
          <a:bodyPr anchor="ctr">
            <a:no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84710" y="3179525"/>
            <a:ext cx="4844143" cy="498949"/>
          </a:xfrm>
          <a:noFill/>
        </p:spPr>
        <p:txBody>
          <a:bodyPr anchor="ctr">
            <a:noAutofit/>
          </a:bodyPr>
          <a:lstStyle/>
          <a:p>
            <a:r>
              <a:rPr lang="en-US" sz="5400" dirty="0"/>
              <a:t>Outline</a:t>
            </a:r>
          </a:p>
        </p:txBody>
      </p:sp>
      <p:sp>
        <p:nvSpPr>
          <p:cNvPr id="6" name="Content Placeholder 2">
            <a:extLst>
              <a:ext uri="{FF2B5EF4-FFF2-40B4-BE49-F238E27FC236}">
                <a16:creationId xmlns:a16="http://schemas.microsoft.com/office/drawing/2014/main" id="{78599D62-6A66-8A4F-8FFC-5B22F1978DEC}"/>
              </a:ext>
            </a:extLst>
          </p:cNvPr>
          <p:cNvSpPr>
            <a:spLocks noGrp="1"/>
          </p:cNvSpPr>
          <p:nvPr>
            <p:ph idx="1"/>
          </p:nvPr>
        </p:nvSpPr>
        <p:spPr>
          <a:xfrm>
            <a:off x="6509659" y="853333"/>
            <a:ext cx="4997631" cy="5151334"/>
          </a:xfrm>
          <a:noFill/>
        </p:spPr>
        <p:txBody>
          <a:bodyPr>
            <a:normAutofit fontScale="92500" lnSpcReduction="10000"/>
          </a:bodyPr>
          <a:lstStyle/>
          <a:p>
            <a:pPr marL="342900" indent="-342900" algn="l">
              <a:buAutoNum type="arabicPeriod"/>
            </a:pPr>
            <a:r>
              <a:rPr lang="pt-BR" spc="0" dirty="0"/>
              <a:t>Problem statement</a:t>
            </a:r>
          </a:p>
          <a:p>
            <a:pPr marL="342900" indent="-342900" algn="l">
              <a:buAutoNum type="arabicPeriod"/>
            </a:pPr>
            <a:r>
              <a:rPr lang="pt-BR" spc="0" dirty="0"/>
              <a:t>Current market analysis</a:t>
            </a:r>
          </a:p>
          <a:p>
            <a:pPr marL="342900" indent="-342900" algn="l">
              <a:buAutoNum type="arabicPeriod"/>
            </a:pPr>
            <a:r>
              <a:rPr lang="pt-BR" spc="0" dirty="0"/>
              <a:t>Architecture</a:t>
            </a:r>
          </a:p>
          <a:p>
            <a:pPr marL="342900" indent="-342900" algn="l">
              <a:buAutoNum type="arabicPeriod"/>
            </a:pPr>
            <a:r>
              <a:rPr lang="pt-BR" spc="0" dirty="0"/>
              <a:t>Resonance detection logic</a:t>
            </a:r>
          </a:p>
          <a:p>
            <a:pPr marL="342900" indent="-342900" algn="l">
              <a:buAutoNum type="arabicPeriod"/>
            </a:pPr>
            <a:r>
              <a:rPr lang="pt-BR" spc="0" dirty="0"/>
              <a:t>Visualizations &amp; interactions</a:t>
            </a:r>
          </a:p>
          <a:p>
            <a:pPr marL="342900" indent="-342900" algn="l">
              <a:buAutoNum type="arabicPeriod"/>
            </a:pPr>
            <a:r>
              <a:rPr lang="pt-BR" spc="0" dirty="0"/>
              <a:t>Technical highlights</a:t>
            </a:r>
          </a:p>
          <a:p>
            <a:pPr marL="342900" indent="-342900" algn="l">
              <a:buAutoNum type="arabicPeriod"/>
            </a:pPr>
            <a:r>
              <a:rPr lang="pt-BR" spc="0" dirty="0"/>
              <a:t>Results &amp; impact</a:t>
            </a:r>
          </a:p>
          <a:p>
            <a:pPr marL="342900" indent="-342900" algn="l">
              <a:buAutoNum type="arabicPeriod"/>
            </a:pPr>
            <a:r>
              <a:rPr lang="pt-BR" spc="0" dirty="0"/>
              <a:t>Future scope</a:t>
            </a:r>
          </a:p>
          <a:p>
            <a:pPr marL="342900" indent="-342900" algn="l">
              <a:buAutoNum type="arabicPeriod"/>
            </a:pPr>
            <a:r>
              <a:rPr lang="pt-BR" spc="0" dirty="0"/>
              <a:t>conclusion</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1BD7F-ECD7-BE30-39CE-5C38D6136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99568-6551-BFED-FC28-7B0F00DC5D2C}"/>
              </a:ext>
            </a:extLst>
          </p:cNvPr>
          <p:cNvSpPr>
            <a:spLocks noGrp="1"/>
          </p:cNvSpPr>
          <p:nvPr>
            <p:ph type="title"/>
          </p:nvPr>
        </p:nvSpPr>
        <p:spPr>
          <a:xfrm>
            <a:off x="838197" y="2527071"/>
            <a:ext cx="4844142" cy="1581248"/>
          </a:xfrm>
          <a:noFill/>
        </p:spPr>
        <p:txBody>
          <a:bodyPr>
            <a:noAutofit/>
          </a:bodyPr>
          <a:lstStyle/>
          <a:p>
            <a:r>
              <a:rPr lang="en-US" dirty="0"/>
              <a:t>PROBLEM STATEMEMNT</a:t>
            </a:r>
          </a:p>
        </p:txBody>
      </p:sp>
      <p:sp>
        <p:nvSpPr>
          <p:cNvPr id="7" name="Text Placeholder 6">
            <a:extLst>
              <a:ext uri="{FF2B5EF4-FFF2-40B4-BE49-F238E27FC236}">
                <a16:creationId xmlns:a16="http://schemas.microsoft.com/office/drawing/2014/main" id="{AD7619AD-835D-0A28-E07A-34512FAAAC4F}"/>
              </a:ext>
            </a:extLst>
          </p:cNvPr>
          <p:cNvSpPr>
            <a:spLocks noGrp="1"/>
          </p:cNvSpPr>
          <p:nvPr>
            <p:ph type="body" sz="quarter" idx="13"/>
          </p:nvPr>
        </p:nvSpPr>
        <p:spPr>
          <a:xfrm>
            <a:off x="6509660" y="2518860"/>
            <a:ext cx="4844143" cy="1820279"/>
          </a:xfrm>
        </p:spPr>
        <p:txBody>
          <a:bodyPr>
            <a:normAutofit/>
          </a:bodyPr>
          <a:lstStyle/>
          <a:p>
            <a:r>
              <a:rPr lang="en-US" sz="2000" dirty="0"/>
              <a:t>Identifying and leveraging historical market pattern similarities to forecast future market trajectories and support informed investment decisions.</a:t>
            </a:r>
          </a:p>
        </p:txBody>
      </p:sp>
    </p:spTree>
    <p:extLst>
      <p:ext uri="{BB962C8B-B14F-4D97-AF65-F5344CB8AC3E}">
        <p14:creationId xmlns:p14="http://schemas.microsoft.com/office/powerpoint/2010/main" val="144877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a:noFill/>
        </p:spPr>
        <p:txBody>
          <a:bodyPr>
            <a:noAutofit/>
          </a:bodyPr>
          <a:lstStyle/>
          <a:p>
            <a:r>
              <a:rPr lang="en-US" dirty="0"/>
              <a:t>OUR SOLUTION</a:t>
            </a:r>
          </a:p>
        </p:txBody>
      </p:sp>
      <p:sp>
        <p:nvSpPr>
          <p:cNvPr id="7" name="Text Placeholder 6">
            <a:extLst>
              <a:ext uri="{FF2B5EF4-FFF2-40B4-BE49-F238E27FC236}">
                <a16:creationId xmlns:a16="http://schemas.microsoft.com/office/drawing/2014/main" id="{07CF7853-4D08-116D-8A1A-738413D93423}"/>
              </a:ext>
            </a:extLst>
          </p:cNvPr>
          <p:cNvSpPr>
            <a:spLocks noGrp="1"/>
          </p:cNvSpPr>
          <p:nvPr>
            <p:ph type="body" sz="quarter" idx="13"/>
          </p:nvPr>
        </p:nvSpPr>
        <p:spPr>
          <a:xfrm>
            <a:off x="6509657" y="853334"/>
            <a:ext cx="4844143" cy="5148328"/>
          </a:xfrm>
        </p:spPr>
        <p:txBody>
          <a:bodyPr>
            <a:normAutofit fontScale="92500"/>
          </a:bodyPr>
          <a:lstStyle/>
          <a:p>
            <a:r>
              <a:rPr lang="en-US" dirty="0"/>
              <a:t>The Financial Time Resonance Engine is an AI-driven system designed to detect and analyze similarities between current and historical market conditions.</a:t>
            </a:r>
          </a:p>
          <a:p>
            <a:r>
              <a:rPr lang="en-US" dirty="0"/>
              <a:t>By comparing multidimensional financial data across time, it uncovers recurring patterns and temporal correlations.</a:t>
            </a:r>
          </a:p>
          <a:p>
            <a:r>
              <a:rPr lang="en-US" dirty="0"/>
              <a:t>The engine visualizes these relationships to offer intuitive insights into market behavior.</a:t>
            </a:r>
          </a:p>
          <a:p>
            <a:r>
              <a:rPr lang="en-US" dirty="0"/>
              <a:t>It also forecasts potential future trajectories based on past outcomes of similar market scenarios. This empowers investors to make data-driven decisions grounded in historical resonance.</a:t>
            </a:r>
          </a:p>
        </p:txBody>
      </p:sp>
    </p:spTree>
    <p:extLst>
      <p:ext uri="{BB962C8B-B14F-4D97-AF65-F5344CB8AC3E}">
        <p14:creationId xmlns:p14="http://schemas.microsoft.com/office/powerpoint/2010/main" val="100803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853333"/>
            <a:ext cx="4844143" cy="5151334"/>
          </a:xfrm>
          <a:noFill/>
        </p:spPr>
        <p:txBody>
          <a:bodyPr>
            <a:noAutofit/>
          </a:bodyPr>
          <a:lstStyle/>
          <a:p>
            <a:r>
              <a:rPr lang="en-US" sz="5400" dirty="0"/>
              <a:t>CURRENT MARKET ANALYSIS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6509659" y="729320"/>
            <a:ext cx="4997631" cy="5399360"/>
          </a:xfrm>
          <a:noFill/>
        </p:spPr>
        <p:txBody>
          <a:bodyPr>
            <a:normAutofit fontScale="85000" lnSpcReduction="10000"/>
          </a:bodyPr>
          <a:lstStyle/>
          <a:p>
            <a:pPr>
              <a:buNone/>
            </a:pPr>
            <a:r>
              <a:rPr lang="en-US" b="1" dirty="0"/>
              <a:t>1. Financial Time Series Analysis</a:t>
            </a:r>
          </a:p>
          <a:p>
            <a:pPr>
              <a:buNone/>
            </a:pPr>
            <a:r>
              <a:rPr lang="en-US" dirty="0"/>
              <a:t>Financial markets are inherently complex, characterized by non-linear behaviors, high volatility, and intricate temporal dependencies. </a:t>
            </a:r>
          </a:p>
          <a:p>
            <a:pPr>
              <a:buNone/>
            </a:pPr>
            <a:r>
              <a:rPr lang="en-US" dirty="0"/>
              <a:t>Traditional statistical models like ARIMA have been widely used for forecasting; however, they often fall short in capturing the nuanced patterns present in financial data.</a:t>
            </a:r>
          </a:p>
          <a:p>
            <a:pPr>
              <a:buNone/>
            </a:pPr>
            <a:r>
              <a:rPr lang="en-US" dirty="0"/>
              <a:t>Particularly Long Short-Term Memory (LSTM) networks, which are adept at modeling sequential data and capturing long-term dependencies. </a:t>
            </a:r>
          </a:p>
          <a:p>
            <a:pPr>
              <a:buNone/>
            </a:pPr>
            <a:r>
              <a:rPr lang="en-US" b="1" dirty="0"/>
              <a:t>2. Synthetic Data Generation</a:t>
            </a:r>
          </a:p>
          <a:p>
            <a:r>
              <a:rPr lang="en-US" dirty="0"/>
              <a:t>The generation of synthetic financial time series data is gaining traction as a means to augment limited historical datasets. By creating artificial data that mirrors the statistical properties of real market data, researchers and practitioners can test and validate models under various hypothetical scenarios, enhancing robustness and adaptability .</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3507543" y="915604"/>
            <a:ext cx="5176911" cy="522940"/>
          </a:xfrm>
          <a:noFill/>
        </p:spPr>
        <p:txBody>
          <a:bodyPr anchor="t">
            <a:noAutofit/>
          </a:bodyPr>
          <a:lstStyle/>
          <a:p>
            <a:r>
              <a:rPr lang="en-US" sz="5400" dirty="0"/>
              <a:t>ARCHITECTURE</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quarter" idx="13"/>
          </p:nvPr>
        </p:nvSpPr>
        <p:spPr>
          <a:xfrm>
            <a:off x="3819448" y="2269051"/>
            <a:ext cx="4553103" cy="3709116"/>
          </a:xfrm>
          <a:noFill/>
        </p:spPr>
        <p:txBody>
          <a:bodyPr vert="horz" lIns="91440" tIns="45720" rIns="91440" bIns="45720" rtlCol="0" anchor="t">
            <a:normAutofit/>
          </a:bodyPr>
          <a:lstStyle/>
          <a:p>
            <a:pPr marL="0" indent="0">
              <a:buNone/>
            </a:pPr>
            <a:r>
              <a:rPr lang="en-US" sz="2000" b="1" dirty="0"/>
              <a:t>Data Sources</a:t>
            </a:r>
            <a:r>
              <a:rPr lang="en-US" sz="2000" dirty="0"/>
              <a:t>: </a:t>
            </a:r>
          </a:p>
          <a:p>
            <a:pPr marL="0" indent="0">
              <a:buNone/>
            </a:pPr>
            <a:r>
              <a:rPr lang="en-US" sz="1800" dirty="0"/>
              <a:t>	Yahoo Finance / Alpha Vantage APIs</a:t>
            </a:r>
          </a:p>
          <a:p>
            <a:pPr marL="0" indent="0">
              <a:buNone/>
            </a:pPr>
            <a:r>
              <a:rPr lang="en-US" sz="2000" b="1" dirty="0"/>
              <a:t>Backend</a:t>
            </a:r>
            <a:r>
              <a:rPr lang="en-US" sz="2000" dirty="0"/>
              <a:t>: </a:t>
            </a:r>
          </a:p>
          <a:p>
            <a:pPr marL="0" indent="0">
              <a:buNone/>
            </a:pPr>
            <a:r>
              <a:rPr lang="en-US" sz="1800" dirty="0"/>
              <a:t>	Python (pandas, </a:t>
            </a:r>
            <a:r>
              <a:rPr lang="en-US" sz="1800" dirty="0" err="1"/>
              <a:t>numpy</a:t>
            </a:r>
            <a:r>
              <a:rPr lang="en-US" sz="1800" dirty="0"/>
              <a:t>, </a:t>
            </a:r>
            <a:r>
              <a:rPr lang="en-US" sz="1800" dirty="0" err="1"/>
              <a:t>scipy</a:t>
            </a:r>
            <a:r>
              <a:rPr lang="en-US" sz="1800" dirty="0"/>
              <a:t>)</a:t>
            </a:r>
          </a:p>
          <a:p>
            <a:pPr marL="0" indent="0">
              <a:buNone/>
            </a:pPr>
            <a:r>
              <a:rPr lang="en-US" sz="2000" b="1" dirty="0"/>
              <a:t>Frontend</a:t>
            </a:r>
            <a:r>
              <a:rPr lang="en-US" sz="2000" dirty="0"/>
              <a:t>:</a:t>
            </a:r>
          </a:p>
          <a:p>
            <a:pPr marL="0" indent="0">
              <a:buNone/>
            </a:pPr>
            <a:r>
              <a:rPr lang="en-US" sz="1800" dirty="0"/>
              <a:t>	</a:t>
            </a:r>
            <a:r>
              <a:rPr lang="en-US" sz="1800" dirty="0" err="1"/>
              <a:t>Streamlit</a:t>
            </a:r>
            <a:endParaRPr lang="en-US" sz="1800" dirty="0"/>
          </a:p>
          <a:p>
            <a:pPr marL="0" indent="0">
              <a:buNone/>
            </a:pPr>
            <a:r>
              <a:rPr lang="en-US" sz="2000" b="1" dirty="0"/>
              <a:t>Visualization</a:t>
            </a:r>
            <a:r>
              <a:rPr lang="en-US" sz="2000" dirty="0"/>
              <a:t>: </a:t>
            </a:r>
          </a:p>
          <a:p>
            <a:pPr marL="0" indent="0">
              <a:buNone/>
            </a:pPr>
            <a:r>
              <a:rPr lang="en-US" sz="1800" dirty="0"/>
              <a:t>	</a:t>
            </a:r>
            <a:r>
              <a:rPr lang="en-US" sz="1800" dirty="0" err="1"/>
              <a:t>Plotly</a:t>
            </a:r>
            <a:r>
              <a:rPr lang="en-US" sz="1800" dirty="0"/>
              <a:t>, Altair, Matplotlib</a:t>
            </a:r>
          </a:p>
        </p:txBody>
      </p:sp>
    </p:spTree>
    <p:extLst>
      <p:ext uri="{BB962C8B-B14F-4D97-AF65-F5344CB8AC3E}">
        <p14:creationId xmlns:p14="http://schemas.microsoft.com/office/powerpoint/2010/main" val="425997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FA8CB-D78F-D1CD-F52C-12444EC3F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E6B07-12FC-460E-97BA-4D601960EE49}"/>
              </a:ext>
            </a:extLst>
          </p:cNvPr>
          <p:cNvSpPr>
            <a:spLocks noGrp="1"/>
          </p:cNvSpPr>
          <p:nvPr>
            <p:ph type="title"/>
          </p:nvPr>
        </p:nvSpPr>
        <p:spPr>
          <a:xfrm>
            <a:off x="741810" y="623201"/>
            <a:ext cx="5124417" cy="2063727"/>
          </a:xfrm>
          <a:noFill/>
        </p:spPr>
        <p:txBody>
          <a:bodyPr anchor="t">
            <a:noAutofit/>
          </a:bodyPr>
          <a:lstStyle/>
          <a:p>
            <a:r>
              <a:rPr lang="en-US" sz="4800" dirty="0"/>
              <a:t>RESONANCE DETECTION LOGIC</a:t>
            </a:r>
            <a:endParaRPr lang="en-US" sz="4400" dirty="0"/>
          </a:p>
        </p:txBody>
      </p:sp>
      <p:sp>
        <p:nvSpPr>
          <p:cNvPr id="8" name="Content Placeholder 7">
            <a:extLst>
              <a:ext uri="{FF2B5EF4-FFF2-40B4-BE49-F238E27FC236}">
                <a16:creationId xmlns:a16="http://schemas.microsoft.com/office/drawing/2014/main" id="{1DE5E7EB-D542-8A84-B011-A9E5429BC700}"/>
              </a:ext>
            </a:extLst>
          </p:cNvPr>
          <p:cNvSpPr>
            <a:spLocks noGrp="1"/>
          </p:cNvSpPr>
          <p:nvPr>
            <p:ph sz="quarter" idx="13"/>
          </p:nvPr>
        </p:nvSpPr>
        <p:spPr>
          <a:xfrm>
            <a:off x="1038231" y="3030749"/>
            <a:ext cx="4209018" cy="2962087"/>
          </a:xfrm>
          <a:noFill/>
        </p:spPr>
        <p:txBody>
          <a:bodyPr vert="horz" lIns="91440" tIns="45720" rIns="91440" bIns="45720" rtlCol="0" anchor="t">
            <a:normAutofit/>
          </a:bodyPr>
          <a:lstStyle/>
          <a:p>
            <a:r>
              <a:rPr lang="en-US" dirty="0"/>
              <a:t>Multi-timeframe matching (daily to yearly)</a:t>
            </a:r>
          </a:p>
          <a:p>
            <a:r>
              <a:rPr lang="en-US" dirty="0"/>
              <a:t>Pattern matching via Dynamic Time Warping &amp; Wavelet Transforms</a:t>
            </a:r>
          </a:p>
          <a:p>
            <a:r>
              <a:rPr lang="en-US" dirty="0"/>
              <a:t>Scoring similarity using multi-indicator vector comparisons</a:t>
            </a:r>
          </a:p>
        </p:txBody>
      </p:sp>
      <p:pic>
        <p:nvPicPr>
          <p:cNvPr id="4" name="Picture 3">
            <a:extLst>
              <a:ext uri="{FF2B5EF4-FFF2-40B4-BE49-F238E27FC236}">
                <a16:creationId xmlns:a16="http://schemas.microsoft.com/office/drawing/2014/main" id="{C2DF0A6A-7849-A26D-AE06-4B35EDB5756B}"/>
              </a:ext>
            </a:extLst>
          </p:cNvPr>
          <p:cNvPicPr>
            <a:picLocks noChangeAspect="1"/>
          </p:cNvPicPr>
          <p:nvPr/>
        </p:nvPicPr>
        <p:blipFill>
          <a:blip r:embed="rId2"/>
          <a:stretch>
            <a:fillRect/>
          </a:stretch>
        </p:blipFill>
        <p:spPr>
          <a:xfrm>
            <a:off x="6944751" y="532138"/>
            <a:ext cx="4209018" cy="5742046"/>
          </a:xfrm>
          <a:prstGeom prst="rect">
            <a:avLst/>
          </a:prstGeom>
        </p:spPr>
      </p:pic>
    </p:spTree>
    <p:extLst>
      <p:ext uri="{BB962C8B-B14F-4D97-AF65-F5344CB8AC3E}">
        <p14:creationId xmlns:p14="http://schemas.microsoft.com/office/powerpoint/2010/main" val="251066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6382F-6B97-7474-0730-127C6D4EB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C9D57-E766-B47E-AE2F-42BEB67FAFE2}"/>
              </a:ext>
            </a:extLst>
          </p:cNvPr>
          <p:cNvSpPr>
            <a:spLocks noGrp="1"/>
          </p:cNvSpPr>
          <p:nvPr>
            <p:ph type="title"/>
          </p:nvPr>
        </p:nvSpPr>
        <p:spPr>
          <a:xfrm>
            <a:off x="844062" y="1010993"/>
            <a:ext cx="4811149" cy="1283818"/>
          </a:xfrm>
          <a:noFill/>
        </p:spPr>
        <p:txBody>
          <a:bodyPr anchor="t">
            <a:noAutofit/>
          </a:bodyPr>
          <a:lstStyle/>
          <a:p>
            <a:r>
              <a:rPr lang="en-US" sz="4800" dirty="0"/>
              <a:t>VISUALIZATIONS &amp; INTERACTION</a:t>
            </a:r>
          </a:p>
        </p:txBody>
      </p:sp>
      <p:sp>
        <p:nvSpPr>
          <p:cNvPr id="8" name="Content Placeholder 7">
            <a:extLst>
              <a:ext uri="{FF2B5EF4-FFF2-40B4-BE49-F238E27FC236}">
                <a16:creationId xmlns:a16="http://schemas.microsoft.com/office/drawing/2014/main" id="{5041B94C-8357-21FB-4609-A54BF29757C8}"/>
              </a:ext>
            </a:extLst>
          </p:cNvPr>
          <p:cNvSpPr>
            <a:spLocks noGrp="1"/>
          </p:cNvSpPr>
          <p:nvPr>
            <p:ph sz="quarter" idx="13"/>
          </p:nvPr>
        </p:nvSpPr>
        <p:spPr>
          <a:xfrm>
            <a:off x="1008490" y="2811810"/>
            <a:ext cx="4347041" cy="3035197"/>
          </a:xfrm>
          <a:noFill/>
        </p:spPr>
        <p:txBody>
          <a:bodyPr vert="horz" lIns="91440" tIns="45720" rIns="91440" bIns="45720" rtlCol="0" anchor="t">
            <a:normAutofit/>
          </a:bodyPr>
          <a:lstStyle/>
          <a:p>
            <a:r>
              <a:rPr lang="en-US" dirty="0"/>
              <a:t>3D resonance field map (</a:t>
            </a:r>
            <a:r>
              <a:rPr lang="en-US" dirty="0" err="1"/>
              <a:t>Plotly</a:t>
            </a:r>
            <a:r>
              <a:rPr lang="en-US" dirty="0"/>
              <a:t> surface chart)</a:t>
            </a:r>
          </a:p>
          <a:p>
            <a:r>
              <a:rPr lang="en-US" dirty="0"/>
              <a:t>Interactive temporal dashboards with selectable parameters</a:t>
            </a:r>
          </a:p>
          <a:p>
            <a:r>
              <a:rPr lang="en-US" dirty="0"/>
              <a:t>Probability cloud of future projections based on matched histories</a:t>
            </a:r>
          </a:p>
        </p:txBody>
      </p:sp>
      <p:pic>
        <p:nvPicPr>
          <p:cNvPr id="4" name="Picture 3">
            <a:extLst>
              <a:ext uri="{FF2B5EF4-FFF2-40B4-BE49-F238E27FC236}">
                <a16:creationId xmlns:a16="http://schemas.microsoft.com/office/drawing/2014/main" id="{59BF5131-7D18-6B2D-4F86-DDC5C08665B5}"/>
              </a:ext>
            </a:extLst>
          </p:cNvPr>
          <p:cNvPicPr>
            <a:picLocks noChangeAspect="1"/>
          </p:cNvPicPr>
          <p:nvPr/>
        </p:nvPicPr>
        <p:blipFill>
          <a:blip r:embed="rId2"/>
          <a:stretch>
            <a:fillRect/>
          </a:stretch>
        </p:blipFill>
        <p:spPr>
          <a:xfrm>
            <a:off x="6373351" y="656822"/>
            <a:ext cx="5161825" cy="2572847"/>
          </a:xfrm>
          <a:prstGeom prst="rect">
            <a:avLst/>
          </a:prstGeom>
        </p:spPr>
      </p:pic>
      <p:pic>
        <p:nvPicPr>
          <p:cNvPr id="6" name="Picture 5">
            <a:extLst>
              <a:ext uri="{FF2B5EF4-FFF2-40B4-BE49-F238E27FC236}">
                <a16:creationId xmlns:a16="http://schemas.microsoft.com/office/drawing/2014/main" id="{CBEB1B23-FBB9-A6A6-DA27-F3E1328AB490}"/>
              </a:ext>
            </a:extLst>
          </p:cNvPr>
          <p:cNvPicPr>
            <a:picLocks noChangeAspect="1"/>
          </p:cNvPicPr>
          <p:nvPr/>
        </p:nvPicPr>
        <p:blipFill>
          <a:blip r:embed="rId3"/>
          <a:stretch>
            <a:fillRect/>
          </a:stretch>
        </p:blipFill>
        <p:spPr>
          <a:xfrm>
            <a:off x="6373351" y="3583269"/>
            <a:ext cx="5163006" cy="2690410"/>
          </a:xfrm>
          <a:prstGeom prst="rect">
            <a:avLst/>
          </a:prstGeom>
        </p:spPr>
      </p:pic>
    </p:spTree>
    <p:extLst>
      <p:ext uri="{BB962C8B-B14F-4D97-AF65-F5344CB8AC3E}">
        <p14:creationId xmlns:p14="http://schemas.microsoft.com/office/powerpoint/2010/main" val="48712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52127-C387-C6FB-0A24-01399DD041F8}"/>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450D3-BB98-1E9F-0CDC-577050F50997}"/>
              </a:ext>
            </a:extLst>
          </p:cNvPr>
          <p:cNvSpPr>
            <a:spLocks noGrp="1"/>
          </p:cNvSpPr>
          <p:nvPr>
            <p:ph sz="quarter" idx="13"/>
          </p:nvPr>
        </p:nvSpPr>
        <p:spPr>
          <a:xfrm>
            <a:off x="1008490" y="2811810"/>
            <a:ext cx="4347041" cy="3035197"/>
          </a:xfrm>
          <a:noFill/>
        </p:spPr>
        <p:txBody>
          <a:bodyPr vert="horz" lIns="91440" tIns="45720" rIns="91440" bIns="45720" rtlCol="0" anchor="t">
            <a:normAutofit/>
          </a:bodyPr>
          <a:lstStyle/>
          <a:p>
            <a:r>
              <a:rPr lang="en-US" dirty="0"/>
              <a:t>3D resonance field map (</a:t>
            </a:r>
            <a:r>
              <a:rPr lang="en-US" dirty="0" err="1"/>
              <a:t>Plotly</a:t>
            </a:r>
            <a:r>
              <a:rPr lang="en-US" dirty="0"/>
              <a:t> surface chart)</a:t>
            </a:r>
          </a:p>
          <a:p>
            <a:r>
              <a:rPr lang="en-US" dirty="0"/>
              <a:t>Interactive temporal dashboards with selectable parameters</a:t>
            </a:r>
          </a:p>
          <a:p>
            <a:r>
              <a:rPr lang="en-US" dirty="0"/>
              <a:t>Probability cloud of future projections based on matched histories</a:t>
            </a:r>
          </a:p>
        </p:txBody>
      </p:sp>
      <p:sp>
        <p:nvSpPr>
          <p:cNvPr id="10" name="Title 1">
            <a:extLst>
              <a:ext uri="{FF2B5EF4-FFF2-40B4-BE49-F238E27FC236}">
                <a16:creationId xmlns:a16="http://schemas.microsoft.com/office/drawing/2014/main" id="{A7CF071D-DA77-4F75-269C-6216AB40228B}"/>
              </a:ext>
            </a:extLst>
          </p:cNvPr>
          <p:cNvSpPr>
            <a:spLocks noGrp="1"/>
          </p:cNvSpPr>
          <p:nvPr>
            <p:ph type="title"/>
          </p:nvPr>
        </p:nvSpPr>
        <p:spPr>
          <a:xfrm>
            <a:off x="844062" y="1010993"/>
            <a:ext cx="4811149" cy="1283818"/>
          </a:xfrm>
          <a:noFill/>
        </p:spPr>
        <p:txBody>
          <a:bodyPr anchor="t">
            <a:noAutofit/>
          </a:bodyPr>
          <a:lstStyle/>
          <a:p>
            <a:r>
              <a:rPr lang="en-US" sz="4800" dirty="0"/>
              <a:t>VISUALIZATIONS &amp; INTERACTION</a:t>
            </a:r>
          </a:p>
        </p:txBody>
      </p:sp>
      <p:pic>
        <p:nvPicPr>
          <p:cNvPr id="14" name="Picture 13">
            <a:extLst>
              <a:ext uri="{FF2B5EF4-FFF2-40B4-BE49-F238E27FC236}">
                <a16:creationId xmlns:a16="http://schemas.microsoft.com/office/drawing/2014/main" id="{E1117697-FF5A-A655-79E0-AC9573AE4D3B}"/>
              </a:ext>
            </a:extLst>
          </p:cNvPr>
          <p:cNvPicPr>
            <a:picLocks noChangeAspect="1"/>
          </p:cNvPicPr>
          <p:nvPr/>
        </p:nvPicPr>
        <p:blipFill>
          <a:blip r:embed="rId2"/>
          <a:stretch>
            <a:fillRect/>
          </a:stretch>
        </p:blipFill>
        <p:spPr>
          <a:xfrm>
            <a:off x="6836471" y="529913"/>
            <a:ext cx="4299921" cy="2899087"/>
          </a:xfrm>
          <a:prstGeom prst="rect">
            <a:avLst/>
          </a:prstGeom>
        </p:spPr>
      </p:pic>
      <p:pic>
        <p:nvPicPr>
          <p:cNvPr id="16" name="Picture 15">
            <a:extLst>
              <a:ext uri="{FF2B5EF4-FFF2-40B4-BE49-F238E27FC236}">
                <a16:creationId xmlns:a16="http://schemas.microsoft.com/office/drawing/2014/main" id="{7B514EFB-393E-DEF3-1515-26133642F88D}"/>
              </a:ext>
            </a:extLst>
          </p:cNvPr>
          <p:cNvPicPr>
            <a:picLocks noChangeAspect="1"/>
          </p:cNvPicPr>
          <p:nvPr/>
        </p:nvPicPr>
        <p:blipFill>
          <a:blip r:embed="rId3"/>
          <a:stretch>
            <a:fillRect/>
          </a:stretch>
        </p:blipFill>
        <p:spPr>
          <a:xfrm>
            <a:off x="6836471" y="3429000"/>
            <a:ext cx="4291115" cy="2916617"/>
          </a:xfrm>
          <a:prstGeom prst="rect">
            <a:avLst/>
          </a:prstGeom>
        </p:spPr>
      </p:pic>
    </p:spTree>
    <p:extLst>
      <p:ext uri="{BB962C8B-B14F-4D97-AF65-F5344CB8AC3E}">
        <p14:creationId xmlns:p14="http://schemas.microsoft.com/office/powerpoint/2010/main" val="3866178777"/>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6A71AF-4CF2-4B95-BFB6-5C27500258C6}">
  <ds:schemaRef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230e9df3-be65-4c73-a93b-d1236ebd677e"/>
    <ds:schemaRef ds:uri="71af3243-3dd4-4a8d-8c0d-dd76da1f02a5"/>
    <ds:schemaRef ds:uri="16c05727-aa75-4e4a-9b5f-8a80a1165891"/>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0F60B100-7079-4DE7-AF7C-20BFB1D62C46}">
  <ds:schemaRefs>
    <ds:schemaRef ds:uri="http://schemas.microsoft.com/sharepoint/v3/contenttype/forms"/>
  </ds:schemaRefs>
</ds:datastoreItem>
</file>

<file path=customXml/itemProps3.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Rose suite presentation</Template>
  <TotalTime>74</TotalTime>
  <Words>569</Words>
  <Application>Microsoft Office PowerPoint</Application>
  <PresentationFormat>Widescreen</PresentationFormat>
  <Paragraphs>73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DM Serif Display</vt:lpstr>
      <vt:lpstr>Source Sans Pro</vt:lpstr>
      <vt:lpstr>Custom</vt:lpstr>
      <vt:lpstr>Financial Time Resonance Engine</vt:lpstr>
      <vt:lpstr>Outline</vt:lpstr>
      <vt:lpstr>PROBLEM STATEMEMNT</vt:lpstr>
      <vt:lpstr>OUR SOLUTION</vt:lpstr>
      <vt:lpstr>CURRENT MARKET ANALYSIS</vt:lpstr>
      <vt:lpstr>ARCHITECTURE</vt:lpstr>
      <vt:lpstr>RESONANCE DETECTION LOGIC</vt:lpstr>
      <vt:lpstr>VISUALIZATIONS &amp; INTERACTION</vt:lpstr>
      <vt:lpstr>VISUALIZATIONS &amp; INTERACTION</vt:lpstr>
      <vt:lpstr>VISUALIZATIONS &amp; INTERACTION</vt:lpstr>
      <vt:lpstr>TECHNICAL HIGHLIGHTS</vt:lpstr>
      <vt:lpstr>RESULTS &amp; IMPACT</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Aloo Aggarwal</dc:creator>
  <cp:lastModifiedBy>Aloo Aggarwal</cp:lastModifiedBy>
  <cp:revision>4</cp:revision>
  <dcterms:created xsi:type="dcterms:W3CDTF">2025-04-18T09:16:05Z</dcterms:created>
  <dcterms:modified xsi:type="dcterms:W3CDTF">2025-04-18T10:30:53Z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