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8" r:id="rId1"/>
  </p:sldMasterIdLst>
  <p:sldIdLst>
    <p:sldId id="278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0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60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03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119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54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24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498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52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63369" y="485597"/>
            <a:ext cx="601726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969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67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8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5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00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4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8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85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9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35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uciml/pima-indians-diabetes-databa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54BF-95C6-4ED2-9CED-4D3C27EB2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80" y="1492733"/>
            <a:ext cx="6591300" cy="1510665"/>
          </a:xfrm>
        </p:spPr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Diabetes Prediction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51E18-44EC-40B1-880B-98353FD7B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4572000"/>
            <a:ext cx="5826719" cy="1096899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By,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Yashas G S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ject 13">
            <a:extLst>
              <a:ext uri="{FF2B5EF4-FFF2-40B4-BE49-F238E27FC236}">
                <a16:creationId xmlns:a16="http://schemas.microsoft.com/office/drawing/2014/main" id="{DC70C2FE-04CE-42DE-9C49-648B6E47D8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9215" y="544610"/>
            <a:ext cx="2743200" cy="15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5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477079" y="0"/>
              <a:ext cx="513715" cy="986155"/>
            </a:xfrm>
            <a:custGeom>
              <a:avLst/>
              <a:gdLst/>
              <a:ahLst/>
              <a:cxnLst/>
              <a:rect l="l" t="t" r="r" b="b"/>
              <a:pathLst>
                <a:path w="513715" h="986155">
                  <a:moveTo>
                    <a:pt x="129552" y="0"/>
                  </a:moveTo>
                  <a:lnTo>
                    <a:pt x="0" y="0"/>
                  </a:lnTo>
                  <a:lnTo>
                    <a:pt x="383904" y="986154"/>
                  </a:lnTo>
                  <a:lnTo>
                    <a:pt x="513457" y="986154"/>
                  </a:lnTo>
                  <a:lnTo>
                    <a:pt x="129552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950" y="363854"/>
              <a:ext cx="7505700" cy="998855"/>
            </a:xfrm>
            <a:custGeom>
              <a:avLst/>
              <a:gdLst/>
              <a:ahLst/>
              <a:cxnLst/>
              <a:rect l="l" t="t" r="r" b="b"/>
              <a:pathLst>
                <a:path w="7505700" h="998855">
                  <a:moveTo>
                    <a:pt x="6990842" y="0"/>
                  </a:moveTo>
                  <a:lnTo>
                    <a:pt x="0" y="0"/>
                  </a:lnTo>
                  <a:lnTo>
                    <a:pt x="514807" y="998728"/>
                  </a:lnTo>
                  <a:lnTo>
                    <a:pt x="7505700" y="998728"/>
                  </a:lnTo>
                  <a:lnTo>
                    <a:pt x="6990842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0371" y="363854"/>
              <a:ext cx="8154034" cy="6494145"/>
            </a:xfrm>
            <a:custGeom>
              <a:avLst/>
              <a:gdLst/>
              <a:ahLst/>
              <a:cxnLst/>
              <a:rect l="l" t="t" r="r" b="b"/>
              <a:pathLst>
                <a:path w="8154034" h="6494145">
                  <a:moveTo>
                    <a:pt x="8153628" y="6203950"/>
                  </a:moveTo>
                  <a:lnTo>
                    <a:pt x="0" y="6203950"/>
                  </a:lnTo>
                  <a:lnTo>
                    <a:pt x="149567" y="6494145"/>
                  </a:lnTo>
                  <a:lnTo>
                    <a:pt x="8153628" y="6494145"/>
                  </a:lnTo>
                  <a:lnTo>
                    <a:pt x="8153628" y="6203950"/>
                  </a:lnTo>
                  <a:close/>
                </a:path>
                <a:path w="8154034" h="6494145">
                  <a:moveTo>
                    <a:pt x="8153628" y="73685"/>
                  </a:moveTo>
                  <a:lnTo>
                    <a:pt x="8115655" y="0"/>
                  </a:lnTo>
                  <a:lnTo>
                    <a:pt x="6871182" y="0"/>
                  </a:lnTo>
                  <a:lnTo>
                    <a:pt x="7386040" y="998728"/>
                  </a:lnTo>
                  <a:lnTo>
                    <a:pt x="8153628" y="998728"/>
                  </a:lnTo>
                  <a:lnTo>
                    <a:pt x="8153628" y="73685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3944" y="533527"/>
            <a:ext cx="5033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Proposed</a:t>
            </a:r>
            <a:r>
              <a:rPr sz="4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imes New Roman"/>
                <a:cs typeface="Times New Roman"/>
              </a:rPr>
              <a:t>Methodology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296" y="36855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10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5500" y="1511300"/>
            <a:ext cx="5283200" cy="558800"/>
            <a:chOff x="825500" y="1511300"/>
            <a:chExt cx="5283200" cy="558800"/>
          </a:xfrm>
        </p:grpSpPr>
        <p:sp>
          <p:nvSpPr>
            <p:cNvPr id="9" name="object 9"/>
            <p:cNvSpPr/>
            <p:nvPr/>
          </p:nvSpPr>
          <p:spPr>
            <a:xfrm>
              <a:off x="838200" y="1524000"/>
              <a:ext cx="5257800" cy="533400"/>
            </a:xfrm>
            <a:custGeom>
              <a:avLst/>
              <a:gdLst/>
              <a:ahLst/>
              <a:cxnLst/>
              <a:rect l="l" t="t" r="r" b="b"/>
              <a:pathLst>
                <a:path w="5257800" h="533400">
                  <a:moveTo>
                    <a:pt x="5257800" y="0"/>
                  </a:moveTo>
                  <a:lnTo>
                    <a:pt x="133350" y="0"/>
                  </a:lnTo>
                  <a:lnTo>
                    <a:pt x="0" y="533400"/>
                  </a:lnTo>
                  <a:lnTo>
                    <a:pt x="5124450" y="533400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200" y="1524000"/>
              <a:ext cx="5257800" cy="533400"/>
            </a:xfrm>
            <a:custGeom>
              <a:avLst/>
              <a:gdLst/>
              <a:ahLst/>
              <a:cxnLst/>
              <a:rect l="l" t="t" r="r" b="b"/>
              <a:pathLst>
                <a:path w="5257800" h="533400">
                  <a:moveTo>
                    <a:pt x="0" y="533400"/>
                  </a:moveTo>
                  <a:lnTo>
                    <a:pt x="133350" y="0"/>
                  </a:lnTo>
                  <a:lnTo>
                    <a:pt x="5257800" y="0"/>
                  </a:lnTo>
                  <a:lnTo>
                    <a:pt x="5124450" y="53340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31239" y="1330663"/>
            <a:ext cx="7883525" cy="3961129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391795" algn="just">
              <a:lnSpc>
                <a:spcPct val="100000"/>
              </a:lnSpc>
              <a:spcBef>
                <a:spcPts val="1845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Details</a:t>
            </a:r>
            <a:endParaRPr sz="2800">
              <a:latin typeface="Times New Roman"/>
              <a:cs typeface="Times New Roman"/>
            </a:endParaRPr>
          </a:p>
          <a:p>
            <a:pPr marL="431800" marR="5080" indent="-419734" algn="just">
              <a:lnSpc>
                <a:spcPts val="3240"/>
              </a:lnSpc>
              <a:spcBef>
                <a:spcPts val="2285"/>
              </a:spcBef>
            </a:pPr>
            <a:r>
              <a:rPr sz="3000" dirty="0">
                <a:solidFill>
                  <a:srgbClr val="FF8600"/>
                </a:solidFill>
                <a:latin typeface="Cambria Math"/>
                <a:cs typeface="Cambria Math"/>
              </a:rPr>
              <a:t>▸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It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is a Data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science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project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in which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we need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predict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whether</a:t>
            </a:r>
            <a:r>
              <a:rPr sz="1800" spc="4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 given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data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point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 diabetic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or not.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Since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comes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under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Classification technique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which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type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Supervised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Machine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Learning, here the model 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built using different 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classification</a:t>
            </a:r>
            <a:r>
              <a:rPr sz="1800" spc="1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algorithms</a:t>
            </a:r>
            <a:r>
              <a:rPr sz="1800" spc="2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like</a:t>
            </a:r>
            <a:r>
              <a:rPr sz="1800" spc="2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K-Nearest</a:t>
            </a:r>
            <a:r>
              <a:rPr sz="1800" spc="20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Neighbors,</a:t>
            </a:r>
            <a:r>
              <a:rPr sz="1800" spc="2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Naive</a:t>
            </a:r>
            <a:r>
              <a:rPr sz="1800" spc="2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Bayes</a:t>
            </a:r>
            <a:r>
              <a:rPr sz="1800" spc="20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,</a:t>
            </a:r>
            <a:r>
              <a:rPr sz="1800" spc="20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spc="2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Support</a:t>
            </a:r>
            <a:endParaRPr sz="1800">
              <a:latin typeface="Times New Roman"/>
              <a:cs typeface="Times New Roman"/>
            </a:endParaRPr>
          </a:p>
          <a:p>
            <a:pPr marL="431800" algn="just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Vector</a:t>
            </a:r>
            <a:r>
              <a:rPr sz="1800" spc="-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Machine.</a:t>
            </a:r>
            <a:endParaRPr sz="1800">
              <a:latin typeface="Times New Roman"/>
              <a:cs typeface="Times New Roman"/>
            </a:endParaRPr>
          </a:p>
          <a:p>
            <a:pPr marL="467995" marR="495934" indent="-455930">
              <a:lnSpc>
                <a:spcPts val="3840"/>
              </a:lnSpc>
              <a:spcBef>
                <a:spcPts val="204"/>
              </a:spcBef>
            </a:pPr>
            <a:r>
              <a:rPr sz="300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3000" spc="130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model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built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with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Support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Vector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Machine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gave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high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accuracy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out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all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predicting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whether the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given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point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is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diabetic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not.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83300" y="1511300"/>
            <a:ext cx="787400" cy="558800"/>
            <a:chOff x="6083300" y="1511300"/>
            <a:chExt cx="787400" cy="558800"/>
          </a:xfrm>
        </p:grpSpPr>
        <p:sp>
          <p:nvSpPr>
            <p:cNvPr id="13" name="object 13"/>
            <p:cNvSpPr/>
            <p:nvPr/>
          </p:nvSpPr>
          <p:spPr>
            <a:xfrm>
              <a:off x="6096000" y="15240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762000" y="0"/>
                  </a:moveTo>
                  <a:lnTo>
                    <a:pt x="133350" y="0"/>
                  </a:lnTo>
                  <a:lnTo>
                    <a:pt x="0" y="533400"/>
                  </a:lnTo>
                  <a:lnTo>
                    <a:pt x="628650" y="5334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15240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533400"/>
                  </a:moveTo>
                  <a:lnTo>
                    <a:pt x="133350" y="0"/>
                  </a:lnTo>
                  <a:lnTo>
                    <a:pt x="762000" y="0"/>
                  </a:lnTo>
                  <a:lnTo>
                    <a:pt x="628650" y="53340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BB6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075" y="0"/>
            <a:ext cx="8667115" cy="6858000"/>
          </a:xfrm>
          <a:custGeom>
            <a:avLst/>
            <a:gdLst/>
            <a:ahLst/>
            <a:cxnLst/>
            <a:rect l="l" t="t" r="r" b="b"/>
            <a:pathLst>
              <a:path w="8667115" h="6858000">
                <a:moveTo>
                  <a:pt x="513461" y="986155"/>
                </a:moveTo>
                <a:lnTo>
                  <a:pt x="129552" y="0"/>
                </a:lnTo>
                <a:lnTo>
                  <a:pt x="0" y="0"/>
                </a:lnTo>
                <a:lnTo>
                  <a:pt x="383908" y="986155"/>
                </a:lnTo>
                <a:lnTo>
                  <a:pt x="513461" y="986155"/>
                </a:lnTo>
                <a:close/>
              </a:path>
              <a:path w="8667115" h="6858000">
                <a:moveTo>
                  <a:pt x="8666924" y="6567805"/>
                </a:moveTo>
                <a:lnTo>
                  <a:pt x="513295" y="6567805"/>
                </a:lnTo>
                <a:lnTo>
                  <a:pt x="662863" y="6858000"/>
                </a:lnTo>
                <a:lnTo>
                  <a:pt x="8666924" y="6858000"/>
                </a:lnTo>
                <a:lnTo>
                  <a:pt x="8666924" y="6567805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296" y="36855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11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8694" y="1150365"/>
            <a:ext cx="7388859" cy="293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3000" spc="130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1800" b="1" spc="95" dirty="0">
                <a:solidFill>
                  <a:srgbClr val="212121"/>
                </a:solidFill>
                <a:latin typeface="Trebuchet MS"/>
                <a:cs typeface="Trebuchet MS"/>
              </a:rPr>
              <a:t>NumPy</a:t>
            </a:r>
            <a:r>
              <a:rPr sz="18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00" b="1" spc="-114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550545" indent="-119380">
              <a:lnSpc>
                <a:spcPct val="100000"/>
              </a:lnSpc>
              <a:spcBef>
                <a:spcPts val="1440"/>
              </a:spcBef>
              <a:buChar char="-"/>
              <a:tabLst>
                <a:tab pos="551180" algn="l"/>
              </a:tabLst>
            </a:pP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Here,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Num</a:t>
            </a:r>
            <a:r>
              <a:rPr sz="1800" spc="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means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 numeric</a:t>
            </a:r>
            <a:r>
              <a:rPr sz="1800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212121"/>
                </a:solidFill>
                <a:latin typeface="Roboto"/>
                <a:cs typeface="Roboto"/>
              </a:rPr>
              <a:t>Py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means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python.</a:t>
            </a:r>
            <a:endParaRPr sz="1800">
              <a:latin typeface="Roboto"/>
              <a:cs typeface="Roboto"/>
            </a:endParaRPr>
          </a:p>
          <a:p>
            <a:pPr marL="608330" indent="-177165">
              <a:lnSpc>
                <a:spcPct val="100000"/>
              </a:lnSpc>
              <a:spcBef>
                <a:spcPts val="960"/>
              </a:spcBef>
              <a:buChar char="-"/>
              <a:tabLst>
                <a:tab pos="608965" algn="l"/>
              </a:tabLst>
            </a:pP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It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a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scientific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computing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212121"/>
                </a:solidFill>
                <a:latin typeface="Roboto"/>
                <a:cs typeface="Roboto"/>
              </a:rPr>
              <a:t>library</a:t>
            </a:r>
            <a:r>
              <a:rPr sz="1800" spc="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for 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python.</a:t>
            </a:r>
            <a:endParaRPr sz="1800">
              <a:latin typeface="Roboto"/>
              <a:cs typeface="Roboto"/>
            </a:endParaRPr>
          </a:p>
          <a:p>
            <a:pPr marL="431800" marR="5080">
              <a:lnSpc>
                <a:spcPct val="100000"/>
              </a:lnSpc>
              <a:spcBef>
                <a:spcPts val="600"/>
              </a:spcBef>
              <a:buChar char="-"/>
              <a:tabLst>
                <a:tab pos="591820" algn="l"/>
              </a:tabLst>
            </a:pP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It</a:t>
            </a:r>
            <a:r>
              <a:rPr sz="1800" spc="3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supports</a:t>
            </a:r>
            <a:r>
              <a:rPr sz="1800" spc="3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212121"/>
                </a:solidFill>
                <a:latin typeface="Roboto"/>
                <a:cs typeface="Roboto"/>
              </a:rPr>
              <a:t>multi-dimensional</a:t>
            </a:r>
            <a:r>
              <a:rPr sz="1800" spc="30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array.</a:t>
            </a:r>
            <a:r>
              <a:rPr sz="1800" spc="3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It</a:t>
            </a:r>
            <a:r>
              <a:rPr sz="1800" spc="3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800" spc="3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used</a:t>
            </a:r>
            <a:r>
              <a:rPr sz="1800" spc="3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to</a:t>
            </a:r>
            <a:r>
              <a:rPr sz="1800" spc="3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represent</a:t>
            </a:r>
            <a:r>
              <a:rPr sz="1800" spc="3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large </a:t>
            </a:r>
            <a:r>
              <a:rPr sz="1800" spc="-4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number </a:t>
            </a:r>
            <a:r>
              <a:rPr sz="1800" spc="20" dirty="0">
                <a:solidFill>
                  <a:srgbClr val="212121"/>
                </a:solidFill>
                <a:latin typeface="Roboto"/>
                <a:cs typeface="Roboto"/>
              </a:rPr>
              <a:t>of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data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212121"/>
                </a:solidFill>
                <a:latin typeface="Roboto"/>
                <a:cs typeface="Roboto"/>
              </a:rPr>
              <a:t>in</a:t>
            </a:r>
            <a:r>
              <a:rPr sz="1800" spc="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form </a:t>
            </a:r>
            <a:r>
              <a:rPr sz="1800" spc="20" dirty="0">
                <a:solidFill>
                  <a:srgbClr val="212121"/>
                </a:solidFill>
                <a:latin typeface="Roboto"/>
                <a:cs typeface="Roboto"/>
              </a:rPr>
              <a:t>of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array</a:t>
            </a:r>
            <a:endParaRPr sz="1800">
              <a:latin typeface="Roboto"/>
              <a:cs typeface="Roboto"/>
            </a:endParaRPr>
          </a:p>
          <a:p>
            <a:pPr marL="486409">
              <a:lnSpc>
                <a:spcPct val="100000"/>
              </a:lnSpc>
              <a:spcBef>
                <a:spcPts val="600"/>
              </a:spcBef>
            </a:pPr>
            <a:r>
              <a:rPr sz="1800" spc="-315" dirty="0">
                <a:solidFill>
                  <a:srgbClr val="212121"/>
                </a:solidFill>
                <a:latin typeface="Roboto"/>
                <a:cs typeface="Roboto"/>
              </a:rPr>
              <a:t>-</a:t>
            </a:r>
            <a:r>
              <a:rPr sz="1800" spc="-2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NumPy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212121"/>
                </a:solidFill>
                <a:latin typeface="Roboto"/>
                <a:cs typeface="Roboto"/>
              </a:rPr>
              <a:t>Library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used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 for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numeric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calculation.</a:t>
            </a:r>
            <a:endParaRPr sz="1800">
              <a:latin typeface="Roboto"/>
              <a:cs typeface="Roboto"/>
            </a:endParaRPr>
          </a:p>
          <a:p>
            <a:pPr marL="619125" indent="-187960">
              <a:lnSpc>
                <a:spcPct val="100000"/>
              </a:lnSpc>
              <a:spcBef>
                <a:spcPts val="600"/>
              </a:spcBef>
              <a:buChar char="-"/>
              <a:tabLst>
                <a:tab pos="619760" algn="l"/>
              </a:tabLst>
            </a:pP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To</a:t>
            </a:r>
            <a:r>
              <a:rPr sz="1800" spc="54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store</a:t>
            </a:r>
            <a:r>
              <a:rPr sz="1800" spc="53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data</a:t>
            </a:r>
            <a:r>
              <a:rPr sz="1800" spc="5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it</a:t>
            </a:r>
            <a:r>
              <a:rPr sz="1800" spc="53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uses</a:t>
            </a:r>
            <a:r>
              <a:rPr sz="1800" spc="53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less</a:t>
            </a:r>
            <a:r>
              <a:rPr sz="1800" spc="5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memory.</a:t>
            </a:r>
            <a:r>
              <a:rPr sz="1800" spc="5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It</a:t>
            </a:r>
            <a:r>
              <a:rPr sz="1800" spc="55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800" spc="53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212121"/>
                </a:solidFill>
                <a:latin typeface="Roboto"/>
                <a:cs typeface="Roboto"/>
              </a:rPr>
              <a:t>very</a:t>
            </a:r>
            <a:r>
              <a:rPr sz="1800" spc="5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convenient</a:t>
            </a:r>
            <a:r>
              <a:rPr sz="1800" spc="54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endParaRPr sz="1800">
              <a:latin typeface="Roboto"/>
              <a:cs typeface="Roboto"/>
            </a:endParaRPr>
          </a:p>
          <a:p>
            <a:pPr marL="4318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process</a:t>
            </a:r>
            <a:r>
              <a:rPr sz="1800" spc="-6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fast.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947" y="234989"/>
            <a:ext cx="6173470" cy="692150"/>
            <a:chOff x="87947" y="234989"/>
            <a:chExt cx="6173470" cy="692150"/>
          </a:xfrm>
        </p:grpSpPr>
        <p:sp>
          <p:nvSpPr>
            <p:cNvPr id="6" name="object 6"/>
            <p:cNvSpPr/>
            <p:nvPr/>
          </p:nvSpPr>
          <p:spPr>
            <a:xfrm>
              <a:off x="91440" y="238482"/>
              <a:ext cx="544195" cy="0"/>
            </a:xfrm>
            <a:custGeom>
              <a:avLst/>
              <a:gdLst/>
              <a:ahLst/>
              <a:cxnLst/>
              <a:rect l="l" t="t" r="r" b="b"/>
              <a:pathLst>
                <a:path w="544195">
                  <a:moveTo>
                    <a:pt x="0" y="0"/>
                  </a:moveTo>
                  <a:lnTo>
                    <a:pt x="544076" y="0"/>
                  </a:lnTo>
                </a:path>
              </a:pathLst>
            </a:custGeom>
            <a:ln w="6841">
              <a:solidFill>
                <a:srgbClr val="20202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0599" y="380999"/>
              <a:ext cx="5257800" cy="533400"/>
            </a:xfrm>
            <a:custGeom>
              <a:avLst/>
              <a:gdLst/>
              <a:ahLst/>
              <a:cxnLst/>
              <a:rect l="l" t="t" r="r" b="b"/>
              <a:pathLst>
                <a:path w="5257800" h="533400">
                  <a:moveTo>
                    <a:pt x="5257800" y="0"/>
                  </a:moveTo>
                  <a:lnTo>
                    <a:pt x="133350" y="0"/>
                  </a:lnTo>
                  <a:lnTo>
                    <a:pt x="0" y="533400"/>
                  </a:lnTo>
                  <a:lnTo>
                    <a:pt x="5124450" y="533400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0599" y="380999"/>
              <a:ext cx="5257800" cy="533400"/>
            </a:xfrm>
            <a:custGeom>
              <a:avLst/>
              <a:gdLst/>
              <a:ahLst/>
              <a:cxnLst/>
              <a:rect l="l" t="t" r="r" b="b"/>
              <a:pathLst>
                <a:path w="5257800" h="533400">
                  <a:moveTo>
                    <a:pt x="0" y="533400"/>
                  </a:moveTo>
                  <a:lnTo>
                    <a:pt x="133350" y="0"/>
                  </a:lnTo>
                  <a:lnTo>
                    <a:pt x="5257800" y="0"/>
                  </a:lnTo>
                  <a:lnTo>
                    <a:pt x="5124450" y="53340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63369" y="409448"/>
            <a:ext cx="2490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Libraries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19200" y="368300"/>
            <a:ext cx="7924800" cy="6184900"/>
            <a:chOff x="1219200" y="368300"/>
            <a:chExt cx="7924800" cy="6184900"/>
          </a:xfrm>
        </p:grpSpPr>
        <p:sp>
          <p:nvSpPr>
            <p:cNvPr id="11" name="object 11"/>
            <p:cNvSpPr/>
            <p:nvPr/>
          </p:nvSpPr>
          <p:spPr>
            <a:xfrm>
              <a:off x="6248400" y="3810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762000" y="0"/>
                  </a:moveTo>
                  <a:lnTo>
                    <a:pt x="133350" y="0"/>
                  </a:lnTo>
                  <a:lnTo>
                    <a:pt x="0" y="533400"/>
                  </a:lnTo>
                  <a:lnTo>
                    <a:pt x="628650" y="5334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400" y="3810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533400"/>
                  </a:moveTo>
                  <a:lnTo>
                    <a:pt x="133350" y="0"/>
                  </a:lnTo>
                  <a:lnTo>
                    <a:pt x="762000" y="0"/>
                  </a:lnTo>
                  <a:lnTo>
                    <a:pt x="628650" y="53340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BB6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4114800"/>
              <a:ext cx="7924800" cy="2438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075" y="0"/>
            <a:ext cx="8667115" cy="6858000"/>
          </a:xfrm>
          <a:custGeom>
            <a:avLst/>
            <a:gdLst/>
            <a:ahLst/>
            <a:cxnLst/>
            <a:rect l="l" t="t" r="r" b="b"/>
            <a:pathLst>
              <a:path w="8667115" h="6858000">
                <a:moveTo>
                  <a:pt x="513461" y="986155"/>
                </a:moveTo>
                <a:lnTo>
                  <a:pt x="129552" y="0"/>
                </a:lnTo>
                <a:lnTo>
                  <a:pt x="0" y="0"/>
                </a:lnTo>
                <a:lnTo>
                  <a:pt x="383908" y="986155"/>
                </a:lnTo>
                <a:lnTo>
                  <a:pt x="513461" y="986155"/>
                </a:lnTo>
                <a:close/>
              </a:path>
              <a:path w="8667115" h="6858000">
                <a:moveTo>
                  <a:pt x="8666924" y="6567805"/>
                </a:moveTo>
                <a:lnTo>
                  <a:pt x="513295" y="6567805"/>
                </a:lnTo>
                <a:lnTo>
                  <a:pt x="662863" y="6858000"/>
                </a:lnTo>
                <a:lnTo>
                  <a:pt x="8666924" y="6858000"/>
                </a:lnTo>
                <a:lnTo>
                  <a:pt x="8666924" y="6567805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296" y="36855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12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•</a:t>
            </a:r>
            <a:r>
              <a:rPr spc="-155" dirty="0"/>
              <a:t> </a:t>
            </a:r>
            <a:r>
              <a:rPr spc="55" dirty="0"/>
              <a:t>P</a:t>
            </a:r>
            <a:r>
              <a:rPr spc="110" dirty="0"/>
              <a:t>andas</a:t>
            </a:r>
            <a:r>
              <a:rPr spc="-114" dirty="0"/>
              <a:t>:</a:t>
            </a:r>
            <a:endParaRPr sz="3000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609599" y="1171558"/>
            <a:ext cx="6347714" cy="418319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50545" indent="-119380">
              <a:lnSpc>
                <a:spcPct val="100000"/>
              </a:lnSpc>
              <a:spcBef>
                <a:spcPts val="700"/>
              </a:spcBef>
              <a:buChar char="-"/>
              <a:tabLst>
                <a:tab pos="551180" algn="l"/>
              </a:tabLst>
            </a:pPr>
            <a:r>
              <a:rPr spc="-15" dirty="0"/>
              <a:t>Pandas</a:t>
            </a:r>
            <a:r>
              <a:rPr spc="-25" dirty="0"/>
              <a:t> </a:t>
            </a:r>
            <a:r>
              <a:rPr spc="-20" dirty="0"/>
              <a:t>is</a:t>
            </a:r>
            <a:r>
              <a:rPr spc="5" dirty="0"/>
              <a:t> </a:t>
            </a:r>
            <a:r>
              <a:rPr spc="-15" dirty="0"/>
              <a:t>a</a:t>
            </a:r>
            <a:r>
              <a:rPr spc="-5" dirty="0"/>
              <a:t> </a:t>
            </a:r>
            <a:r>
              <a:rPr spc="-10" dirty="0"/>
              <a:t>powerful</a:t>
            </a:r>
            <a:r>
              <a:rPr spc="-5" dirty="0"/>
              <a:t> </a:t>
            </a:r>
            <a:r>
              <a:rPr spc="-30" dirty="0"/>
              <a:t>python</a:t>
            </a:r>
            <a:r>
              <a:rPr spc="-10" dirty="0"/>
              <a:t> </a:t>
            </a:r>
            <a:r>
              <a:rPr spc="-15" dirty="0"/>
              <a:t>data </a:t>
            </a:r>
            <a:r>
              <a:rPr spc="-25" dirty="0"/>
              <a:t>analysis</a:t>
            </a:r>
            <a:r>
              <a:rPr dirty="0"/>
              <a:t> </a:t>
            </a:r>
            <a:r>
              <a:rPr spc="-15" dirty="0"/>
              <a:t>toolkit.</a:t>
            </a:r>
          </a:p>
          <a:p>
            <a:pPr marL="550545" indent="-119380">
              <a:lnSpc>
                <a:spcPts val="1870"/>
              </a:lnSpc>
              <a:spcBef>
                <a:spcPts val="600"/>
              </a:spcBef>
              <a:buChar char="-"/>
              <a:tabLst>
                <a:tab pos="551180" algn="l"/>
              </a:tabLst>
            </a:pPr>
            <a:r>
              <a:rPr spc="-15" dirty="0"/>
              <a:t>Pandas</a:t>
            </a:r>
            <a:r>
              <a:rPr spc="-25" dirty="0"/>
              <a:t> </a:t>
            </a:r>
            <a:r>
              <a:rPr spc="-20" dirty="0"/>
              <a:t>is</a:t>
            </a:r>
            <a:r>
              <a:rPr spc="5" dirty="0"/>
              <a:t> </a:t>
            </a:r>
            <a:r>
              <a:rPr spc="-20" dirty="0"/>
              <a:t>used</a:t>
            </a:r>
            <a:r>
              <a:rPr dirty="0"/>
              <a:t> for</a:t>
            </a:r>
            <a:r>
              <a:rPr spc="5" dirty="0"/>
              <a:t> </a:t>
            </a:r>
            <a:r>
              <a:rPr spc="-15" dirty="0"/>
              <a:t>data</a:t>
            </a:r>
            <a:r>
              <a:rPr spc="-5" dirty="0"/>
              <a:t> </a:t>
            </a:r>
            <a:r>
              <a:rPr spc="-20" dirty="0"/>
              <a:t>manipulation, </a:t>
            </a:r>
            <a:r>
              <a:rPr spc="-25" dirty="0"/>
              <a:t>analysis</a:t>
            </a:r>
            <a:r>
              <a:rPr spc="-15" dirty="0"/>
              <a:t> and</a:t>
            </a:r>
            <a:r>
              <a:rPr spc="-5" dirty="0"/>
              <a:t> </a:t>
            </a:r>
            <a:r>
              <a:rPr spc="-15" dirty="0"/>
              <a:t>cleaning.</a:t>
            </a:r>
          </a:p>
          <a:p>
            <a:pPr marL="12700">
              <a:lnSpc>
                <a:spcPts val="3304"/>
              </a:lnSpc>
            </a:pPr>
            <a:r>
              <a:rPr b="1" spc="-280" dirty="0">
                <a:latin typeface="Trebuchet MS"/>
                <a:cs typeface="Trebuchet MS"/>
              </a:rPr>
              <a:t>•</a:t>
            </a:r>
            <a:r>
              <a:rPr b="1" spc="-155" dirty="0">
                <a:latin typeface="Trebuchet MS"/>
                <a:cs typeface="Trebuchet MS"/>
              </a:rPr>
              <a:t> </a:t>
            </a:r>
            <a:r>
              <a:rPr b="1" spc="190" dirty="0">
                <a:latin typeface="Trebuchet MS"/>
                <a:cs typeface="Trebuchet MS"/>
              </a:rPr>
              <a:t>S</a:t>
            </a:r>
            <a:r>
              <a:rPr b="1" spc="130" dirty="0">
                <a:latin typeface="Trebuchet MS"/>
                <a:cs typeface="Trebuchet MS"/>
              </a:rPr>
              <a:t>K</a:t>
            </a:r>
            <a:r>
              <a:rPr b="1" spc="50" dirty="0">
                <a:latin typeface="Trebuchet MS"/>
                <a:cs typeface="Trebuchet MS"/>
              </a:rPr>
              <a:t>Lear</a:t>
            </a:r>
            <a:r>
              <a:rPr b="1" spc="55" dirty="0">
                <a:latin typeface="Trebuchet MS"/>
                <a:cs typeface="Trebuchet MS"/>
              </a:rPr>
              <a:t>n</a:t>
            </a:r>
            <a:r>
              <a:rPr b="1" spc="-114" dirty="0">
                <a:latin typeface="Trebuchet MS"/>
                <a:cs typeface="Trebuchet MS"/>
              </a:rPr>
              <a:t>:</a:t>
            </a:r>
            <a:endParaRPr sz="3000" dirty="0">
              <a:latin typeface="Trebuchet MS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345"/>
              </a:spcBef>
            </a:pPr>
            <a:r>
              <a:rPr spc="-30" dirty="0"/>
              <a:t>Using</a:t>
            </a:r>
            <a:r>
              <a:rPr dirty="0"/>
              <a:t> </a:t>
            </a:r>
            <a:r>
              <a:rPr spc="-25" dirty="0"/>
              <a:t>SKLearn</a:t>
            </a:r>
            <a:r>
              <a:rPr spc="-30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spc="-15" dirty="0"/>
              <a:t>machine</a:t>
            </a:r>
            <a:r>
              <a:rPr spc="-20" dirty="0"/>
              <a:t> </a:t>
            </a:r>
            <a:r>
              <a:rPr spc="-50" dirty="0"/>
              <a:t>learning:-</a:t>
            </a:r>
          </a:p>
          <a:p>
            <a:pPr marL="486409">
              <a:lnSpc>
                <a:spcPct val="100000"/>
              </a:lnSpc>
              <a:spcBef>
                <a:spcPts val="600"/>
              </a:spcBef>
            </a:pPr>
            <a:r>
              <a:rPr spc="-315" dirty="0"/>
              <a:t>-</a:t>
            </a:r>
            <a:r>
              <a:rPr spc="-240" dirty="0"/>
              <a:t> </a:t>
            </a:r>
            <a:r>
              <a:rPr spc="-20" dirty="0"/>
              <a:t>Simple</a:t>
            </a:r>
            <a:r>
              <a:rPr dirty="0"/>
              <a:t> </a:t>
            </a:r>
            <a:r>
              <a:rPr spc="-15" dirty="0"/>
              <a:t>and</a:t>
            </a:r>
            <a:r>
              <a:rPr spc="-5" dirty="0"/>
              <a:t> efficient</a:t>
            </a:r>
            <a:r>
              <a:rPr spc="5" dirty="0"/>
              <a:t> </a:t>
            </a:r>
            <a:r>
              <a:rPr spc="-10" dirty="0"/>
              <a:t>tools</a:t>
            </a:r>
            <a:r>
              <a:rPr spc="-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spc="-15" dirty="0"/>
              <a:t>data </a:t>
            </a:r>
            <a:r>
              <a:rPr spc="-25" dirty="0"/>
              <a:t>mining</a:t>
            </a:r>
            <a:r>
              <a:rPr spc="5" dirty="0"/>
              <a:t> </a:t>
            </a:r>
            <a:r>
              <a:rPr spc="-15" dirty="0"/>
              <a:t>and</a:t>
            </a:r>
            <a:r>
              <a:rPr spc="-20" dirty="0"/>
              <a:t> </a:t>
            </a:r>
            <a:r>
              <a:rPr spc="-15" dirty="0"/>
              <a:t>data</a:t>
            </a:r>
            <a:r>
              <a:rPr spc="-5" dirty="0"/>
              <a:t> </a:t>
            </a:r>
            <a:r>
              <a:rPr spc="-25" dirty="0"/>
              <a:t>analysis.</a:t>
            </a:r>
            <a:r>
              <a:rPr spc="-5" dirty="0"/>
              <a:t> </a:t>
            </a:r>
            <a:r>
              <a:rPr spc="-65" dirty="0"/>
              <a:t>–</a:t>
            </a:r>
          </a:p>
          <a:p>
            <a:pPr marL="486409">
              <a:lnSpc>
                <a:spcPts val="1860"/>
              </a:lnSpc>
              <a:spcBef>
                <a:spcPts val="600"/>
              </a:spcBef>
            </a:pPr>
            <a:r>
              <a:rPr spc="-35" dirty="0"/>
              <a:t>-Accessible</a:t>
            </a:r>
            <a:r>
              <a:rPr spc="15" dirty="0"/>
              <a:t> </a:t>
            </a:r>
            <a:r>
              <a:rPr spc="-10" dirty="0"/>
              <a:t>to</a:t>
            </a:r>
            <a:r>
              <a:rPr dirty="0"/>
              <a:t> </a:t>
            </a:r>
            <a:r>
              <a:rPr spc="-25" dirty="0"/>
              <a:t>everybody</a:t>
            </a:r>
            <a:r>
              <a:rPr spc="10" dirty="0"/>
              <a:t> </a:t>
            </a:r>
            <a:r>
              <a:rPr spc="-15" dirty="0"/>
              <a:t>and</a:t>
            </a:r>
            <a:r>
              <a:rPr dirty="0"/>
              <a:t> </a:t>
            </a:r>
            <a:r>
              <a:rPr spc="-20" dirty="0"/>
              <a:t>reusable</a:t>
            </a:r>
            <a:r>
              <a:rPr dirty="0"/>
              <a:t> </a:t>
            </a:r>
            <a:r>
              <a:rPr spc="-30" dirty="0"/>
              <a:t>in</a:t>
            </a:r>
            <a:r>
              <a:rPr spc="5" dirty="0"/>
              <a:t> </a:t>
            </a:r>
            <a:r>
              <a:rPr spc="-20" dirty="0"/>
              <a:t>various</a:t>
            </a:r>
            <a:r>
              <a:rPr spc="-10" dirty="0"/>
              <a:t> </a:t>
            </a:r>
            <a:r>
              <a:rPr spc="-15" dirty="0"/>
              <a:t>contexts.</a:t>
            </a:r>
          </a:p>
          <a:p>
            <a:pPr marL="12700">
              <a:lnSpc>
                <a:spcPts val="3300"/>
              </a:lnSpc>
            </a:pPr>
            <a:r>
              <a:rPr b="1" spc="-280" dirty="0">
                <a:latin typeface="Trebuchet MS"/>
                <a:cs typeface="Trebuchet MS"/>
              </a:rPr>
              <a:t>•</a:t>
            </a:r>
            <a:r>
              <a:rPr b="1" spc="-155" dirty="0">
                <a:latin typeface="Trebuchet MS"/>
                <a:cs typeface="Trebuchet MS"/>
              </a:rPr>
              <a:t> </a:t>
            </a:r>
            <a:r>
              <a:rPr b="1" spc="114" dirty="0">
                <a:latin typeface="Trebuchet MS"/>
                <a:cs typeface="Trebuchet MS"/>
              </a:rPr>
              <a:t>Mat</a:t>
            </a:r>
            <a:r>
              <a:rPr b="1" spc="110" dirty="0">
                <a:latin typeface="Trebuchet MS"/>
                <a:cs typeface="Trebuchet MS"/>
              </a:rPr>
              <a:t>p</a:t>
            </a:r>
            <a:r>
              <a:rPr b="1" spc="80" dirty="0">
                <a:latin typeface="Trebuchet MS"/>
                <a:cs typeface="Trebuchet MS"/>
              </a:rPr>
              <a:t>lo</a:t>
            </a:r>
            <a:r>
              <a:rPr b="1" spc="65" dirty="0">
                <a:latin typeface="Trebuchet MS"/>
                <a:cs typeface="Trebuchet MS"/>
              </a:rPr>
              <a:t>tlib</a:t>
            </a:r>
            <a:r>
              <a:rPr b="1" spc="-114" dirty="0">
                <a:latin typeface="Trebuchet MS"/>
                <a:cs typeface="Trebuchet MS"/>
              </a:rPr>
              <a:t>:</a:t>
            </a:r>
            <a:endParaRPr sz="3000" dirty="0">
              <a:latin typeface="Trebuchet MS"/>
              <a:cs typeface="Trebuchet MS"/>
            </a:endParaRPr>
          </a:p>
          <a:p>
            <a:pPr marL="431800" marR="5080" algn="just">
              <a:lnSpc>
                <a:spcPct val="100000"/>
              </a:lnSpc>
              <a:spcBef>
                <a:spcPts val="365"/>
              </a:spcBef>
              <a:buChar char="-"/>
              <a:tabLst>
                <a:tab pos="556895" algn="l"/>
              </a:tabLst>
            </a:pPr>
            <a:r>
              <a:rPr spc="-15" dirty="0"/>
              <a:t>This </a:t>
            </a:r>
            <a:r>
              <a:rPr spc="-25" dirty="0"/>
              <a:t>library </a:t>
            </a:r>
            <a:r>
              <a:rPr spc="-20" dirty="0"/>
              <a:t>is used </a:t>
            </a:r>
            <a:r>
              <a:rPr spc="-25" dirty="0"/>
              <a:t>when </a:t>
            </a:r>
            <a:r>
              <a:rPr spc="-15" dirty="0"/>
              <a:t>there is </a:t>
            </a:r>
            <a:r>
              <a:rPr spc="-10" dirty="0"/>
              <a:t>a </a:t>
            </a:r>
            <a:r>
              <a:rPr spc="-25" dirty="0"/>
              <a:t>bulk </a:t>
            </a:r>
            <a:r>
              <a:rPr spc="15" dirty="0"/>
              <a:t>of </a:t>
            </a:r>
            <a:r>
              <a:rPr spc="-15" dirty="0"/>
              <a:t>data at </a:t>
            </a:r>
            <a:r>
              <a:rPr spc="-20" dirty="0"/>
              <a:t>that </a:t>
            </a:r>
            <a:r>
              <a:rPr spc="-10" dirty="0"/>
              <a:t>time </a:t>
            </a:r>
            <a:r>
              <a:rPr dirty="0"/>
              <a:t>we </a:t>
            </a:r>
            <a:r>
              <a:rPr spc="-15" dirty="0"/>
              <a:t>can </a:t>
            </a:r>
            <a:r>
              <a:rPr spc="-10" dirty="0"/>
              <a:t> transform </a:t>
            </a:r>
            <a:r>
              <a:rPr spc="-20" dirty="0"/>
              <a:t>that </a:t>
            </a:r>
            <a:r>
              <a:rPr spc="-15" dirty="0"/>
              <a:t>data </a:t>
            </a:r>
            <a:r>
              <a:rPr spc="-30" dirty="0"/>
              <a:t>in</a:t>
            </a:r>
            <a:r>
              <a:rPr spc="-25" dirty="0"/>
              <a:t> </a:t>
            </a:r>
            <a:r>
              <a:rPr spc="-15" dirty="0"/>
              <a:t>a </a:t>
            </a:r>
            <a:r>
              <a:rPr spc="-20" dirty="0"/>
              <a:t>graphical</a:t>
            </a:r>
            <a:r>
              <a:rPr spc="-15" dirty="0"/>
              <a:t> representation </a:t>
            </a:r>
            <a:r>
              <a:rPr spc="-25" dirty="0"/>
              <a:t>and</a:t>
            </a:r>
            <a:r>
              <a:rPr spc="395" dirty="0"/>
              <a:t> </a:t>
            </a:r>
            <a:r>
              <a:rPr spc="-20" dirty="0"/>
              <a:t>can</a:t>
            </a:r>
            <a:r>
              <a:rPr spc="405" dirty="0"/>
              <a:t> </a:t>
            </a:r>
            <a:r>
              <a:rPr spc="-25" dirty="0"/>
              <a:t>analyse </a:t>
            </a:r>
            <a:r>
              <a:rPr spc="-20" dirty="0"/>
              <a:t> </a:t>
            </a:r>
            <a:r>
              <a:rPr spc="-15" dirty="0"/>
              <a:t>the</a:t>
            </a:r>
            <a:r>
              <a:rPr spc="-25" dirty="0"/>
              <a:t> </a:t>
            </a:r>
            <a:r>
              <a:rPr spc="-15" dirty="0"/>
              <a:t>data</a:t>
            </a:r>
            <a:r>
              <a:rPr spc="-25" dirty="0"/>
              <a:t> </a:t>
            </a:r>
            <a:r>
              <a:rPr spc="-20" dirty="0"/>
              <a:t>easily.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90600" y="2540000"/>
            <a:ext cx="4419600" cy="3962400"/>
            <a:chOff x="91439" y="235061"/>
            <a:chExt cx="8595360" cy="6303645"/>
          </a:xfrm>
        </p:grpSpPr>
        <p:sp>
          <p:nvSpPr>
            <p:cNvPr id="7" name="object 7"/>
            <p:cNvSpPr/>
            <p:nvPr/>
          </p:nvSpPr>
          <p:spPr>
            <a:xfrm>
              <a:off x="91439" y="238482"/>
              <a:ext cx="544195" cy="0"/>
            </a:xfrm>
            <a:custGeom>
              <a:avLst/>
              <a:gdLst/>
              <a:ahLst/>
              <a:cxnLst/>
              <a:rect l="l" t="t" r="r" b="b"/>
              <a:pathLst>
                <a:path w="544195">
                  <a:moveTo>
                    <a:pt x="0" y="0"/>
                  </a:moveTo>
                  <a:lnTo>
                    <a:pt x="544076" y="0"/>
                  </a:lnTo>
                </a:path>
              </a:pathLst>
            </a:custGeom>
            <a:ln w="6841">
              <a:solidFill>
                <a:srgbClr val="20202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4724425"/>
              <a:ext cx="7010400" cy="18138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541731"/>
            <a:ext cx="3143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4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Flow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296" y="36855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13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838200" y="-228600"/>
            <a:ext cx="7909559" cy="5480050"/>
            <a:chOff x="91439" y="235061"/>
            <a:chExt cx="7909559" cy="5480050"/>
          </a:xfrm>
        </p:grpSpPr>
        <p:sp>
          <p:nvSpPr>
            <p:cNvPr id="5" name="object 5"/>
            <p:cNvSpPr/>
            <p:nvPr/>
          </p:nvSpPr>
          <p:spPr>
            <a:xfrm>
              <a:off x="91439" y="238482"/>
              <a:ext cx="544195" cy="0"/>
            </a:xfrm>
            <a:custGeom>
              <a:avLst/>
              <a:gdLst/>
              <a:ahLst/>
              <a:cxnLst/>
              <a:rect l="l" t="t" r="r" b="b"/>
              <a:pathLst>
                <a:path w="544195">
                  <a:moveTo>
                    <a:pt x="0" y="0"/>
                  </a:moveTo>
                  <a:lnTo>
                    <a:pt x="544076" y="0"/>
                  </a:lnTo>
                </a:path>
              </a:pathLst>
            </a:custGeom>
            <a:ln w="6841">
              <a:solidFill>
                <a:srgbClr val="20202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1752599"/>
              <a:ext cx="6629400" cy="3962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94611" y="5715000"/>
            <a:ext cx="232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Fig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2.2.1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Process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Flow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8C328116-0AA1-4D84-9499-EACB329C281B}"/>
              </a:ext>
            </a:extLst>
          </p:cNvPr>
          <p:cNvSpPr/>
          <p:nvPr/>
        </p:nvSpPr>
        <p:spPr>
          <a:xfrm>
            <a:off x="477075" y="0"/>
            <a:ext cx="8667115" cy="6858000"/>
          </a:xfrm>
          <a:custGeom>
            <a:avLst/>
            <a:gdLst/>
            <a:ahLst/>
            <a:cxnLst/>
            <a:rect l="l" t="t" r="r" b="b"/>
            <a:pathLst>
              <a:path w="8667115" h="6858000">
                <a:moveTo>
                  <a:pt x="513461" y="986155"/>
                </a:moveTo>
                <a:lnTo>
                  <a:pt x="129552" y="0"/>
                </a:lnTo>
                <a:lnTo>
                  <a:pt x="0" y="0"/>
                </a:lnTo>
                <a:lnTo>
                  <a:pt x="383908" y="986155"/>
                </a:lnTo>
                <a:lnTo>
                  <a:pt x="513461" y="986155"/>
                </a:lnTo>
                <a:close/>
              </a:path>
              <a:path w="8667115" h="6858000">
                <a:moveTo>
                  <a:pt x="8666924" y="6567805"/>
                </a:moveTo>
                <a:lnTo>
                  <a:pt x="513295" y="6567805"/>
                </a:lnTo>
                <a:lnTo>
                  <a:pt x="662863" y="6858000"/>
                </a:lnTo>
                <a:lnTo>
                  <a:pt x="8666924" y="6858000"/>
                </a:lnTo>
                <a:lnTo>
                  <a:pt x="8666924" y="6567805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075" y="0"/>
            <a:ext cx="8667115" cy="6858000"/>
          </a:xfrm>
          <a:custGeom>
            <a:avLst/>
            <a:gdLst/>
            <a:ahLst/>
            <a:cxnLst/>
            <a:rect l="l" t="t" r="r" b="b"/>
            <a:pathLst>
              <a:path w="8667115" h="6858000">
                <a:moveTo>
                  <a:pt x="513461" y="986155"/>
                </a:moveTo>
                <a:lnTo>
                  <a:pt x="129552" y="0"/>
                </a:lnTo>
                <a:lnTo>
                  <a:pt x="0" y="0"/>
                </a:lnTo>
                <a:lnTo>
                  <a:pt x="383908" y="986155"/>
                </a:lnTo>
                <a:lnTo>
                  <a:pt x="513461" y="986155"/>
                </a:lnTo>
                <a:close/>
              </a:path>
              <a:path w="8667115" h="6858000">
                <a:moveTo>
                  <a:pt x="8666924" y="6567805"/>
                </a:moveTo>
                <a:lnTo>
                  <a:pt x="513295" y="6567805"/>
                </a:lnTo>
                <a:lnTo>
                  <a:pt x="662863" y="6858000"/>
                </a:lnTo>
                <a:lnTo>
                  <a:pt x="8666924" y="6858000"/>
                </a:lnTo>
                <a:lnTo>
                  <a:pt x="8666924" y="6567805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296" y="36855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14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640" y="464311"/>
            <a:ext cx="31108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2000" b="0" spc="114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lang="en-US" sz="2000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Objectives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2640" y="991870"/>
            <a:ext cx="8034655" cy="47574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first</a:t>
            </a:r>
            <a:r>
              <a:rPr sz="18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step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 which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business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problems</a:t>
            </a:r>
            <a:r>
              <a:rPr sz="18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requirements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specified.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00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3000" spc="114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Step</a:t>
            </a:r>
            <a:r>
              <a:rPr sz="18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2:</a:t>
            </a:r>
            <a:r>
              <a:rPr sz="18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Collection</a:t>
            </a:r>
            <a:r>
              <a:rPr sz="18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this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process,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 data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required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project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are collected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gathered.</a:t>
            </a:r>
            <a:endParaRPr sz="1800" dirty="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There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are two 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types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collection:-</a:t>
            </a:r>
            <a:r>
              <a:rPr sz="18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1. Primary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2.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Secondary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00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3000" spc="114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Step</a:t>
            </a:r>
            <a:r>
              <a:rPr sz="18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3:</a:t>
            </a:r>
            <a:r>
              <a:rPr sz="18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Preprocessing</a:t>
            </a:r>
            <a:r>
              <a:rPr sz="18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  <a:p>
            <a:pPr marL="889000" marR="5080" indent="-381000">
              <a:lnSpc>
                <a:spcPts val="3240"/>
              </a:lnSpc>
              <a:spcBef>
                <a:spcPts val="45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800" spc="1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800" spc="1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process,</a:t>
            </a:r>
            <a:r>
              <a:rPr sz="1800" spc="1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raw</a:t>
            </a:r>
            <a:r>
              <a:rPr sz="1800" spc="1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spc="1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800" spc="11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original</a:t>
            </a:r>
            <a:r>
              <a:rPr sz="1800" spc="1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spc="1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800" spc="1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purified.</a:t>
            </a:r>
            <a:r>
              <a:rPr sz="1800" spc="1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800" spc="1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spc="1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preprocessing</a:t>
            </a:r>
            <a:r>
              <a:rPr sz="1800" spc="1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python</a:t>
            </a:r>
            <a:r>
              <a:rPr sz="18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libraries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like NumPy,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Panda,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Sklearn,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etc are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used.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300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3000" spc="125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Step</a:t>
            </a:r>
            <a:r>
              <a:rPr sz="18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4:</a:t>
            </a:r>
            <a:r>
              <a:rPr sz="18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 Visualization</a:t>
            </a:r>
            <a:r>
              <a:rPr sz="1800" b="1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  <a:p>
            <a:pPr marL="431800" marR="5080" indent="-18415" algn="just">
              <a:lnSpc>
                <a:spcPct val="150100"/>
              </a:lnSpc>
              <a:spcBef>
                <a:spcPts val="360"/>
              </a:spcBef>
            </a:pP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Data visualization 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graphical representation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data. Here,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are transformed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to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piecharts, graphs,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bar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graphs, histograms,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etc.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For data visualization python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libraries</a:t>
            </a:r>
            <a:r>
              <a:rPr sz="18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like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matplotlib,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seaborn,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etc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used.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39" y="238482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4076" y="0"/>
                </a:lnTo>
              </a:path>
            </a:pathLst>
          </a:custGeom>
          <a:ln w="6841">
            <a:solidFill>
              <a:srgbClr val="20202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075" y="0"/>
            <a:ext cx="8667115" cy="6858000"/>
          </a:xfrm>
          <a:custGeom>
            <a:avLst/>
            <a:gdLst/>
            <a:ahLst/>
            <a:cxnLst/>
            <a:rect l="l" t="t" r="r" b="b"/>
            <a:pathLst>
              <a:path w="8667115" h="6858000">
                <a:moveTo>
                  <a:pt x="513461" y="986155"/>
                </a:moveTo>
                <a:lnTo>
                  <a:pt x="129552" y="0"/>
                </a:lnTo>
                <a:lnTo>
                  <a:pt x="0" y="0"/>
                </a:lnTo>
                <a:lnTo>
                  <a:pt x="383908" y="986155"/>
                </a:lnTo>
                <a:lnTo>
                  <a:pt x="513461" y="986155"/>
                </a:lnTo>
                <a:close/>
              </a:path>
              <a:path w="8667115" h="6858000">
                <a:moveTo>
                  <a:pt x="8666924" y="6567805"/>
                </a:moveTo>
                <a:lnTo>
                  <a:pt x="513295" y="6567805"/>
                </a:lnTo>
                <a:lnTo>
                  <a:pt x="662863" y="6858000"/>
                </a:lnTo>
                <a:lnTo>
                  <a:pt x="8666924" y="6858000"/>
                </a:lnTo>
                <a:lnTo>
                  <a:pt x="8666924" y="6567805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296" y="36855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15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640" y="372871"/>
            <a:ext cx="30105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2000" b="0" spc="120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Roboto"/>
                <a:cs typeface="Roboto"/>
              </a:rPr>
              <a:t>Step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5" dirty="0">
                <a:latin typeface="Roboto"/>
                <a:cs typeface="Roboto"/>
              </a:rPr>
              <a:t>5:</a:t>
            </a:r>
            <a:r>
              <a:rPr sz="2000" spc="5" dirty="0">
                <a:latin typeface="Roboto"/>
                <a:cs typeface="Roboto"/>
              </a:rPr>
              <a:t> Model</a:t>
            </a:r>
            <a:r>
              <a:rPr sz="2000" spc="-2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Selection </a:t>
            </a:r>
            <a:r>
              <a:rPr sz="2000" spc="-5" dirty="0">
                <a:latin typeface="Roboto"/>
                <a:cs typeface="Roboto"/>
              </a:rPr>
              <a:t>: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879094"/>
            <a:ext cx="7615555" cy="182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6985" indent="3937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 this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step, we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have to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select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best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machine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learning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model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according to the 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8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will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give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us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the accurate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result.</a:t>
            </a:r>
            <a:endParaRPr sz="1800" dirty="0">
              <a:latin typeface="Times New Roman"/>
              <a:cs typeface="Times New Roman"/>
            </a:endParaRPr>
          </a:p>
          <a:p>
            <a:pPr marL="147955" indent="-135890" algn="just">
              <a:lnSpc>
                <a:spcPct val="100000"/>
              </a:lnSpc>
              <a:spcBef>
                <a:spcPts val="600"/>
              </a:spcBef>
              <a:buChar char="‣"/>
              <a:tabLst>
                <a:tab pos="148590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Logistic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regression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:-</a:t>
            </a:r>
            <a:endParaRPr sz="1800" dirty="0">
              <a:latin typeface="Times New Roman"/>
              <a:cs typeface="Times New Roman"/>
            </a:endParaRPr>
          </a:p>
          <a:p>
            <a:pPr marL="431800" marR="5080" indent="39370" algn="just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 algorithm 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used to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solve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classification problems. The nature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response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variable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categorical.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helps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to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calculate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possibility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of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particular</a:t>
            </a:r>
            <a:r>
              <a:rPr sz="18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event taking place.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640" y="5131358"/>
            <a:ext cx="6090285" cy="14255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47955" indent="-135890">
              <a:lnSpc>
                <a:spcPct val="100000"/>
              </a:lnSpc>
              <a:spcBef>
                <a:spcPts val="700"/>
              </a:spcBef>
              <a:buChar char="‣"/>
              <a:tabLst>
                <a:tab pos="148590" algn="l"/>
              </a:tabLst>
            </a:pP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K-Nearest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Neighbors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(KNN)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:-</a:t>
            </a:r>
            <a:endParaRPr sz="1800">
              <a:latin typeface="Times New Roman"/>
              <a:cs typeface="Times New Roman"/>
            </a:endParaRPr>
          </a:p>
          <a:p>
            <a:pPr marL="353695" marR="5080">
              <a:lnSpc>
                <a:spcPct val="127200"/>
              </a:lnSpc>
              <a:spcBef>
                <a:spcPts val="15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 supervised learning algorithm that can perform both 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classification and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regression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task using k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(numbers)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neighbour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(instances).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1439" y="235061"/>
            <a:ext cx="6400165" cy="4946650"/>
            <a:chOff x="91439" y="235061"/>
            <a:chExt cx="6400165" cy="4946650"/>
          </a:xfrm>
        </p:grpSpPr>
        <p:sp>
          <p:nvSpPr>
            <p:cNvPr id="8" name="object 8"/>
            <p:cNvSpPr/>
            <p:nvPr/>
          </p:nvSpPr>
          <p:spPr>
            <a:xfrm>
              <a:off x="91439" y="238482"/>
              <a:ext cx="544195" cy="0"/>
            </a:xfrm>
            <a:custGeom>
              <a:avLst/>
              <a:gdLst/>
              <a:ahLst/>
              <a:cxnLst/>
              <a:rect l="l" t="t" r="r" b="b"/>
              <a:pathLst>
                <a:path w="544195">
                  <a:moveTo>
                    <a:pt x="0" y="0"/>
                  </a:moveTo>
                  <a:lnTo>
                    <a:pt x="544076" y="0"/>
                  </a:lnTo>
                </a:path>
              </a:pathLst>
            </a:custGeom>
            <a:ln w="6841">
              <a:solidFill>
                <a:srgbClr val="20202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0294" y="2935013"/>
              <a:ext cx="3110845" cy="22465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296" y="36855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16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39" y="299872"/>
            <a:ext cx="7616190" cy="12757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48590" indent="-136525" algn="just">
              <a:lnSpc>
                <a:spcPct val="100000"/>
              </a:lnSpc>
              <a:spcBef>
                <a:spcPts val="695"/>
              </a:spcBef>
              <a:buChar char="‣"/>
              <a:tabLst>
                <a:tab pos="149225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Support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Vector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machine (SVM):</a:t>
            </a:r>
            <a:endParaRPr sz="1800">
              <a:latin typeface="Times New Roman"/>
              <a:cs typeface="Times New Roman"/>
            </a:endParaRPr>
          </a:p>
          <a:p>
            <a:pPr marL="431800" marR="5080" indent="39370" algn="just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It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is a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supervised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learning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algorithm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that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can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perform both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classification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regression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task.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Support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vector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machine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makes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sure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that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when</a:t>
            </a:r>
            <a:r>
              <a:rPr sz="1800" spc="4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hyperpath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plane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created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then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two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margin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line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also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created.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3848480"/>
            <a:ext cx="7616190" cy="27571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3000" spc="120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1800" b="1" dirty="0">
                <a:solidFill>
                  <a:srgbClr val="212121"/>
                </a:solidFill>
                <a:latin typeface="Roboto"/>
                <a:cs typeface="Roboto"/>
              </a:rPr>
              <a:t>Step</a:t>
            </a:r>
            <a:r>
              <a:rPr sz="1800" b="1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Roboto"/>
                <a:cs typeface="Roboto"/>
              </a:rPr>
              <a:t>6:</a:t>
            </a:r>
            <a:r>
              <a:rPr sz="1800" b="1" spc="5" dirty="0">
                <a:solidFill>
                  <a:srgbClr val="212121"/>
                </a:solidFill>
                <a:latin typeface="Roboto"/>
                <a:cs typeface="Roboto"/>
              </a:rPr>
              <a:t> Model</a:t>
            </a:r>
            <a:r>
              <a:rPr sz="1800" b="1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Roboto"/>
                <a:cs typeface="Roboto"/>
              </a:rPr>
              <a:t>building</a:t>
            </a:r>
            <a:r>
              <a:rPr sz="1800" b="1" spc="-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 marL="431800" marR="5715">
              <a:lnSpc>
                <a:spcPct val="101099"/>
              </a:lnSpc>
              <a:spcBef>
                <a:spcPts val="335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8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8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step,</a:t>
            </a:r>
            <a:r>
              <a:rPr sz="18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800" spc="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using</a:t>
            </a:r>
            <a:r>
              <a:rPr sz="18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algorithm</a:t>
            </a:r>
            <a:r>
              <a:rPr sz="18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8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split</a:t>
            </a:r>
            <a:r>
              <a:rPr sz="18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into</a:t>
            </a:r>
            <a:r>
              <a:rPr sz="18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training</a:t>
            </a:r>
            <a:r>
              <a:rPr sz="1800" spc="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testing</a:t>
            </a:r>
            <a:r>
              <a:rPr sz="18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sets</a:t>
            </a:r>
            <a:r>
              <a:rPr sz="18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like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70-30,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80-30, and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After</a:t>
            </a:r>
            <a:r>
              <a:rPr sz="1800" spc="3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800" spc="3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process,</a:t>
            </a:r>
            <a:r>
              <a:rPr sz="1800" spc="3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prediction</a:t>
            </a:r>
            <a:r>
              <a:rPr sz="1800" spc="3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spc="3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done</a:t>
            </a:r>
            <a:r>
              <a:rPr sz="1800" spc="3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from</a:t>
            </a:r>
            <a:r>
              <a:rPr sz="1800" spc="3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1800" spc="3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model.</a:t>
            </a:r>
            <a:r>
              <a:rPr sz="1800" spc="3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If</a:t>
            </a:r>
            <a:r>
              <a:rPr sz="1800" spc="3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prediction</a:t>
            </a:r>
            <a:r>
              <a:rPr sz="1800" spc="3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spc="3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800">
              <a:latin typeface="Times New Roman"/>
              <a:cs typeface="Times New Roman"/>
            </a:endParaRPr>
          </a:p>
          <a:p>
            <a:pPr marL="431800">
              <a:lnSpc>
                <a:spcPts val="1850"/>
              </a:lnSpc>
              <a:spcBef>
                <a:spcPts val="5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accurate</a:t>
            </a:r>
            <a:r>
              <a:rPr sz="18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then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again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model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gets trained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testing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done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again.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3290"/>
              </a:lnSpc>
            </a:pPr>
            <a:r>
              <a:rPr sz="300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3000" spc="125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1800" b="1" dirty="0">
                <a:solidFill>
                  <a:srgbClr val="212121"/>
                </a:solidFill>
                <a:latin typeface="Roboto"/>
                <a:cs typeface="Roboto"/>
              </a:rPr>
              <a:t>Step</a:t>
            </a:r>
            <a:r>
              <a:rPr sz="1800" b="1" spc="-5" dirty="0">
                <a:solidFill>
                  <a:srgbClr val="212121"/>
                </a:solidFill>
                <a:latin typeface="Roboto"/>
                <a:cs typeface="Roboto"/>
              </a:rPr>
              <a:t> 7:</a:t>
            </a:r>
            <a:r>
              <a:rPr sz="1800" b="1" spc="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212121"/>
                </a:solidFill>
                <a:latin typeface="Roboto"/>
                <a:cs typeface="Roboto"/>
              </a:rPr>
              <a:t>Model</a:t>
            </a:r>
            <a:r>
              <a:rPr sz="1800" b="1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Roboto"/>
                <a:cs typeface="Roboto"/>
              </a:rPr>
              <a:t>Deployment</a:t>
            </a:r>
            <a:r>
              <a:rPr sz="1800" b="1" spc="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 marL="431800" marR="5080">
              <a:lnSpc>
                <a:spcPct val="101099"/>
              </a:lnSpc>
              <a:spcBef>
                <a:spcPts val="335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800" spc="3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spc="3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3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last</a:t>
            </a:r>
            <a:r>
              <a:rPr sz="1800" spc="2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stage</a:t>
            </a:r>
            <a:r>
              <a:rPr sz="1800" spc="3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00" spc="2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3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machine</a:t>
            </a:r>
            <a:r>
              <a:rPr sz="1800" spc="3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learning</a:t>
            </a:r>
            <a:r>
              <a:rPr sz="1800" spc="3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life</a:t>
            </a:r>
            <a:r>
              <a:rPr sz="1800" spc="3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cycle.</a:t>
            </a:r>
            <a:r>
              <a:rPr sz="1800" spc="3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Machine</a:t>
            </a:r>
            <a:r>
              <a:rPr sz="1800" spc="3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learning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model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are deployed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into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production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environment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for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taking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decision.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39" y="235061"/>
            <a:ext cx="5852160" cy="3727450"/>
            <a:chOff x="91439" y="235061"/>
            <a:chExt cx="5852160" cy="3727450"/>
          </a:xfrm>
        </p:grpSpPr>
        <p:sp>
          <p:nvSpPr>
            <p:cNvPr id="6" name="object 6"/>
            <p:cNvSpPr/>
            <p:nvPr/>
          </p:nvSpPr>
          <p:spPr>
            <a:xfrm>
              <a:off x="91439" y="238482"/>
              <a:ext cx="544195" cy="0"/>
            </a:xfrm>
            <a:custGeom>
              <a:avLst/>
              <a:gdLst/>
              <a:ahLst/>
              <a:cxnLst/>
              <a:rect l="l" t="t" r="r" b="b"/>
              <a:pathLst>
                <a:path w="544195">
                  <a:moveTo>
                    <a:pt x="0" y="0"/>
                  </a:moveTo>
                  <a:lnTo>
                    <a:pt x="544076" y="0"/>
                  </a:lnTo>
                </a:path>
              </a:pathLst>
            </a:custGeom>
            <a:ln w="6841">
              <a:solidFill>
                <a:srgbClr val="20202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9400" y="1600199"/>
              <a:ext cx="3124200" cy="2362200"/>
            </a:xfrm>
            <a:prstGeom prst="rect">
              <a:avLst/>
            </a:prstGeom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AFD5EF30-627B-4540-9C97-9E71C06576CD}"/>
              </a:ext>
            </a:extLst>
          </p:cNvPr>
          <p:cNvSpPr/>
          <p:nvPr/>
        </p:nvSpPr>
        <p:spPr>
          <a:xfrm>
            <a:off x="477075" y="0"/>
            <a:ext cx="8667115" cy="6858000"/>
          </a:xfrm>
          <a:custGeom>
            <a:avLst/>
            <a:gdLst/>
            <a:ahLst/>
            <a:cxnLst/>
            <a:rect l="l" t="t" r="r" b="b"/>
            <a:pathLst>
              <a:path w="8667115" h="6858000">
                <a:moveTo>
                  <a:pt x="513461" y="986155"/>
                </a:moveTo>
                <a:lnTo>
                  <a:pt x="129552" y="0"/>
                </a:lnTo>
                <a:lnTo>
                  <a:pt x="0" y="0"/>
                </a:lnTo>
                <a:lnTo>
                  <a:pt x="383908" y="986155"/>
                </a:lnTo>
                <a:lnTo>
                  <a:pt x="513461" y="986155"/>
                </a:lnTo>
                <a:close/>
              </a:path>
              <a:path w="8667115" h="6858000">
                <a:moveTo>
                  <a:pt x="8666924" y="6567805"/>
                </a:moveTo>
                <a:lnTo>
                  <a:pt x="513295" y="6567805"/>
                </a:lnTo>
                <a:lnTo>
                  <a:pt x="662863" y="6858000"/>
                </a:lnTo>
                <a:lnTo>
                  <a:pt x="8666924" y="6858000"/>
                </a:lnTo>
                <a:lnTo>
                  <a:pt x="8666924" y="6567805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477079" y="0"/>
              <a:ext cx="513715" cy="986155"/>
            </a:xfrm>
            <a:custGeom>
              <a:avLst/>
              <a:gdLst/>
              <a:ahLst/>
              <a:cxnLst/>
              <a:rect l="l" t="t" r="r" b="b"/>
              <a:pathLst>
                <a:path w="513715" h="986155">
                  <a:moveTo>
                    <a:pt x="129552" y="0"/>
                  </a:moveTo>
                  <a:lnTo>
                    <a:pt x="0" y="0"/>
                  </a:lnTo>
                  <a:lnTo>
                    <a:pt x="383904" y="986154"/>
                  </a:lnTo>
                  <a:lnTo>
                    <a:pt x="513457" y="986154"/>
                  </a:lnTo>
                  <a:lnTo>
                    <a:pt x="129552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950" y="363854"/>
              <a:ext cx="7505700" cy="998855"/>
            </a:xfrm>
            <a:custGeom>
              <a:avLst/>
              <a:gdLst/>
              <a:ahLst/>
              <a:cxnLst/>
              <a:rect l="l" t="t" r="r" b="b"/>
              <a:pathLst>
                <a:path w="7505700" h="998855">
                  <a:moveTo>
                    <a:pt x="6990842" y="0"/>
                  </a:moveTo>
                  <a:lnTo>
                    <a:pt x="0" y="0"/>
                  </a:lnTo>
                  <a:lnTo>
                    <a:pt x="514807" y="998728"/>
                  </a:lnTo>
                  <a:lnTo>
                    <a:pt x="7505700" y="998728"/>
                  </a:lnTo>
                  <a:lnTo>
                    <a:pt x="6990842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0371" y="363854"/>
              <a:ext cx="8154034" cy="6494145"/>
            </a:xfrm>
            <a:custGeom>
              <a:avLst/>
              <a:gdLst/>
              <a:ahLst/>
              <a:cxnLst/>
              <a:rect l="l" t="t" r="r" b="b"/>
              <a:pathLst>
                <a:path w="8154034" h="6494145">
                  <a:moveTo>
                    <a:pt x="8153628" y="6203950"/>
                  </a:moveTo>
                  <a:lnTo>
                    <a:pt x="0" y="6203950"/>
                  </a:lnTo>
                  <a:lnTo>
                    <a:pt x="149567" y="6494145"/>
                  </a:lnTo>
                  <a:lnTo>
                    <a:pt x="8153628" y="6494145"/>
                  </a:lnTo>
                  <a:lnTo>
                    <a:pt x="8153628" y="6203950"/>
                  </a:lnTo>
                  <a:close/>
                </a:path>
                <a:path w="8154034" h="6494145">
                  <a:moveTo>
                    <a:pt x="8153628" y="73685"/>
                  </a:moveTo>
                  <a:lnTo>
                    <a:pt x="8115655" y="0"/>
                  </a:lnTo>
                  <a:lnTo>
                    <a:pt x="6871182" y="0"/>
                  </a:lnTo>
                  <a:lnTo>
                    <a:pt x="7386040" y="998728"/>
                  </a:lnTo>
                  <a:lnTo>
                    <a:pt x="8153628" y="998728"/>
                  </a:lnTo>
                  <a:lnTo>
                    <a:pt x="8153628" y="73685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3944" y="546303"/>
            <a:ext cx="4168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25" dirty="0">
                <a:solidFill>
                  <a:srgbClr val="FFFFFF"/>
                </a:solidFill>
                <a:latin typeface="Tahoma"/>
                <a:cs typeface="Tahoma"/>
              </a:rPr>
              <a:t>IMPLEMENTAT</a:t>
            </a:r>
            <a:r>
              <a:rPr sz="4400" spc="-4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400" spc="-79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296" y="36855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17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39" y="238482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4076" y="0"/>
                </a:lnTo>
              </a:path>
            </a:pathLst>
          </a:custGeom>
          <a:ln w="6841">
            <a:solidFill>
              <a:srgbClr val="20202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5440" y="1531365"/>
            <a:ext cx="708850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3000" spc="110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1800" b="1" spc="5" dirty="0">
                <a:solidFill>
                  <a:srgbClr val="212121"/>
                </a:solidFill>
                <a:latin typeface="Roboto"/>
                <a:cs typeface="Roboto"/>
              </a:rPr>
              <a:t>Problem</a:t>
            </a:r>
            <a:r>
              <a:rPr sz="1800" b="1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Roboto"/>
                <a:cs typeface="Roboto"/>
              </a:rPr>
              <a:t>Statement:</a:t>
            </a:r>
            <a:endParaRPr sz="1800">
              <a:latin typeface="Roboto"/>
              <a:cs typeface="Roboto"/>
            </a:endParaRPr>
          </a:p>
          <a:p>
            <a:pPr marL="4318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goal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project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58495" indent="-227329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659130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Prepare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data-set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using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several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methods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train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model.</a:t>
            </a:r>
            <a:endParaRPr sz="1800">
              <a:latin typeface="Times New Roman"/>
              <a:cs typeface="Times New Roman"/>
            </a:endParaRPr>
          </a:p>
          <a:p>
            <a:pPr marL="658495" indent="-227329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659130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Build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model</a:t>
            </a:r>
            <a:r>
              <a:rPr sz="18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can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give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high accuracy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predicting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disease.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00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3000" spc="85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1800" b="1" spc="5" dirty="0">
                <a:solidFill>
                  <a:srgbClr val="212121"/>
                </a:solidFill>
                <a:latin typeface="Roboto"/>
                <a:cs typeface="Roboto"/>
              </a:rPr>
              <a:t>Requirements:</a:t>
            </a:r>
            <a:endParaRPr sz="1800">
              <a:latin typeface="Roboto"/>
              <a:cs typeface="Roboto"/>
            </a:endParaRPr>
          </a:p>
          <a:p>
            <a:pPr marL="565785" indent="-134620">
              <a:lnSpc>
                <a:spcPct val="100000"/>
              </a:lnSpc>
              <a:spcBef>
                <a:spcPts val="1445"/>
              </a:spcBef>
              <a:buFont typeface="Roboto"/>
              <a:buChar char="•"/>
              <a:tabLst>
                <a:tab pos="566420" algn="l"/>
              </a:tabLst>
            </a:pPr>
            <a:r>
              <a:rPr sz="1800" b="1" spc="10" dirty="0">
                <a:solidFill>
                  <a:srgbClr val="212121"/>
                </a:solidFill>
                <a:latin typeface="Roboto"/>
                <a:cs typeface="Roboto"/>
              </a:rPr>
              <a:t>SOFTWARE:</a:t>
            </a:r>
            <a:r>
              <a:rPr sz="1800" b="1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Anaconda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navigator's</a:t>
            </a:r>
            <a:r>
              <a:rPr sz="1800" spc="-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Jupiter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notebook</a:t>
            </a:r>
            <a:endParaRPr sz="1800">
              <a:latin typeface="Roboto"/>
              <a:cs typeface="Roboto"/>
            </a:endParaRPr>
          </a:p>
          <a:p>
            <a:pPr marL="563880" lvl="1" indent="-78105">
              <a:lnSpc>
                <a:spcPct val="100000"/>
              </a:lnSpc>
              <a:spcBef>
                <a:spcPts val="1680"/>
              </a:spcBef>
              <a:buSzPct val="94444"/>
              <a:buFont typeface="Roboto"/>
              <a:buChar char="•"/>
              <a:tabLst>
                <a:tab pos="564515" algn="l"/>
              </a:tabLst>
            </a:pPr>
            <a:r>
              <a:rPr sz="1800" b="1" spc="5" dirty="0">
                <a:solidFill>
                  <a:srgbClr val="212121"/>
                </a:solidFill>
                <a:latin typeface="Roboto"/>
                <a:cs typeface="Roboto"/>
              </a:rPr>
              <a:t>WEBSITE</a:t>
            </a:r>
            <a:r>
              <a:rPr sz="1800" b="1" spc="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Roboto"/>
                <a:cs typeface="Roboto"/>
              </a:rPr>
              <a:t>: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Here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Dataset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taken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Kaggle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site</a:t>
            </a:r>
            <a:endParaRPr sz="1800">
              <a:latin typeface="Times New Roman"/>
              <a:cs typeface="Times New Roman"/>
            </a:endParaRPr>
          </a:p>
          <a:p>
            <a:pPr marL="565785" indent="-134620">
              <a:lnSpc>
                <a:spcPct val="100000"/>
              </a:lnSpc>
              <a:spcBef>
                <a:spcPts val="1680"/>
              </a:spcBef>
              <a:buFont typeface="Roboto"/>
              <a:buChar char="•"/>
              <a:tabLst>
                <a:tab pos="566420" algn="l"/>
              </a:tabLst>
            </a:pPr>
            <a:r>
              <a:rPr sz="1800" b="1" dirty="0">
                <a:solidFill>
                  <a:srgbClr val="212121"/>
                </a:solidFill>
                <a:latin typeface="Roboto"/>
                <a:cs typeface="Roboto"/>
              </a:rPr>
              <a:t>LIBRARIES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: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Pandas,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Numpy,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Matplotlib,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Seaborn, Scikit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Learn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075" y="0"/>
            <a:ext cx="8667115" cy="6858000"/>
          </a:xfrm>
          <a:custGeom>
            <a:avLst/>
            <a:gdLst/>
            <a:ahLst/>
            <a:cxnLst/>
            <a:rect l="l" t="t" r="r" b="b"/>
            <a:pathLst>
              <a:path w="8667115" h="6858000">
                <a:moveTo>
                  <a:pt x="513461" y="986155"/>
                </a:moveTo>
                <a:lnTo>
                  <a:pt x="129552" y="0"/>
                </a:lnTo>
                <a:lnTo>
                  <a:pt x="0" y="0"/>
                </a:lnTo>
                <a:lnTo>
                  <a:pt x="383908" y="986155"/>
                </a:lnTo>
                <a:lnTo>
                  <a:pt x="513461" y="986155"/>
                </a:lnTo>
                <a:close/>
              </a:path>
              <a:path w="8667115" h="6858000">
                <a:moveTo>
                  <a:pt x="8666924" y="6567805"/>
                </a:moveTo>
                <a:lnTo>
                  <a:pt x="513295" y="6567805"/>
                </a:lnTo>
                <a:lnTo>
                  <a:pt x="662863" y="6858000"/>
                </a:lnTo>
                <a:lnTo>
                  <a:pt x="8666924" y="6858000"/>
                </a:lnTo>
                <a:lnTo>
                  <a:pt x="8666924" y="6567805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296" y="36855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18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8839" y="1150365"/>
            <a:ext cx="28352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2000" b="0" spc="100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Roboto"/>
                <a:cs typeface="Roboto"/>
              </a:rPr>
              <a:t>Implementation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5" dirty="0">
                <a:latin typeface="Roboto"/>
                <a:cs typeface="Roboto"/>
              </a:rPr>
              <a:t>Steps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5" dirty="0">
                <a:latin typeface="Roboto"/>
                <a:cs typeface="Roboto"/>
              </a:rPr>
              <a:t>: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1668526"/>
            <a:ext cx="7465059" cy="36379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459"/>
              </a:spcBef>
              <a:buClr>
                <a:srgbClr val="FFB840"/>
              </a:buClr>
              <a:buSzPct val="133333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Step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20" dirty="0">
                <a:solidFill>
                  <a:srgbClr val="212121"/>
                </a:solidFill>
                <a:latin typeface="Roboto"/>
                <a:cs typeface="Roboto"/>
              </a:rPr>
              <a:t>1:-</a:t>
            </a:r>
            <a:r>
              <a:rPr sz="1800" spc="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Import</a:t>
            </a:r>
            <a:r>
              <a:rPr sz="1800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all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required</a:t>
            </a:r>
            <a:r>
              <a:rPr sz="1800" spc="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libraries</a:t>
            </a:r>
            <a:r>
              <a:rPr sz="1800" spc="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such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as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numpy,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pandas,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etc.</a:t>
            </a:r>
            <a:endParaRPr sz="1800">
              <a:latin typeface="Roboto"/>
              <a:cs typeface="Roboto"/>
            </a:endParaRPr>
          </a:p>
          <a:p>
            <a:pPr marL="393700" marR="6350" indent="-381000">
              <a:lnSpc>
                <a:spcPts val="3240"/>
              </a:lnSpc>
              <a:spcBef>
                <a:spcPts val="285"/>
              </a:spcBef>
              <a:buClr>
                <a:srgbClr val="FFB840"/>
              </a:buClr>
              <a:buSzPct val="133333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Step</a:t>
            </a:r>
            <a:r>
              <a:rPr sz="1800" spc="3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14" dirty="0">
                <a:solidFill>
                  <a:srgbClr val="212121"/>
                </a:solidFill>
                <a:latin typeface="Roboto"/>
                <a:cs typeface="Roboto"/>
              </a:rPr>
              <a:t>2:-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Second</a:t>
            </a:r>
            <a:r>
              <a:rPr sz="1800" spc="3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step</a:t>
            </a:r>
            <a:r>
              <a:rPr sz="1800" spc="3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800" spc="3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to</a:t>
            </a:r>
            <a:r>
              <a:rPr sz="1800" spc="3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read</a:t>
            </a:r>
            <a:r>
              <a:rPr sz="1800" spc="33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800" spc="3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dataset</a:t>
            </a:r>
            <a:r>
              <a:rPr sz="1800" spc="3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r>
              <a:rPr sz="1800" spc="3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stored</a:t>
            </a:r>
            <a:r>
              <a:rPr sz="1800" spc="3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it</a:t>
            </a:r>
            <a:r>
              <a:rPr sz="1800" spc="3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into</a:t>
            </a:r>
            <a:r>
              <a:rPr sz="1800" spc="3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new </a:t>
            </a:r>
            <a:r>
              <a:rPr sz="1800" spc="-434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variable.</a:t>
            </a:r>
            <a:endParaRPr sz="1800">
              <a:latin typeface="Roboto"/>
              <a:cs typeface="Roboto"/>
            </a:endParaRPr>
          </a:p>
          <a:p>
            <a:pPr marL="393700" indent="-381000">
              <a:lnSpc>
                <a:spcPct val="100000"/>
              </a:lnSpc>
              <a:spcBef>
                <a:spcPts val="795"/>
              </a:spcBef>
              <a:buClr>
                <a:srgbClr val="FFB840"/>
              </a:buClr>
              <a:buSzPct val="133333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Step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20" dirty="0">
                <a:solidFill>
                  <a:srgbClr val="212121"/>
                </a:solidFill>
                <a:latin typeface="Roboto"/>
                <a:cs typeface="Roboto"/>
              </a:rPr>
              <a:t>3:-</a:t>
            </a:r>
            <a:r>
              <a:rPr sz="1800" spc="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Next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step</a:t>
            </a:r>
            <a:r>
              <a:rPr sz="1800" spc="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check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shape </a:t>
            </a:r>
            <a:r>
              <a:rPr sz="1800" spc="20" dirty="0">
                <a:solidFill>
                  <a:srgbClr val="212121"/>
                </a:solidFill>
                <a:latin typeface="Roboto"/>
                <a:cs typeface="Roboto"/>
              </a:rPr>
              <a:t>of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dataset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or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dataframe.</a:t>
            </a:r>
            <a:endParaRPr sz="1800">
              <a:latin typeface="Roboto"/>
              <a:cs typeface="Roboto"/>
            </a:endParaRPr>
          </a:p>
          <a:p>
            <a:pPr marL="393700" marR="5080" indent="-381000" algn="just">
              <a:lnSpc>
                <a:spcPct val="150000"/>
              </a:lnSpc>
              <a:buClr>
                <a:srgbClr val="FFB840"/>
              </a:buClr>
              <a:buSzPct val="133333"/>
              <a:buFont typeface="Arial MT"/>
              <a:buChar char="•"/>
              <a:tabLst>
                <a:tab pos="393700" algn="l"/>
              </a:tabLst>
            </a:pP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Step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14" dirty="0">
                <a:solidFill>
                  <a:srgbClr val="212121"/>
                </a:solidFill>
                <a:latin typeface="Roboto"/>
                <a:cs typeface="Roboto"/>
              </a:rPr>
              <a:t>4:-</a:t>
            </a:r>
            <a:r>
              <a:rPr sz="1800" spc="-1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Now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next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step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to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check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Roboto"/>
                <a:cs typeface="Roboto"/>
              </a:rPr>
              <a:t>if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there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212121"/>
                </a:solidFill>
                <a:latin typeface="Roboto"/>
                <a:cs typeface="Roboto"/>
              </a:rPr>
              <a:t>any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missing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values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present </a:t>
            </a:r>
            <a:r>
              <a:rPr sz="1800" spc="-30" dirty="0">
                <a:solidFill>
                  <a:srgbClr val="212121"/>
                </a:solidFill>
                <a:latin typeface="Roboto"/>
                <a:cs typeface="Roboto"/>
              </a:rPr>
              <a:t>in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the dataset. 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Here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there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is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no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missing value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present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so 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we </a:t>
            </a:r>
            <a:r>
              <a:rPr sz="1800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can</a:t>
            </a:r>
            <a:r>
              <a:rPr sz="1800" spc="-4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move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further.</a:t>
            </a:r>
            <a:endParaRPr sz="1800">
              <a:latin typeface="Roboto"/>
              <a:cs typeface="Roboto"/>
            </a:endParaRPr>
          </a:p>
          <a:p>
            <a:pPr marL="393700" marR="6985" indent="-381000" algn="just">
              <a:lnSpc>
                <a:spcPct val="150000"/>
              </a:lnSpc>
              <a:buClr>
                <a:srgbClr val="FFB840"/>
              </a:buClr>
              <a:buSzPct val="133333"/>
              <a:buFont typeface="Arial MT"/>
              <a:buChar char="•"/>
              <a:tabLst>
                <a:tab pos="393700" algn="l"/>
              </a:tabLst>
            </a:pP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Step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14" dirty="0">
                <a:solidFill>
                  <a:srgbClr val="212121"/>
                </a:solidFill>
                <a:latin typeface="Roboto"/>
                <a:cs typeface="Roboto"/>
              </a:rPr>
              <a:t>5:-</a:t>
            </a:r>
            <a:r>
              <a:rPr sz="1800" spc="-1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Now</a:t>
            </a:r>
            <a:r>
              <a:rPr sz="1800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212121"/>
                </a:solidFill>
                <a:latin typeface="Roboto"/>
                <a:cs typeface="Roboto"/>
              </a:rPr>
              <a:t>in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this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step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we</a:t>
            </a:r>
            <a:r>
              <a:rPr sz="1800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will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perform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data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visualization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process.</a:t>
            </a:r>
            <a:r>
              <a:rPr sz="1800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will</a:t>
            </a:r>
            <a:r>
              <a:rPr sz="1800" spc="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perform</a:t>
            </a:r>
            <a:r>
              <a:rPr sz="1800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training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and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testing.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39" y="238482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4076" y="0"/>
                </a:lnTo>
              </a:path>
            </a:pathLst>
          </a:custGeom>
          <a:ln w="6841">
            <a:solidFill>
              <a:srgbClr val="20202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296" y="36855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19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194" y="1272286"/>
            <a:ext cx="7463790" cy="2907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 algn="just">
              <a:lnSpc>
                <a:spcPct val="150100"/>
              </a:lnSpc>
              <a:spcBef>
                <a:spcPts val="95"/>
              </a:spcBef>
              <a:buClr>
                <a:srgbClr val="FFB840"/>
              </a:buClr>
              <a:buSzPct val="133333"/>
              <a:buFont typeface="Arial MT"/>
              <a:buChar char="•"/>
              <a:tabLst>
                <a:tab pos="393700" algn="l"/>
              </a:tabLst>
            </a:pP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Step </a:t>
            </a:r>
            <a:r>
              <a:rPr sz="1800" spc="-114" dirty="0">
                <a:solidFill>
                  <a:srgbClr val="212121"/>
                </a:solidFill>
                <a:latin typeface="Roboto"/>
                <a:cs typeface="Roboto"/>
              </a:rPr>
              <a:t>6:- 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Now 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Next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step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is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to select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model.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So, </a:t>
            </a:r>
            <a:r>
              <a:rPr sz="1800" spc="-30" dirty="0">
                <a:solidFill>
                  <a:srgbClr val="212121"/>
                </a:solidFill>
                <a:latin typeface="Roboto"/>
                <a:cs typeface="Roboto"/>
              </a:rPr>
              <a:t>in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this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project 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we </a:t>
            </a:r>
            <a:r>
              <a:rPr sz="1800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used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algorithms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like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K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Neighbors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Classifier,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Support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Vector 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Classifier.</a:t>
            </a:r>
            <a:endParaRPr sz="1800">
              <a:latin typeface="Roboto"/>
              <a:cs typeface="Roboto"/>
            </a:endParaRPr>
          </a:p>
          <a:p>
            <a:pPr marL="393700" marR="5080" indent="-381000" algn="just">
              <a:lnSpc>
                <a:spcPct val="150000"/>
              </a:lnSpc>
              <a:buClr>
                <a:srgbClr val="FFB840"/>
              </a:buClr>
              <a:buSzPct val="133333"/>
              <a:buFont typeface="Arial MT"/>
              <a:buChar char="•"/>
              <a:tabLst>
                <a:tab pos="393700" algn="l"/>
              </a:tabLst>
            </a:pP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Step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14" dirty="0">
                <a:solidFill>
                  <a:srgbClr val="212121"/>
                </a:solidFill>
                <a:latin typeface="Roboto"/>
                <a:cs typeface="Roboto"/>
              </a:rPr>
              <a:t>7:-</a:t>
            </a:r>
            <a:r>
              <a:rPr sz="1800" spc="-1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After</a:t>
            </a:r>
            <a:r>
              <a:rPr sz="1800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model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building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next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step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check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800" spc="4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highest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accuracy</a:t>
            </a:r>
            <a:r>
              <a:rPr sz="1800" spc="-4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among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all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algorithms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used.</a:t>
            </a:r>
            <a:endParaRPr sz="1800">
              <a:latin typeface="Roboto"/>
              <a:cs typeface="Roboto"/>
            </a:endParaRPr>
          </a:p>
          <a:p>
            <a:pPr marL="393700" indent="-381000" algn="just">
              <a:lnSpc>
                <a:spcPct val="100000"/>
              </a:lnSpc>
              <a:spcBef>
                <a:spcPts val="1080"/>
              </a:spcBef>
              <a:buClr>
                <a:srgbClr val="FFB840"/>
              </a:buClr>
              <a:buSzPct val="133333"/>
              <a:buFont typeface="Arial MT"/>
              <a:buChar char="•"/>
              <a:tabLst>
                <a:tab pos="393700" algn="l"/>
              </a:tabLst>
            </a:pPr>
            <a:r>
              <a:rPr sz="1800" spc="-60" dirty="0">
                <a:solidFill>
                  <a:srgbClr val="212121"/>
                </a:solidFill>
                <a:latin typeface="Roboto"/>
                <a:cs typeface="Roboto"/>
              </a:rPr>
              <a:t>Step8:-</a:t>
            </a:r>
            <a:r>
              <a:rPr sz="1800" spc="59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12121"/>
                </a:solidFill>
                <a:latin typeface="Roboto"/>
                <a:cs typeface="Roboto"/>
              </a:rPr>
              <a:t>After</a:t>
            </a:r>
            <a:r>
              <a:rPr sz="1800" spc="6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finding</a:t>
            </a:r>
            <a:r>
              <a:rPr sz="1800" spc="60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highest</a:t>
            </a:r>
            <a:r>
              <a:rPr sz="1800" spc="59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accuracy,</a:t>
            </a:r>
            <a:r>
              <a:rPr sz="1800" spc="59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check</a:t>
            </a:r>
            <a:r>
              <a:rPr sz="1800" spc="6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whether</a:t>
            </a:r>
            <a:r>
              <a:rPr sz="1800" spc="6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800" spc="6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model</a:t>
            </a:r>
            <a:endParaRPr sz="1800">
              <a:latin typeface="Roboto"/>
              <a:cs typeface="Roboto"/>
            </a:endParaRPr>
          </a:p>
          <a:p>
            <a:pPr marL="393700">
              <a:lnSpc>
                <a:spcPct val="100000"/>
              </a:lnSpc>
              <a:spcBef>
                <a:spcPts val="1085"/>
              </a:spcBef>
            </a:pP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selected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correct</a:t>
            </a:r>
            <a:r>
              <a:rPr sz="1800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or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not.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" y="238482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4076" y="0"/>
                </a:lnTo>
              </a:path>
            </a:pathLst>
          </a:custGeom>
          <a:ln w="6841">
            <a:solidFill>
              <a:srgbClr val="20202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5BD42D0-7808-4B49-B4BB-4B28AB9FFB88}"/>
              </a:ext>
            </a:extLst>
          </p:cNvPr>
          <p:cNvSpPr/>
          <p:nvPr/>
        </p:nvSpPr>
        <p:spPr>
          <a:xfrm>
            <a:off x="477075" y="0"/>
            <a:ext cx="8667115" cy="6858000"/>
          </a:xfrm>
          <a:custGeom>
            <a:avLst/>
            <a:gdLst/>
            <a:ahLst/>
            <a:cxnLst/>
            <a:rect l="l" t="t" r="r" b="b"/>
            <a:pathLst>
              <a:path w="8667115" h="6858000">
                <a:moveTo>
                  <a:pt x="513461" y="986155"/>
                </a:moveTo>
                <a:lnTo>
                  <a:pt x="129552" y="0"/>
                </a:lnTo>
                <a:lnTo>
                  <a:pt x="0" y="0"/>
                </a:lnTo>
                <a:lnTo>
                  <a:pt x="383908" y="986155"/>
                </a:lnTo>
                <a:lnTo>
                  <a:pt x="513461" y="986155"/>
                </a:lnTo>
                <a:close/>
              </a:path>
              <a:path w="8667115" h="6858000">
                <a:moveTo>
                  <a:pt x="8666924" y="6567805"/>
                </a:moveTo>
                <a:lnTo>
                  <a:pt x="513295" y="6567805"/>
                </a:lnTo>
                <a:lnTo>
                  <a:pt x="662863" y="6858000"/>
                </a:lnTo>
                <a:lnTo>
                  <a:pt x="8666924" y="6858000"/>
                </a:lnTo>
                <a:lnTo>
                  <a:pt x="8666924" y="6567805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11">
            <a:extLst>
              <a:ext uri="{FF2B5EF4-FFF2-40B4-BE49-F238E27FC236}">
                <a16:creationId xmlns:a16="http://schemas.microsoft.com/office/drawing/2014/main" id="{6F5E4FAA-425C-4F77-A0D2-712DAC8B4B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455" y="46736"/>
            <a:ext cx="3080386" cy="3869055"/>
          </a:xfrm>
          <a:prstGeom prst="rect">
            <a:avLst/>
          </a:prstGeom>
        </p:spPr>
      </p:pic>
      <p:sp>
        <p:nvSpPr>
          <p:cNvPr id="11" name="object 8">
            <a:extLst>
              <a:ext uri="{FF2B5EF4-FFF2-40B4-BE49-F238E27FC236}">
                <a16:creationId xmlns:a16="http://schemas.microsoft.com/office/drawing/2014/main" id="{5DCB5D49-7D08-4814-A5D3-CD4F865932AA}"/>
              </a:ext>
            </a:extLst>
          </p:cNvPr>
          <p:cNvSpPr txBox="1">
            <a:spLocks/>
          </p:cNvSpPr>
          <p:nvPr/>
        </p:nvSpPr>
        <p:spPr>
          <a:xfrm>
            <a:off x="4267200" y="1611884"/>
            <a:ext cx="3080385" cy="9398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6000" spc="-10" dirty="0">
                <a:solidFill>
                  <a:srgbClr val="FF8600"/>
                </a:solidFill>
                <a:latin typeface="Times New Roman"/>
                <a:cs typeface="Times New Roman"/>
              </a:rPr>
              <a:t>C</a:t>
            </a:r>
            <a:r>
              <a:rPr lang="en-IN" sz="4400" dirty="0">
                <a:solidFill>
                  <a:srgbClr val="FF8600"/>
                </a:solidFill>
                <a:latin typeface="Times New Roman"/>
                <a:cs typeface="Times New Roman"/>
              </a:rPr>
              <a:t>ONTENTS</a:t>
            </a:r>
            <a:endParaRPr lang="en-IN" sz="4400" dirty="0">
              <a:latin typeface="Times New Roman"/>
              <a:cs typeface="Times New Roman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DA81ECD5-D04F-4B88-8E67-D7EA30859EC1}"/>
              </a:ext>
            </a:extLst>
          </p:cNvPr>
          <p:cNvSpPr txBox="1"/>
          <p:nvPr/>
        </p:nvSpPr>
        <p:spPr>
          <a:xfrm>
            <a:off x="4267200" y="2836989"/>
            <a:ext cx="3349625" cy="225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40"/>
              </a:lnSpc>
              <a:spcBef>
                <a:spcPts val="100"/>
              </a:spcBef>
            </a:pPr>
            <a:r>
              <a:rPr sz="3000" spc="-5" dirty="0">
                <a:latin typeface="Cambria Math"/>
                <a:cs typeface="Cambria Math"/>
              </a:rPr>
              <a:t>▸</a:t>
            </a:r>
            <a:r>
              <a:rPr sz="2400" b="1" spc="-5" dirty="0">
                <a:latin typeface="Times New Roman"/>
                <a:cs typeface="Times New Roman"/>
              </a:rPr>
              <a:t>Introduction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3479"/>
              </a:lnSpc>
            </a:pPr>
            <a:r>
              <a:rPr sz="3000" spc="-5" dirty="0">
                <a:latin typeface="Cambria Math"/>
                <a:cs typeface="Cambria Math"/>
              </a:rPr>
              <a:t>▸</a:t>
            </a:r>
            <a:r>
              <a:rPr sz="2400" b="1" spc="-5" dirty="0">
                <a:latin typeface="Times New Roman"/>
                <a:cs typeface="Times New Roman"/>
              </a:rPr>
              <a:t>Proposed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Methodology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3479"/>
              </a:lnSpc>
            </a:pPr>
            <a:r>
              <a:rPr sz="3000" dirty="0">
                <a:latin typeface="Cambria Math"/>
                <a:cs typeface="Cambria Math"/>
              </a:rPr>
              <a:t>▸</a:t>
            </a:r>
            <a:r>
              <a:rPr sz="2400" b="1" dirty="0">
                <a:latin typeface="Times New Roman"/>
                <a:cs typeface="Times New Roman"/>
              </a:rPr>
              <a:t>Implementation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3479"/>
              </a:lnSpc>
            </a:pPr>
            <a:r>
              <a:rPr sz="3000" spc="-5" dirty="0">
                <a:latin typeface="Cambria Math"/>
                <a:cs typeface="Cambria Math"/>
              </a:rPr>
              <a:t>▸</a:t>
            </a:r>
            <a:r>
              <a:rPr sz="2400" b="1" spc="-5" dirty="0">
                <a:latin typeface="Times New Roman"/>
                <a:cs typeface="Times New Roman"/>
              </a:rPr>
              <a:t>Conclusion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3540"/>
              </a:lnSpc>
            </a:pPr>
            <a:r>
              <a:rPr sz="3000" spc="-5" dirty="0">
                <a:latin typeface="Cambria Math"/>
                <a:cs typeface="Cambria Math"/>
              </a:rPr>
              <a:t>▸</a:t>
            </a:r>
            <a:r>
              <a:rPr sz="2400" b="1" spc="-5" dirty="0">
                <a:latin typeface="Times New Roman"/>
                <a:cs typeface="Times New Roman"/>
              </a:rPr>
              <a:t>References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149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477079" y="0"/>
              <a:ext cx="513715" cy="986155"/>
            </a:xfrm>
            <a:custGeom>
              <a:avLst/>
              <a:gdLst/>
              <a:ahLst/>
              <a:cxnLst/>
              <a:rect l="l" t="t" r="r" b="b"/>
              <a:pathLst>
                <a:path w="513715" h="986155">
                  <a:moveTo>
                    <a:pt x="129552" y="0"/>
                  </a:moveTo>
                  <a:lnTo>
                    <a:pt x="0" y="0"/>
                  </a:lnTo>
                  <a:lnTo>
                    <a:pt x="383904" y="986154"/>
                  </a:lnTo>
                  <a:lnTo>
                    <a:pt x="513457" y="986154"/>
                  </a:lnTo>
                  <a:lnTo>
                    <a:pt x="129552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950" y="363854"/>
              <a:ext cx="7505700" cy="998855"/>
            </a:xfrm>
            <a:custGeom>
              <a:avLst/>
              <a:gdLst/>
              <a:ahLst/>
              <a:cxnLst/>
              <a:rect l="l" t="t" r="r" b="b"/>
              <a:pathLst>
                <a:path w="7505700" h="998855">
                  <a:moveTo>
                    <a:pt x="6990842" y="0"/>
                  </a:moveTo>
                  <a:lnTo>
                    <a:pt x="0" y="0"/>
                  </a:lnTo>
                  <a:lnTo>
                    <a:pt x="514807" y="998728"/>
                  </a:lnTo>
                  <a:lnTo>
                    <a:pt x="7505700" y="998728"/>
                  </a:lnTo>
                  <a:lnTo>
                    <a:pt x="6990842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0371" y="363854"/>
              <a:ext cx="8154034" cy="6494145"/>
            </a:xfrm>
            <a:custGeom>
              <a:avLst/>
              <a:gdLst/>
              <a:ahLst/>
              <a:cxnLst/>
              <a:rect l="l" t="t" r="r" b="b"/>
              <a:pathLst>
                <a:path w="8154034" h="6494145">
                  <a:moveTo>
                    <a:pt x="8153628" y="6203950"/>
                  </a:moveTo>
                  <a:lnTo>
                    <a:pt x="0" y="6203950"/>
                  </a:lnTo>
                  <a:lnTo>
                    <a:pt x="149567" y="6494145"/>
                  </a:lnTo>
                  <a:lnTo>
                    <a:pt x="8153628" y="6494145"/>
                  </a:lnTo>
                  <a:lnTo>
                    <a:pt x="8153628" y="6203950"/>
                  </a:lnTo>
                  <a:close/>
                </a:path>
                <a:path w="8154034" h="6494145">
                  <a:moveTo>
                    <a:pt x="8153628" y="73685"/>
                  </a:moveTo>
                  <a:lnTo>
                    <a:pt x="8115655" y="0"/>
                  </a:lnTo>
                  <a:lnTo>
                    <a:pt x="6871182" y="0"/>
                  </a:lnTo>
                  <a:lnTo>
                    <a:pt x="7386040" y="998728"/>
                  </a:lnTo>
                  <a:lnTo>
                    <a:pt x="8153628" y="998728"/>
                  </a:lnTo>
                  <a:lnTo>
                    <a:pt x="8153628" y="73685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3944" y="467690"/>
            <a:ext cx="32372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ONCLUSION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4852" y="1802129"/>
            <a:ext cx="763460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marR="5080" indent="-18415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 this project,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all the steps performed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from Data collecting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Model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deployment.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In this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project, classification Learning algorithms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different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libraries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are used.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During</a:t>
            </a:r>
            <a:r>
              <a:rPr sz="1800" spc="20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Model</a:t>
            </a:r>
            <a:r>
              <a:rPr sz="1800" spc="1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evaluation,</a:t>
            </a:r>
            <a:r>
              <a:rPr sz="1800" spc="2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we</a:t>
            </a:r>
            <a:r>
              <a:rPr sz="1800" spc="1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compare</a:t>
            </a:r>
            <a:r>
              <a:rPr sz="1800" spc="2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machine</a:t>
            </a:r>
            <a:r>
              <a:rPr sz="1800" spc="1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learning</a:t>
            </a:r>
            <a:r>
              <a:rPr sz="1800" spc="1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algorithms</a:t>
            </a:r>
            <a:r>
              <a:rPr sz="1800" spc="20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800" spc="2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1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basis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accuracy score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 find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best one. 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So,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 best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accuracy was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given 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by </a:t>
            </a:r>
            <a:r>
              <a:rPr sz="1800" spc="-175" dirty="0">
                <a:solidFill>
                  <a:srgbClr val="212121"/>
                </a:solidFill>
                <a:latin typeface="Roboto"/>
                <a:cs typeface="Roboto"/>
              </a:rPr>
              <a:t>K- </a:t>
            </a:r>
            <a:r>
              <a:rPr sz="1800" spc="-17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Nearest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Neighbors </a:t>
            </a:r>
            <a:r>
              <a:rPr sz="1800" spc="5" dirty="0">
                <a:solidFill>
                  <a:srgbClr val="212121"/>
                </a:solidFill>
                <a:latin typeface="Roboto"/>
                <a:cs typeface="Roboto"/>
              </a:rPr>
              <a:t>(KNN).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Model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 perfectly predicting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person suffering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from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diabetes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disease.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296" y="36855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20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39" y="238482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4076" y="0"/>
                </a:lnTo>
              </a:path>
            </a:pathLst>
          </a:custGeom>
          <a:ln w="6841">
            <a:solidFill>
              <a:srgbClr val="20202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477079" y="0"/>
              <a:ext cx="513715" cy="986155"/>
            </a:xfrm>
            <a:custGeom>
              <a:avLst/>
              <a:gdLst/>
              <a:ahLst/>
              <a:cxnLst/>
              <a:rect l="l" t="t" r="r" b="b"/>
              <a:pathLst>
                <a:path w="513715" h="986155">
                  <a:moveTo>
                    <a:pt x="129552" y="0"/>
                  </a:moveTo>
                  <a:lnTo>
                    <a:pt x="0" y="0"/>
                  </a:lnTo>
                  <a:lnTo>
                    <a:pt x="383904" y="986154"/>
                  </a:lnTo>
                  <a:lnTo>
                    <a:pt x="513457" y="986154"/>
                  </a:lnTo>
                  <a:lnTo>
                    <a:pt x="129552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950" y="363854"/>
              <a:ext cx="7505700" cy="998855"/>
            </a:xfrm>
            <a:custGeom>
              <a:avLst/>
              <a:gdLst/>
              <a:ahLst/>
              <a:cxnLst/>
              <a:rect l="l" t="t" r="r" b="b"/>
              <a:pathLst>
                <a:path w="7505700" h="998855">
                  <a:moveTo>
                    <a:pt x="6990842" y="0"/>
                  </a:moveTo>
                  <a:lnTo>
                    <a:pt x="0" y="0"/>
                  </a:lnTo>
                  <a:lnTo>
                    <a:pt x="514807" y="998728"/>
                  </a:lnTo>
                  <a:lnTo>
                    <a:pt x="7505700" y="998728"/>
                  </a:lnTo>
                  <a:lnTo>
                    <a:pt x="6990842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0371" y="363854"/>
              <a:ext cx="8154034" cy="6494145"/>
            </a:xfrm>
            <a:custGeom>
              <a:avLst/>
              <a:gdLst/>
              <a:ahLst/>
              <a:cxnLst/>
              <a:rect l="l" t="t" r="r" b="b"/>
              <a:pathLst>
                <a:path w="8154034" h="6494145">
                  <a:moveTo>
                    <a:pt x="8153628" y="6203950"/>
                  </a:moveTo>
                  <a:lnTo>
                    <a:pt x="0" y="6203950"/>
                  </a:lnTo>
                  <a:lnTo>
                    <a:pt x="149567" y="6494145"/>
                  </a:lnTo>
                  <a:lnTo>
                    <a:pt x="8153628" y="6494145"/>
                  </a:lnTo>
                  <a:lnTo>
                    <a:pt x="8153628" y="6203950"/>
                  </a:lnTo>
                  <a:close/>
                </a:path>
                <a:path w="8154034" h="6494145">
                  <a:moveTo>
                    <a:pt x="8153628" y="73685"/>
                  </a:moveTo>
                  <a:lnTo>
                    <a:pt x="8115655" y="0"/>
                  </a:lnTo>
                  <a:lnTo>
                    <a:pt x="6871182" y="0"/>
                  </a:lnTo>
                  <a:lnTo>
                    <a:pt x="7386040" y="998728"/>
                  </a:lnTo>
                  <a:lnTo>
                    <a:pt x="8153628" y="998728"/>
                  </a:lnTo>
                  <a:lnTo>
                    <a:pt x="8153628" y="73685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3944" y="467690"/>
            <a:ext cx="32111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EFERENCES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296" y="36855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21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39" y="238482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4076" y="0"/>
                </a:lnTo>
              </a:path>
            </a:pathLst>
          </a:custGeom>
          <a:ln w="6841">
            <a:solidFill>
              <a:srgbClr val="20202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9644" y="2034240"/>
            <a:ext cx="7508240" cy="20840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180"/>
              </a:spcBef>
              <a:buAutoNum type="romanUcPeriod"/>
              <a:tabLst>
                <a:tab pos="413384" algn="l"/>
                <a:tab pos="414020" algn="l"/>
              </a:tabLst>
            </a:pPr>
            <a:r>
              <a:rPr sz="1800" spc="-5" dirty="0">
                <a:latin typeface="Times New Roman"/>
                <a:cs typeface="Times New Roman"/>
              </a:rPr>
              <a:t>https:/</a:t>
            </a:r>
            <a:r>
              <a:rPr sz="1800" spc="-5" dirty="0">
                <a:latin typeface="Times New Roman"/>
                <a:cs typeface="Times New Roman"/>
                <a:hlinkClick r:id="rId2"/>
              </a:rPr>
              <a:t>/www.kaggle.com/uciml/pim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  <a:hlinkClick r:id="rId2"/>
              </a:rPr>
              <a:t>-indians-diabetes-database</a:t>
            </a:r>
            <a:endParaRPr sz="1800">
              <a:latin typeface="Times New Roman"/>
              <a:cs typeface="Times New Roman"/>
            </a:endParaRPr>
          </a:p>
          <a:p>
            <a:pPr marL="413384" marR="116839" indent="-401320">
              <a:lnSpc>
                <a:spcPct val="150000"/>
              </a:lnSpc>
              <a:buFont typeface="Times New Roman"/>
              <a:buAutoNum type="romanUcPeriod"/>
              <a:tabLst>
                <a:tab pos="467995" algn="l"/>
                <a:tab pos="468630" algn="l"/>
              </a:tabLst>
            </a:pPr>
            <a:r>
              <a:rPr dirty="0"/>
              <a:t>	</a:t>
            </a:r>
            <a:r>
              <a:rPr sz="1800" dirty="0">
                <a:latin typeface="Times New Roman"/>
                <a:cs typeface="Times New Roman"/>
              </a:rPr>
              <a:t>Vapnik,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V.</a:t>
            </a:r>
            <a:r>
              <a:rPr sz="1800" dirty="0">
                <a:latin typeface="MS Gothic"/>
                <a:cs typeface="MS Gothic"/>
              </a:rPr>
              <a:t>．</a:t>
            </a:r>
            <a:r>
              <a:rPr sz="1800" dirty="0">
                <a:latin typeface="Times New Roman"/>
                <a:cs typeface="Times New Roman"/>
              </a:rPr>
              <a:t>Statistical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theory.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1998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(Vol. 3).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MS Gothic"/>
                <a:cs typeface="MS Gothic"/>
              </a:rPr>
              <a:t>．</a:t>
            </a:r>
            <a:r>
              <a:rPr sz="1800" spc="-5" dirty="0">
                <a:latin typeface="Times New Roman"/>
                <a:cs typeface="Times New Roman"/>
              </a:rPr>
              <a:t>New</a:t>
            </a:r>
            <a:r>
              <a:rPr sz="1800" dirty="0">
                <a:latin typeface="Times New Roman"/>
                <a:cs typeface="Times New Roman"/>
              </a:rPr>
              <a:t> York,</a:t>
            </a:r>
            <a:r>
              <a:rPr sz="1800" spc="-5" dirty="0">
                <a:latin typeface="Times New Roman"/>
                <a:cs typeface="Times New Roman"/>
              </a:rPr>
              <a:t> NY</a:t>
            </a:r>
            <a:r>
              <a:rPr sz="1800" spc="-5" dirty="0">
                <a:latin typeface="MS Gothic"/>
                <a:cs typeface="MS Gothic"/>
              </a:rPr>
              <a:t>： </a:t>
            </a:r>
            <a:r>
              <a:rPr sz="1800" spc="-885" dirty="0">
                <a:latin typeface="MS Gothic"/>
                <a:cs typeface="MS Gothic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Wiley</a:t>
            </a:r>
            <a:r>
              <a:rPr sz="1800" dirty="0">
                <a:latin typeface="MS Gothic"/>
                <a:cs typeface="MS Gothic"/>
              </a:rPr>
              <a:t>，</a:t>
            </a:r>
            <a:r>
              <a:rPr sz="1800" dirty="0">
                <a:latin typeface="Times New Roman"/>
                <a:cs typeface="Times New Roman"/>
              </a:rPr>
              <a:t>1998</a:t>
            </a:r>
            <a:r>
              <a:rPr sz="1800" dirty="0">
                <a:latin typeface="MS Gothic"/>
                <a:cs typeface="MS Gothic"/>
              </a:rPr>
              <a:t>：</a:t>
            </a:r>
            <a:r>
              <a:rPr sz="1800" dirty="0">
                <a:latin typeface="Times New Roman"/>
                <a:cs typeface="Times New Roman"/>
              </a:rPr>
              <a:t>Chapter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10-11,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pp.401-492</a:t>
            </a:r>
            <a:endParaRPr sz="1800">
              <a:latin typeface="Times New Roman"/>
              <a:cs typeface="Times New Roman"/>
            </a:endParaRPr>
          </a:p>
          <a:p>
            <a:pPr marL="413384" indent="-401320">
              <a:lnSpc>
                <a:spcPct val="100000"/>
              </a:lnSpc>
              <a:spcBef>
                <a:spcPts val="1080"/>
              </a:spcBef>
              <a:buAutoNum type="romanUcPeriod"/>
              <a:tabLst>
                <a:tab pos="414020" algn="l"/>
              </a:tabLst>
            </a:pPr>
            <a:r>
              <a:rPr sz="1800" dirty="0">
                <a:latin typeface="Times New Roman"/>
                <a:cs typeface="Times New Roman"/>
              </a:rPr>
              <a:t>Research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Diabetes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cite</a:t>
            </a:r>
            <a:endParaRPr sz="18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article: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Jingyu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Xue </a:t>
            </a:r>
            <a:r>
              <a:rPr sz="1800" dirty="0">
                <a:latin typeface="Times New Roman"/>
                <a:cs typeface="Times New Roman"/>
              </a:rPr>
              <a:t>et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2020 J.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Phys.: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Conf.</a:t>
            </a:r>
            <a:r>
              <a:rPr sz="1800" spc="-5" dirty="0">
                <a:latin typeface="Times New Roman"/>
                <a:cs typeface="Times New Roman"/>
              </a:rPr>
              <a:t> Ser.</a:t>
            </a:r>
            <a:r>
              <a:rPr sz="1800" dirty="0">
                <a:latin typeface="Times New Roman"/>
                <a:cs typeface="Times New Roman"/>
              </a:rPr>
              <a:t> 1684 012062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9D0E-B47C-46F3-8C7B-7CCAF94F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61" y="2819400"/>
            <a:ext cx="8154034" cy="2438400"/>
          </a:xfrm>
        </p:spPr>
        <p:txBody>
          <a:bodyPr>
            <a:normAutofit/>
          </a:bodyPr>
          <a:lstStyle/>
          <a:p>
            <a:r>
              <a: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THANK YOU!!</a:t>
            </a:r>
            <a:endParaRPr lang="en-I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9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3944" y="420446"/>
            <a:ext cx="377444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IN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ntroduction</a:t>
            </a:r>
            <a:endParaRPr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1607565"/>
            <a:ext cx="7683500" cy="435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3000" spc="130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Diabetes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a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most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common</a:t>
            </a:r>
            <a:r>
              <a:rPr sz="18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disease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these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world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affecting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major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part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 the</a:t>
            </a:r>
            <a:endParaRPr sz="1800">
              <a:latin typeface="Times New Roman"/>
              <a:cs typeface="Times New Roman"/>
            </a:endParaRPr>
          </a:p>
          <a:p>
            <a:pPr marL="467995" marR="5080">
              <a:lnSpc>
                <a:spcPts val="3840"/>
              </a:lnSpc>
              <a:spcBef>
                <a:spcPts val="170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population.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Although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global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concern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but still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part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 population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are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unaware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deal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with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  <a:p>
            <a:pPr marL="467995" marR="988060" indent="-455930">
              <a:lnSpc>
                <a:spcPts val="3840"/>
              </a:lnSpc>
            </a:pPr>
            <a:r>
              <a:rPr sz="300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3000" spc="125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Inability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pancreas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produce required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insulin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inability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use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it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properly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convert glucose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into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energy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cause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 Diabetes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300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3000" spc="125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Diabetes</a:t>
            </a:r>
            <a:r>
              <a:rPr sz="18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majorly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3 types</a:t>
            </a:r>
            <a:r>
              <a:rPr sz="18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59130" indent="-248920">
              <a:lnSpc>
                <a:spcPct val="100000"/>
              </a:lnSpc>
              <a:spcBef>
                <a:spcPts val="1440"/>
              </a:spcBef>
              <a:buAutoNum type="arabicParenR"/>
              <a:tabLst>
                <a:tab pos="659130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Diabetes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Mellitus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Type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1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Diabetes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Type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2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Diabetes</a:t>
            </a:r>
            <a:endParaRPr sz="1800">
              <a:latin typeface="Times New Roman"/>
              <a:cs typeface="Times New Roman"/>
            </a:endParaRPr>
          </a:p>
          <a:p>
            <a:pPr marL="659130" indent="-248920">
              <a:lnSpc>
                <a:spcPct val="100000"/>
              </a:lnSpc>
              <a:spcBef>
                <a:spcPts val="1680"/>
              </a:spcBef>
              <a:buAutoNum type="arabicParenR"/>
              <a:tabLst>
                <a:tab pos="659130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Gestational</a:t>
            </a:r>
            <a:r>
              <a:rPr sz="18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Diabetes</a:t>
            </a:r>
            <a:endParaRPr sz="1800">
              <a:latin typeface="Times New Roman"/>
              <a:cs typeface="Times New Roman"/>
            </a:endParaRPr>
          </a:p>
          <a:p>
            <a:pPr marL="659130" indent="-248920">
              <a:lnSpc>
                <a:spcPct val="100000"/>
              </a:lnSpc>
              <a:spcBef>
                <a:spcPts val="1680"/>
              </a:spcBef>
              <a:buAutoNum type="arabicParenR"/>
              <a:tabLst>
                <a:tab pos="659130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Diabetes</a:t>
            </a:r>
            <a:r>
              <a:rPr sz="1800" spc="-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Insipidus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540" y="36855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5410200"/>
            <a:ext cx="35814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540" y="36855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138173"/>
            <a:ext cx="7882255" cy="395795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3695" marR="191770" indent="-341630">
              <a:lnSpc>
                <a:spcPct val="118900"/>
              </a:lnSpc>
              <a:spcBef>
                <a:spcPts val="20"/>
              </a:spcBef>
            </a:pPr>
            <a:r>
              <a:rPr sz="3000" spc="45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1800" spc="45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Science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8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 intersection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with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artificial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intelligence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but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r>
              <a:rPr sz="18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subset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artificial intelligence. This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means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that technique which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uses some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techniques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artificial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intelligence,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machine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learning,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deep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learning.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361950" marR="5080" indent="-349250">
              <a:lnSpc>
                <a:spcPct val="90000"/>
              </a:lnSpc>
            </a:pPr>
            <a:r>
              <a:rPr sz="300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3000" spc="35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800" spc="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using</a:t>
            </a:r>
            <a:r>
              <a:rPr sz="1800" spc="1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8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techniques</a:t>
            </a:r>
            <a:r>
              <a:rPr sz="1800" spc="1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800" spc="1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first</a:t>
            </a:r>
            <a:r>
              <a:rPr sz="1800" spc="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visualized,</a:t>
            </a:r>
            <a:r>
              <a:rPr sz="1800" spc="1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then</a:t>
            </a:r>
            <a:r>
              <a:rPr sz="1800" spc="1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builds</a:t>
            </a:r>
            <a:r>
              <a:rPr sz="1800" spc="1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model,</a:t>
            </a:r>
            <a:r>
              <a:rPr sz="1800" spc="1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spc="1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at</a:t>
            </a:r>
            <a:r>
              <a:rPr sz="18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last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do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prediction.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353695" marR="3106420" indent="-341630">
              <a:lnSpc>
                <a:spcPct val="110000"/>
              </a:lnSpc>
            </a:pPr>
            <a:r>
              <a:rPr sz="3000" spc="8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1800" spc="80" dirty="0">
                <a:solidFill>
                  <a:srgbClr val="212121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 art and science of drawing actionable 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insights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from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these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can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used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353695" marR="3106420">
              <a:lnSpc>
                <a:spcPct val="127800"/>
              </a:lnSpc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various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industries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but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using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Health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industry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need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caution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proper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7900" y="444500"/>
            <a:ext cx="5130800" cy="558800"/>
            <a:chOff x="977900" y="444500"/>
            <a:chExt cx="5130800" cy="558800"/>
          </a:xfrm>
        </p:grpSpPr>
        <p:sp>
          <p:nvSpPr>
            <p:cNvPr id="5" name="object 5"/>
            <p:cNvSpPr/>
            <p:nvPr/>
          </p:nvSpPr>
          <p:spPr>
            <a:xfrm>
              <a:off x="990600" y="457200"/>
              <a:ext cx="5105400" cy="533400"/>
            </a:xfrm>
            <a:custGeom>
              <a:avLst/>
              <a:gdLst/>
              <a:ahLst/>
              <a:cxnLst/>
              <a:rect l="l" t="t" r="r" b="b"/>
              <a:pathLst>
                <a:path w="5105400" h="533400">
                  <a:moveTo>
                    <a:pt x="5105400" y="0"/>
                  </a:moveTo>
                  <a:lnTo>
                    <a:pt x="133350" y="0"/>
                  </a:lnTo>
                  <a:lnTo>
                    <a:pt x="0" y="533400"/>
                  </a:lnTo>
                  <a:lnTo>
                    <a:pt x="4972050" y="533400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600" y="457200"/>
              <a:ext cx="5105400" cy="533400"/>
            </a:xfrm>
            <a:custGeom>
              <a:avLst/>
              <a:gdLst/>
              <a:ahLst/>
              <a:cxnLst/>
              <a:rect l="l" t="t" r="r" b="b"/>
              <a:pathLst>
                <a:path w="5105400" h="533400">
                  <a:moveTo>
                    <a:pt x="0" y="533400"/>
                  </a:moveTo>
                  <a:lnTo>
                    <a:pt x="133350" y="0"/>
                  </a:lnTo>
                  <a:lnTo>
                    <a:pt x="5105400" y="0"/>
                  </a:lnTo>
                  <a:lnTo>
                    <a:pt x="4972050" y="53340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50669" y="485597"/>
            <a:ext cx="1969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83300" y="444500"/>
            <a:ext cx="2770505" cy="5576570"/>
            <a:chOff x="6083300" y="444500"/>
            <a:chExt cx="2770505" cy="5576570"/>
          </a:xfrm>
        </p:grpSpPr>
        <p:sp>
          <p:nvSpPr>
            <p:cNvPr id="9" name="object 9"/>
            <p:cNvSpPr/>
            <p:nvPr/>
          </p:nvSpPr>
          <p:spPr>
            <a:xfrm>
              <a:off x="6096000" y="4572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762000" y="0"/>
                  </a:moveTo>
                  <a:lnTo>
                    <a:pt x="133350" y="0"/>
                  </a:lnTo>
                  <a:lnTo>
                    <a:pt x="0" y="533400"/>
                  </a:lnTo>
                  <a:lnTo>
                    <a:pt x="628650" y="5334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6000" y="4572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533400"/>
                  </a:moveTo>
                  <a:lnTo>
                    <a:pt x="133350" y="0"/>
                  </a:lnTo>
                  <a:lnTo>
                    <a:pt x="762000" y="0"/>
                  </a:lnTo>
                  <a:lnTo>
                    <a:pt x="628650" y="53340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BB6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0676" y="3656076"/>
              <a:ext cx="2595372" cy="22783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83300" y="3568699"/>
              <a:ext cx="2770505" cy="2452370"/>
            </a:xfrm>
            <a:custGeom>
              <a:avLst/>
              <a:gdLst/>
              <a:ahLst/>
              <a:cxnLst/>
              <a:rect l="l" t="t" r="r" b="b"/>
              <a:pathLst>
                <a:path w="2770504" h="2452370">
                  <a:moveTo>
                    <a:pt x="2699385" y="71120"/>
                  </a:moveTo>
                  <a:lnTo>
                    <a:pt x="2681605" y="71120"/>
                  </a:lnTo>
                  <a:lnTo>
                    <a:pt x="2681605" y="88900"/>
                  </a:lnTo>
                  <a:lnTo>
                    <a:pt x="2681605" y="2363470"/>
                  </a:lnTo>
                  <a:lnTo>
                    <a:pt x="88900" y="2363470"/>
                  </a:lnTo>
                  <a:lnTo>
                    <a:pt x="88900" y="88900"/>
                  </a:lnTo>
                  <a:lnTo>
                    <a:pt x="2681605" y="88900"/>
                  </a:lnTo>
                  <a:lnTo>
                    <a:pt x="268160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363470"/>
                  </a:lnTo>
                  <a:lnTo>
                    <a:pt x="71120" y="2381250"/>
                  </a:lnTo>
                  <a:lnTo>
                    <a:pt x="2699385" y="2381250"/>
                  </a:lnTo>
                  <a:lnTo>
                    <a:pt x="2699385" y="2364028"/>
                  </a:lnTo>
                  <a:lnTo>
                    <a:pt x="2699385" y="2363470"/>
                  </a:lnTo>
                  <a:lnTo>
                    <a:pt x="2699385" y="88900"/>
                  </a:lnTo>
                  <a:lnTo>
                    <a:pt x="2699385" y="71120"/>
                  </a:lnTo>
                  <a:close/>
                </a:path>
                <a:path w="2770504" h="2452370">
                  <a:moveTo>
                    <a:pt x="2770505" y="0"/>
                  </a:moveTo>
                  <a:lnTo>
                    <a:pt x="2717165" y="0"/>
                  </a:lnTo>
                  <a:lnTo>
                    <a:pt x="2717165" y="53340"/>
                  </a:lnTo>
                  <a:lnTo>
                    <a:pt x="2717165" y="2399030"/>
                  </a:lnTo>
                  <a:lnTo>
                    <a:pt x="53340" y="2399030"/>
                  </a:lnTo>
                  <a:lnTo>
                    <a:pt x="53340" y="53340"/>
                  </a:lnTo>
                  <a:lnTo>
                    <a:pt x="2717165" y="53340"/>
                  </a:lnTo>
                  <a:lnTo>
                    <a:pt x="271716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399030"/>
                  </a:lnTo>
                  <a:lnTo>
                    <a:pt x="0" y="2452370"/>
                  </a:lnTo>
                  <a:lnTo>
                    <a:pt x="2770505" y="2452370"/>
                  </a:lnTo>
                  <a:lnTo>
                    <a:pt x="2770505" y="2399588"/>
                  </a:lnTo>
                  <a:lnTo>
                    <a:pt x="2770505" y="2399030"/>
                  </a:lnTo>
                  <a:lnTo>
                    <a:pt x="2770505" y="53340"/>
                  </a:lnTo>
                  <a:lnTo>
                    <a:pt x="2770505" y="0"/>
                  </a:lnTo>
                  <a:close/>
                </a:path>
              </a:pathLst>
            </a:custGeom>
            <a:solidFill>
              <a:srgbClr val="EE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2">
            <a:extLst>
              <a:ext uri="{FF2B5EF4-FFF2-40B4-BE49-F238E27FC236}">
                <a16:creationId xmlns:a16="http://schemas.microsoft.com/office/drawing/2014/main" id="{DDFAAA2E-0FC3-4817-A422-8AC2AB1E21D4}"/>
              </a:ext>
            </a:extLst>
          </p:cNvPr>
          <p:cNvSpPr/>
          <p:nvPr/>
        </p:nvSpPr>
        <p:spPr>
          <a:xfrm>
            <a:off x="477075" y="0"/>
            <a:ext cx="8667115" cy="6858000"/>
          </a:xfrm>
          <a:custGeom>
            <a:avLst/>
            <a:gdLst/>
            <a:ahLst/>
            <a:cxnLst/>
            <a:rect l="l" t="t" r="r" b="b"/>
            <a:pathLst>
              <a:path w="8667115" h="6858000">
                <a:moveTo>
                  <a:pt x="513461" y="986155"/>
                </a:moveTo>
                <a:lnTo>
                  <a:pt x="129552" y="0"/>
                </a:lnTo>
                <a:lnTo>
                  <a:pt x="0" y="0"/>
                </a:lnTo>
                <a:lnTo>
                  <a:pt x="383908" y="986155"/>
                </a:lnTo>
                <a:lnTo>
                  <a:pt x="513461" y="986155"/>
                </a:lnTo>
                <a:close/>
              </a:path>
              <a:path w="8667115" h="6858000">
                <a:moveTo>
                  <a:pt x="8666924" y="6567805"/>
                </a:moveTo>
                <a:lnTo>
                  <a:pt x="513295" y="6567805"/>
                </a:lnTo>
                <a:lnTo>
                  <a:pt x="662863" y="6858000"/>
                </a:lnTo>
                <a:lnTo>
                  <a:pt x="8666924" y="6858000"/>
                </a:lnTo>
                <a:lnTo>
                  <a:pt x="8666924" y="6567805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540" y="36855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302765"/>
            <a:ext cx="7557770" cy="43548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10209" marR="5080" indent="-398145">
              <a:lnSpc>
                <a:spcPts val="3840"/>
              </a:lnSpc>
              <a:spcBef>
                <a:spcPts val="25"/>
              </a:spcBef>
            </a:pPr>
            <a:r>
              <a:rPr sz="3000" spc="3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1800" spc="30" dirty="0">
                <a:solidFill>
                  <a:srgbClr val="212121"/>
                </a:solidFill>
                <a:latin typeface="Times New Roman"/>
                <a:cs typeface="Times New Roman"/>
              </a:rPr>
              <a:t>Machine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Learning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subset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 Artificial Intelligence. It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 algorithms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train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on a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set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to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make</a:t>
            </a:r>
            <a:r>
              <a:rPr sz="18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predictions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take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actions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order</a:t>
            </a:r>
            <a:r>
              <a:rPr sz="18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optimize</a:t>
            </a:r>
            <a:endParaRPr sz="1800">
              <a:latin typeface="Times New Roman"/>
              <a:cs typeface="Times New Roman"/>
            </a:endParaRPr>
          </a:p>
          <a:p>
            <a:pPr marL="410209">
              <a:lnSpc>
                <a:spcPct val="100000"/>
              </a:lnSpc>
              <a:spcBef>
                <a:spcPts val="1275"/>
              </a:spcBef>
            </a:pP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some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systems.</a:t>
            </a:r>
            <a:endParaRPr sz="1800">
              <a:latin typeface="Times New Roman"/>
              <a:cs typeface="Times New Roman"/>
            </a:endParaRPr>
          </a:p>
          <a:p>
            <a:pPr marL="410209" marR="247015" indent="-398145">
              <a:lnSpc>
                <a:spcPts val="3840"/>
              </a:lnSpc>
              <a:spcBef>
                <a:spcPts val="409"/>
              </a:spcBef>
            </a:pPr>
            <a:r>
              <a:rPr sz="300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3000" spc="5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technique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which computer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program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learn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from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experiences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past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experiences.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Then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specifically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related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performs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task.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300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3000" spc="15" dirty="0">
                <a:solidFill>
                  <a:srgbClr val="FF86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Machine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Learning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algorithm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create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model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using</a:t>
            </a:r>
            <a:r>
              <a:rPr sz="18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sample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data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training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3000" spc="6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1800" spc="6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steps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involved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machine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learning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are:-</a:t>
            </a:r>
            <a:endParaRPr sz="1800">
              <a:latin typeface="Times New Roman"/>
              <a:cs typeface="Times New Roman"/>
            </a:endParaRPr>
          </a:p>
          <a:p>
            <a:pPr marL="547370" indent="-137795">
              <a:lnSpc>
                <a:spcPct val="100000"/>
              </a:lnSpc>
              <a:spcBef>
                <a:spcPts val="1440"/>
              </a:spcBef>
              <a:buChar char="•"/>
              <a:tabLst>
                <a:tab pos="548005" algn="l"/>
                <a:tab pos="3756025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Problem Identification	•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Collection</a:t>
            </a:r>
            <a:r>
              <a:rPr sz="18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validation</a:t>
            </a:r>
            <a:endParaRPr sz="1800">
              <a:latin typeface="Times New Roman"/>
              <a:cs typeface="Times New Roman"/>
            </a:endParaRPr>
          </a:p>
          <a:p>
            <a:pPr marL="547370" indent="-137795">
              <a:lnSpc>
                <a:spcPct val="100000"/>
              </a:lnSpc>
              <a:spcBef>
                <a:spcPts val="1680"/>
              </a:spcBef>
              <a:buChar char="•"/>
              <a:tabLst>
                <a:tab pos="548005" algn="l"/>
                <a:tab pos="3774440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Model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Building	•</a:t>
            </a:r>
            <a:r>
              <a:rPr sz="1800" spc="-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Feedback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7900" y="444500"/>
            <a:ext cx="5130800" cy="558800"/>
            <a:chOff x="977900" y="444500"/>
            <a:chExt cx="5130800" cy="558800"/>
          </a:xfrm>
        </p:grpSpPr>
        <p:sp>
          <p:nvSpPr>
            <p:cNvPr id="5" name="object 5"/>
            <p:cNvSpPr/>
            <p:nvPr/>
          </p:nvSpPr>
          <p:spPr>
            <a:xfrm>
              <a:off x="990600" y="457200"/>
              <a:ext cx="5105400" cy="533400"/>
            </a:xfrm>
            <a:custGeom>
              <a:avLst/>
              <a:gdLst/>
              <a:ahLst/>
              <a:cxnLst/>
              <a:rect l="l" t="t" r="r" b="b"/>
              <a:pathLst>
                <a:path w="5105400" h="533400">
                  <a:moveTo>
                    <a:pt x="5105400" y="0"/>
                  </a:moveTo>
                  <a:lnTo>
                    <a:pt x="133350" y="0"/>
                  </a:lnTo>
                  <a:lnTo>
                    <a:pt x="0" y="533400"/>
                  </a:lnTo>
                  <a:lnTo>
                    <a:pt x="4972050" y="533400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600" y="457200"/>
              <a:ext cx="5105400" cy="533400"/>
            </a:xfrm>
            <a:custGeom>
              <a:avLst/>
              <a:gdLst/>
              <a:ahLst/>
              <a:cxnLst/>
              <a:rect l="l" t="t" r="r" b="b"/>
              <a:pathLst>
                <a:path w="5105400" h="533400">
                  <a:moveTo>
                    <a:pt x="0" y="533400"/>
                  </a:moveTo>
                  <a:lnTo>
                    <a:pt x="133350" y="0"/>
                  </a:lnTo>
                  <a:lnTo>
                    <a:pt x="5105400" y="0"/>
                  </a:lnTo>
                  <a:lnTo>
                    <a:pt x="4972050" y="53340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50669" y="485597"/>
            <a:ext cx="2836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83300" y="444500"/>
            <a:ext cx="787400" cy="558800"/>
            <a:chOff x="6083300" y="444500"/>
            <a:chExt cx="787400" cy="558800"/>
          </a:xfrm>
        </p:grpSpPr>
        <p:sp>
          <p:nvSpPr>
            <p:cNvPr id="9" name="object 9"/>
            <p:cNvSpPr/>
            <p:nvPr/>
          </p:nvSpPr>
          <p:spPr>
            <a:xfrm>
              <a:off x="6096000" y="4572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762000" y="0"/>
                  </a:moveTo>
                  <a:lnTo>
                    <a:pt x="133350" y="0"/>
                  </a:lnTo>
                  <a:lnTo>
                    <a:pt x="0" y="533400"/>
                  </a:lnTo>
                  <a:lnTo>
                    <a:pt x="628650" y="5334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6000" y="4572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533400"/>
                  </a:moveTo>
                  <a:lnTo>
                    <a:pt x="133350" y="0"/>
                  </a:lnTo>
                  <a:lnTo>
                    <a:pt x="762000" y="0"/>
                  </a:lnTo>
                  <a:lnTo>
                    <a:pt x="628650" y="53340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BB6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2">
            <a:extLst>
              <a:ext uri="{FF2B5EF4-FFF2-40B4-BE49-F238E27FC236}">
                <a16:creationId xmlns:a16="http://schemas.microsoft.com/office/drawing/2014/main" id="{E2DCF28F-8FE2-4220-AF36-0D0F36EBBBD5}"/>
              </a:ext>
            </a:extLst>
          </p:cNvPr>
          <p:cNvSpPr/>
          <p:nvPr/>
        </p:nvSpPr>
        <p:spPr>
          <a:xfrm>
            <a:off x="477075" y="0"/>
            <a:ext cx="8667115" cy="6858000"/>
          </a:xfrm>
          <a:custGeom>
            <a:avLst/>
            <a:gdLst/>
            <a:ahLst/>
            <a:cxnLst/>
            <a:rect l="l" t="t" r="r" b="b"/>
            <a:pathLst>
              <a:path w="8667115" h="6858000">
                <a:moveTo>
                  <a:pt x="513461" y="986155"/>
                </a:moveTo>
                <a:lnTo>
                  <a:pt x="129552" y="0"/>
                </a:lnTo>
                <a:lnTo>
                  <a:pt x="0" y="0"/>
                </a:lnTo>
                <a:lnTo>
                  <a:pt x="383908" y="986155"/>
                </a:lnTo>
                <a:lnTo>
                  <a:pt x="513461" y="986155"/>
                </a:lnTo>
                <a:close/>
              </a:path>
              <a:path w="8667115" h="6858000">
                <a:moveTo>
                  <a:pt x="8666924" y="6567805"/>
                </a:moveTo>
                <a:lnTo>
                  <a:pt x="513295" y="6567805"/>
                </a:lnTo>
                <a:lnTo>
                  <a:pt x="662863" y="6858000"/>
                </a:lnTo>
                <a:lnTo>
                  <a:pt x="8666924" y="6858000"/>
                </a:lnTo>
                <a:lnTo>
                  <a:pt x="8666924" y="6567805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540" y="36855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488693"/>
            <a:ext cx="7443470" cy="8788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0209" marR="5080" indent="-398145">
              <a:lnSpc>
                <a:spcPct val="110000"/>
              </a:lnSpc>
              <a:spcBef>
                <a:spcPts val="340"/>
              </a:spcBef>
            </a:pPr>
            <a:r>
              <a:rPr sz="3000" spc="8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1800" spc="8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Machine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Learning,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techniques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more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important,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but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identify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type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problem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(supervised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unsupervised)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equally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important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7900" y="444500"/>
            <a:ext cx="5283200" cy="558800"/>
            <a:chOff x="977900" y="444500"/>
            <a:chExt cx="5283200" cy="558800"/>
          </a:xfrm>
        </p:grpSpPr>
        <p:sp>
          <p:nvSpPr>
            <p:cNvPr id="5" name="object 5"/>
            <p:cNvSpPr/>
            <p:nvPr/>
          </p:nvSpPr>
          <p:spPr>
            <a:xfrm>
              <a:off x="990600" y="457200"/>
              <a:ext cx="5257800" cy="533400"/>
            </a:xfrm>
            <a:custGeom>
              <a:avLst/>
              <a:gdLst/>
              <a:ahLst/>
              <a:cxnLst/>
              <a:rect l="l" t="t" r="r" b="b"/>
              <a:pathLst>
                <a:path w="5257800" h="533400">
                  <a:moveTo>
                    <a:pt x="5257800" y="0"/>
                  </a:moveTo>
                  <a:lnTo>
                    <a:pt x="133350" y="0"/>
                  </a:lnTo>
                  <a:lnTo>
                    <a:pt x="0" y="533400"/>
                  </a:lnTo>
                  <a:lnTo>
                    <a:pt x="5124450" y="533400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600" y="457200"/>
              <a:ext cx="5257800" cy="533400"/>
            </a:xfrm>
            <a:custGeom>
              <a:avLst/>
              <a:gdLst/>
              <a:ahLst/>
              <a:cxnLst/>
              <a:rect l="l" t="t" r="r" b="b"/>
              <a:pathLst>
                <a:path w="5257800" h="533400">
                  <a:moveTo>
                    <a:pt x="0" y="533400"/>
                  </a:moveTo>
                  <a:lnTo>
                    <a:pt x="133350" y="0"/>
                  </a:lnTo>
                  <a:lnTo>
                    <a:pt x="5257800" y="0"/>
                  </a:lnTo>
                  <a:lnTo>
                    <a:pt x="5124450" y="53340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63369" y="485597"/>
            <a:ext cx="4031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71600" y="444500"/>
            <a:ext cx="6248400" cy="5422900"/>
            <a:chOff x="1371600" y="444500"/>
            <a:chExt cx="6248400" cy="5422900"/>
          </a:xfrm>
        </p:grpSpPr>
        <p:sp>
          <p:nvSpPr>
            <p:cNvPr id="9" name="object 9"/>
            <p:cNvSpPr/>
            <p:nvPr/>
          </p:nvSpPr>
          <p:spPr>
            <a:xfrm>
              <a:off x="6248400" y="4572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762000" y="0"/>
                  </a:moveTo>
                  <a:lnTo>
                    <a:pt x="133350" y="0"/>
                  </a:lnTo>
                  <a:lnTo>
                    <a:pt x="0" y="533400"/>
                  </a:lnTo>
                  <a:lnTo>
                    <a:pt x="628650" y="5334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48400" y="4572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533400"/>
                  </a:moveTo>
                  <a:lnTo>
                    <a:pt x="133350" y="0"/>
                  </a:lnTo>
                  <a:lnTo>
                    <a:pt x="762000" y="0"/>
                  </a:lnTo>
                  <a:lnTo>
                    <a:pt x="628650" y="53340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BB6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2743200"/>
              <a:ext cx="6248400" cy="3124200"/>
            </a:xfrm>
            <a:prstGeom prst="rect">
              <a:avLst/>
            </a:prstGeom>
          </p:spPr>
        </p:pic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E97B55F4-FFE1-4563-9FBD-08168739AB24}"/>
              </a:ext>
            </a:extLst>
          </p:cNvPr>
          <p:cNvSpPr/>
          <p:nvPr/>
        </p:nvSpPr>
        <p:spPr>
          <a:xfrm>
            <a:off x="477075" y="0"/>
            <a:ext cx="8667115" cy="6858000"/>
          </a:xfrm>
          <a:custGeom>
            <a:avLst/>
            <a:gdLst/>
            <a:ahLst/>
            <a:cxnLst/>
            <a:rect l="l" t="t" r="r" b="b"/>
            <a:pathLst>
              <a:path w="8667115" h="6858000">
                <a:moveTo>
                  <a:pt x="513461" y="986155"/>
                </a:moveTo>
                <a:lnTo>
                  <a:pt x="129552" y="0"/>
                </a:lnTo>
                <a:lnTo>
                  <a:pt x="0" y="0"/>
                </a:lnTo>
                <a:lnTo>
                  <a:pt x="383908" y="986155"/>
                </a:lnTo>
                <a:lnTo>
                  <a:pt x="513461" y="986155"/>
                </a:lnTo>
                <a:close/>
              </a:path>
              <a:path w="8667115" h="6858000">
                <a:moveTo>
                  <a:pt x="8666924" y="6567805"/>
                </a:moveTo>
                <a:lnTo>
                  <a:pt x="513295" y="6567805"/>
                </a:lnTo>
                <a:lnTo>
                  <a:pt x="662863" y="6858000"/>
                </a:lnTo>
                <a:lnTo>
                  <a:pt x="8666924" y="6858000"/>
                </a:lnTo>
                <a:lnTo>
                  <a:pt x="8666924" y="6567805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075" y="0"/>
            <a:ext cx="8667115" cy="6858000"/>
          </a:xfrm>
          <a:custGeom>
            <a:avLst/>
            <a:gdLst/>
            <a:ahLst/>
            <a:cxnLst/>
            <a:rect l="l" t="t" r="r" b="b"/>
            <a:pathLst>
              <a:path w="8667115" h="6858000">
                <a:moveTo>
                  <a:pt x="513461" y="986155"/>
                </a:moveTo>
                <a:lnTo>
                  <a:pt x="129552" y="0"/>
                </a:lnTo>
                <a:lnTo>
                  <a:pt x="0" y="0"/>
                </a:lnTo>
                <a:lnTo>
                  <a:pt x="383908" y="986155"/>
                </a:lnTo>
                <a:lnTo>
                  <a:pt x="513461" y="986155"/>
                </a:lnTo>
                <a:close/>
              </a:path>
              <a:path w="8667115" h="6858000">
                <a:moveTo>
                  <a:pt x="8666924" y="6567805"/>
                </a:moveTo>
                <a:lnTo>
                  <a:pt x="513295" y="6567805"/>
                </a:lnTo>
                <a:lnTo>
                  <a:pt x="662863" y="6858000"/>
                </a:lnTo>
                <a:lnTo>
                  <a:pt x="8666924" y="6858000"/>
                </a:lnTo>
                <a:lnTo>
                  <a:pt x="8666924" y="6567805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7540" y="36855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7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138173"/>
            <a:ext cx="7480934" cy="44767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3695" marR="5080" indent="-341630">
              <a:lnSpc>
                <a:spcPct val="118900"/>
              </a:lnSpc>
              <a:spcBef>
                <a:spcPts val="20"/>
              </a:spcBef>
            </a:pPr>
            <a:r>
              <a:rPr sz="3000" spc="8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1800" spc="80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this input and output are already available.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On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basis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 this input and 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output or labeled data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model 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created and on that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model new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input are given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checked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whether valid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output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coming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not.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3005"/>
              </a:lnSpc>
            </a:pPr>
            <a:r>
              <a:rPr sz="3000" spc="4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1800" spc="40" dirty="0">
                <a:solidFill>
                  <a:srgbClr val="212121"/>
                </a:solidFill>
                <a:latin typeface="Times New Roman"/>
                <a:cs typeface="Times New Roman"/>
              </a:rPr>
              <a:t>There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two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types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 supervised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Learning:-</a:t>
            </a:r>
            <a:endParaRPr sz="1800">
              <a:latin typeface="Times New Roman"/>
              <a:cs typeface="Times New Roman"/>
            </a:endParaRPr>
          </a:p>
          <a:p>
            <a:pPr marL="593090" indent="-183515">
              <a:lnSpc>
                <a:spcPct val="100000"/>
              </a:lnSpc>
              <a:spcBef>
                <a:spcPts val="335"/>
              </a:spcBef>
              <a:buChar char="•"/>
              <a:tabLst>
                <a:tab pos="593725" algn="l"/>
              </a:tabLst>
            </a:pPr>
            <a:r>
              <a:rPr sz="2400" b="1" dirty="0">
                <a:solidFill>
                  <a:srgbClr val="212121"/>
                </a:solidFill>
                <a:latin typeface="Times New Roman"/>
                <a:cs typeface="Times New Roman"/>
              </a:rPr>
              <a:t>Classification:-</a:t>
            </a:r>
            <a:endParaRPr sz="2400">
              <a:latin typeface="Times New Roman"/>
              <a:cs typeface="Times New Roman"/>
            </a:endParaRPr>
          </a:p>
          <a:p>
            <a:pPr marL="1096010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Classify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label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given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set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features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belongs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to.</a:t>
            </a:r>
            <a:endParaRPr sz="1800">
              <a:latin typeface="Times New Roman"/>
              <a:cs typeface="Times New Roman"/>
            </a:endParaRPr>
          </a:p>
          <a:p>
            <a:pPr marL="98171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- This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algorithm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used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when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there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limited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answers</a:t>
            </a:r>
            <a:endParaRPr sz="1800">
              <a:latin typeface="Times New Roman"/>
              <a:cs typeface="Times New Roman"/>
            </a:endParaRPr>
          </a:p>
          <a:p>
            <a:pPr marL="115379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Like,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yes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no,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0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or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1,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true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or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false, etc.</a:t>
            </a:r>
            <a:endParaRPr sz="1800">
              <a:latin typeface="Times New Roman"/>
              <a:cs typeface="Times New Roman"/>
            </a:endParaRPr>
          </a:p>
          <a:p>
            <a:pPr marL="115379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For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example,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cold?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-&gt;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Yes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or 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  <a:p>
            <a:pPr marL="1153795" marR="411480" indent="-114300">
              <a:lnSpc>
                <a:spcPct val="127800"/>
              </a:lnSpc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 these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algorithm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we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only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two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outputs.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So,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when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there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are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only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two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outputs (only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two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choices) then that 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type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called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2 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class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classification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algorithm.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77900" y="444500"/>
            <a:ext cx="5283200" cy="558800"/>
            <a:chOff x="977900" y="444500"/>
            <a:chExt cx="5283200" cy="558800"/>
          </a:xfrm>
        </p:grpSpPr>
        <p:sp>
          <p:nvSpPr>
            <p:cNvPr id="6" name="object 6"/>
            <p:cNvSpPr/>
            <p:nvPr/>
          </p:nvSpPr>
          <p:spPr>
            <a:xfrm>
              <a:off x="990600" y="457200"/>
              <a:ext cx="5257800" cy="533400"/>
            </a:xfrm>
            <a:custGeom>
              <a:avLst/>
              <a:gdLst/>
              <a:ahLst/>
              <a:cxnLst/>
              <a:rect l="l" t="t" r="r" b="b"/>
              <a:pathLst>
                <a:path w="5257800" h="533400">
                  <a:moveTo>
                    <a:pt x="5257800" y="0"/>
                  </a:moveTo>
                  <a:lnTo>
                    <a:pt x="133350" y="0"/>
                  </a:lnTo>
                  <a:lnTo>
                    <a:pt x="0" y="533400"/>
                  </a:lnTo>
                  <a:lnTo>
                    <a:pt x="5124450" y="533400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0600" y="457200"/>
              <a:ext cx="5257800" cy="533400"/>
            </a:xfrm>
            <a:custGeom>
              <a:avLst/>
              <a:gdLst/>
              <a:ahLst/>
              <a:cxnLst/>
              <a:rect l="l" t="t" r="r" b="b"/>
              <a:pathLst>
                <a:path w="5257800" h="533400">
                  <a:moveTo>
                    <a:pt x="0" y="533400"/>
                  </a:moveTo>
                  <a:lnTo>
                    <a:pt x="133350" y="0"/>
                  </a:lnTo>
                  <a:lnTo>
                    <a:pt x="5257800" y="0"/>
                  </a:lnTo>
                  <a:lnTo>
                    <a:pt x="5124450" y="53340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63369" y="485597"/>
            <a:ext cx="3192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Supervised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35700" y="444500"/>
            <a:ext cx="787400" cy="558800"/>
            <a:chOff x="6235700" y="444500"/>
            <a:chExt cx="787400" cy="558800"/>
          </a:xfrm>
        </p:grpSpPr>
        <p:sp>
          <p:nvSpPr>
            <p:cNvPr id="10" name="object 10"/>
            <p:cNvSpPr/>
            <p:nvPr/>
          </p:nvSpPr>
          <p:spPr>
            <a:xfrm>
              <a:off x="6248400" y="4572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762000" y="0"/>
                  </a:moveTo>
                  <a:lnTo>
                    <a:pt x="133350" y="0"/>
                  </a:lnTo>
                  <a:lnTo>
                    <a:pt x="0" y="533400"/>
                  </a:lnTo>
                  <a:lnTo>
                    <a:pt x="628650" y="5334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8400" y="4572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533400"/>
                  </a:moveTo>
                  <a:lnTo>
                    <a:pt x="133350" y="0"/>
                  </a:lnTo>
                  <a:lnTo>
                    <a:pt x="762000" y="0"/>
                  </a:lnTo>
                  <a:lnTo>
                    <a:pt x="628650" y="53340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BB6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540" y="36855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8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669" y="1258061"/>
            <a:ext cx="6530340" cy="400621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30"/>
              </a:spcBef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12121"/>
                </a:solidFill>
                <a:latin typeface="Times New Roman"/>
                <a:cs typeface="Times New Roman"/>
              </a:rPr>
              <a:t>Regression:-</a:t>
            </a:r>
            <a:endParaRPr sz="2400">
              <a:latin typeface="Times New Roman"/>
              <a:cs typeface="Times New Roman"/>
            </a:endParaRPr>
          </a:p>
          <a:p>
            <a:pPr marL="1041400" lvl="1" indent="-190500">
              <a:lnSpc>
                <a:spcPct val="100000"/>
              </a:lnSpc>
              <a:spcBef>
                <a:spcPts val="625"/>
              </a:spcBef>
              <a:buChar char="-"/>
              <a:tabLst>
                <a:tab pos="1041400" algn="l"/>
              </a:tabLst>
            </a:pP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Finds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 value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 the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label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using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previous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1021080" marR="508000">
              <a:lnSpc>
                <a:spcPct val="127800"/>
              </a:lnSpc>
            </a:pP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example,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What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will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be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temperature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tomorrow?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So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the output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suppose,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28.</a:t>
            </a:r>
            <a:endParaRPr sz="1800">
              <a:latin typeface="Times New Roman"/>
              <a:cs typeface="Times New Roman"/>
            </a:endParaRPr>
          </a:p>
          <a:p>
            <a:pPr marL="982980" lvl="1" indent="-132715">
              <a:lnSpc>
                <a:spcPct val="100000"/>
              </a:lnSpc>
              <a:spcBef>
                <a:spcPts val="600"/>
              </a:spcBef>
              <a:buChar char="-"/>
              <a:tabLst>
                <a:tab pos="983615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solve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regression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problem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algorithms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required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are,</a:t>
            </a:r>
            <a:endParaRPr sz="1800">
              <a:latin typeface="Times New Roman"/>
              <a:cs typeface="Times New Roman"/>
            </a:endParaRPr>
          </a:p>
          <a:p>
            <a:pPr marL="1668780" lvl="2" indent="-131445">
              <a:lnSpc>
                <a:spcPct val="100000"/>
              </a:lnSpc>
              <a:spcBef>
                <a:spcPts val="600"/>
              </a:spcBef>
              <a:buChar char="-"/>
              <a:tabLst>
                <a:tab pos="1669414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Linear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  <a:p>
            <a:pPr marL="1668780" lvl="2" indent="-131445">
              <a:lnSpc>
                <a:spcPct val="100000"/>
              </a:lnSpc>
              <a:spcBef>
                <a:spcPts val="600"/>
              </a:spcBef>
              <a:buChar char="-"/>
              <a:tabLst>
                <a:tab pos="1669414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Multiple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Linear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  <a:p>
            <a:pPr marL="1668780" lvl="2" indent="-131445">
              <a:lnSpc>
                <a:spcPct val="100000"/>
              </a:lnSpc>
              <a:spcBef>
                <a:spcPts val="605"/>
              </a:spcBef>
              <a:buChar char="-"/>
              <a:tabLst>
                <a:tab pos="1669414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Polynomial</a:t>
            </a:r>
            <a:r>
              <a:rPr sz="18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  <a:p>
            <a:pPr marL="1668780" lvl="2" indent="-131445">
              <a:lnSpc>
                <a:spcPct val="100000"/>
              </a:lnSpc>
              <a:spcBef>
                <a:spcPts val="600"/>
              </a:spcBef>
              <a:buChar char="-"/>
              <a:tabLst>
                <a:tab pos="1669414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Support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Vector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  <a:p>
            <a:pPr marL="1668780" lvl="2" indent="-131445">
              <a:lnSpc>
                <a:spcPct val="100000"/>
              </a:lnSpc>
              <a:spcBef>
                <a:spcPts val="600"/>
              </a:spcBef>
              <a:buChar char="-"/>
              <a:tabLst>
                <a:tab pos="1669414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Decision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Tree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  <a:p>
            <a:pPr marL="1668780" lvl="2" indent="-131445">
              <a:lnSpc>
                <a:spcPct val="100000"/>
              </a:lnSpc>
              <a:spcBef>
                <a:spcPts val="600"/>
              </a:spcBef>
              <a:buChar char="-"/>
              <a:tabLst>
                <a:tab pos="1669414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Random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Forest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E10A8A4-DE9F-4868-A3A8-313EFB7BDDAE}"/>
              </a:ext>
            </a:extLst>
          </p:cNvPr>
          <p:cNvSpPr/>
          <p:nvPr/>
        </p:nvSpPr>
        <p:spPr>
          <a:xfrm>
            <a:off x="477075" y="0"/>
            <a:ext cx="8667115" cy="6858000"/>
          </a:xfrm>
          <a:custGeom>
            <a:avLst/>
            <a:gdLst/>
            <a:ahLst/>
            <a:cxnLst/>
            <a:rect l="l" t="t" r="r" b="b"/>
            <a:pathLst>
              <a:path w="8667115" h="6858000">
                <a:moveTo>
                  <a:pt x="513461" y="986155"/>
                </a:moveTo>
                <a:lnTo>
                  <a:pt x="129552" y="0"/>
                </a:lnTo>
                <a:lnTo>
                  <a:pt x="0" y="0"/>
                </a:lnTo>
                <a:lnTo>
                  <a:pt x="383908" y="986155"/>
                </a:lnTo>
                <a:lnTo>
                  <a:pt x="513461" y="986155"/>
                </a:lnTo>
                <a:close/>
              </a:path>
              <a:path w="8667115" h="6858000">
                <a:moveTo>
                  <a:pt x="8666924" y="6567805"/>
                </a:moveTo>
                <a:lnTo>
                  <a:pt x="513295" y="6567805"/>
                </a:lnTo>
                <a:lnTo>
                  <a:pt x="662863" y="6858000"/>
                </a:lnTo>
                <a:lnTo>
                  <a:pt x="8666924" y="6858000"/>
                </a:lnTo>
                <a:lnTo>
                  <a:pt x="8666924" y="6567805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075" y="0"/>
            <a:ext cx="8667115" cy="6858000"/>
          </a:xfrm>
          <a:custGeom>
            <a:avLst/>
            <a:gdLst/>
            <a:ahLst/>
            <a:cxnLst/>
            <a:rect l="l" t="t" r="r" b="b"/>
            <a:pathLst>
              <a:path w="8667115" h="6858000">
                <a:moveTo>
                  <a:pt x="513461" y="986155"/>
                </a:moveTo>
                <a:lnTo>
                  <a:pt x="129552" y="0"/>
                </a:lnTo>
                <a:lnTo>
                  <a:pt x="0" y="0"/>
                </a:lnTo>
                <a:lnTo>
                  <a:pt x="383908" y="986155"/>
                </a:lnTo>
                <a:lnTo>
                  <a:pt x="513461" y="986155"/>
                </a:lnTo>
                <a:close/>
              </a:path>
              <a:path w="8667115" h="6858000">
                <a:moveTo>
                  <a:pt x="8666924" y="6567805"/>
                </a:moveTo>
                <a:lnTo>
                  <a:pt x="513295" y="6567805"/>
                </a:lnTo>
                <a:lnTo>
                  <a:pt x="662863" y="6858000"/>
                </a:lnTo>
                <a:lnTo>
                  <a:pt x="8666924" y="6858000"/>
                </a:lnTo>
                <a:lnTo>
                  <a:pt x="8666924" y="6567805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7540" y="36855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9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138173"/>
            <a:ext cx="7882890" cy="45072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3695" marR="223520" indent="-341630">
              <a:lnSpc>
                <a:spcPct val="110000"/>
              </a:lnSpc>
              <a:spcBef>
                <a:spcPts val="340"/>
              </a:spcBef>
            </a:pPr>
            <a:r>
              <a:rPr sz="3000" spc="55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1800" spc="55" dirty="0">
                <a:solidFill>
                  <a:srgbClr val="212121"/>
                </a:solidFill>
                <a:latin typeface="Times New Roman"/>
                <a:cs typeface="Times New Roman"/>
              </a:rPr>
              <a:t>All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machine knows 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 data in front of it.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No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Features,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No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Labels. Machine </a:t>
            </a:r>
            <a:r>
              <a:rPr sz="1800" spc="-4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seeing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 data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first time.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3000" spc="80" dirty="0">
                <a:solidFill>
                  <a:srgbClr val="FF8600"/>
                </a:solidFill>
                <a:latin typeface="Cambria Math"/>
                <a:cs typeface="Cambria Math"/>
              </a:rPr>
              <a:t>▸</a:t>
            </a:r>
            <a:r>
              <a:rPr sz="1800" spc="8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8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model,</a:t>
            </a:r>
            <a:endParaRPr sz="1800">
              <a:latin typeface="Times New Roman"/>
              <a:cs typeface="Times New Roman"/>
            </a:endParaRPr>
          </a:p>
          <a:p>
            <a:pPr marL="318770" indent="-137795">
              <a:lnSpc>
                <a:spcPct val="100000"/>
              </a:lnSpc>
              <a:spcBef>
                <a:spcPts val="360"/>
              </a:spcBef>
              <a:buChar char="•"/>
              <a:tabLst>
                <a:tab pos="319405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already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tagged</a:t>
            </a:r>
            <a:endParaRPr sz="1800">
              <a:latin typeface="Times New Roman"/>
              <a:cs typeface="Times New Roman"/>
            </a:endParaRPr>
          </a:p>
          <a:p>
            <a:pPr marL="318770" indent="-137795">
              <a:lnSpc>
                <a:spcPct val="100000"/>
              </a:lnSpc>
              <a:spcBef>
                <a:spcPts val="600"/>
              </a:spcBef>
              <a:buChar char="•"/>
              <a:tabLst>
                <a:tab pos="319405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Features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labels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present</a:t>
            </a:r>
            <a:endParaRPr sz="1800">
              <a:latin typeface="Times New Roman"/>
              <a:cs typeface="Times New Roman"/>
            </a:endParaRPr>
          </a:p>
          <a:p>
            <a:pPr marL="318770" indent="-137795">
              <a:lnSpc>
                <a:spcPct val="100000"/>
              </a:lnSpc>
              <a:spcBef>
                <a:spcPts val="600"/>
              </a:spcBef>
              <a:buChar char="•"/>
              <a:tabLst>
                <a:tab pos="319405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Training</a:t>
            </a:r>
            <a:r>
              <a:rPr sz="18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done</a:t>
            </a:r>
            <a:endParaRPr sz="1800">
              <a:latin typeface="Times New Roman"/>
              <a:cs typeface="Times New Roman"/>
            </a:endParaRPr>
          </a:p>
          <a:p>
            <a:pPr marL="361950" marR="5080" indent="-178435" algn="just">
              <a:lnSpc>
                <a:spcPct val="100600"/>
              </a:lnSpc>
              <a:spcBef>
                <a:spcPts val="565"/>
              </a:spcBef>
              <a:buClr>
                <a:srgbClr val="212121"/>
              </a:buClr>
              <a:buFont typeface="Roboto"/>
              <a:buChar char="•"/>
              <a:tabLst>
                <a:tab pos="409575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Clustering:-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Discover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inherit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groupings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in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data,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such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as</a:t>
            </a:r>
            <a:r>
              <a:rPr sz="1800" spc="4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growing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customers 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by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purchasing behavior. There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are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two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types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of algorithm used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for 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clustering</a:t>
            </a:r>
            <a:r>
              <a:rPr sz="18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they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353695" algn="just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K-Means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Clustering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Hierarchical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Clustering</a:t>
            </a:r>
            <a:endParaRPr sz="1800">
              <a:latin typeface="Times New Roman"/>
              <a:cs typeface="Times New Roman"/>
            </a:endParaRPr>
          </a:p>
          <a:p>
            <a:pPr marL="361950" marR="6350" indent="-178435" algn="just">
              <a:lnSpc>
                <a:spcPct val="101099"/>
              </a:lnSpc>
              <a:spcBef>
                <a:spcPts val="550"/>
              </a:spcBef>
              <a:buChar char="•"/>
              <a:tabLst>
                <a:tab pos="342265" algn="l"/>
              </a:tabLst>
            </a:pP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Association:- Association rule learning problem, such as people that buy X also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tend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buy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Y.</a:t>
            </a:r>
            <a:r>
              <a:rPr sz="18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Algorithm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used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association are</a:t>
            </a:r>
            <a:endParaRPr sz="1800">
              <a:latin typeface="Times New Roman"/>
              <a:cs typeface="Times New Roman"/>
            </a:endParaRPr>
          </a:p>
          <a:p>
            <a:pPr marL="410209" algn="just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Apriori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Eclat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77900" y="444500"/>
            <a:ext cx="5283200" cy="558800"/>
            <a:chOff x="977900" y="444500"/>
            <a:chExt cx="5283200" cy="558800"/>
          </a:xfrm>
        </p:grpSpPr>
        <p:sp>
          <p:nvSpPr>
            <p:cNvPr id="6" name="object 6"/>
            <p:cNvSpPr/>
            <p:nvPr/>
          </p:nvSpPr>
          <p:spPr>
            <a:xfrm>
              <a:off x="990600" y="457200"/>
              <a:ext cx="5257800" cy="533400"/>
            </a:xfrm>
            <a:custGeom>
              <a:avLst/>
              <a:gdLst/>
              <a:ahLst/>
              <a:cxnLst/>
              <a:rect l="l" t="t" r="r" b="b"/>
              <a:pathLst>
                <a:path w="5257800" h="533400">
                  <a:moveTo>
                    <a:pt x="5257800" y="0"/>
                  </a:moveTo>
                  <a:lnTo>
                    <a:pt x="133350" y="0"/>
                  </a:lnTo>
                  <a:lnTo>
                    <a:pt x="0" y="533400"/>
                  </a:lnTo>
                  <a:lnTo>
                    <a:pt x="5124450" y="533400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0600" y="457200"/>
              <a:ext cx="5257800" cy="533400"/>
            </a:xfrm>
            <a:custGeom>
              <a:avLst/>
              <a:gdLst/>
              <a:ahLst/>
              <a:cxnLst/>
              <a:rect l="l" t="t" r="r" b="b"/>
              <a:pathLst>
                <a:path w="5257800" h="533400">
                  <a:moveTo>
                    <a:pt x="0" y="533400"/>
                  </a:moveTo>
                  <a:lnTo>
                    <a:pt x="133350" y="0"/>
                  </a:lnTo>
                  <a:lnTo>
                    <a:pt x="5257800" y="0"/>
                  </a:lnTo>
                  <a:lnTo>
                    <a:pt x="5124450" y="53340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63369" y="485597"/>
            <a:ext cx="3589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Unsupervised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35700" y="444500"/>
            <a:ext cx="787400" cy="558800"/>
            <a:chOff x="6235700" y="444500"/>
            <a:chExt cx="787400" cy="558800"/>
          </a:xfrm>
        </p:grpSpPr>
        <p:sp>
          <p:nvSpPr>
            <p:cNvPr id="10" name="object 10"/>
            <p:cNvSpPr/>
            <p:nvPr/>
          </p:nvSpPr>
          <p:spPr>
            <a:xfrm>
              <a:off x="6248400" y="4572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762000" y="0"/>
                  </a:moveTo>
                  <a:lnTo>
                    <a:pt x="133350" y="0"/>
                  </a:lnTo>
                  <a:lnTo>
                    <a:pt x="0" y="533400"/>
                  </a:lnTo>
                  <a:lnTo>
                    <a:pt x="628650" y="5334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8400" y="4572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533400"/>
                  </a:moveTo>
                  <a:lnTo>
                    <a:pt x="133350" y="0"/>
                  </a:lnTo>
                  <a:lnTo>
                    <a:pt x="762000" y="0"/>
                  </a:lnTo>
                  <a:lnTo>
                    <a:pt x="628650" y="53340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BB6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1661</Words>
  <Application>Microsoft Office PowerPoint</Application>
  <PresentationFormat>On-screen Show (4:3)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MS Gothic</vt:lpstr>
      <vt:lpstr>Arial</vt:lpstr>
      <vt:lpstr>Arial MT</vt:lpstr>
      <vt:lpstr>Cambria Math</vt:lpstr>
      <vt:lpstr>Roboto</vt:lpstr>
      <vt:lpstr>Segoe Print</vt:lpstr>
      <vt:lpstr>Tahoma</vt:lpstr>
      <vt:lpstr>Times New Roman</vt:lpstr>
      <vt:lpstr>Trebuchet MS</vt:lpstr>
      <vt:lpstr>Wingdings 3</vt:lpstr>
      <vt:lpstr>Facet</vt:lpstr>
      <vt:lpstr>Diabetes Prediction</vt:lpstr>
      <vt:lpstr>PowerPoint Presentation</vt:lpstr>
      <vt:lpstr>Introduction</vt:lpstr>
      <vt:lpstr>PowerPoint Presentation</vt:lpstr>
      <vt:lpstr>PowerPoint Presentation</vt:lpstr>
      <vt:lpstr>PowerPoint Presentation</vt:lpstr>
      <vt:lpstr>Supervised Learning</vt:lpstr>
      <vt:lpstr>PowerPoint Presentation</vt:lpstr>
      <vt:lpstr>Unsupervised Learning</vt:lpstr>
      <vt:lpstr>Proposed Methodology</vt:lpstr>
      <vt:lpstr>Libraries Used :</vt:lpstr>
      <vt:lpstr>• Pandas:</vt:lpstr>
      <vt:lpstr>Process Flow</vt:lpstr>
      <vt:lpstr>▸ Step 1: Project Objectives :</vt:lpstr>
      <vt:lpstr>▸ Step 5: Model Selection :</vt:lpstr>
      <vt:lpstr>PowerPoint Presentation</vt:lpstr>
      <vt:lpstr>IMPLEMENTATION</vt:lpstr>
      <vt:lpstr>▸ Implementation Steps :</vt:lpstr>
      <vt:lpstr>PowerPoint Presentation</vt:lpstr>
      <vt:lpstr>CONCLUSION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Based e-mail System for Blinds</dc:title>
  <dc:creator>Aman jha</dc:creator>
  <cp:lastModifiedBy>yashas g s</cp:lastModifiedBy>
  <cp:revision>3</cp:revision>
  <dcterms:created xsi:type="dcterms:W3CDTF">2022-02-19T07:05:09Z</dcterms:created>
  <dcterms:modified xsi:type="dcterms:W3CDTF">2023-01-14T12:11:57Z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2022-02-19T00:00:00Z</vt:filetime>
  </property>
</Properties>
</file>