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0"/>
  </p:notesMasterIdLst>
  <p:sldIdLst>
    <p:sldId id="296" r:id="rId2"/>
    <p:sldId id="297" r:id="rId3"/>
    <p:sldId id="298" r:id="rId4"/>
    <p:sldId id="299" r:id="rId5"/>
    <p:sldId id="305" r:id="rId6"/>
    <p:sldId id="309" r:id="rId7"/>
    <p:sldId id="310" r:id="rId8"/>
    <p:sldId id="311" r:id="rId9"/>
    <p:sldId id="312" r:id="rId10"/>
    <p:sldId id="314" r:id="rId11"/>
    <p:sldId id="313" r:id="rId12"/>
    <p:sldId id="308" r:id="rId13"/>
    <p:sldId id="301" r:id="rId14"/>
    <p:sldId id="302" r:id="rId15"/>
    <p:sldId id="307" r:id="rId16"/>
    <p:sldId id="303" r:id="rId17"/>
    <p:sldId id="304" r:id="rId18"/>
    <p:sldId id="29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1"/>
    <p:restoredTop sz="77965" autoAdjust="0"/>
  </p:normalViewPr>
  <p:slideViewPr>
    <p:cSldViewPr>
      <p:cViewPr varScale="1">
        <p:scale>
          <a:sx n="91" d="100"/>
          <a:sy n="9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60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56997D-B3D8-40CE-B5A2-FFB5D3DB935A}" type="datetimeFigureOut">
              <a:rPr lang="en-US"/>
              <a:pPr>
                <a:defRPr/>
              </a:pPr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652D78-D515-4754-A299-0F393EB86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132655-E6F4-4245-B340-45B5E612C58E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#include &lt;</a:t>
            </a:r>
            <a:r>
              <a:rPr lang="en-US" altLang="en-US" dirty="0" err="1"/>
              <a:t>fcntl.h</a:t>
            </a:r>
            <a:r>
              <a:rPr lang="en-US" altLang="en-US" dirty="0"/>
              <a:t>&gt;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#define BUF_SIZE 1000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char </a:t>
            </a:r>
            <a:r>
              <a:rPr lang="en-US" altLang="en-US" dirty="0" err="1"/>
              <a:t>buf</a:t>
            </a:r>
            <a:r>
              <a:rPr lang="en-US" altLang="en-US" dirty="0"/>
              <a:t>[BUF_SIZE];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void </a:t>
            </a:r>
            <a:r>
              <a:rPr lang="en-US" altLang="en-US" dirty="0" err="1"/>
              <a:t>file_echo</a:t>
            </a:r>
            <a:r>
              <a:rPr lang="en-US" altLang="en-US" dirty="0"/>
              <a:t>(FILE *</a:t>
            </a:r>
            <a:r>
              <a:rPr lang="en-US" altLang="en-US" dirty="0" err="1"/>
              <a:t>fp</a:t>
            </a:r>
            <a:r>
              <a:rPr lang="en-US" altLang="en-US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// Read from the file stream and write to standard output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while (</a:t>
            </a:r>
            <a:r>
              <a:rPr lang="en-US" altLang="en-US" dirty="0" err="1"/>
              <a:t>fgets</a:t>
            </a:r>
            <a:r>
              <a:rPr lang="en-US" altLang="en-US" dirty="0"/>
              <a:t>(</a:t>
            </a:r>
            <a:r>
              <a:rPr lang="en-US" altLang="en-US" dirty="0" err="1"/>
              <a:t>buf</a:t>
            </a:r>
            <a:r>
              <a:rPr lang="en-US" altLang="en-US" dirty="0"/>
              <a:t>, BUF_SIZE, </a:t>
            </a:r>
            <a:r>
              <a:rPr lang="en-US" altLang="en-US" dirty="0" err="1"/>
              <a:t>fp</a:t>
            </a:r>
            <a:r>
              <a:rPr lang="en-US" altLang="en-US" dirty="0"/>
              <a:t>))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</a:t>
            </a:r>
            <a:r>
              <a:rPr lang="en-US" altLang="en-US" dirty="0" err="1"/>
              <a:t>printf</a:t>
            </a:r>
            <a:r>
              <a:rPr lang="en-US" altLang="en-US" dirty="0"/>
              <a:t>("%s", </a:t>
            </a:r>
            <a:r>
              <a:rPr lang="en-US" altLang="en-US" dirty="0" err="1"/>
              <a:t>buf</a:t>
            </a:r>
            <a:r>
              <a:rPr lang="en-US" altLang="en-US" dirty="0"/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int main(int </a:t>
            </a:r>
            <a:r>
              <a:rPr lang="en-US" altLang="en-US" dirty="0" err="1"/>
              <a:t>argc</a:t>
            </a:r>
            <a:r>
              <a:rPr lang="en-US" altLang="en-US" dirty="0"/>
              <a:t>, char *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int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if (</a:t>
            </a:r>
            <a:r>
              <a:rPr lang="en-US" altLang="en-US" dirty="0" err="1"/>
              <a:t>argc</a:t>
            </a:r>
            <a:r>
              <a:rPr lang="en-US" altLang="en-US" dirty="0"/>
              <a:t> == 1)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// No file arguments, echo standard input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</a:t>
            </a:r>
            <a:r>
              <a:rPr lang="en-US" altLang="en-US" dirty="0" err="1"/>
              <a:t>file_echo</a:t>
            </a:r>
            <a:r>
              <a:rPr lang="en-US" altLang="en-US" dirty="0"/>
              <a:t>(stdin);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} else {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// Loop over all file arguments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for (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argc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    FILE *</a:t>
            </a:r>
            <a:r>
              <a:rPr lang="en-US" altLang="en-US" dirty="0" err="1"/>
              <a:t>fp</a:t>
            </a:r>
            <a:r>
              <a:rPr lang="en-US" altLang="en-US" dirty="0"/>
              <a:t> = </a:t>
            </a:r>
            <a:r>
              <a:rPr lang="en-US" altLang="en-US" dirty="0" err="1"/>
              <a:t>fopen</a:t>
            </a:r>
            <a:r>
              <a:rPr lang="en-US" altLang="en-US" dirty="0"/>
              <a:t>(</a:t>
            </a:r>
            <a:r>
              <a:rPr lang="en-US" altLang="en-US" dirty="0" err="1"/>
              <a:t>argv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], "r");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    if (</a:t>
            </a:r>
            <a:r>
              <a:rPr lang="en-US" altLang="en-US" dirty="0" err="1"/>
              <a:t>fp</a:t>
            </a:r>
            <a:r>
              <a:rPr lang="en-US" altLang="en-US" dirty="0"/>
              <a:t> == NULL)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        </a:t>
            </a:r>
            <a:r>
              <a:rPr lang="en-US" altLang="en-US" dirty="0" err="1"/>
              <a:t>perror</a:t>
            </a:r>
            <a:r>
              <a:rPr lang="en-US" altLang="en-US" dirty="0"/>
              <a:t>("Error opening file");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        return EXIT_FAILURE;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    </a:t>
            </a:r>
            <a:r>
              <a:rPr lang="en-US" altLang="en-US" dirty="0" err="1"/>
              <a:t>file_echo</a:t>
            </a:r>
            <a:r>
              <a:rPr lang="en-US" altLang="en-US" dirty="0"/>
              <a:t>(</a:t>
            </a:r>
            <a:r>
              <a:rPr lang="en-US" altLang="en-US" dirty="0" err="1"/>
              <a:t>fp</a:t>
            </a:r>
            <a:r>
              <a:rPr lang="en-US" altLang="en-US" dirty="0"/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    </a:t>
            </a:r>
            <a:r>
              <a:rPr lang="en-US" altLang="en-US" dirty="0" err="1"/>
              <a:t>fclose</a:t>
            </a:r>
            <a:r>
              <a:rPr lang="en-US" altLang="en-US" dirty="0"/>
              <a:t>(</a:t>
            </a:r>
            <a:r>
              <a:rPr lang="en-US" altLang="en-US" dirty="0" err="1"/>
              <a:t>fp</a:t>
            </a:r>
            <a:r>
              <a:rPr lang="en-US" altLang="en-US" dirty="0"/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}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 return EXIT_SUCCESS;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B4BD3BC-F108-4137-8EEE-13881D487647}" type="slidenum">
              <a:rPr lang="en-US" altLang="en-US" sz="1200" smtClean="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681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    int </a:t>
            </a:r>
            <a:r>
              <a:rPr lang="en-US" dirty="0" err="1"/>
              <a:t>fd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Example command that needs to be redirected</a:t>
            </a:r>
          </a:p>
          <a:p>
            <a:r>
              <a:rPr lang="en-US" dirty="0"/>
              <a:t>    char *command[] = {"ls", "-l", NULL}; // Replace with your command and arguments</a:t>
            </a:r>
          </a:p>
          <a:p>
            <a:endParaRPr lang="en-US" dirty="0"/>
          </a:p>
          <a:p>
            <a:r>
              <a:rPr lang="en-US" dirty="0"/>
              <a:t>    // Fork a new process</a:t>
            </a:r>
          </a:p>
          <a:p>
            <a:r>
              <a:rPr lang="en-US" dirty="0"/>
              <a:t>    </a:t>
            </a:r>
            <a:r>
              <a:rPr lang="en-US" dirty="0" err="1"/>
              <a:t>pid</a:t>
            </a:r>
            <a:r>
              <a:rPr lang="en-US" dirty="0"/>
              <a:t> = fork();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pid</a:t>
            </a:r>
            <a:r>
              <a:rPr lang="en-US" dirty="0"/>
              <a:t> == -1) {</a:t>
            </a:r>
          </a:p>
          <a:p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("fork");</a:t>
            </a:r>
          </a:p>
          <a:p>
            <a:r>
              <a:rPr lang="en-US" dirty="0"/>
              <a:t>        exit(EXIT_FAILURE);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pid</a:t>
            </a:r>
            <a:r>
              <a:rPr lang="en-US" dirty="0"/>
              <a:t> == 0) {</a:t>
            </a:r>
          </a:p>
          <a:p>
            <a:r>
              <a:rPr lang="en-US" dirty="0"/>
              <a:t>        // Child process</a:t>
            </a:r>
          </a:p>
          <a:p>
            <a:endParaRPr lang="en-US" dirty="0"/>
          </a:p>
          <a:p>
            <a:r>
              <a:rPr lang="en-US" dirty="0"/>
              <a:t>        // Open the file for output redirection</a:t>
            </a:r>
          </a:p>
          <a:p>
            <a:r>
              <a:rPr lang="en-US" dirty="0"/>
              <a:t>        </a:t>
            </a:r>
            <a:r>
              <a:rPr lang="en-US" dirty="0" err="1"/>
              <a:t>fd</a:t>
            </a:r>
            <a:r>
              <a:rPr lang="en-US" dirty="0"/>
              <a:t> = open("</a:t>
            </a:r>
            <a:r>
              <a:rPr lang="en-US" dirty="0" err="1"/>
              <a:t>output.txt</a:t>
            </a:r>
            <a:r>
              <a:rPr lang="en-US" dirty="0"/>
              <a:t>", O_WRONLY | O_CREAT | O_TRUNC, 0644);</a:t>
            </a:r>
          </a:p>
          <a:p>
            <a:r>
              <a:rPr lang="en-US" dirty="0"/>
              <a:t>        if (</a:t>
            </a:r>
            <a:r>
              <a:rPr lang="en-US" dirty="0" err="1"/>
              <a:t>fd</a:t>
            </a:r>
            <a:r>
              <a:rPr lang="en-US" dirty="0"/>
              <a:t> == -1) {</a:t>
            </a:r>
          </a:p>
          <a:p>
            <a:r>
              <a:rPr lang="en-US" dirty="0"/>
              <a:t>            </a:t>
            </a:r>
            <a:r>
              <a:rPr lang="en-US" dirty="0" err="1"/>
              <a:t>perror</a:t>
            </a:r>
            <a:r>
              <a:rPr lang="en-US" dirty="0"/>
              <a:t>("open");</a:t>
            </a:r>
          </a:p>
          <a:p>
            <a:r>
              <a:rPr lang="en-US" dirty="0"/>
              <a:t>            exit(EXIT_FAILURE);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Redirect STDOUT to the file</a:t>
            </a:r>
          </a:p>
          <a:p>
            <a:r>
              <a:rPr lang="en-US" dirty="0"/>
              <a:t>        if (dup2(</a:t>
            </a:r>
            <a:r>
              <a:rPr lang="en-US" dirty="0" err="1"/>
              <a:t>fd</a:t>
            </a:r>
            <a:r>
              <a:rPr lang="en-US" dirty="0"/>
              <a:t>, STDOUT_FILENO) == -1) {</a:t>
            </a:r>
          </a:p>
          <a:p>
            <a:r>
              <a:rPr lang="en-US" dirty="0"/>
              <a:t>            </a:t>
            </a:r>
            <a:r>
              <a:rPr lang="en-US" dirty="0" err="1"/>
              <a:t>perror</a:t>
            </a:r>
            <a:r>
              <a:rPr lang="en-US" dirty="0"/>
              <a:t>("dup2");</a:t>
            </a:r>
          </a:p>
          <a:p>
            <a:r>
              <a:rPr lang="en-US" dirty="0"/>
              <a:t>            exit(EXIT_FAILURE);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Close the file descriptor as it's no longer needed</a:t>
            </a:r>
          </a:p>
          <a:p>
            <a:r>
              <a:rPr lang="en-US" dirty="0"/>
              <a:t>        close(</a:t>
            </a:r>
            <a:r>
              <a:rPr lang="en-US" dirty="0" err="1"/>
              <a:t>fd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Execute the command</a:t>
            </a:r>
          </a:p>
          <a:p>
            <a:r>
              <a:rPr lang="en-US" dirty="0"/>
              <a:t>        </a:t>
            </a:r>
            <a:r>
              <a:rPr lang="en-US" dirty="0" err="1"/>
              <a:t>execvp</a:t>
            </a:r>
            <a:r>
              <a:rPr lang="en-US" dirty="0"/>
              <a:t>(command[0], command);</a:t>
            </a:r>
          </a:p>
          <a:p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execvp</a:t>
            </a:r>
            <a:r>
              <a:rPr lang="en-US" dirty="0"/>
              <a:t>");</a:t>
            </a:r>
          </a:p>
          <a:p>
            <a:r>
              <a:rPr lang="en-US" dirty="0"/>
              <a:t>        exit(EXIT_FAILURE);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Parent process</a:t>
            </a:r>
          </a:p>
          <a:p>
            <a:r>
              <a:rPr lang="en-US" dirty="0"/>
              <a:t>    // Wait for the child process to complete</a:t>
            </a:r>
          </a:p>
          <a:p>
            <a:r>
              <a:rPr lang="en-US" dirty="0"/>
              <a:t>    if (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, NULL, 0) == -1) {</a:t>
            </a:r>
          </a:p>
          <a:p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waitpid</a:t>
            </a:r>
            <a:r>
              <a:rPr lang="en-US" dirty="0"/>
              <a:t>");</a:t>
            </a:r>
          </a:p>
          <a:p>
            <a:r>
              <a:rPr lang="en-US" dirty="0"/>
              <a:t>        exit(EXIT_FAILURE);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("Command executed with output redirection\n");</a:t>
            </a:r>
          </a:p>
          <a:p>
            <a:r>
              <a:rPr lang="en-US" dirty="0"/>
              <a:t>    return 0;</a:t>
            </a:r>
          </a:p>
          <a:p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2D78-D515-4754-A299-0F393EB86B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44B781F-3205-4F15-A3B4-9D80A5BB9299}" type="slidenum">
              <a:rPr lang="en-US" altLang="en-US" sz="1200" smtClean="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2D78-D515-4754-A299-0F393EB86B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2D78-D515-4754-A299-0F393EB86B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7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2D78-D515-4754-A299-0F393EB86B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25927EB-7AE3-4B8A-A286-0BD64C59EE3A}" type="slidenum">
              <a:rPr lang="en-US" altLang="en-US" sz="1200" smtClean="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467FB99-251A-4069-BD53-2F023D89037D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2D78-D515-4754-A299-0F393EB86B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4123CA8-B910-4D78-8E01-E6F63CE7CDF7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45CA1F7-98E6-4CF9-A504-81ADDE350A2C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45CA1F7-98E6-4CF9-A504-81ADDE350A2C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3178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B4BD3BC-F108-4137-8EEE-13881D487647}" type="slidenum">
              <a:rPr lang="en-US" altLang="en-US" sz="1200" smtClean="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408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B4BD3BC-F108-4137-8EEE-13881D487647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3351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B4BD3BC-F108-4137-8EEE-13881D487647}" type="slidenum">
              <a:rPr lang="en-US" altLang="en-US" sz="1200" smtClean="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0975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C4DD4-96BF-417D-A3D3-5820A8B4A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8A88C-5455-4C14-A75A-C252FFCF3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3D44-DB9C-4FB8-903A-12826375C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F26DE-9EA6-4B82-B460-332BB3E95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BDBC1-AD16-4588-9F0F-D6E7CD042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8E2A7-3412-4267-B4E1-C0896AA17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6A59B-79A2-441B-9B9C-20BA90414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5CFD7-00BD-4C9F-B2F5-CE500EFD3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AEDE-1E9B-44E0-AA64-B77CAF17F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5FE29-B8D1-4469-B238-FE53E700B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129DC-2863-4769-9D89-7330D79F2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ECAC2ED-31CE-4866-A341-00FBF7D61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File I/O and Pipes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  <a:p>
            <a:pPr eaLnBrk="1" hangingPunct="1"/>
            <a:r>
              <a:rPr lang="en-US" altLang="en-US" dirty="0"/>
              <a:t>I/O redirection</a:t>
            </a:r>
          </a:p>
          <a:p>
            <a:pPr eaLnBrk="1" hangingPunct="1"/>
            <a:r>
              <a:rPr lang="en-US" altLang="en-US" dirty="0"/>
              <a:t>Inter-process communication through pipes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Readings</a:t>
            </a:r>
          </a:p>
          <a:p>
            <a:pPr lvl="1" eaLnBrk="1" hangingPunct="1"/>
            <a:r>
              <a:rPr lang="en-US" altLang="en-US" dirty="0"/>
              <a:t>APUE: 3.2--3.8, 3.10, 3.12, 15.2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EDBC8-3BBD-4BFB-8DF0-80C064E0CFD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I/O Redirection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Close a predefined file and open a new file on disk</a:t>
            </a:r>
          </a:p>
          <a:p>
            <a:pPr lvl="1" eaLnBrk="1" hangingPunct="1"/>
            <a:r>
              <a:rPr lang="en-US" dirty="0"/>
              <a:t>The new file will be using the standard input/output/</a:t>
            </a:r>
            <a:r>
              <a:rPr lang="en-US" dirty="0" err="1"/>
              <a:t>eror</a:t>
            </a:r>
            <a:r>
              <a:rPr lang="en-US" dirty="0"/>
              <a:t> file number: the standard input/output/err file is now redirect to/from the new file.</a:t>
            </a:r>
          </a:p>
          <a:p>
            <a:pPr lvl="1" eaLnBrk="1" hangingPunct="1"/>
            <a:r>
              <a:rPr lang="en-US" sz="1600" dirty="0"/>
              <a:t>See example3a.c, example3c.c, example5.c, example6.c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altLang="en-US" dirty="0"/>
              <a:t>There are layers of libraries/runtime systems between the high level functions defined in high level language and the write/read system calls. </a:t>
            </a:r>
          </a:p>
          <a:p>
            <a:pPr lvl="1" eaLnBrk="1" hangingPunct="1"/>
            <a:r>
              <a:rPr lang="en-US" altLang="en-US" dirty="0"/>
              <a:t>Optimizations are performed in the libraries, making the semantics of the IO calls less obvious, especially for programs that use system calls and library calls at the same time</a:t>
            </a:r>
          </a:p>
          <a:p>
            <a:pPr lvl="1" eaLnBrk="1" hangingPunct="1"/>
            <a:r>
              <a:rPr lang="en-US" altLang="en-US" dirty="0"/>
              <a:t>See example4.c, example4a.c</a:t>
            </a:r>
          </a:p>
          <a:p>
            <a:pPr lvl="1" eaLnBrk="1" hangingPunct="1"/>
            <a:r>
              <a:rPr lang="en-US" altLang="en-US" dirty="0"/>
              <a:t>To enforce the order of IO operations, use </a:t>
            </a:r>
            <a:r>
              <a:rPr lang="en-US" altLang="en-US" dirty="0" err="1"/>
              <a:t>fflush</a:t>
            </a:r>
            <a:r>
              <a:rPr lang="en-US" altLang="en-US" dirty="0"/>
              <a:t>();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sz="2000" dirty="0"/>
          </a:p>
          <a:p>
            <a:pPr lvl="1" eaLnBrk="1" hangingPunct="1"/>
            <a:endParaRPr lang="en-US" sz="1600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27615-108C-4A4F-94A5-A1021BAC0B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I/O Redirection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 marL="342900" lvl="2" indent="-342900" eaLnBrk="1" hangingPunct="1"/>
            <a:r>
              <a:rPr lang="en-US" altLang="en-US" dirty="0">
                <a:solidFill>
                  <a:srgbClr val="FF0000"/>
                </a:solidFill>
              </a:rPr>
              <a:t>Exercise: </a:t>
            </a:r>
            <a:r>
              <a:rPr lang="en-US" dirty="0">
                <a:solidFill>
                  <a:srgbClr val="FF0000"/>
                </a:solidFill>
              </a:rPr>
              <a:t>Given mycat1.c program, what is the best way to extend to program such that it can display multiple files listed in the command line?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27615-108C-4A4F-94A5-A1021BAC0B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Redirection (Cont’d)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dirty="0" err="1"/>
              <a:t>execv</a:t>
            </a:r>
            <a:r>
              <a:rPr lang="en-US" altLang="en-US" sz="2000" dirty="0"/>
              <a:t> system call revisit:</a:t>
            </a:r>
          </a:p>
          <a:p>
            <a:pPr lvl="1" eaLnBrk="1" hangingPunct="1"/>
            <a:r>
              <a:rPr lang="en-US" altLang="en-US" sz="1800" dirty="0"/>
              <a:t>Format: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execv</a:t>
            </a:r>
            <a:r>
              <a:rPr lang="en-US" altLang="en-US" sz="1800" dirty="0"/>
              <a:t>(</a:t>
            </a:r>
            <a:r>
              <a:rPr lang="en-US" altLang="en-US" sz="1800" dirty="0" err="1"/>
              <a:t>const</a:t>
            </a:r>
            <a:r>
              <a:rPr lang="en-US" altLang="en-US" sz="1800" dirty="0"/>
              <a:t> char * path, char * </a:t>
            </a:r>
            <a:r>
              <a:rPr lang="en-US" altLang="en-US" sz="1800" dirty="0" err="1"/>
              <a:t>argv</a:t>
            </a:r>
            <a:r>
              <a:rPr lang="en-US" altLang="en-US" sz="1800" dirty="0"/>
              <a:t>[])</a:t>
            </a:r>
          </a:p>
          <a:p>
            <a:pPr lvl="2" eaLnBrk="1" hangingPunct="1"/>
            <a:r>
              <a:rPr lang="en-US" altLang="en-US" sz="1600" dirty="0"/>
              <a:t>Execute the path command and wipe out ALMOST everything in the original process.</a:t>
            </a:r>
          </a:p>
          <a:p>
            <a:pPr lvl="2" eaLnBrk="1" hangingPunct="1"/>
            <a:r>
              <a:rPr lang="en-US" altLang="en-US" sz="1600" dirty="0"/>
              <a:t>ALMOST: the file descriptor table is kept.</a:t>
            </a:r>
          </a:p>
          <a:p>
            <a:pPr lvl="2" eaLnBrk="1" hangingPunct="1"/>
            <a:r>
              <a:rPr lang="en-US" altLang="en-US" sz="1600" dirty="0"/>
              <a:t>We can manipulate the I/O for the execution of the path command by manipulating the file descriptor table.</a:t>
            </a:r>
          </a:p>
          <a:p>
            <a:pPr lvl="2" eaLnBrk="1" hangingPunct="1"/>
            <a:r>
              <a:rPr lang="en-US" altLang="en-US" sz="1600" dirty="0"/>
              <a:t>See example14.c</a:t>
            </a:r>
          </a:p>
          <a:p>
            <a:pPr eaLnBrk="1" hangingPunct="1"/>
            <a:r>
              <a:rPr lang="en-US" altLang="en-US" sz="2000" dirty="0"/>
              <a:t>How to implement I/O redirections in shell?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130C2-BFC2-41DF-BBC6-03A7EE623F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0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two types of pipes, </a:t>
            </a:r>
            <a:r>
              <a:rPr lang="en-US" altLang="en-US" i="1"/>
              <a:t>named pipes</a:t>
            </a:r>
            <a:r>
              <a:rPr lang="en-US" altLang="en-US"/>
              <a:t> and </a:t>
            </a:r>
            <a:r>
              <a:rPr lang="en-US" altLang="en-US" i="1"/>
              <a:t>unnamed pipes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Named pipes: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like a file (create a named pipe (</a:t>
            </a:r>
            <a:r>
              <a:rPr lang="en-US" altLang="en-US" i="1"/>
              <a:t>mknod</a:t>
            </a:r>
            <a:r>
              <a:rPr lang="en-US" altLang="en-US"/>
              <a:t>), open, read/write)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shared by any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will not be discussed in detail.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Unnamed pipes: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unnamed pipe does not associate with any physical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can only be shared by related processes (descendants of a process that creates the unnamed pipe).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Created using system call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pipe().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1C4E2-39AB-496C-8BD8-D7151AAAD43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altLang="en-US"/>
              <a:t> System Call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Syntax: </a:t>
            </a:r>
            <a:r>
              <a:rPr lang="en-US" altLang="en-US" dirty="0" err="1"/>
              <a:t>int</a:t>
            </a:r>
            <a:r>
              <a:rPr lang="en-US" altLang="en-US" dirty="0"/>
              <a:t> pipe(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fds</a:t>
            </a:r>
            <a:r>
              <a:rPr lang="en-US" altLang="en-US" dirty="0"/>
              <a:t>[2])</a:t>
            </a:r>
          </a:p>
          <a:p>
            <a:pPr eaLnBrk="1" hangingPunct="1"/>
            <a:r>
              <a:rPr lang="en-US" altLang="en-US" dirty="0"/>
              <a:t>Semantic 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creates a pipe and returns two file descriptors </a:t>
            </a:r>
            <a:r>
              <a:rPr lang="en-US" altLang="en-US" sz="1600" dirty="0" err="1"/>
              <a:t>fds</a:t>
            </a:r>
            <a:r>
              <a:rPr lang="en-US" altLang="en-US" sz="1600" dirty="0"/>
              <a:t>[0] and </a:t>
            </a:r>
            <a:r>
              <a:rPr lang="en-US" altLang="en-US" sz="1600" dirty="0" err="1"/>
              <a:t>fds</a:t>
            </a:r>
            <a:r>
              <a:rPr lang="en-US" altLang="en-US" sz="1600" dirty="0"/>
              <a:t>[1]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solidFill>
                  <a:srgbClr val="993300"/>
                </a:solidFill>
              </a:rPr>
              <a:t>a read from </a:t>
            </a:r>
            <a:r>
              <a:rPr lang="en-US" altLang="en-US" sz="1600" dirty="0" err="1">
                <a:solidFill>
                  <a:srgbClr val="993300"/>
                </a:solidFill>
              </a:rPr>
              <a:t>fds</a:t>
            </a:r>
            <a:r>
              <a:rPr lang="en-US" altLang="en-US" sz="1600" dirty="0">
                <a:solidFill>
                  <a:srgbClr val="993300"/>
                </a:solidFill>
              </a:rPr>
              <a:t>[0] accesses the data written to </a:t>
            </a:r>
            <a:r>
              <a:rPr lang="en-US" altLang="en-US" sz="1600" dirty="0" err="1">
                <a:solidFill>
                  <a:srgbClr val="993300"/>
                </a:solidFill>
              </a:rPr>
              <a:t>fds</a:t>
            </a:r>
            <a:r>
              <a:rPr lang="en-US" altLang="en-US" sz="1600" dirty="0">
                <a:solidFill>
                  <a:srgbClr val="993300"/>
                </a:solidFill>
              </a:rPr>
              <a:t>[1]</a:t>
            </a:r>
            <a:r>
              <a:rPr lang="en-US" altLang="en-US" sz="1600" dirty="0"/>
              <a:t> (half-duplex, POSIX) and a read from </a:t>
            </a:r>
            <a:r>
              <a:rPr lang="en-US" altLang="en-US" sz="1600" dirty="0" err="1"/>
              <a:t>fds</a:t>
            </a:r>
            <a:r>
              <a:rPr lang="en-US" altLang="en-US" sz="1600" dirty="0"/>
              <a:t>[1] accesses the data written to </a:t>
            </a:r>
            <a:r>
              <a:rPr lang="en-US" altLang="en-US" sz="1600" dirty="0" err="1"/>
              <a:t>fds</a:t>
            </a:r>
            <a:r>
              <a:rPr lang="en-US" altLang="en-US" sz="1600" dirty="0"/>
              <a:t>[0] (full-duplex, non-standard, POSIX.1 allows).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pipe has limited size (64K in some systems) – write will block when pipe is full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Write to pipe with no reader (read end closed): broken pipe error (</a:t>
            </a:r>
            <a:r>
              <a:rPr lang="en-US" altLang="en-US" sz="1600" dirty="0">
                <a:solidFill>
                  <a:srgbClr val="FF0000"/>
                </a:solidFill>
              </a:rPr>
              <a:t>example7.c</a:t>
            </a:r>
            <a:r>
              <a:rPr lang="en-US" altLang="en-US" sz="160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Read from a pipe with no writer (write end closed): end of file (</a:t>
            </a:r>
            <a:r>
              <a:rPr lang="en-US" altLang="en-US" sz="1600" dirty="0">
                <a:solidFill>
                  <a:srgbClr val="FF0000"/>
                </a:solidFill>
              </a:rPr>
              <a:t>example7a.c</a:t>
            </a:r>
            <a:r>
              <a:rPr lang="en-US" altLang="en-US" sz="160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man –s 2 pipe and man –s 7 pipe </a:t>
            </a:r>
            <a:r>
              <a:rPr lang="en-US" altLang="en-US" sz="1600" dirty="0">
                <a:cs typeface="Courier New" pitchFamily="49" charset="0"/>
              </a:rPr>
              <a:t>for more information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8FFF7-C2F9-4369-879E-8C24E1984F2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2394"/>
            <a:ext cx="4343400" cy="177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between Parent and Child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Half-duplex pipe after fork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Pipe from parent to child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8E2A7-3412-4267-B4E1-C0896AA179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78087"/>
            <a:ext cx="30480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44749"/>
            <a:ext cx="3116548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128" y="4744319"/>
            <a:ext cx="70022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example8.c, example9.c, and example9a.c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example9.c, which process will terminate first?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How abut example9a.c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21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 and Inter-Process Communication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Once the processes can communicate with each other, the execution order of the processes can be controlled.</a:t>
            </a:r>
          </a:p>
          <a:p>
            <a:pPr lvl="1" eaLnBrk="1" hangingPunct="1"/>
            <a:r>
              <a:rPr lang="en-US" altLang="en-US" sz="1800" dirty="0"/>
              <a:t>See example11.c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130C2-BFC2-41DF-BBC6-03A7EE623F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How to Implement pipe in Shell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Implementing pipe in shell</a:t>
            </a:r>
            <a:r>
              <a:rPr lang="en-US" altLang="en-US" i="1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E.g.              /usr/bin/ps -ef | /usr/bin/more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 does the shell realize this command?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Create a process to run </a:t>
            </a:r>
            <a:r>
              <a:rPr lang="en-US" altLang="en-US" i="1"/>
              <a:t>ps -ef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Create a process to run </a:t>
            </a:r>
            <a:r>
              <a:rPr lang="en-US" altLang="en-US" i="1"/>
              <a:t>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Create a pipe from </a:t>
            </a:r>
            <a:r>
              <a:rPr lang="en-US" altLang="en-US" i="1"/>
              <a:t>ps -ef</a:t>
            </a:r>
            <a:r>
              <a:rPr lang="en-US" altLang="en-US"/>
              <a:t> to </a:t>
            </a:r>
            <a:r>
              <a:rPr lang="en-US" altLang="en-US" i="1"/>
              <a:t>more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the standard output of the process to run </a:t>
            </a:r>
            <a:r>
              <a:rPr lang="en-US" altLang="en-US" sz="1800" i="1"/>
              <a:t>ps -ef</a:t>
            </a:r>
            <a:r>
              <a:rPr lang="en-US" altLang="en-US" sz="1800"/>
              <a:t> is redirected to a pipe streaming to the process to run </a:t>
            </a:r>
            <a:r>
              <a:rPr lang="en-US" altLang="en-US" sz="1800" i="1"/>
              <a:t>more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the standard input of the process to run </a:t>
            </a:r>
            <a:r>
              <a:rPr lang="en-US" altLang="en-US" sz="1800" i="1"/>
              <a:t>more</a:t>
            </a:r>
            <a:r>
              <a:rPr lang="en-US" altLang="en-US" sz="1800"/>
              <a:t> is redirected to be the pipe (from the process running     </a:t>
            </a:r>
            <a:r>
              <a:rPr lang="en-US" altLang="en-US" sz="1800" i="1"/>
              <a:t>ps –ef)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See example12.c  and example13.c (need to be careful about the open files)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5FF02-EC03-4994-BA36-A69B22CCA4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Execise</a:t>
            </a:r>
            <a:r>
              <a:rPr lang="en-US" altLang="en-US" dirty="0"/>
              <a:t>: Implement one pipe</a:t>
            </a:r>
          </a:p>
          <a:p>
            <a:pPr lvl="1" eaLnBrk="1" hangingPunct="1"/>
            <a:r>
              <a:rPr lang="en-US" altLang="en-US" i="1" dirty="0" err="1"/>
              <a:t>a.out</a:t>
            </a:r>
            <a:r>
              <a:rPr lang="en-US" altLang="en-US" i="1" dirty="0"/>
              <a:t> cmd1 cmd2 </a:t>
            </a:r>
            <a:r>
              <a:rPr lang="en-US" altLang="en-US" i="1" dirty="0">
                <a:sym typeface="Wingdings" pitchFamily="2" charset="2"/>
              </a:rPr>
              <a:t> cmd1 | cmd2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How about implementing multiple pipes?</a:t>
            </a:r>
          </a:p>
          <a:p>
            <a:pPr eaLnBrk="1" hangingPunct="1"/>
            <a:endParaRPr lang="en-US" altLang="en-US" dirty="0">
              <a:sym typeface="Wingdings" pitchFamily="2" charset="2"/>
            </a:endParaRPr>
          </a:p>
          <a:p>
            <a:pPr eaLnBrk="1" hangingPunct="1"/>
            <a:endParaRPr lang="en-US" altLang="en-US" dirty="0">
              <a:sym typeface="Wingdings" pitchFamily="2" charset="2"/>
            </a:endParaRPr>
          </a:p>
          <a:p>
            <a:pPr eaLnBrk="1" hangingPunct="1"/>
            <a:endParaRPr lang="en-US" altLang="en-US" dirty="0">
              <a:sym typeface="Wingdings" pitchFamily="2" charset="2"/>
            </a:endParaRPr>
          </a:p>
          <a:p>
            <a:pPr eaLnBrk="1" hangingPunct="1"/>
            <a:endParaRPr lang="en-US" altLang="en-US" dirty="0">
              <a:sym typeface="Wingdings" pitchFamily="2" charset="2"/>
            </a:endParaRPr>
          </a:p>
          <a:p>
            <a:pPr lvl="1" eaLnBrk="1" hangingPunct="1"/>
            <a:r>
              <a:rPr lang="en-US" altLang="en-US" b="1" dirty="0">
                <a:sym typeface="Wingdings" pitchFamily="2" charset="2"/>
              </a:rPr>
              <a:t>Important Note: read(</a:t>
            </a:r>
            <a:r>
              <a:rPr lang="en-US" altLang="en-US" b="1" dirty="0" err="1">
                <a:sym typeface="Wingdings" pitchFamily="2" charset="2"/>
              </a:rPr>
              <a:t>fds</a:t>
            </a:r>
            <a:r>
              <a:rPr lang="en-US" altLang="en-US" b="1" dirty="0">
                <a:sym typeface="Wingdings" pitchFamily="2" charset="2"/>
              </a:rPr>
              <a:t>[0], …) will return 0 only when the pipe is empty AND no process has access to </a:t>
            </a:r>
            <a:r>
              <a:rPr lang="en-US" altLang="en-US" b="1" dirty="0" err="1">
                <a:sym typeface="Wingdings" pitchFamily="2" charset="2"/>
              </a:rPr>
              <a:t>fds</a:t>
            </a:r>
            <a:r>
              <a:rPr lang="en-US" altLang="en-US" b="1" dirty="0">
                <a:sym typeface="Wingdings" pitchFamily="2" charset="2"/>
              </a:rPr>
              <a:t>[1]. When implementing pipe, you must close </a:t>
            </a:r>
            <a:r>
              <a:rPr lang="en-US" altLang="en-US" b="1" dirty="0" err="1">
                <a:sym typeface="Wingdings" pitchFamily="2" charset="2"/>
              </a:rPr>
              <a:t>fds</a:t>
            </a:r>
            <a:r>
              <a:rPr lang="en-US" altLang="en-US" b="1" dirty="0">
                <a:sym typeface="Wingdings" pitchFamily="2" charset="2"/>
              </a:rPr>
              <a:t>[1] in all processes that will not write to </a:t>
            </a:r>
            <a:r>
              <a:rPr lang="en-US" altLang="en-US" b="1" dirty="0" err="1">
                <a:sym typeface="Wingdings" pitchFamily="2" charset="2"/>
              </a:rPr>
              <a:t>fds</a:t>
            </a:r>
            <a:r>
              <a:rPr lang="en-US" altLang="en-US" b="1" dirty="0">
                <a:sym typeface="Wingdings" pitchFamily="2" charset="2"/>
              </a:rPr>
              <a:t>[1] including the process that performs the read in order for the read to perform properly.</a:t>
            </a:r>
          </a:p>
          <a:p>
            <a:pPr lvl="1" eaLnBrk="1" hangingPunct="1"/>
            <a:endParaRPr lang="en-US" alt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749B3-941B-4691-A07B-4506F68D426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Data Structures for Open Files</a:t>
            </a:r>
          </a:p>
        </p:txBody>
      </p:sp>
      <p:pic>
        <p:nvPicPr>
          <p:cNvPr id="3075" name="Picture 1027" descr="Z:\a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20837"/>
            <a:ext cx="51816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9C102-1B2D-48BF-8AE3-8358B14CAF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33600" y="1160462"/>
            <a:ext cx="1525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space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541837" y="1158875"/>
            <a:ext cx="579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OS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867400" y="1158875"/>
            <a:ext cx="10550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Data Structures for Open Files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File descriptor table (per process)</a:t>
            </a:r>
          </a:p>
          <a:p>
            <a:pPr lvl="1" eaLnBrk="1" hangingPunct="1"/>
            <a:r>
              <a:rPr lang="en-US" altLang="en-US" sz="1600" dirty="0"/>
              <a:t>Each process has a file descriptor table.</a:t>
            </a:r>
          </a:p>
          <a:p>
            <a:pPr lvl="1" eaLnBrk="1" hangingPunct="1"/>
            <a:r>
              <a:rPr lang="en-US" altLang="en-US" sz="1600" dirty="0"/>
              <a:t>nonnegative integer used to identify an entry in the open file table</a:t>
            </a:r>
          </a:p>
          <a:p>
            <a:pPr lvl="1" eaLnBrk="1" hangingPunct="1"/>
            <a:r>
              <a:rPr lang="en-US" altLang="en-US" sz="1600" dirty="0"/>
              <a:t>The table size is limited, which limits the number of files that can be opened in a process (see example0.c and example0a.c)</a:t>
            </a:r>
          </a:p>
          <a:p>
            <a:pPr eaLnBrk="1" hangingPunct="1"/>
            <a:r>
              <a:rPr lang="en-US" altLang="en-US" sz="2800" dirty="0"/>
              <a:t>Open file table (system wide)</a:t>
            </a:r>
          </a:p>
          <a:p>
            <a:pPr lvl="1" eaLnBrk="1" hangingPunct="1"/>
            <a:r>
              <a:rPr lang="en-US" altLang="en-US" sz="1600" dirty="0"/>
              <a:t>The whole system shares the open file table</a:t>
            </a:r>
          </a:p>
          <a:p>
            <a:pPr lvl="1" eaLnBrk="1" hangingPunct="1"/>
            <a:r>
              <a:rPr lang="en-US" altLang="en-US" sz="1600" dirty="0"/>
              <a:t>The entries are called open file descriptions, which are records of how files are currently accessed.</a:t>
            </a:r>
          </a:p>
          <a:p>
            <a:pPr lvl="1" eaLnBrk="1" hangingPunct="1"/>
            <a:r>
              <a:rPr lang="en-US" altLang="en-US" sz="1600" dirty="0">
                <a:solidFill>
                  <a:srgbClr val="0000FF"/>
                </a:solidFill>
              </a:rPr>
              <a:t>File offset</a:t>
            </a:r>
            <a:r>
              <a:rPr lang="en-US" altLang="en-US" sz="1600" dirty="0"/>
              <a:t>: the byte position in the open file description that decides where to access the file through the open file description.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63FAC-F439-4766-99D0-603D49450E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Implications of the Data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open and </a:t>
            </a:r>
            <a:r>
              <a:rPr lang="en-US" altLang="en-US" dirty="0" err="1"/>
              <a:t>creat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993300"/>
                </a:solidFill>
              </a:rPr>
              <a:t>Linear search</a:t>
            </a:r>
            <a:r>
              <a:rPr lang="en-US" altLang="en-US" dirty="0"/>
              <a:t> for the first empty slot in the process file descriptor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allocate an open file description in the file table, which has a pointer to the </a:t>
            </a:r>
            <a:r>
              <a:rPr lang="en-US" altLang="en-US" dirty="0" err="1"/>
              <a:t>inode</a:t>
            </a:r>
            <a:r>
              <a:rPr lang="en-US" altLang="en-US" dirty="0"/>
              <a:t> table.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Two independent accesses to the file with two open’s.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See example1.c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Flag: O_APPEND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Force offset in open file table to the end of file before each write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See example1a.c</a:t>
            </a:r>
            <a:r>
              <a:rPr lang="en-US" altLang="en-US" dirty="0"/>
              <a:t>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F98F8-497F-4C81-BE84-831670205A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dup and dup2 System Calls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dup, dup2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Syntax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dup(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oldfd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dup2(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oldfd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newfd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Duplicating the file descriptor in the process file descriptor table, sharing the same open file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Shared access to the same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See example2.c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With two open’s – independent file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With dup – shared file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Another case of sharing file access: fork()?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See example2b.c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87A4C-F1A2-486E-87AE-2F4C5BE541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case of sharing file access: fork()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See example2b.c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fork() will only duplicate file descriptor table, but not the system-wide open file table.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File access is shared between processes.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87A4C-F1A2-486E-87AE-2F4C5BE541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/>
              <a:t>ssize_t</a:t>
            </a:r>
            <a:r>
              <a:rPr lang="en-US" dirty="0"/>
              <a:t> 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Attempts to read up to count bytes from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b="1" dirty="0"/>
              <a:t>no guarantee! </a:t>
            </a:r>
            <a:r>
              <a:rPr lang="en-US" dirty="0"/>
              <a:t>Return the size of data read if not reaching the end of the file.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Return 0 when reaching the end of the file.</a:t>
            </a:r>
          </a:p>
          <a:p>
            <a:pPr lvl="1"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ssize_t</a:t>
            </a:r>
            <a:r>
              <a:rPr lang="en-US" dirty="0"/>
              <a:t> 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Attempts to write up to count bytes to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b="1" dirty="0"/>
              <a:t>no guarantee!! </a:t>
            </a:r>
            <a:r>
              <a:rPr lang="en-US" dirty="0"/>
              <a:t>Return the actual size write to the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F26DE-9EA6-4B82-B460-332BB3E953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I/O Redirection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All UNIX processes have three predefined files open: </a:t>
            </a:r>
            <a:r>
              <a:rPr lang="en-US" altLang="en-US" dirty="0" err="1"/>
              <a:t>stdin</a:t>
            </a:r>
            <a:r>
              <a:rPr lang="en-US" altLang="en-US" dirty="0"/>
              <a:t>, </a:t>
            </a:r>
            <a:r>
              <a:rPr lang="en-US" altLang="en-US" dirty="0" err="1"/>
              <a:t>stdout</a:t>
            </a:r>
            <a:r>
              <a:rPr lang="en-US" altLang="en-US" dirty="0"/>
              <a:t>, </a:t>
            </a:r>
            <a:r>
              <a:rPr lang="en-US" altLang="en-US" dirty="0" err="1"/>
              <a:t>stderr</a:t>
            </a:r>
            <a:r>
              <a:rPr lang="en-US" altLang="en-US" dirty="0"/>
              <a:t>. STDIN_FILENO (0), STDOUT_FILENO (1) and STDERR_FILENO (2).</a:t>
            </a:r>
          </a:p>
          <a:p>
            <a:pPr lvl="1" eaLnBrk="1" hangingPunct="1"/>
            <a:r>
              <a:rPr lang="en-US" altLang="en-US" dirty="0"/>
              <a:t>Defined in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See example15.c</a:t>
            </a:r>
          </a:p>
          <a:p>
            <a:pPr lvl="1" eaLnBrk="1" hangingPunct="1"/>
            <a:r>
              <a:rPr lang="en-US" altLang="en-US" dirty="0" err="1"/>
              <a:t>printf</a:t>
            </a:r>
            <a:r>
              <a:rPr lang="en-US" altLang="en-US" dirty="0"/>
              <a:t>() and </a:t>
            </a:r>
            <a:r>
              <a:rPr lang="en-US" altLang="en-US" dirty="0" err="1"/>
              <a:t>cout</a:t>
            </a:r>
            <a:r>
              <a:rPr lang="en-US" altLang="en-US" dirty="0"/>
              <a:t>  are realized by write to </a:t>
            </a:r>
            <a:r>
              <a:rPr lang="en-US" altLang="en-US" dirty="0" err="1"/>
              <a:t>stdout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write(STDOUT_FILENO, …)</a:t>
            </a:r>
          </a:p>
          <a:p>
            <a:pPr lvl="1" eaLnBrk="1" hangingPunct="1"/>
            <a:r>
              <a:rPr lang="en-US" altLang="en-US" dirty="0" err="1"/>
              <a:t>scanf</a:t>
            </a:r>
            <a:r>
              <a:rPr lang="en-US" altLang="en-US" dirty="0"/>
              <a:t>() and </a:t>
            </a:r>
            <a:r>
              <a:rPr lang="en-US" altLang="en-US" dirty="0" err="1"/>
              <a:t>cin</a:t>
            </a:r>
            <a:r>
              <a:rPr lang="en-US" altLang="en-US" dirty="0"/>
              <a:t> are realized by read from </a:t>
            </a:r>
            <a:r>
              <a:rPr lang="en-US" altLang="en-US" dirty="0" err="1"/>
              <a:t>stdin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read(STDIN_FILENO, ….) </a:t>
            </a:r>
          </a:p>
          <a:p>
            <a:pPr lvl="1" eaLnBrk="1" hangingPunct="1"/>
            <a:r>
              <a:rPr lang="en-US" altLang="en-US" dirty="0" err="1"/>
              <a:t>cerr</a:t>
            </a:r>
            <a:r>
              <a:rPr lang="en-US" altLang="en-US" dirty="0"/>
              <a:t> is realized by write to </a:t>
            </a:r>
            <a:r>
              <a:rPr lang="en-US" altLang="en-US" dirty="0" err="1"/>
              <a:t>stderr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27615-108C-4A4F-94A5-A1021BAC0B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I/O Redirection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 eaLnBrk="1" hangingPunct="1"/>
            <a:r>
              <a:rPr lang="en-US" sz="2000" dirty="0">
                <a:sym typeface="Wingdings" pitchFamily="2" charset="2"/>
              </a:rPr>
              <a:t>Predefined files behave the same as regular files</a:t>
            </a:r>
          </a:p>
          <a:p>
            <a:pPr lvl="1" eaLnBrk="1" hangingPunct="1"/>
            <a:r>
              <a:rPr lang="en-US" dirty="0">
                <a:sym typeface="Wingdings" pitchFamily="2" charset="2"/>
              </a:rPr>
              <a:t>Open, close, and dup have the same semantics</a:t>
            </a:r>
          </a:p>
          <a:p>
            <a:pPr lvl="1" eaLnBrk="1" hangingPunct="1"/>
            <a:r>
              <a:rPr lang="en-US" dirty="0">
                <a:sym typeface="Wingdings" pitchFamily="2" charset="2"/>
              </a:rPr>
              <a:t>See example17.c, example17a.c</a:t>
            </a:r>
          </a:p>
          <a:p>
            <a:pPr lvl="1" eaLnBrk="1" hangingPunct="1"/>
            <a:endParaRPr lang="en-US" sz="2400" dirty="0">
              <a:sym typeface="Wingdings" pitchFamily="2" charset="2"/>
            </a:endParaRPr>
          </a:p>
          <a:p>
            <a:pPr lvl="1" eaLnBrk="1" hangingPunct="1"/>
            <a:r>
              <a:rPr lang="en-US" dirty="0"/>
              <a:t>What happens when we read and write to a non-exist file? See example3.c, example3b.c, example16.cpp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altLang="en-US" dirty="0"/>
              <a:t>When happens when the end of file is reached in read?</a:t>
            </a:r>
            <a:endParaRPr 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27615-108C-4A4F-94A5-A1021BAC0B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5228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1971</Words>
  <Application>Microsoft Macintosh PowerPoint</Application>
  <PresentationFormat>On-screen Show (4:3)</PresentationFormat>
  <Paragraphs>273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class_simple</vt:lpstr>
      <vt:lpstr>File I/O and Pipes</vt:lpstr>
      <vt:lpstr>Data Structures for Open Files</vt:lpstr>
      <vt:lpstr>Data Structures for Open Files</vt:lpstr>
      <vt:lpstr>Implications of the Data Structures</vt:lpstr>
      <vt:lpstr>The dup and dup2 System Calls</vt:lpstr>
      <vt:lpstr>Another case of sharing file access: fork()</vt:lpstr>
      <vt:lpstr>Read/write semantics</vt:lpstr>
      <vt:lpstr>I/O Redirection</vt:lpstr>
      <vt:lpstr>I/O Redirection</vt:lpstr>
      <vt:lpstr>I/O Redirection</vt:lpstr>
      <vt:lpstr>I/O Redirection</vt:lpstr>
      <vt:lpstr>I/O Redirection (Cont’d)</vt:lpstr>
      <vt:lpstr>Pipes</vt:lpstr>
      <vt:lpstr>The pipe System Call</vt:lpstr>
      <vt:lpstr>Pipe between Parent and Child Process</vt:lpstr>
      <vt:lpstr>Pipe and Inter-Process Communication</vt:lpstr>
      <vt:lpstr>How to Implement pipe in Shell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2017-09-26T15:02:43Z</dcterms:created>
  <dcterms:modified xsi:type="dcterms:W3CDTF">2024-02-26T01:18:23Z</dcterms:modified>
</cp:coreProperties>
</file>