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1"/>
  </p:sldMasterIdLst>
  <p:notesMasterIdLst>
    <p:notesMasterId r:id="rId19"/>
  </p:notes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71" r:id="rId16"/>
    <p:sldId id="272" r:id="rId17"/>
    <p:sldId id="287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99"/>
    <p:restoredTop sz="71083" autoAdjust="0"/>
  </p:normalViewPr>
  <p:slideViewPr>
    <p:cSldViewPr>
      <p:cViewPr varScale="1">
        <p:scale>
          <a:sx n="82" d="100"/>
          <a:sy n="82" d="100"/>
        </p:scale>
        <p:origin x="157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E56397B-A037-40BC-A654-3E29EB111FBC}" type="datetimeFigureOut">
              <a:rPr lang="en-US"/>
              <a:pPr>
                <a:defRPr/>
              </a:pPr>
              <a:t>2/25/24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B4E991C-36E1-47E6-8FA3-6D640B4153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090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4E991C-36E1-47E6-8FA3-6D640B41536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0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 fontScale="55000" lnSpcReduction="20000"/>
          </a:bodyPr>
          <a:lstStyle/>
          <a:p>
            <a:r>
              <a:rPr lang="en-US" altLang="en-US" dirty="0"/>
              <a:t>Example 10.c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#define _BSD_SOURCE</a:t>
            </a:r>
          </a:p>
          <a:p>
            <a:endParaRPr lang="en-US" altLang="en-US" dirty="0"/>
          </a:p>
          <a:p>
            <a:r>
              <a:rPr lang="en-US" altLang="en-US" dirty="0"/>
              <a:t>#include &lt;</a:t>
            </a:r>
            <a:r>
              <a:rPr lang="en-US" altLang="en-US" dirty="0" err="1"/>
              <a:t>stdlib.h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#include &lt;</a:t>
            </a:r>
            <a:r>
              <a:rPr lang="en-US" altLang="en-US" dirty="0" err="1"/>
              <a:t>stdio.h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#include &lt;sys/</a:t>
            </a:r>
            <a:r>
              <a:rPr lang="en-US" altLang="en-US" dirty="0" err="1"/>
              <a:t>types.h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#include &lt;sys/</a:t>
            </a:r>
            <a:r>
              <a:rPr lang="en-US" altLang="en-US" dirty="0" err="1"/>
              <a:t>stat.h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#include &lt;</a:t>
            </a:r>
            <a:r>
              <a:rPr lang="en-US" altLang="en-US" dirty="0" err="1"/>
              <a:t>fcntl.h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#include &lt;</a:t>
            </a:r>
            <a:r>
              <a:rPr lang="en-US" altLang="en-US" dirty="0" err="1"/>
              <a:t>unistd.h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#include &lt;</a:t>
            </a:r>
            <a:r>
              <a:rPr lang="en-US" altLang="en-US" dirty="0" err="1"/>
              <a:t>string.h</a:t>
            </a:r>
            <a:r>
              <a:rPr lang="en-US" altLang="en-US" dirty="0"/>
              <a:t>&gt;</a:t>
            </a:r>
          </a:p>
          <a:p>
            <a:endParaRPr lang="en-US" altLang="en-US" dirty="0"/>
          </a:p>
          <a:p>
            <a:r>
              <a:rPr lang="en-US" altLang="en-US" dirty="0"/>
              <a:t>int main(void)</a:t>
            </a:r>
          </a:p>
          <a:p>
            <a:r>
              <a:rPr lang="en-US" altLang="en-US" dirty="0"/>
              <a:t>{</a:t>
            </a:r>
          </a:p>
          <a:p>
            <a:r>
              <a:rPr lang="en-US" altLang="en-US" dirty="0"/>
              <a:t>	char </a:t>
            </a:r>
            <a:r>
              <a:rPr lang="en-US" altLang="en-US" dirty="0" err="1"/>
              <a:t>buf</a:t>
            </a:r>
            <a:r>
              <a:rPr lang="en-US" altLang="en-US" dirty="0"/>
              <a:t>[100];</a:t>
            </a:r>
          </a:p>
          <a:p>
            <a:endParaRPr lang="en-US" altLang="en-US" dirty="0"/>
          </a:p>
          <a:p>
            <a:r>
              <a:rPr lang="en-US" altLang="en-US" dirty="0"/>
              <a:t>	if (</a:t>
            </a:r>
            <a:r>
              <a:rPr lang="en-US" altLang="en-US" dirty="0" err="1"/>
              <a:t>symlink</a:t>
            </a:r>
            <a:r>
              <a:rPr lang="en-US" altLang="en-US" dirty="0"/>
              <a:t>("128.186.254.12", "</a:t>
            </a:r>
            <a:r>
              <a:rPr lang="en-US" altLang="en-US" dirty="0" err="1"/>
              <a:t>myfile</a:t>
            </a:r>
            <a:r>
              <a:rPr lang="en-US" altLang="en-US" dirty="0"/>
              <a:t>") &lt; 0) {</a:t>
            </a:r>
          </a:p>
          <a:p>
            <a:r>
              <a:rPr lang="en-US" altLang="en-US" dirty="0"/>
              <a:t>		</a:t>
            </a:r>
            <a:r>
              <a:rPr lang="en-US" altLang="en-US" dirty="0" err="1"/>
              <a:t>perror</a:t>
            </a:r>
            <a:r>
              <a:rPr lang="en-US" altLang="en-US" dirty="0"/>
              <a:t>("</a:t>
            </a:r>
            <a:r>
              <a:rPr lang="en-US" altLang="en-US" dirty="0" err="1"/>
              <a:t>symlink</a:t>
            </a:r>
            <a:r>
              <a:rPr lang="en-US" altLang="en-US" dirty="0"/>
              <a:t>");</a:t>
            </a:r>
          </a:p>
          <a:p>
            <a:r>
              <a:rPr lang="en-US" altLang="en-US" dirty="0"/>
              <a:t>		exit(EXIT_FAILURE);</a:t>
            </a:r>
          </a:p>
          <a:p>
            <a:r>
              <a:rPr lang="en-US" altLang="en-US" dirty="0"/>
              <a:t>	}</a:t>
            </a:r>
          </a:p>
          <a:p>
            <a:endParaRPr lang="en-US" altLang="en-US" dirty="0"/>
          </a:p>
          <a:p>
            <a:r>
              <a:rPr lang="en-US" altLang="en-US" dirty="0"/>
              <a:t>	</a:t>
            </a:r>
            <a:r>
              <a:rPr lang="en-US" altLang="en-US" dirty="0" err="1"/>
              <a:t>memset</a:t>
            </a:r>
            <a:r>
              <a:rPr lang="en-US" altLang="en-US" dirty="0"/>
              <a:t>(</a:t>
            </a:r>
            <a:r>
              <a:rPr lang="en-US" altLang="en-US" dirty="0" err="1"/>
              <a:t>buf</a:t>
            </a:r>
            <a:r>
              <a:rPr lang="en-US" altLang="en-US" dirty="0"/>
              <a:t>, 0, </a:t>
            </a:r>
            <a:r>
              <a:rPr lang="en-US" altLang="en-US" dirty="0" err="1"/>
              <a:t>sizeof</a:t>
            </a:r>
            <a:r>
              <a:rPr lang="en-US" altLang="en-US" dirty="0"/>
              <a:t>(</a:t>
            </a:r>
            <a:r>
              <a:rPr lang="en-US" altLang="en-US" dirty="0" err="1"/>
              <a:t>buf</a:t>
            </a:r>
            <a:r>
              <a:rPr lang="en-US" altLang="en-US" dirty="0"/>
              <a:t>));</a:t>
            </a:r>
          </a:p>
          <a:p>
            <a:r>
              <a:rPr lang="en-US" altLang="en-US" dirty="0"/>
              <a:t>	if (</a:t>
            </a:r>
            <a:r>
              <a:rPr lang="en-US" altLang="en-US" dirty="0" err="1"/>
              <a:t>readlink</a:t>
            </a:r>
            <a:r>
              <a:rPr lang="en-US" altLang="en-US" dirty="0"/>
              <a:t>("</a:t>
            </a:r>
            <a:r>
              <a:rPr lang="en-US" altLang="en-US" dirty="0" err="1"/>
              <a:t>myfile</a:t>
            </a:r>
            <a:r>
              <a:rPr lang="en-US" altLang="en-US" dirty="0"/>
              <a:t>", </a:t>
            </a:r>
            <a:r>
              <a:rPr lang="en-US" altLang="en-US" dirty="0" err="1"/>
              <a:t>buf</a:t>
            </a:r>
            <a:r>
              <a:rPr lang="en-US" altLang="en-US" dirty="0"/>
              <a:t>, </a:t>
            </a:r>
            <a:r>
              <a:rPr lang="en-US" altLang="en-US" dirty="0" err="1"/>
              <a:t>sizeof</a:t>
            </a:r>
            <a:r>
              <a:rPr lang="en-US" altLang="en-US" dirty="0"/>
              <a:t>(</a:t>
            </a:r>
            <a:r>
              <a:rPr lang="en-US" altLang="en-US" dirty="0" err="1"/>
              <a:t>buf</a:t>
            </a:r>
            <a:r>
              <a:rPr lang="en-US" altLang="en-US" dirty="0"/>
              <a:t>)-1) &lt; 0) {</a:t>
            </a:r>
          </a:p>
          <a:p>
            <a:r>
              <a:rPr lang="en-US" altLang="en-US" dirty="0"/>
              <a:t>		</a:t>
            </a:r>
            <a:r>
              <a:rPr lang="en-US" altLang="en-US" dirty="0" err="1"/>
              <a:t>perror</a:t>
            </a:r>
            <a:r>
              <a:rPr lang="en-US" altLang="en-US" dirty="0"/>
              <a:t>("</a:t>
            </a:r>
            <a:r>
              <a:rPr lang="en-US" altLang="en-US" dirty="0" err="1"/>
              <a:t>readlink</a:t>
            </a:r>
            <a:r>
              <a:rPr lang="en-US" altLang="en-US" dirty="0"/>
              <a:t>");</a:t>
            </a:r>
          </a:p>
          <a:p>
            <a:r>
              <a:rPr lang="en-US" altLang="en-US" dirty="0"/>
              <a:t>		exit(EXIT_FAILURE);</a:t>
            </a:r>
          </a:p>
          <a:p>
            <a:r>
              <a:rPr lang="en-US" altLang="en-US" dirty="0"/>
              <a:t>	}</a:t>
            </a:r>
          </a:p>
          <a:p>
            <a:endParaRPr lang="en-US" altLang="en-US" dirty="0"/>
          </a:p>
          <a:p>
            <a:r>
              <a:rPr lang="en-US" altLang="en-US" dirty="0"/>
              <a:t>	</a:t>
            </a:r>
            <a:r>
              <a:rPr lang="en-US" altLang="en-US" dirty="0" err="1"/>
              <a:t>printf</a:t>
            </a:r>
            <a:r>
              <a:rPr lang="en-US" altLang="en-US" dirty="0"/>
              <a:t>("</a:t>
            </a:r>
            <a:r>
              <a:rPr lang="en-US" altLang="en-US" dirty="0" err="1"/>
              <a:t>myfile</a:t>
            </a:r>
            <a:r>
              <a:rPr lang="en-US" altLang="en-US" dirty="0"/>
              <a:t>: %s\n", </a:t>
            </a:r>
            <a:r>
              <a:rPr lang="en-US" altLang="en-US" dirty="0" err="1"/>
              <a:t>buf</a:t>
            </a:r>
            <a:r>
              <a:rPr lang="en-US" altLang="en-US" dirty="0"/>
              <a:t>);</a:t>
            </a:r>
          </a:p>
          <a:p>
            <a:r>
              <a:rPr lang="en-US" altLang="en-US" dirty="0"/>
              <a:t>  return(EXIT_SUCCESS);</a:t>
            </a:r>
          </a:p>
          <a:p>
            <a:r>
              <a:rPr lang="en-US" altLang="en-US" dirty="0"/>
              <a:t>}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C5A390E2-55C3-4A18-B999-0CD46A2BF653}" type="slidenum">
              <a:rPr lang="en-US" altLang="en-US" sz="1200" smtClean="0"/>
              <a:pPr eaLnBrk="1" hangingPunct="1"/>
              <a:t>12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 fontScale="47500" lnSpcReduction="20000"/>
          </a:bodyPr>
          <a:lstStyle/>
          <a:p>
            <a:r>
              <a:rPr lang="en-US" altLang="en-US" dirty="0"/>
              <a:t>Example 6.c</a:t>
            </a:r>
          </a:p>
          <a:p>
            <a:endParaRPr lang="en-US" altLang="en-US" dirty="0"/>
          </a:p>
          <a:p>
            <a:r>
              <a:rPr lang="en-US" altLang="en-US" dirty="0"/>
              <a:t>#include &lt;</a:t>
            </a:r>
            <a:r>
              <a:rPr lang="en-US" altLang="en-US" dirty="0" err="1"/>
              <a:t>stdio.h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#include &lt;</a:t>
            </a:r>
            <a:r>
              <a:rPr lang="en-US" altLang="en-US" dirty="0" err="1"/>
              <a:t>stdlib.h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#include &lt;sys/</a:t>
            </a:r>
            <a:r>
              <a:rPr lang="en-US" altLang="en-US" dirty="0" err="1"/>
              <a:t>types.h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#include &lt;sys/</a:t>
            </a:r>
            <a:r>
              <a:rPr lang="en-US" altLang="en-US" dirty="0" err="1"/>
              <a:t>stat.h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#include &lt;</a:t>
            </a:r>
            <a:r>
              <a:rPr lang="en-US" altLang="en-US" dirty="0" err="1"/>
              <a:t>fcntl.h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#include &lt;</a:t>
            </a:r>
            <a:r>
              <a:rPr lang="en-US" altLang="en-US" dirty="0" err="1"/>
              <a:t>utime.h</a:t>
            </a:r>
            <a:r>
              <a:rPr lang="en-US" altLang="en-US" dirty="0"/>
              <a:t>&gt;</a:t>
            </a:r>
          </a:p>
          <a:p>
            <a:endParaRPr lang="en-US" altLang="en-US" dirty="0"/>
          </a:p>
          <a:p>
            <a:r>
              <a:rPr lang="en-US" altLang="en-US" dirty="0"/>
              <a:t>int main(int </a:t>
            </a:r>
            <a:r>
              <a:rPr lang="en-US" altLang="en-US" dirty="0" err="1"/>
              <a:t>argc</a:t>
            </a:r>
            <a:r>
              <a:rPr lang="en-US" altLang="en-US" dirty="0"/>
              <a:t>, char *</a:t>
            </a:r>
            <a:r>
              <a:rPr lang="en-US" altLang="en-US" dirty="0" err="1"/>
              <a:t>argv</a:t>
            </a:r>
            <a:r>
              <a:rPr lang="en-US" altLang="en-US" dirty="0"/>
              <a:t>[])</a:t>
            </a:r>
          </a:p>
          <a:p>
            <a:r>
              <a:rPr lang="en-US" altLang="en-US" dirty="0"/>
              <a:t>{</a:t>
            </a:r>
          </a:p>
          <a:p>
            <a:r>
              <a:rPr lang="en-US" altLang="en-US" dirty="0"/>
              <a:t>    // int </a:t>
            </a:r>
            <a:r>
              <a:rPr lang="en-US" altLang="en-US" dirty="0" err="1"/>
              <a:t>i</a:t>
            </a:r>
            <a:r>
              <a:rPr lang="en-US" altLang="en-US" dirty="0"/>
              <a:t>;</a:t>
            </a:r>
          </a:p>
          <a:p>
            <a:r>
              <a:rPr lang="en-US" altLang="en-US" dirty="0"/>
              <a:t>  struct stat </a:t>
            </a:r>
            <a:r>
              <a:rPr lang="en-US" altLang="en-US" dirty="0" err="1"/>
              <a:t>statbuf</a:t>
            </a:r>
            <a:r>
              <a:rPr lang="en-US" altLang="en-US" dirty="0"/>
              <a:t>;</a:t>
            </a:r>
          </a:p>
          <a:p>
            <a:r>
              <a:rPr lang="en-US" altLang="en-US" dirty="0"/>
              <a:t>  struct </a:t>
            </a:r>
            <a:r>
              <a:rPr lang="en-US" altLang="en-US" dirty="0" err="1"/>
              <a:t>utimbuf</a:t>
            </a:r>
            <a:r>
              <a:rPr lang="en-US" altLang="en-US" dirty="0"/>
              <a:t> </a:t>
            </a:r>
            <a:r>
              <a:rPr lang="en-US" altLang="en-US" dirty="0" err="1"/>
              <a:t>timebuf</a:t>
            </a:r>
            <a:r>
              <a:rPr lang="en-US" altLang="en-US" dirty="0"/>
              <a:t>;</a:t>
            </a:r>
          </a:p>
          <a:p>
            <a:r>
              <a:rPr lang="en-US" altLang="en-US" dirty="0"/>
              <a:t>  </a:t>
            </a:r>
          </a:p>
          <a:p>
            <a:r>
              <a:rPr lang="en-US" altLang="en-US" dirty="0"/>
              <a:t>  if (</a:t>
            </a:r>
            <a:r>
              <a:rPr lang="en-US" altLang="en-US" dirty="0" err="1"/>
              <a:t>argc</a:t>
            </a:r>
            <a:r>
              <a:rPr lang="en-US" altLang="en-US" dirty="0"/>
              <a:t> != 3) {</a:t>
            </a:r>
          </a:p>
          <a:p>
            <a:r>
              <a:rPr lang="en-US" altLang="en-US" dirty="0"/>
              <a:t>    </a:t>
            </a:r>
            <a:r>
              <a:rPr lang="en-US" altLang="en-US" dirty="0" err="1"/>
              <a:t>printf</a:t>
            </a:r>
            <a:r>
              <a:rPr lang="en-US" altLang="en-US" dirty="0"/>
              <a:t>("Usage: </a:t>
            </a:r>
            <a:r>
              <a:rPr lang="en-US" altLang="en-US" dirty="0" err="1"/>
              <a:t>a.out</a:t>
            </a:r>
            <a:r>
              <a:rPr lang="en-US" altLang="en-US" dirty="0"/>
              <a:t> file1 file2\n");</a:t>
            </a:r>
          </a:p>
          <a:p>
            <a:r>
              <a:rPr lang="en-US" altLang="en-US" dirty="0"/>
              <a:t>    exit(1);</a:t>
            </a:r>
          </a:p>
          <a:p>
            <a:r>
              <a:rPr lang="en-US" altLang="en-US" dirty="0"/>
              <a:t>  }</a:t>
            </a:r>
          </a:p>
          <a:p>
            <a:r>
              <a:rPr lang="en-US" altLang="en-US" dirty="0"/>
              <a:t>  </a:t>
            </a:r>
          </a:p>
          <a:p>
            <a:r>
              <a:rPr lang="en-US" altLang="en-US" dirty="0"/>
              <a:t>  if (stat(</a:t>
            </a:r>
            <a:r>
              <a:rPr lang="en-US" altLang="en-US" dirty="0" err="1"/>
              <a:t>argv</a:t>
            </a:r>
            <a:r>
              <a:rPr lang="en-US" altLang="en-US" dirty="0"/>
              <a:t>[2], &amp;</a:t>
            </a:r>
            <a:r>
              <a:rPr lang="en-US" altLang="en-US" dirty="0" err="1"/>
              <a:t>statbuf</a:t>
            </a:r>
            <a:r>
              <a:rPr lang="en-US" altLang="en-US" dirty="0"/>
              <a:t>) == -1) {</a:t>
            </a:r>
          </a:p>
          <a:p>
            <a:r>
              <a:rPr lang="en-US" altLang="en-US" dirty="0"/>
              <a:t>    </a:t>
            </a:r>
            <a:r>
              <a:rPr lang="en-US" altLang="en-US" dirty="0" err="1"/>
              <a:t>printf</a:t>
            </a:r>
            <a:r>
              <a:rPr lang="en-US" altLang="en-US" dirty="0"/>
              <a:t>("File %s not there.", </a:t>
            </a:r>
            <a:r>
              <a:rPr lang="en-US" altLang="en-US" dirty="0" err="1"/>
              <a:t>argv</a:t>
            </a:r>
            <a:r>
              <a:rPr lang="en-US" altLang="en-US" dirty="0"/>
              <a:t>[2]);</a:t>
            </a:r>
          </a:p>
          <a:p>
            <a:r>
              <a:rPr lang="en-US" altLang="en-US" dirty="0"/>
              <a:t>    exit(2);</a:t>
            </a:r>
          </a:p>
          <a:p>
            <a:r>
              <a:rPr lang="en-US" altLang="en-US" dirty="0"/>
              <a:t>  }</a:t>
            </a:r>
          </a:p>
          <a:p>
            <a:endParaRPr lang="en-US" altLang="en-US" dirty="0"/>
          </a:p>
          <a:p>
            <a:r>
              <a:rPr lang="en-US" altLang="en-US" dirty="0"/>
              <a:t>  if (stat(</a:t>
            </a:r>
            <a:r>
              <a:rPr lang="en-US" altLang="en-US" dirty="0" err="1"/>
              <a:t>argv</a:t>
            </a:r>
            <a:r>
              <a:rPr lang="en-US" altLang="en-US" dirty="0"/>
              <a:t>[1], &amp;</a:t>
            </a:r>
            <a:r>
              <a:rPr lang="en-US" altLang="en-US" dirty="0" err="1"/>
              <a:t>statbuf</a:t>
            </a:r>
            <a:r>
              <a:rPr lang="en-US" altLang="en-US" dirty="0"/>
              <a:t>) == -1) {</a:t>
            </a:r>
          </a:p>
          <a:p>
            <a:r>
              <a:rPr lang="en-US" altLang="en-US" dirty="0"/>
              <a:t>    </a:t>
            </a:r>
            <a:r>
              <a:rPr lang="en-US" altLang="en-US" dirty="0" err="1"/>
              <a:t>printf</a:t>
            </a:r>
            <a:r>
              <a:rPr lang="en-US" altLang="en-US" dirty="0"/>
              <a:t>("File %s not there.", </a:t>
            </a:r>
            <a:r>
              <a:rPr lang="en-US" altLang="en-US" dirty="0" err="1"/>
              <a:t>argv</a:t>
            </a:r>
            <a:r>
              <a:rPr lang="en-US" altLang="en-US" dirty="0"/>
              <a:t>[1]);</a:t>
            </a:r>
          </a:p>
          <a:p>
            <a:r>
              <a:rPr lang="en-US" altLang="en-US" dirty="0"/>
              <a:t>    exit(2);</a:t>
            </a:r>
          </a:p>
          <a:p>
            <a:r>
              <a:rPr lang="en-US" altLang="en-US" dirty="0"/>
              <a:t>  }</a:t>
            </a:r>
          </a:p>
          <a:p>
            <a:endParaRPr lang="en-US" altLang="en-US" dirty="0"/>
          </a:p>
          <a:p>
            <a:r>
              <a:rPr lang="en-US" altLang="en-US" dirty="0"/>
              <a:t>  </a:t>
            </a:r>
            <a:r>
              <a:rPr lang="en-US" altLang="en-US" dirty="0" err="1"/>
              <a:t>timebuf.actime</a:t>
            </a:r>
            <a:r>
              <a:rPr lang="en-US" altLang="en-US" dirty="0"/>
              <a:t> = </a:t>
            </a:r>
            <a:r>
              <a:rPr lang="en-US" altLang="en-US" dirty="0" err="1"/>
              <a:t>statbuf.st_atime</a:t>
            </a:r>
            <a:r>
              <a:rPr lang="en-US" altLang="en-US" dirty="0"/>
              <a:t>;</a:t>
            </a:r>
          </a:p>
          <a:p>
            <a:r>
              <a:rPr lang="en-US" altLang="en-US" dirty="0"/>
              <a:t>  </a:t>
            </a:r>
            <a:r>
              <a:rPr lang="en-US" altLang="en-US" dirty="0" err="1"/>
              <a:t>timebuf.modtime</a:t>
            </a:r>
            <a:r>
              <a:rPr lang="en-US" altLang="en-US" dirty="0"/>
              <a:t> = </a:t>
            </a:r>
            <a:r>
              <a:rPr lang="en-US" altLang="en-US" dirty="0" err="1"/>
              <a:t>statbuf.st_mtime</a:t>
            </a:r>
            <a:r>
              <a:rPr lang="en-US" altLang="en-US" dirty="0"/>
              <a:t>;</a:t>
            </a:r>
          </a:p>
          <a:p>
            <a:r>
              <a:rPr lang="en-US" altLang="en-US" dirty="0"/>
              <a:t>  </a:t>
            </a:r>
          </a:p>
          <a:p>
            <a:r>
              <a:rPr lang="en-US" altLang="en-US" dirty="0"/>
              <a:t>  if (</a:t>
            </a:r>
            <a:r>
              <a:rPr lang="en-US" altLang="en-US" dirty="0" err="1"/>
              <a:t>utime</a:t>
            </a:r>
            <a:r>
              <a:rPr lang="en-US" altLang="en-US" dirty="0"/>
              <a:t>(</a:t>
            </a:r>
            <a:r>
              <a:rPr lang="en-US" altLang="en-US" dirty="0" err="1"/>
              <a:t>argv</a:t>
            </a:r>
            <a:r>
              <a:rPr lang="en-US" altLang="en-US" dirty="0"/>
              <a:t>[2], &amp;</a:t>
            </a:r>
            <a:r>
              <a:rPr lang="en-US" altLang="en-US" dirty="0" err="1"/>
              <a:t>timebuf</a:t>
            </a:r>
            <a:r>
              <a:rPr lang="en-US" altLang="en-US" dirty="0"/>
              <a:t>) &lt; 0) {</a:t>
            </a:r>
          </a:p>
          <a:p>
            <a:r>
              <a:rPr lang="en-US" altLang="en-US" dirty="0"/>
              <a:t>    </a:t>
            </a:r>
            <a:r>
              <a:rPr lang="en-US" altLang="en-US" dirty="0" err="1"/>
              <a:t>printf</a:t>
            </a:r>
            <a:r>
              <a:rPr lang="en-US" altLang="en-US" dirty="0"/>
              <a:t>("</a:t>
            </a:r>
            <a:r>
              <a:rPr lang="en-US" altLang="en-US" dirty="0" err="1"/>
              <a:t>utime</a:t>
            </a:r>
            <a:r>
              <a:rPr lang="en-US" altLang="en-US" dirty="0"/>
              <a:t> failed.\n");</a:t>
            </a:r>
          </a:p>
          <a:p>
            <a:r>
              <a:rPr lang="en-US" altLang="en-US" dirty="0"/>
              <a:t>    exit(3);</a:t>
            </a:r>
          </a:p>
          <a:p>
            <a:r>
              <a:rPr lang="en-US" altLang="en-US" dirty="0"/>
              <a:t>  }</a:t>
            </a:r>
          </a:p>
          <a:p>
            <a:r>
              <a:rPr lang="en-US" altLang="en-US" dirty="0"/>
              <a:t>}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2C5F0027-A0AE-4376-A63E-E57D9BE36766}" type="slidenum">
              <a:rPr lang="en-US" altLang="en-US" sz="1200" smtClean="0"/>
              <a:pPr eaLnBrk="1" hangingPunct="1"/>
              <a:t>13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r>
              <a:rPr lang="en-US" altLang="en-US" dirty="0"/>
              <a:t>Example 7.c</a:t>
            </a:r>
          </a:p>
          <a:p>
            <a:endParaRPr lang="en-US" altLang="en-US" dirty="0"/>
          </a:p>
          <a:p>
            <a:r>
              <a:rPr lang="en-US" altLang="en-US" dirty="0"/>
              <a:t>#include &lt;</a:t>
            </a:r>
            <a:r>
              <a:rPr lang="en-US" altLang="en-US" dirty="0" err="1"/>
              <a:t>stdlib.h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#include &lt;</a:t>
            </a:r>
            <a:r>
              <a:rPr lang="en-US" altLang="en-US" dirty="0" err="1"/>
              <a:t>stdio.h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#include &lt;sys/</a:t>
            </a:r>
            <a:r>
              <a:rPr lang="en-US" altLang="en-US" dirty="0" err="1"/>
              <a:t>types.h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#include &lt;sys/</a:t>
            </a:r>
            <a:r>
              <a:rPr lang="en-US" altLang="en-US" dirty="0" err="1"/>
              <a:t>stat.h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#include &lt;</a:t>
            </a:r>
            <a:r>
              <a:rPr lang="en-US" altLang="en-US" dirty="0" err="1"/>
              <a:t>fcntl.h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#include &lt;</a:t>
            </a:r>
            <a:r>
              <a:rPr lang="en-US" altLang="en-US" dirty="0" err="1"/>
              <a:t>unistd.h</a:t>
            </a:r>
            <a:r>
              <a:rPr lang="en-US" altLang="en-US" dirty="0"/>
              <a:t>&gt;</a:t>
            </a:r>
          </a:p>
          <a:p>
            <a:endParaRPr lang="en-US" altLang="en-US" dirty="0"/>
          </a:p>
          <a:p>
            <a:r>
              <a:rPr lang="en-US" altLang="en-US" dirty="0"/>
              <a:t>int main()</a:t>
            </a:r>
          </a:p>
          <a:p>
            <a:r>
              <a:rPr lang="en-US" altLang="en-US" dirty="0"/>
              <a:t>{</a:t>
            </a:r>
          </a:p>
          <a:p>
            <a:r>
              <a:rPr lang="en-US" altLang="en-US" dirty="0"/>
              <a:t>  int </a:t>
            </a:r>
            <a:r>
              <a:rPr lang="en-US" altLang="en-US" dirty="0" err="1"/>
              <a:t>fd</a:t>
            </a:r>
            <a:r>
              <a:rPr lang="en-US" altLang="en-US" dirty="0"/>
              <a:t>;</a:t>
            </a:r>
          </a:p>
          <a:p>
            <a:r>
              <a:rPr lang="en-US" altLang="en-US" dirty="0"/>
              <a:t>  if ((</a:t>
            </a:r>
            <a:r>
              <a:rPr lang="en-US" altLang="en-US" dirty="0" err="1"/>
              <a:t>fd</a:t>
            </a:r>
            <a:r>
              <a:rPr lang="en-US" altLang="en-US" dirty="0"/>
              <a:t> = </a:t>
            </a:r>
            <a:r>
              <a:rPr lang="en-US" altLang="en-US" dirty="0" err="1"/>
              <a:t>creat</a:t>
            </a:r>
            <a:r>
              <a:rPr lang="en-US" altLang="en-US" dirty="0"/>
              <a:t>("hole001", S_IRUSR | S_IWUSR)) == -1) {</a:t>
            </a:r>
          </a:p>
          <a:p>
            <a:r>
              <a:rPr lang="en-US" altLang="en-US" dirty="0"/>
              <a:t>    </a:t>
            </a:r>
            <a:r>
              <a:rPr lang="en-US" altLang="en-US" dirty="0" err="1"/>
              <a:t>printf</a:t>
            </a:r>
            <a:r>
              <a:rPr lang="en-US" altLang="en-US" dirty="0"/>
              <a:t>("File creation failed.\n");</a:t>
            </a:r>
          </a:p>
          <a:p>
            <a:r>
              <a:rPr lang="en-US" altLang="en-US" dirty="0"/>
              <a:t>    exit(1);</a:t>
            </a:r>
          </a:p>
          <a:p>
            <a:r>
              <a:rPr lang="en-US" altLang="en-US" dirty="0"/>
              <a:t>  }</a:t>
            </a:r>
          </a:p>
          <a:p>
            <a:endParaRPr lang="en-US" altLang="en-US" dirty="0"/>
          </a:p>
          <a:p>
            <a:r>
              <a:rPr lang="en-US" altLang="en-US" dirty="0"/>
              <a:t>  if (write(</a:t>
            </a:r>
            <a:r>
              <a:rPr lang="en-US" altLang="en-US" dirty="0" err="1"/>
              <a:t>fd</a:t>
            </a:r>
            <a:r>
              <a:rPr lang="en-US" altLang="en-US" dirty="0"/>
              <a:t>, "</a:t>
            </a:r>
            <a:r>
              <a:rPr lang="en-US" altLang="en-US" dirty="0" err="1"/>
              <a:t>abcde</a:t>
            </a:r>
            <a:r>
              <a:rPr lang="en-US" altLang="en-US" dirty="0"/>
              <a:t>", 5) == -1) {</a:t>
            </a:r>
          </a:p>
          <a:p>
            <a:r>
              <a:rPr lang="en-US" altLang="en-US" dirty="0"/>
              <a:t>    </a:t>
            </a:r>
            <a:r>
              <a:rPr lang="en-US" altLang="en-US" dirty="0" err="1"/>
              <a:t>printf</a:t>
            </a:r>
            <a:r>
              <a:rPr lang="en-US" altLang="en-US" dirty="0"/>
              <a:t>("write failed\n");</a:t>
            </a:r>
          </a:p>
          <a:p>
            <a:r>
              <a:rPr lang="en-US" altLang="en-US" dirty="0"/>
              <a:t>    exit(2);</a:t>
            </a:r>
          </a:p>
          <a:p>
            <a:r>
              <a:rPr lang="en-US" altLang="en-US" dirty="0"/>
              <a:t>  }</a:t>
            </a:r>
          </a:p>
          <a:p>
            <a:endParaRPr lang="en-US" altLang="en-US" dirty="0"/>
          </a:p>
          <a:p>
            <a:r>
              <a:rPr lang="en-US" altLang="en-US" dirty="0"/>
              <a:t>  if (</a:t>
            </a:r>
            <a:r>
              <a:rPr lang="en-US" altLang="en-US" dirty="0" err="1"/>
              <a:t>lseek</a:t>
            </a:r>
            <a:r>
              <a:rPr lang="en-US" altLang="en-US" dirty="0"/>
              <a:t>(</a:t>
            </a:r>
            <a:r>
              <a:rPr lang="en-US" altLang="en-US" dirty="0" err="1"/>
              <a:t>fd</a:t>
            </a:r>
            <a:r>
              <a:rPr lang="en-US" altLang="en-US" dirty="0"/>
              <a:t>, 40, SEEK_END) == -1) {</a:t>
            </a:r>
          </a:p>
          <a:p>
            <a:r>
              <a:rPr lang="en-US" altLang="en-US" dirty="0"/>
              <a:t>    </a:t>
            </a:r>
            <a:r>
              <a:rPr lang="en-US" altLang="en-US" dirty="0" err="1"/>
              <a:t>printf</a:t>
            </a:r>
            <a:r>
              <a:rPr lang="en-US" altLang="en-US" dirty="0"/>
              <a:t>("</a:t>
            </a:r>
            <a:r>
              <a:rPr lang="en-US" altLang="en-US" dirty="0" err="1"/>
              <a:t>lseek</a:t>
            </a:r>
            <a:r>
              <a:rPr lang="en-US" altLang="en-US" dirty="0"/>
              <a:t> failed\n");</a:t>
            </a:r>
          </a:p>
          <a:p>
            <a:r>
              <a:rPr lang="en-US" altLang="en-US" dirty="0"/>
              <a:t>    exit(3);</a:t>
            </a:r>
          </a:p>
          <a:p>
            <a:r>
              <a:rPr lang="en-US" altLang="en-US" dirty="0"/>
              <a:t>  }</a:t>
            </a:r>
          </a:p>
          <a:p>
            <a:r>
              <a:rPr lang="en-US" altLang="en-US" dirty="0"/>
              <a:t>  write(</a:t>
            </a:r>
            <a:r>
              <a:rPr lang="en-US" altLang="en-US" dirty="0" err="1"/>
              <a:t>fd</a:t>
            </a:r>
            <a:r>
              <a:rPr lang="en-US" altLang="en-US" dirty="0"/>
              <a:t>, "end", 3);</a:t>
            </a:r>
          </a:p>
          <a:p>
            <a:r>
              <a:rPr lang="en-US" altLang="en-US" dirty="0"/>
              <a:t>}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BCEBA4B0-09B3-422D-B9A9-64A0E31D1481}" type="slidenum">
              <a:rPr lang="en-US" altLang="en-US" sz="1200" smtClean="0"/>
              <a:pPr eaLnBrk="1" hangingPunct="1"/>
              <a:t>14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BE48DF60-CEA3-4982-9FF5-24D9543B11B2}" type="slidenum">
              <a:rPr lang="en-US" altLang="en-US" sz="1200" smtClean="0"/>
              <a:pPr eaLnBrk="1" hangingPunct="1"/>
              <a:t>15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 fontScale="25000" lnSpcReduction="20000"/>
          </a:bodyPr>
          <a:lstStyle/>
          <a:p>
            <a:r>
              <a:rPr lang="en-US" altLang="en-US" dirty="0"/>
              <a:t>Example 8.c</a:t>
            </a:r>
          </a:p>
          <a:p>
            <a:endParaRPr lang="en-US" altLang="en-US" dirty="0"/>
          </a:p>
          <a:p>
            <a:r>
              <a:rPr lang="en-US" altLang="en-US" dirty="0"/>
              <a:t>#define _DEFAULT_SOURCE</a:t>
            </a:r>
          </a:p>
          <a:p>
            <a:r>
              <a:rPr lang="en-US" altLang="en-US" dirty="0"/>
              <a:t>#include &lt;</a:t>
            </a:r>
            <a:r>
              <a:rPr lang="en-US" altLang="en-US" dirty="0" err="1"/>
              <a:t>stdio.h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#include &lt;</a:t>
            </a:r>
            <a:r>
              <a:rPr lang="en-US" altLang="en-US" dirty="0" err="1"/>
              <a:t>stdlib.h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#include &lt;sys/</a:t>
            </a:r>
            <a:r>
              <a:rPr lang="en-US" altLang="en-US" dirty="0" err="1"/>
              <a:t>types.h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#include &lt;sys/</a:t>
            </a:r>
            <a:r>
              <a:rPr lang="en-US" altLang="en-US" dirty="0" err="1"/>
              <a:t>stat.h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#include &lt;</a:t>
            </a:r>
            <a:r>
              <a:rPr lang="en-US" altLang="en-US" dirty="0" err="1"/>
              <a:t>dirent.h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#include &lt;</a:t>
            </a:r>
            <a:r>
              <a:rPr lang="en-US" altLang="en-US" dirty="0" err="1"/>
              <a:t>string.h</a:t>
            </a:r>
            <a:r>
              <a:rPr lang="en-US" altLang="en-US" dirty="0"/>
              <a:t>&gt;</a:t>
            </a:r>
          </a:p>
          <a:p>
            <a:endParaRPr lang="en-US" altLang="en-US" dirty="0"/>
          </a:p>
          <a:p>
            <a:r>
              <a:rPr lang="en-US" altLang="en-US" dirty="0"/>
              <a:t>void </a:t>
            </a:r>
            <a:r>
              <a:rPr lang="en-US" altLang="en-US" dirty="0" err="1"/>
              <a:t>myfind</a:t>
            </a:r>
            <a:r>
              <a:rPr lang="en-US" altLang="en-US" dirty="0"/>
              <a:t>(char *filename, char *</a:t>
            </a:r>
            <a:r>
              <a:rPr lang="en-US" altLang="en-US" dirty="0" err="1"/>
              <a:t>dir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{</a:t>
            </a:r>
          </a:p>
          <a:p>
            <a:r>
              <a:rPr lang="en-US" altLang="en-US" dirty="0"/>
              <a:t>  DIR *d;</a:t>
            </a:r>
          </a:p>
          <a:p>
            <a:r>
              <a:rPr lang="en-US" altLang="en-US" dirty="0"/>
              <a:t>  struct </a:t>
            </a:r>
            <a:r>
              <a:rPr lang="en-US" altLang="en-US" dirty="0" err="1"/>
              <a:t>dirent</a:t>
            </a:r>
            <a:r>
              <a:rPr lang="en-US" altLang="en-US" dirty="0"/>
              <a:t> *w;</a:t>
            </a:r>
          </a:p>
          <a:p>
            <a:r>
              <a:rPr lang="en-US" altLang="en-US" dirty="0"/>
              <a:t>  struct stat </a:t>
            </a:r>
            <a:r>
              <a:rPr lang="en-US" altLang="en-US" dirty="0" err="1"/>
              <a:t>buf</a:t>
            </a:r>
            <a:r>
              <a:rPr lang="en-US" altLang="en-US" dirty="0"/>
              <a:t>;</a:t>
            </a:r>
          </a:p>
          <a:p>
            <a:endParaRPr lang="en-US" altLang="en-US" dirty="0"/>
          </a:p>
          <a:p>
            <a:r>
              <a:rPr lang="en-US" altLang="en-US" dirty="0"/>
              <a:t>  char n[2000];</a:t>
            </a:r>
          </a:p>
          <a:p>
            <a:endParaRPr lang="en-US" altLang="en-US" dirty="0"/>
          </a:p>
          <a:p>
            <a:r>
              <a:rPr lang="en-US" altLang="en-US" dirty="0"/>
              <a:t>  //  </a:t>
            </a:r>
            <a:r>
              <a:rPr lang="en-US" altLang="en-US" dirty="0" err="1"/>
              <a:t>printf</a:t>
            </a:r>
            <a:r>
              <a:rPr lang="en-US" altLang="en-US" dirty="0"/>
              <a:t>("%s in %s\n", filename, </a:t>
            </a:r>
            <a:r>
              <a:rPr lang="en-US" altLang="en-US" dirty="0" err="1"/>
              <a:t>dir</a:t>
            </a:r>
            <a:r>
              <a:rPr lang="en-US" altLang="en-US" dirty="0"/>
              <a:t>);</a:t>
            </a:r>
          </a:p>
          <a:p>
            <a:endParaRPr lang="en-US" altLang="en-US" dirty="0"/>
          </a:p>
          <a:p>
            <a:r>
              <a:rPr lang="en-US" altLang="en-US" dirty="0"/>
              <a:t>  if ((d = </a:t>
            </a:r>
            <a:r>
              <a:rPr lang="en-US" altLang="en-US" dirty="0" err="1"/>
              <a:t>opendir</a:t>
            </a:r>
            <a:r>
              <a:rPr lang="en-US" altLang="en-US" dirty="0"/>
              <a:t>(</a:t>
            </a:r>
            <a:r>
              <a:rPr lang="en-US" altLang="en-US" dirty="0" err="1"/>
              <a:t>dir</a:t>
            </a:r>
            <a:r>
              <a:rPr lang="en-US" altLang="en-US" dirty="0"/>
              <a:t>)) == NULL) {</a:t>
            </a:r>
          </a:p>
          <a:p>
            <a:r>
              <a:rPr lang="en-US" altLang="en-US" dirty="0"/>
              <a:t>    </a:t>
            </a:r>
            <a:r>
              <a:rPr lang="en-US" altLang="en-US" dirty="0" err="1"/>
              <a:t>printf</a:t>
            </a:r>
            <a:r>
              <a:rPr lang="en-US" altLang="en-US" dirty="0"/>
              <a:t>("This is not supposed to happen.\n");</a:t>
            </a:r>
          </a:p>
          <a:p>
            <a:r>
              <a:rPr lang="en-US" altLang="en-US" dirty="0"/>
              <a:t>    exit(0);</a:t>
            </a:r>
          </a:p>
          <a:p>
            <a:r>
              <a:rPr lang="en-US" altLang="en-US" dirty="0"/>
              <a:t>  }</a:t>
            </a:r>
          </a:p>
          <a:p>
            <a:endParaRPr lang="en-US" altLang="en-US" dirty="0"/>
          </a:p>
          <a:p>
            <a:r>
              <a:rPr lang="en-US" altLang="en-US" dirty="0"/>
              <a:t>  while ((w = </a:t>
            </a:r>
            <a:r>
              <a:rPr lang="en-US" altLang="en-US" dirty="0" err="1"/>
              <a:t>readdir</a:t>
            </a:r>
            <a:r>
              <a:rPr lang="en-US" altLang="en-US" dirty="0"/>
              <a:t>(d)) != NULL) {</a:t>
            </a:r>
          </a:p>
          <a:p>
            <a:r>
              <a:rPr lang="en-US" altLang="en-US" dirty="0"/>
              <a:t>    </a:t>
            </a:r>
            <a:r>
              <a:rPr lang="en-US" altLang="en-US" dirty="0" err="1"/>
              <a:t>sprintf</a:t>
            </a:r>
            <a:r>
              <a:rPr lang="en-US" altLang="en-US" dirty="0"/>
              <a:t>(n, "%s/%s", </a:t>
            </a:r>
            <a:r>
              <a:rPr lang="en-US" altLang="en-US" dirty="0" err="1"/>
              <a:t>dir</a:t>
            </a:r>
            <a:r>
              <a:rPr lang="en-US" altLang="en-US" dirty="0"/>
              <a:t>, w-&gt;</a:t>
            </a:r>
            <a:r>
              <a:rPr lang="en-US" altLang="en-US" dirty="0" err="1"/>
              <a:t>d_name</a:t>
            </a:r>
            <a:r>
              <a:rPr lang="en-US" altLang="en-US" dirty="0"/>
              <a:t>);</a:t>
            </a:r>
          </a:p>
          <a:p>
            <a:r>
              <a:rPr lang="en-US" altLang="en-US" dirty="0"/>
              <a:t>    if (</a:t>
            </a:r>
            <a:r>
              <a:rPr lang="en-US" altLang="en-US" dirty="0" err="1"/>
              <a:t>strcmp</a:t>
            </a:r>
            <a:r>
              <a:rPr lang="en-US" altLang="en-US" dirty="0"/>
              <a:t>(w-&gt;</a:t>
            </a:r>
            <a:r>
              <a:rPr lang="en-US" altLang="en-US" dirty="0" err="1"/>
              <a:t>d_name</a:t>
            </a:r>
            <a:r>
              <a:rPr lang="en-US" altLang="en-US" dirty="0"/>
              <a:t>, filename) == 0) {</a:t>
            </a:r>
          </a:p>
          <a:p>
            <a:r>
              <a:rPr lang="en-US" altLang="en-US" dirty="0"/>
              <a:t>      </a:t>
            </a:r>
            <a:r>
              <a:rPr lang="en-US" altLang="en-US" dirty="0" err="1"/>
              <a:t>printf</a:t>
            </a:r>
            <a:r>
              <a:rPr lang="en-US" altLang="en-US" dirty="0"/>
              <a:t>("%s\n", n);</a:t>
            </a:r>
          </a:p>
          <a:p>
            <a:r>
              <a:rPr lang="en-US" altLang="en-US" dirty="0"/>
              <a:t>    }</a:t>
            </a:r>
          </a:p>
          <a:p>
            <a:r>
              <a:rPr lang="en-US" altLang="en-US" dirty="0"/>
              <a:t>    if ((</a:t>
            </a:r>
            <a:r>
              <a:rPr lang="en-US" altLang="en-US" dirty="0" err="1"/>
              <a:t>strcmp</a:t>
            </a:r>
            <a:r>
              <a:rPr lang="en-US" altLang="en-US" dirty="0"/>
              <a:t>(w-&gt;</a:t>
            </a:r>
            <a:r>
              <a:rPr lang="en-US" altLang="en-US" dirty="0" err="1"/>
              <a:t>d_name</a:t>
            </a:r>
            <a:r>
              <a:rPr lang="en-US" altLang="en-US" dirty="0"/>
              <a:t>, ".") == 0) ||</a:t>
            </a:r>
          </a:p>
          <a:p>
            <a:r>
              <a:rPr lang="en-US" altLang="en-US" dirty="0"/>
              <a:t>        (</a:t>
            </a:r>
            <a:r>
              <a:rPr lang="en-US" altLang="en-US" dirty="0" err="1"/>
              <a:t>strcmp</a:t>
            </a:r>
            <a:r>
              <a:rPr lang="en-US" altLang="en-US" dirty="0"/>
              <a:t>(w-&gt;</a:t>
            </a:r>
            <a:r>
              <a:rPr lang="en-US" altLang="en-US" dirty="0" err="1"/>
              <a:t>d_name</a:t>
            </a:r>
            <a:r>
              <a:rPr lang="en-US" altLang="en-US" dirty="0"/>
              <a:t>, "..")==0)) continue;</a:t>
            </a:r>
          </a:p>
          <a:p>
            <a:endParaRPr lang="en-US" altLang="en-US" dirty="0"/>
          </a:p>
          <a:p>
            <a:r>
              <a:rPr lang="en-US" altLang="en-US" dirty="0"/>
              <a:t>    if (</a:t>
            </a:r>
            <a:r>
              <a:rPr lang="en-US" altLang="en-US" dirty="0" err="1"/>
              <a:t>lstat</a:t>
            </a:r>
            <a:r>
              <a:rPr lang="en-US" altLang="en-US" dirty="0"/>
              <a:t>(n, &amp;</a:t>
            </a:r>
            <a:r>
              <a:rPr lang="en-US" altLang="en-US" dirty="0" err="1"/>
              <a:t>buf</a:t>
            </a:r>
            <a:r>
              <a:rPr lang="en-US" altLang="en-US" dirty="0"/>
              <a:t>) &lt; 0) {</a:t>
            </a:r>
          </a:p>
          <a:p>
            <a:r>
              <a:rPr lang="en-US" altLang="en-US" dirty="0"/>
              <a:t>      </a:t>
            </a:r>
            <a:r>
              <a:rPr lang="en-US" altLang="en-US" dirty="0" err="1"/>
              <a:t>fprintf</a:t>
            </a:r>
            <a:r>
              <a:rPr lang="en-US" altLang="en-US" dirty="0"/>
              <a:t>(stderr, "Cannot stat %s\n", n); </a:t>
            </a:r>
          </a:p>
          <a:p>
            <a:r>
              <a:rPr lang="en-US" altLang="en-US" dirty="0"/>
              <a:t>      continue;</a:t>
            </a:r>
          </a:p>
          <a:p>
            <a:r>
              <a:rPr lang="en-US" altLang="en-US" dirty="0"/>
              <a:t>    }</a:t>
            </a:r>
          </a:p>
          <a:p>
            <a:r>
              <a:rPr lang="en-US" altLang="en-US" dirty="0"/>
              <a:t>    if (S_ISDIR(</a:t>
            </a:r>
            <a:r>
              <a:rPr lang="en-US" altLang="en-US" dirty="0" err="1"/>
              <a:t>buf.st_mode</a:t>
            </a:r>
            <a:r>
              <a:rPr lang="en-US" altLang="en-US" dirty="0"/>
              <a:t>)) {</a:t>
            </a:r>
          </a:p>
          <a:p>
            <a:r>
              <a:rPr lang="en-US" altLang="en-US" dirty="0"/>
              <a:t>      </a:t>
            </a:r>
            <a:r>
              <a:rPr lang="en-US" altLang="en-US" dirty="0" err="1"/>
              <a:t>myfind</a:t>
            </a:r>
            <a:r>
              <a:rPr lang="en-US" altLang="en-US" dirty="0"/>
              <a:t>(filename, n);</a:t>
            </a:r>
          </a:p>
          <a:p>
            <a:r>
              <a:rPr lang="en-US" altLang="en-US" dirty="0"/>
              <a:t>    }</a:t>
            </a:r>
          </a:p>
          <a:p>
            <a:r>
              <a:rPr lang="en-US" altLang="en-US" dirty="0"/>
              <a:t>  }</a:t>
            </a:r>
          </a:p>
          <a:p>
            <a:r>
              <a:rPr lang="en-US" altLang="en-US" dirty="0"/>
              <a:t>  </a:t>
            </a:r>
            <a:r>
              <a:rPr lang="en-US" altLang="en-US" dirty="0" err="1"/>
              <a:t>closedir</a:t>
            </a:r>
            <a:r>
              <a:rPr lang="en-US" altLang="en-US" dirty="0"/>
              <a:t>(d);</a:t>
            </a:r>
          </a:p>
          <a:p>
            <a:r>
              <a:rPr lang="en-US" altLang="en-US" dirty="0"/>
              <a:t>}</a:t>
            </a:r>
          </a:p>
          <a:p>
            <a:endParaRPr lang="en-US" altLang="en-US" dirty="0"/>
          </a:p>
          <a:p>
            <a:r>
              <a:rPr lang="en-US" altLang="en-US" dirty="0"/>
              <a:t>int main(int </a:t>
            </a:r>
            <a:r>
              <a:rPr lang="en-US" altLang="en-US" dirty="0" err="1"/>
              <a:t>argc</a:t>
            </a:r>
            <a:r>
              <a:rPr lang="en-US" altLang="en-US" dirty="0"/>
              <a:t>, char *</a:t>
            </a:r>
            <a:r>
              <a:rPr lang="en-US" altLang="en-US" dirty="0" err="1"/>
              <a:t>argv</a:t>
            </a:r>
            <a:r>
              <a:rPr lang="en-US" altLang="en-US" dirty="0"/>
              <a:t>[])</a:t>
            </a:r>
          </a:p>
          <a:p>
            <a:r>
              <a:rPr lang="en-US" altLang="en-US" dirty="0"/>
              <a:t>{</a:t>
            </a:r>
          </a:p>
          <a:p>
            <a:r>
              <a:rPr lang="en-US" altLang="en-US" dirty="0"/>
              <a:t>  struct stat </a:t>
            </a:r>
            <a:r>
              <a:rPr lang="en-US" altLang="en-US" dirty="0" err="1"/>
              <a:t>buf</a:t>
            </a:r>
            <a:r>
              <a:rPr lang="en-US" altLang="en-US" dirty="0"/>
              <a:t>;</a:t>
            </a:r>
          </a:p>
          <a:p>
            <a:endParaRPr lang="en-US" altLang="en-US" dirty="0"/>
          </a:p>
          <a:p>
            <a:r>
              <a:rPr lang="en-US" altLang="en-US" dirty="0"/>
              <a:t>  if (</a:t>
            </a:r>
            <a:r>
              <a:rPr lang="en-US" altLang="en-US" dirty="0" err="1"/>
              <a:t>argc</a:t>
            </a:r>
            <a:r>
              <a:rPr lang="en-US" altLang="en-US" dirty="0"/>
              <a:t> != 3) {</a:t>
            </a:r>
          </a:p>
          <a:p>
            <a:r>
              <a:rPr lang="en-US" altLang="en-US" dirty="0"/>
              <a:t>    </a:t>
            </a:r>
            <a:r>
              <a:rPr lang="en-US" altLang="en-US" dirty="0" err="1"/>
              <a:t>printf</a:t>
            </a:r>
            <a:r>
              <a:rPr lang="en-US" altLang="en-US" dirty="0"/>
              <a:t>("Usage: </a:t>
            </a:r>
            <a:r>
              <a:rPr lang="en-US" altLang="en-US" dirty="0" err="1"/>
              <a:t>a.out</a:t>
            </a:r>
            <a:r>
              <a:rPr lang="en-US" altLang="en-US" dirty="0"/>
              <a:t> filename directory\n");</a:t>
            </a:r>
          </a:p>
          <a:p>
            <a:r>
              <a:rPr lang="en-US" altLang="en-US" dirty="0"/>
              <a:t>    exit(0);</a:t>
            </a:r>
          </a:p>
          <a:p>
            <a:r>
              <a:rPr lang="en-US" altLang="en-US" dirty="0"/>
              <a:t>  }</a:t>
            </a:r>
          </a:p>
          <a:p>
            <a:endParaRPr lang="en-US" altLang="en-US" dirty="0"/>
          </a:p>
          <a:p>
            <a:r>
              <a:rPr lang="en-US" altLang="en-US" dirty="0"/>
              <a:t>  /* finding all </a:t>
            </a:r>
            <a:r>
              <a:rPr lang="en-US" altLang="en-US" dirty="0" err="1"/>
              <a:t>occurance</a:t>
            </a:r>
            <a:r>
              <a:rPr lang="en-US" altLang="en-US" dirty="0"/>
              <a:t> of filename under directory */</a:t>
            </a:r>
          </a:p>
          <a:p>
            <a:endParaRPr lang="en-US" altLang="en-US" dirty="0"/>
          </a:p>
          <a:p>
            <a:r>
              <a:rPr lang="en-US" altLang="en-US" dirty="0"/>
              <a:t>  if (</a:t>
            </a:r>
            <a:r>
              <a:rPr lang="en-US" altLang="en-US" dirty="0" err="1"/>
              <a:t>lstat</a:t>
            </a:r>
            <a:r>
              <a:rPr lang="en-US" altLang="en-US" dirty="0"/>
              <a:t>(</a:t>
            </a:r>
            <a:r>
              <a:rPr lang="en-US" altLang="en-US" dirty="0" err="1"/>
              <a:t>argv</a:t>
            </a:r>
            <a:r>
              <a:rPr lang="en-US" altLang="en-US" dirty="0"/>
              <a:t>[2], &amp;</a:t>
            </a:r>
            <a:r>
              <a:rPr lang="en-US" altLang="en-US" dirty="0" err="1"/>
              <a:t>buf</a:t>
            </a:r>
            <a:r>
              <a:rPr lang="en-US" altLang="en-US" dirty="0"/>
              <a:t>) &lt;0) {</a:t>
            </a:r>
          </a:p>
          <a:p>
            <a:r>
              <a:rPr lang="en-US" altLang="en-US" dirty="0"/>
              <a:t>    </a:t>
            </a:r>
            <a:r>
              <a:rPr lang="en-US" altLang="en-US" dirty="0" err="1"/>
              <a:t>printf</a:t>
            </a:r>
            <a:r>
              <a:rPr lang="en-US" altLang="en-US" dirty="0"/>
              <a:t>("stat %s failed (probably file does not exist).\n", </a:t>
            </a:r>
            <a:r>
              <a:rPr lang="en-US" altLang="en-US" dirty="0" err="1"/>
              <a:t>argv</a:t>
            </a:r>
            <a:r>
              <a:rPr lang="en-US" altLang="en-US" dirty="0"/>
              <a:t>[2]);</a:t>
            </a:r>
          </a:p>
          <a:p>
            <a:r>
              <a:rPr lang="en-US" altLang="en-US" dirty="0"/>
              <a:t>    exit(0);</a:t>
            </a:r>
          </a:p>
          <a:p>
            <a:r>
              <a:rPr lang="en-US" altLang="en-US" dirty="0"/>
              <a:t>  }</a:t>
            </a:r>
          </a:p>
          <a:p>
            <a:endParaRPr lang="en-US" altLang="en-US" dirty="0"/>
          </a:p>
          <a:p>
            <a:r>
              <a:rPr lang="en-US" altLang="en-US" dirty="0"/>
              <a:t>  if (!S_ISDIR(</a:t>
            </a:r>
            <a:r>
              <a:rPr lang="en-US" altLang="en-US" dirty="0" err="1"/>
              <a:t>buf.st_mode</a:t>
            </a:r>
            <a:r>
              <a:rPr lang="en-US" altLang="en-US" dirty="0"/>
              <a:t>)) {</a:t>
            </a:r>
          </a:p>
          <a:p>
            <a:r>
              <a:rPr lang="en-US" altLang="en-US" dirty="0"/>
              <a:t>    </a:t>
            </a:r>
            <a:r>
              <a:rPr lang="en-US" altLang="en-US" dirty="0" err="1"/>
              <a:t>printf</a:t>
            </a:r>
            <a:r>
              <a:rPr lang="en-US" altLang="en-US" dirty="0"/>
              <a:t>("%s is not a directory.\n", </a:t>
            </a:r>
            <a:r>
              <a:rPr lang="en-US" altLang="en-US" dirty="0" err="1"/>
              <a:t>argv</a:t>
            </a:r>
            <a:r>
              <a:rPr lang="en-US" altLang="en-US" dirty="0"/>
              <a:t>[2]);</a:t>
            </a:r>
          </a:p>
          <a:p>
            <a:r>
              <a:rPr lang="en-US" altLang="en-US" dirty="0"/>
              <a:t>    exit(0);</a:t>
            </a:r>
          </a:p>
          <a:p>
            <a:r>
              <a:rPr lang="en-US" altLang="en-US" dirty="0"/>
              <a:t>  }</a:t>
            </a:r>
          </a:p>
          <a:p>
            <a:endParaRPr lang="en-US" altLang="en-US" dirty="0"/>
          </a:p>
          <a:p>
            <a:r>
              <a:rPr lang="en-US" altLang="en-US" dirty="0"/>
              <a:t>  </a:t>
            </a:r>
            <a:r>
              <a:rPr lang="en-US" altLang="en-US" dirty="0" err="1"/>
              <a:t>myfind</a:t>
            </a:r>
            <a:r>
              <a:rPr lang="en-US" altLang="en-US" dirty="0"/>
              <a:t> (</a:t>
            </a:r>
            <a:r>
              <a:rPr lang="en-US" altLang="en-US" dirty="0" err="1"/>
              <a:t>argv</a:t>
            </a:r>
            <a:r>
              <a:rPr lang="en-US" altLang="en-US" dirty="0"/>
              <a:t>[1], </a:t>
            </a:r>
            <a:r>
              <a:rPr lang="en-US" altLang="en-US" dirty="0" err="1"/>
              <a:t>argv</a:t>
            </a:r>
            <a:r>
              <a:rPr lang="en-US" altLang="en-US" dirty="0"/>
              <a:t>[2]);</a:t>
            </a:r>
          </a:p>
          <a:p>
            <a:r>
              <a:rPr lang="en-US" altLang="en-US" dirty="0"/>
              <a:t>  return 0;</a:t>
            </a:r>
          </a:p>
          <a:p>
            <a:r>
              <a:rPr lang="en-US" altLang="en-US" dirty="0"/>
              <a:t>}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0FDB4AEB-0505-468B-98C2-63BB389FF958}" type="slidenum">
              <a:rPr lang="en-US" altLang="en-US" sz="1200" smtClean="0"/>
              <a:pPr eaLnBrk="1" hangingPunct="1"/>
              <a:t>16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 fontScale="32500" lnSpcReduction="20000"/>
          </a:bodyPr>
          <a:lstStyle/>
          <a:p>
            <a:r>
              <a:rPr lang="en-US" altLang="en-US" dirty="0"/>
              <a:t>Example 9.c</a:t>
            </a:r>
          </a:p>
          <a:p>
            <a:endParaRPr lang="en-US" altLang="en-US" dirty="0"/>
          </a:p>
          <a:p>
            <a:r>
              <a:rPr lang="en-US" altLang="en-US" dirty="0"/>
              <a:t>#include &lt;</a:t>
            </a:r>
            <a:r>
              <a:rPr lang="en-US" altLang="en-US" dirty="0" err="1"/>
              <a:t>stdlib.h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#include &lt;</a:t>
            </a:r>
            <a:r>
              <a:rPr lang="en-US" altLang="en-US" dirty="0" err="1"/>
              <a:t>stdio.h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#include &lt;</a:t>
            </a:r>
            <a:r>
              <a:rPr lang="en-US" altLang="en-US" dirty="0" err="1"/>
              <a:t>unistd.h</a:t>
            </a:r>
            <a:r>
              <a:rPr lang="en-US" altLang="en-US" dirty="0"/>
              <a:t>&gt;</a:t>
            </a:r>
          </a:p>
          <a:p>
            <a:endParaRPr lang="en-US" altLang="en-US" dirty="0"/>
          </a:p>
          <a:p>
            <a:r>
              <a:rPr lang="en-US" altLang="en-US" dirty="0"/>
              <a:t>int main() {</a:t>
            </a:r>
          </a:p>
          <a:p>
            <a:r>
              <a:rPr lang="en-US" altLang="en-US" dirty="0"/>
              <a:t>	if (</a:t>
            </a:r>
            <a:r>
              <a:rPr lang="en-US" altLang="en-US" dirty="0" err="1"/>
              <a:t>chdir</a:t>
            </a:r>
            <a:r>
              <a:rPr lang="en-US" altLang="en-US" dirty="0"/>
              <a:t>("/</a:t>
            </a:r>
            <a:r>
              <a:rPr lang="en-US" altLang="en-US" dirty="0" err="1"/>
              <a:t>tmp</a:t>
            </a:r>
            <a:r>
              <a:rPr lang="en-US" altLang="en-US" dirty="0"/>
              <a:t>") &lt; 0) {</a:t>
            </a:r>
          </a:p>
          <a:p>
            <a:r>
              <a:rPr lang="en-US" altLang="en-US" dirty="0"/>
              <a:t>		</a:t>
            </a:r>
            <a:r>
              <a:rPr lang="en-US" altLang="en-US" dirty="0" err="1"/>
              <a:t>perror</a:t>
            </a:r>
            <a:r>
              <a:rPr lang="en-US" altLang="en-US" dirty="0"/>
              <a:t>("</a:t>
            </a:r>
            <a:r>
              <a:rPr lang="en-US" altLang="en-US" dirty="0" err="1"/>
              <a:t>chdir</a:t>
            </a:r>
            <a:r>
              <a:rPr lang="en-US" altLang="en-US" dirty="0"/>
              <a:t>");</a:t>
            </a:r>
          </a:p>
          <a:p>
            <a:r>
              <a:rPr lang="en-US" altLang="en-US" dirty="0"/>
              <a:t>		exit(EXIT_FAILURE);</a:t>
            </a:r>
          </a:p>
          <a:p>
            <a:r>
              <a:rPr lang="en-US" altLang="en-US" dirty="0"/>
              <a:t>	}</a:t>
            </a:r>
          </a:p>
          <a:p>
            <a:endParaRPr lang="en-US" altLang="en-US" dirty="0"/>
          </a:p>
          <a:p>
            <a:r>
              <a:rPr lang="en-US" altLang="en-US" dirty="0"/>
              <a:t>	</a:t>
            </a:r>
            <a:r>
              <a:rPr lang="en-US" altLang="en-US" dirty="0" err="1"/>
              <a:t>printf</a:t>
            </a:r>
            <a:r>
              <a:rPr lang="en-US" altLang="en-US" dirty="0"/>
              <a:t>("</a:t>
            </a:r>
            <a:r>
              <a:rPr lang="en-US" altLang="en-US" dirty="0" err="1"/>
              <a:t>chdir</a:t>
            </a:r>
            <a:r>
              <a:rPr lang="en-US" altLang="en-US" dirty="0"/>
              <a:t> to /</a:t>
            </a:r>
            <a:r>
              <a:rPr lang="en-US" altLang="en-US" dirty="0" err="1"/>
              <a:t>tmp</a:t>
            </a:r>
            <a:r>
              <a:rPr lang="en-US" altLang="en-US" dirty="0"/>
              <a:t> succeeded\n");</a:t>
            </a:r>
          </a:p>
          <a:p>
            <a:endParaRPr lang="en-US" altLang="en-US" dirty="0"/>
          </a:p>
          <a:p>
            <a:r>
              <a:rPr lang="en-US" altLang="en-US" dirty="0"/>
              <a:t>	</a:t>
            </a:r>
            <a:r>
              <a:rPr lang="en-US" altLang="en-US" dirty="0" err="1"/>
              <a:t>systemls</a:t>
            </a:r>
            <a:r>
              <a:rPr lang="en-US" altLang="en-US" dirty="0"/>
              <a:t>");</a:t>
            </a:r>
          </a:p>
          <a:p>
            <a:endParaRPr lang="en-US" altLang="en-US" dirty="0"/>
          </a:p>
          <a:p>
            <a:r>
              <a:rPr lang="en-US" altLang="en-US" dirty="0"/>
              <a:t>	exit(EXIT_SUCCESS);</a:t>
            </a:r>
          </a:p>
          <a:p>
            <a:r>
              <a:rPr lang="en-US" altLang="en-US" dirty="0"/>
              <a:t>}</a:t>
            </a:r>
          </a:p>
          <a:p>
            <a:endParaRPr lang="en-US" altLang="en-US" dirty="0"/>
          </a:p>
          <a:p>
            <a:r>
              <a:rPr lang="en-US" altLang="en-US" dirty="0"/>
              <a:t>Example 9a.c</a:t>
            </a:r>
          </a:p>
          <a:p>
            <a:endParaRPr lang="en-US" altLang="en-US" dirty="0"/>
          </a:p>
          <a:p>
            <a:r>
              <a:rPr lang="en-US" altLang="en-US" dirty="0"/>
              <a:t>#include &lt;</a:t>
            </a:r>
            <a:r>
              <a:rPr lang="en-US" altLang="en-US" dirty="0" err="1"/>
              <a:t>stdlib.h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#include &lt;</a:t>
            </a:r>
            <a:r>
              <a:rPr lang="en-US" altLang="en-US" dirty="0" err="1"/>
              <a:t>stdio.h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#include &lt;</a:t>
            </a:r>
            <a:r>
              <a:rPr lang="en-US" altLang="en-US" dirty="0" err="1"/>
              <a:t>unistd.h</a:t>
            </a:r>
            <a:r>
              <a:rPr lang="en-US" altLang="en-US" dirty="0"/>
              <a:t>&gt;</a:t>
            </a:r>
          </a:p>
          <a:p>
            <a:endParaRPr lang="en-US" altLang="en-US" dirty="0"/>
          </a:p>
          <a:p>
            <a:r>
              <a:rPr lang="en-US" altLang="en-US" dirty="0"/>
              <a:t>int main() {</a:t>
            </a:r>
          </a:p>
          <a:p>
            <a:r>
              <a:rPr lang="en-US" altLang="en-US" dirty="0"/>
              <a:t>	char path[200];</a:t>
            </a:r>
          </a:p>
          <a:p>
            <a:endParaRPr lang="en-US" altLang="en-US" dirty="0"/>
          </a:p>
          <a:p>
            <a:r>
              <a:rPr lang="en-US" altLang="en-US" dirty="0"/>
              <a:t>	if (</a:t>
            </a:r>
            <a:r>
              <a:rPr lang="en-US" altLang="en-US" dirty="0" err="1"/>
              <a:t>getcwd</a:t>
            </a:r>
            <a:r>
              <a:rPr lang="en-US" altLang="en-US" dirty="0"/>
              <a:t>(path, </a:t>
            </a:r>
            <a:r>
              <a:rPr lang="en-US" altLang="en-US" dirty="0" err="1"/>
              <a:t>sizeof</a:t>
            </a:r>
            <a:r>
              <a:rPr lang="en-US" altLang="en-US" dirty="0"/>
              <a:t>(path)) == NULL) {</a:t>
            </a:r>
          </a:p>
          <a:p>
            <a:r>
              <a:rPr lang="en-US" altLang="en-US" dirty="0"/>
              <a:t>		</a:t>
            </a:r>
            <a:r>
              <a:rPr lang="en-US" altLang="en-US" dirty="0" err="1"/>
              <a:t>perror</a:t>
            </a:r>
            <a:r>
              <a:rPr lang="en-US" altLang="en-US" dirty="0"/>
              <a:t>("</a:t>
            </a:r>
            <a:r>
              <a:rPr lang="en-US" altLang="en-US" dirty="0" err="1"/>
              <a:t>getcwd</a:t>
            </a:r>
            <a:r>
              <a:rPr lang="en-US" altLang="en-US" dirty="0"/>
              <a:t>");</a:t>
            </a:r>
          </a:p>
          <a:p>
            <a:r>
              <a:rPr lang="en-US" altLang="en-US" dirty="0"/>
              <a:t>		exit(EXIT_FAILURE);</a:t>
            </a:r>
          </a:p>
          <a:p>
            <a:r>
              <a:rPr lang="en-US" altLang="en-US" dirty="0"/>
              <a:t>	}</a:t>
            </a:r>
          </a:p>
          <a:p>
            <a:r>
              <a:rPr lang="en-US" altLang="en-US" dirty="0"/>
              <a:t>	</a:t>
            </a:r>
            <a:r>
              <a:rPr lang="en-US" altLang="en-US" dirty="0" err="1"/>
              <a:t>printf</a:t>
            </a:r>
            <a:r>
              <a:rPr lang="en-US" altLang="en-US" dirty="0"/>
              <a:t>("</a:t>
            </a:r>
            <a:r>
              <a:rPr lang="en-US" altLang="en-US" dirty="0" err="1"/>
              <a:t>cwd</a:t>
            </a:r>
            <a:r>
              <a:rPr lang="en-US" altLang="en-US" dirty="0"/>
              <a:t> = %s\n", path);</a:t>
            </a:r>
          </a:p>
          <a:p>
            <a:endParaRPr lang="en-US" altLang="en-US" dirty="0"/>
          </a:p>
          <a:p>
            <a:r>
              <a:rPr lang="en-US" altLang="en-US" dirty="0"/>
              <a:t>	if (</a:t>
            </a:r>
            <a:r>
              <a:rPr lang="en-US" altLang="en-US" dirty="0" err="1"/>
              <a:t>chdir</a:t>
            </a:r>
            <a:r>
              <a:rPr lang="en-US" altLang="en-US" dirty="0"/>
              <a:t>("/</a:t>
            </a:r>
            <a:r>
              <a:rPr lang="en-US" altLang="en-US" dirty="0" err="1"/>
              <a:t>tmp</a:t>
            </a:r>
            <a:r>
              <a:rPr lang="en-US" altLang="en-US" dirty="0"/>
              <a:t>") &lt; 0) {</a:t>
            </a:r>
          </a:p>
          <a:p>
            <a:r>
              <a:rPr lang="en-US" altLang="en-US" dirty="0"/>
              <a:t>		</a:t>
            </a:r>
            <a:r>
              <a:rPr lang="en-US" altLang="en-US" dirty="0" err="1"/>
              <a:t>perror</a:t>
            </a:r>
            <a:r>
              <a:rPr lang="en-US" altLang="en-US" dirty="0"/>
              <a:t>("</a:t>
            </a:r>
            <a:r>
              <a:rPr lang="en-US" altLang="en-US" dirty="0" err="1"/>
              <a:t>chdir</a:t>
            </a:r>
            <a:r>
              <a:rPr lang="en-US" altLang="en-US" dirty="0"/>
              <a:t>");</a:t>
            </a:r>
          </a:p>
          <a:p>
            <a:r>
              <a:rPr lang="en-US" altLang="en-US" dirty="0"/>
              <a:t>		exit(EXIT_FAILURE);</a:t>
            </a:r>
          </a:p>
          <a:p>
            <a:r>
              <a:rPr lang="en-US" altLang="en-US" dirty="0"/>
              <a:t>	}</a:t>
            </a:r>
          </a:p>
          <a:p>
            <a:endParaRPr lang="en-US" altLang="en-US" dirty="0"/>
          </a:p>
          <a:p>
            <a:r>
              <a:rPr lang="en-US" altLang="en-US" dirty="0"/>
              <a:t>	</a:t>
            </a:r>
            <a:r>
              <a:rPr lang="en-US" altLang="en-US" dirty="0" err="1"/>
              <a:t>printf</a:t>
            </a:r>
            <a:r>
              <a:rPr lang="en-US" altLang="en-US" dirty="0"/>
              <a:t>("</a:t>
            </a:r>
            <a:r>
              <a:rPr lang="en-US" altLang="en-US" dirty="0" err="1"/>
              <a:t>chdir</a:t>
            </a:r>
            <a:r>
              <a:rPr lang="en-US" altLang="en-US" dirty="0"/>
              <a:t> to /</a:t>
            </a:r>
            <a:r>
              <a:rPr lang="en-US" altLang="en-US" dirty="0" err="1"/>
              <a:t>tmp</a:t>
            </a:r>
            <a:r>
              <a:rPr lang="en-US" altLang="en-US" dirty="0"/>
              <a:t> succeeded\n");</a:t>
            </a:r>
          </a:p>
          <a:p>
            <a:r>
              <a:rPr lang="en-US" altLang="en-US" dirty="0"/>
              <a:t>	</a:t>
            </a:r>
          </a:p>
          <a:p>
            <a:endParaRPr lang="en-US" altLang="en-US" dirty="0"/>
          </a:p>
          <a:p>
            <a:r>
              <a:rPr lang="en-US" altLang="en-US" dirty="0"/>
              <a:t>	if (</a:t>
            </a:r>
            <a:r>
              <a:rPr lang="en-US" altLang="en-US" dirty="0" err="1"/>
              <a:t>getcwd</a:t>
            </a:r>
            <a:r>
              <a:rPr lang="en-US" altLang="en-US" dirty="0"/>
              <a:t>(path, </a:t>
            </a:r>
            <a:r>
              <a:rPr lang="en-US" altLang="en-US" dirty="0" err="1"/>
              <a:t>sizeof</a:t>
            </a:r>
            <a:r>
              <a:rPr lang="en-US" altLang="en-US" dirty="0"/>
              <a:t>(path)) == NULL) {</a:t>
            </a:r>
          </a:p>
          <a:p>
            <a:r>
              <a:rPr lang="en-US" altLang="en-US" dirty="0"/>
              <a:t>		</a:t>
            </a:r>
            <a:r>
              <a:rPr lang="en-US" altLang="en-US" dirty="0" err="1"/>
              <a:t>perror</a:t>
            </a:r>
            <a:r>
              <a:rPr lang="en-US" altLang="en-US" dirty="0"/>
              <a:t>("</a:t>
            </a:r>
            <a:r>
              <a:rPr lang="en-US" altLang="en-US" dirty="0" err="1"/>
              <a:t>getcwd</a:t>
            </a:r>
            <a:r>
              <a:rPr lang="en-US" altLang="en-US" dirty="0"/>
              <a:t>");</a:t>
            </a:r>
          </a:p>
          <a:p>
            <a:r>
              <a:rPr lang="en-US" altLang="en-US" dirty="0"/>
              <a:t>		exit(EXIT_FAILURE);</a:t>
            </a:r>
          </a:p>
          <a:p>
            <a:r>
              <a:rPr lang="en-US" altLang="en-US" dirty="0"/>
              <a:t>	}</a:t>
            </a:r>
          </a:p>
          <a:p>
            <a:r>
              <a:rPr lang="en-US" altLang="en-US" dirty="0"/>
              <a:t>	</a:t>
            </a:r>
            <a:r>
              <a:rPr lang="en-US" altLang="en-US" dirty="0" err="1"/>
              <a:t>printf</a:t>
            </a:r>
            <a:r>
              <a:rPr lang="en-US" altLang="en-US" dirty="0"/>
              <a:t>("</a:t>
            </a:r>
            <a:r>
              <a:rPr lang="en-US" altLang="en-US" dirty="0" err="1"/>
              <a:t>cwd</a:t>
            </a:r>
            <a:r>
              <a:rPr lang="en-US" altLang="en-US" dirty="0"/>
              <a:t> = %s\n", path);</a:t>
            </a:r>
          </a:p>
          <a:p>
            <a:r>
              <a:rPr lang="en-US" altLang="en-US" dirty="0"/>
              <a:t>	// </a:t>
            </a:r>
            <a:r>
              <a:rPr lang="en-US" altLang="en-US" dirty="0" err="1"/>
              <a:t>fflush</a:t>
            </a:r>
            <a:r>
              <a:rPr lang="en-US" altLang="en-US" dirty="0"/>
              <a:t>(NULL);</a:t>
            </a:r>
          </a:p>
          <a:p>
            <a:endParaRPr lang="en-US" altLang="en-US" dirty="0"/>
          </a:p>
          <a:p>
            <a:r>
              <a:rPr lang="en-US" altLang="en-US" dirty="0"/>
              <a:t>	system("ls");</a:t>
            </a:r>
          </a:p>
          <a:p>
            <a:endParaRPr lang="en-US" altLang="en-US" dirty="0"/>
          </a:p>
          <a:p>
            <a:r>
              <a:rPr lang="en-US" altLang="en-US" dirty="0"/>
              <a:t>	exit(EXIT_SUCCESS);</a:t>
            </a:r>
          </a:p>
          <a:p>
            <a:r>
              <a:rPr lang="en-US" altLang="en-US"/>
              <a:t>}</a:t>
            </a:r>
            <a:endParaRPr lang="en-US" altLang="en-US" dirty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9AC62BED-7DF6-4F1F-B174-AA3993576E4C}" type="slidenum">
              <a:rPr lang="en-US" altLang="en-US" sz="1200" smtClean="0"/>
              <a:pPr eaLnBrk="1" hangingPunct="1"/>
              <a:t>17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95D32B4E-A6CD-496E-8929-2F05C6A769CD}" type="slidenum">
              <a:rPr lang="en-US" altLang="en-US" sz="1200" smtClean="0"/>
              <a:pPr eaLnBrk="1" hangingPunct="1"/>
              <a:t>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6E0DFAA0-0EBC-47E5-A82D-62470E58D844}" type="slidenum">
              <a:rPr lang="en-US" altLang="en-US" sz="1200" smtClean="0"/>
              <a:pPr eaLnBrk="1" hangingPunct="1"/>
              <a:t>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 fontScale="47500" lnSpcReduction="20000"/>
          </a:bodyPr>
          <a:lstStyle/>
          <a:p>
            <a:r>
              <a:rPr lang="en-US" altLang="en-US" dirty="0"/>
              <a:t>Example 1.c</a:t>
            </a:r>
          </a:p>
          <a:p>
            <a:endParaRPr lang="en-US" altLang="en-US" dirty="0"/>
          </a:p>
          <a:p>
            <a:r>
              <a:rPr lang="en-US" altLang="en-US" dirty="0"/>
              <a:t>#define _DEFAULT_SOURCE // this is for </a:t>
            </a:r>
            <a:r>
              <a:rPr lang="en-US" altLang="en-US" dirty="0" err="1"/>
              <a:t>lstat</a:t>
            </a:r>
            <a:r>
              <a:rPr lang="en-US" altLang="en-US" dirty="0"/>
              <a:t>, S_ISSOCK</a:t>
            </a:r>
          </a:p>
          <a:p>
            <a:r>
              <a:rPr lang="en-US" altLang="en-US" dirty="0"/>
              <a:t>// another way is to add this definition on command line of </a:t>
            </a:r>
            <a:r>
              <a:rPr lang="en-US" altLang="en-US" dirty="0" err="1"/>
              <a:t>gcc</a:t>
            </a:r>
            <a:endParaRPr lang="en-US" altLang="en-US" dirty="0"/>
          </a:p>
          <a:p>
            <a:r>
              <a:rPr lang="en-US" altLang="en-US" dirty="0"/>
              <a:t>// -D_DEFAULT_SOURCE</a:t>
            </a:r>
          </a:p>
          <a:p>
            <a:r>
              <a:rPr lang="en-US" altLang="en-US" dirty="0"/>
              <a:t>// third way is to use -std=gnu99 to use GNU extensions.</a:t>
            </a:r>
          </a:p>
          <a:p>
            <a:endParaRPr lang="en-US" altLang="en-US" dirty="0"/>
          </a:p>
          <a:p>
            <a:r>
              <a:rPr lang="en-US" altLang="en-US" dirty="0"/>
              <a:t>#include &lt;</a:t>
            </a:r>
            <a:r>
              <a:rPr lang="en-US" altLang="en-US" dirty="0" err="1"/>
              <a:t>stdio.h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#include &lt;</a:t>
            </a:r>
            <a:r>
              <a:rPr lang="en-US" altLang="en-US" dirty="0" err="1"/>
              <a:t>stdlib.h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#include &lt;sys/</a:t>
            </a:r>
            <a:r>
              <a:rPr lang="en-US" altLang="en-US" dirty="0" err="1"/>
              <a:t>types.h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#include &lt;sys/</a:t>
            </a:r>
            <a:r>
              <a:rPr lang="en-US" altLang="en-US" dirty="0" err="1"/>
              <a:t>stat.h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#include &lt;</a:t>
            </a:r>
            <a:r>
              <a:rPr lang="en-US" altLang="en-US" dirty="0" err="1"/>
              <a:t>unistd.h</a:t>
            </a:r>
            <a:r>
              <a:rPr lang="en-US" altLang="en-US" dirty="0"/>
              <a:t>&gt;</a:t>
            </a:r>
          </a:p>
          <a:p>
            <a:endParaRPr lang="en-US" altLang="en-US" dirty="0"/>
          </a:p>
          <a:p>
            <a:r>
              <a:rPr lang="en-US" altLang="en-US" dirty="0"/>
              <a:t>int main(int </a:t>
            </a:r>
            <a:r>
              <a:rPr lang="en-US" altLang="en-US" dirty="0" err="1"/>
              <a:t>argc</a:t>
            </a:r>
            <a:r>
              <a:rPr lang="en-US" altLang="en-US" dirty="0"/>
              <a:t>, char *</a:t>
            </a:r>
            <a:r>
              <a:rPr lang="en-US" altLang="en-US" dirty="0" err="1"/>
              <a:t>argv</a:t>
            </a:r>
            <a:r>
              <a:rPr lang="en-US" altLang="en-US" dirty="0"/>
              <a:t>[])</a:t>
            </a:r>
          </a:p>
          <a:p>
            <a:r>
              <a:rPr lang="en-US" altLang="en-US" dirty="0"/>
              <a:t>{</a:t>
            </a:r>
          </a:p>
          <a:p>
            <a:r>
              <a:rPr lang="en-US" altLang="en-US" dirty="0"/>
              <a:t>  struct stat </a:t>
            </a:r>
            <a:r>
              <a:rPr lang="en-US" altLang="en-US" dirty="0" err="1"/>
              <a:t>buf</a:t>
            </a:r>
            <a:r>
              <a:rPr lang="en-US" altLang="en-US" dirty="0"/>
              <a:t>;</a:t>
            </a:r>
          </a:p>
          <a:p>
            <a:endParaRPr lang="en-US" altLang="en-US" dirty="0"/>
          </a:p>
          <a:p>
            <a:r>
              <a:rPr lang="en-US" altLang="en-US" dirty="0"/>
              <a:t>  if (</a:t>
            </a:r>
            <a:r>
              <a:rPr lang="en-US" altLang="en-US" dirty="0" err="1"/>
              <a:t>argc</a:t>
            </a:r>
            <a:r>
              <a:rPr lang="en-US" altLang="en-US" dirty="0"/>
              <a:t> != 2) {</a:t>
            </a:r>
          </a:p>
          <a:p>
            <a:r>
              <a:rPr lang="en-US" altLang="en-US" dirty="0"/>
              <a:t>    </a:t>
            </a:r>
            <a:r>
              <a:rPr lang="en-US" altLang="en-US" dirty="0" err="1"/>
              <a:t>printf</a:t>
            </a:r>
            <a:r>
              <a:rPr lang="en-US" altLang="en-US" dirty="0"/>
              <a:t>("Usage: </a:t>
            </a:r>
            <a:r>
              <a:rPr lang="en-US" altLang="en-US" dirty="0" err="1"/>
              <a:t>a.out</a:t>
            </a:r>
            <a:r>
              <a:rPr lang="en-US" altLang="en-US" dirty="0"/>
              <a:t> filename\n");</a:t>
            </a:r>
          </a:p>
          <a:p>
            <a:r>
              <a:rPr lang="en-US" altLang="en-US" dirty="0"/>
              <a:t>    exit(0);</a:t>
            </a:r>
          </a:p>
          <a:p>
            <a:r>
              <a:rPr lang="en-US" altLang="en-US" dirty="0"/>
              <a:t>  }</a:t>
            </a:r>
          </a:p>
          <a:p>
            <a:endParaRPr lang="en-US" altLang="en-US" dirty="0"/>
          </a:p>
          <a:p>
            <a:r>
              <a:rPr lang="en-US" altLang="en-US" dirty="0"/>
              <a:t>  if (</a:t>
            </a:r>
            <a:r>
              <a:rPr lang="en-US" altLang="en-US" dirty="0" err="1"/>
              <a:t>lstat</a:t>
            </a:r>
            <a:r>
              <a:rPr lang="en-US" altLang="en-US" dirty="0"/>
              <a:t>(</a:t>
            </a:r>
            <a:r>
              <a:rPr lang="en-US" altLang="en-US" dirty="0" err="1"/>
              <a:t>argv</a:t>
            </a:r>
            <a:r>
              <a:rPr lang="en-US" altLang="en-US" dirty="0"/>
              <a:t>[1], &amp;</a:t>
            </a:r>
            <a:r>
              <a:rPr lang="en-US" altLang="en-US" dirty="0" err="1"/>
              <a:t>buf</a:t>
            </a:r>
            <a:r>
              <a:rPr lang="en-US" altLang="en-US" dirty="0"/>
              <a:t>) &lt;0) {</a:t>
            </a:r>
          </a:p>
          <a:p>
            <a:r>
              <a:rPr lang="en-US" altLang="en-US" dirty="0"/>
              <a:t>    </a:t>
            </a:r>
            <a:r>
              <a:rPr lang="en-US" altLang="en-US" dirty="0" err="1"/>
              <a:t>printf</a:t>
            </a:r>
            <a:r>
              <a:rPr lang="en-US" altLang="en-US" dirty="0"/>
              <a:t>("stat %s failed (probably file does not exist).\n", </a:t>
            </a:r>
            <a:r>
              <a:rPr lang="en-US" altLang="en-US" dirty="0" err="1"/>
              <a:t>argv</a:t>
            </a:r>
            <a:r>
              <a:rPr lang="en-US" altLang="en-US" dirty="0"/>
              <a:t>[1]);</a:t>
            </a:r>
          </a:p>
          <a:p>
            <a:r>
              <a:rPr lang="en-US" altLang="en-US" dirty="0"/>
              <a:t>    exit(0);</a:t>
            </a:r>
          </a:p>
          <a:p>
            <a:r>
              <a:rPr lang="en-US" altLang="en-US" dirty="0"/>
              <a:t>  }</a:t>
            </a:r>
          </a:p>
          <a:p>
            <a:r>
              <a:rPr lang="en-US" altLang="en-US" dirty="0"/>
              <a:t>  if (S_ISREG(</a:t>
            </a:r>
            <a:r>
              <a:rPr lang="en-US" altLang="en-US" dirty="0" err="1"/>
              <a:t>buf.st_mode</a:t>
            </a:r>
            <a:r>
              <a:rPr lang="en-US" altLang="en-US" dirty="0"/>
              <a:t>)) </a:t>
            </a:r>
            <a:r>
              <a:rPr lang="en-US" altLang="en-US" dirty="0" err="1"/>
              <a:t>printf</a:t>
            </a:r>
            <a:r>
              <a:rPr lang="en-US" altLang="en-US" dirty="0"/>
              <a:t>("%s is a regular file.\n", </a:t>
            </a:r>
            <a:r>
              <a:rPr lang="en-US" altLang="en-US" dirty="0" err="1"/>
              <a:t>argv</a:t>
            </a:r>
            <a:r>
              <a:rPr lang="en-US" altLang="en-US" dirty="0"/>
              <a:t>[1]);</a:t>
            </a:r>
          </a:p>
          <a:p>
            <a:r>
              <a:rPr lang="en-US" altLang="en-US" dirty="0"/>
              <a:t>  else if (S_ISDIR(</a:t>
            </a:r>
            <a:r>
              <a:rPr lang="en-US" altLang="en-US" dirty="0" err="1"/>
              <a:t>buf.st_mode</a:t>
            </a:r>
            <a:r>
              <a:rPr lang="en-US" altLang="en-US" dirty="0"/>
              <a:t>)) </a:t>
            </a:r>
            <a:r>
              <a:rPr lang="en-US" altLang="en-US" dirty="0" err="1"/>
              <a:t>printf</a:t>
            </a:r>
            <a:r>
              <a:rPr lang="en-US" altLang="en-US" dirty="0"/>
              <a:t>("%s is a directory.\n", </a:t>
            </a:r>
            <a:r>
              <a:rPr lang="en-US" altLang="en-US" dirty="0" err="1"/>
              <a:t>argv</a:t>
            </a:r>
            <a:r>
              <a:rPr lang="en-US" altLang="en-US" dirty="0"/>
              <a:t>[1]);</a:t>
            </a:r>
          </a:p>
          <a:p>
            <a:r>
              <a:rPr lang="en-US" altLang="en-US" dirty="0"/>
              <a:t>  else if (S_ISCHR(</a:t>
            </a:r>
            <a:r>
              <a:rPr lang="en-US" altLang="en-US" dirty="0" err="1"/>
              <a:t>buf.st_mode</a:t>
            </a:r>
            <a:r>
              <a:rPr lang="en-US" altLang="en-US" dirty="0"/>
              <a:t>)) </a:t>
            </a:r>
            <a:r>
              <a:rPr lang="en-US" altLang="en-US" dirty="0" err="1"/>
              <a:t>printf</a:t>
            </a:r>
            <a:r>
              <a:rPr lang="en-US" altLang="en-US" dirty="0"/>
              <a:t>("%s is a special character file.\n", </a:t>
            </a:r>
          </a:p>
          <a:p>
            <a:r>
              <a:rPr lang="en-US" altLang="en-US" dirty="0"/>
              <a:t>				   </a:t>
            </a:r>
            <a:r>
              <a:rPr lang="en-US" altLang="en-US" dirty="0" err="1"/>
              <a:t>argv</a:t>
            </a:r>
            <a:r>
              <a:rPr lang="en-US" altLang="en-US" dirty="0"/>
              <a:t>[1]);</a:t>
            </a:r>
          </a:p>
          <a:p>
            <a:r>
              <a:rPr lang="en-US" altLang="en-US" dirty="0"/>
              <a:t>  else if (S_ISBLK(</a:t>
            </a:r>
            <a:r>
              <a:rPr lang="en-US" altLang="en-US" dirty="0" err="1"/>
              <a:t>buf.st_mode</a:t>
            </a:r>
            <a:r>
              <a:rPr lang="en-US" altLang="en-US" dirty="0"/>
              <a:t>)) </a:t>
            </a:r>
            <a:r>
              <a:rPr lang="en-US" altLang="en-US" dirty="0" err="1"/>
              <a:t>printf</a:t>
            </a:r>
            <a:r>
              <a:rPr lang="en-US" altLang="en-US" dirty="0"/>
              <a:t>("%s is a special block file.\n", </a:t>
            </a:r>
            <a:r>
              <a:rPr lang="en-US" altLang="en-US" dirty="0" err="1"/>
              <a:t>argv</a:t>
            </a:r>
            <a:r>
              <a:rPr lang="en-US" altLang="en-US" dirty="0"/>
              <a:t>[1]);</a:t>
            </a:r>
          </a:p>
          <a:p>
            <a:r>
              <a:rPr lang="en-US" altLang="en-US" dirty="0"/>
              <a:t>  else if (S_ISFIFO(</a:t>
            </a:r>
            <a:r>
              <a:rPr lang="en-US" altLang="en-US" dirty="0" err="1"/>
              <a:t>buf.st_mode</a:t>
            </a:r>
            <a:r>
              <a:rPr lang="en-US" altLang="en-US" dirty="0"/>
              <a:t>)) </a:t>
            </a:r>
            <a:r>
              <a:rPr lang="en-US" altLang="en-US" dirty="0" err="1"/>
              <a:t>printf</a:t>
            </a:r>
            <a:r>
              <a:rPr lang="en-US" altLang="en-US" dirty="0"/>
              <a:t>("%s is a </a:t>
            </a:r>
            <a:r>
              <a:rPr lang="en-US" altLang="en-US" dirty="0" err="1"/>
              <a:t>fifo</a:t>
            </a:r>
            <a:r>
              <a:rPr lang="en-US" altLang="en-US" dirty="0"/>
              <a:t> pipe.\n", </a:t>
            </a:r>
            <a:r>
              <a:rPr lang="en-US" altLang="en-US" dirty="0" err="1"/>
              <a:t>argv</a:t>
            </a:r>
            <a:r>
              <a:rPr lang="en-US" altLang="en-US" dirty="0"/>
              <a:t>[1]);</a:t>
            </a:r>
          </a:p>
          <a:p>
            <a:r>
              <a:rPr lang="en-US" altLang="en-US" dirty="0"/>
              <a:t>  else if (S_ISLNK(</a:t>
            </a:r>
            <a:r>
              <a:rPr lang="en-US" altLang="en-US" dirty="0" err="1"/>
              <a:t>buf.st_mode</a:t>
            </a:r>
            <a:r>
              <a:rPr lang="en-US" altLang="en-US" dirty="0"/>
              <a:t>)) </a:t>
            </a:r>
            <a:r>
              <a:rPr lang="en-US" altLang="en-US" dirty="0" err="1"/>
              <a:t>printf</a:t>
            </a:r>
            <a:r>
              <a:rPr lang="en-US" altLang="en-US" dirty="0"/>
              <a:t>("%s is a symbolic link.\n", </a:t>
            </a:r>
            <a:r>
              <a:rPr lang="en-US" altLang="en-US" dirty="0" err="1"/>
              <a:t>argv</a:t>
            </a:r>
            <a:r>
              <a:rPr lang="en-US" altLang="en-US" dirty="0"/>
              <a:t>[1]);</a:t>
            </a:r>
          </a:p>
          <a:p>
            <a:r>
              <a:rPr lang="en-US" altLang="en-US" dirty="0"/>
              <a:t>  else if (S_ISSOCK(</a:t>
            </a:r>
            <a:r>
              <a:rPr lang="en-US" altLang="en-US" dirty="0" err="1"/>
              <a:t>buf.st_mode</a:t>
            </a:r>
            <a:r>
              <a:rPr lang="en-US" altLang="en-US" dirty="0"/>
              <a:t>)) </a:t>
            </a:r>
            <a:r>
              <a:rPr lang="en-US" altLang="en-US" dirty="0" err="1"/>
              <a:t>printf</a:t>
            </a:r>
            <a:r>
              <a:rPr lang="en-US" altLang="en-US" dirty="0"/>
              <a:t>("%s is a socket.\n", </a:t>
            </a:r>
            <a:r>
              <a:rPr lang="en-US" altLang="en-US" dirty="0" err="1"/>
              <a:t>argv</a:t>
            </a:r>
            <a:r>
              <a:rPr lang="en-US" altLang="en-US" dirty="0"/>
              <a:t>[1]);</a:t>
            </a:r>
          </a:p>
          <a:p>
            <a:r>
              <a:rPr lang="en-US" altLang="en-US" dirty="0"/>
              <a:t>  else </a:t>
            </a:r>
            <a:r>
              <a:rPr lang="en-US" altLang="en-US" dirty="0" err="1"/>
              <a:t>printf</a:t>
            </a:r>
            <a:r>
              <a:rPr lang="en-US" altLang="en-US" dirty="0"/>
              <a:t>("%s is unknown type.\n", </a:t>
            </a:r>
            <a:r>
              <a:rPr lang="en-US" altLang="en-US" dirty="0" err="1"/>
              <a:t>argv</a:t>
            </a:r>
            <a:r>
              <a:rPr lang="en-US" altLang="en-US" dirty="0"/>
              <a:t>[1]);</a:t>
            </a:r>
          </a:p>
          <a:p>
            <a:r>
              <a:rPr lang="en-US" altLang="en-US" dirty="0"/>
              <a:t>  return 0;</a:t>
            </a:r>
          </a:p>
          <a:p>
            <a:r>
              <a:rPr lang="en-US" altLang="en-US" dirty="0"/>
              <a:t>}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B4C30A53-66DB-43F3-86CD-2276E4693A73}" type="slidenum">
              <a:rPr lang="en-US" altLang="en-US" sz="1200" smtClean="0"/>
              <a:pPr eaLnBrk="1" hangingPunct="1"/>
              <a:t>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r>
              <a:rPr lang="en-US" altLang="en-US" dirty="0"/>
              <a:t>Example 1a.c</a:t>
            </a:r>
          </a:p>
          <a:p>
            <a:endParaRPr lang="en-US" altLang="en-US" dirty="0"/>
          </a:p>
          <a:p>
            <a:r>
              <a:rPr lang="en-US" altLang="en-US" dirty="0"/>
              <a:t>#include &lt;</a:t>
            </a:r>
            <a:r>
              <a:rPr lang="en-US" altLang="en-US" dirty="0" err="1"/>
              <a:t>stdio.h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#include &lt;</a:t>
            </a:r>
            <a:r>
              <a:rPr lang="en-US" altLang="en-US" dirty="0" err="1"/>
              <a:t>stdlib.h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#include &lt;sys/</a:t>
            </a:r>
            <a:r>
              <a:rPr lang="en-US" altLang="en-US" dirty="0" err="1"/>
              <a:t>types.h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#include &lt;sys/</a:t>
            </a:r>
            <a:r>
              <a:rPr lang="en-US" altLang="en-US" dirty="0" err="1"/>
              <a:t>stat.h</a:t>
            </a:r>
            <a:r>
              <a:rPr lang="en-US" altLang="en-US" dirty="0"/>
              <a:t>&gt;</a:t>
            </a:r>
          </a:p>
          <a:p>
            <a:endParaRPr lang="en-US" altLang="en-US" dirty="0"/>
          </a:p>
          <a:p>
            <a:r>
              <a:rPr lang="en-US" altLang="en-US" dirty="0"/>
              <a:t>int main(int </a:t>
            </a:r>
            <a:r>
              <a:rPr lang="en-US" altLang="en-US" dirty="0" err="1"/>
              <a:t>argc</a:t>
            </a:r>
            <a:r>
              <a:rPr lang="en-US" altLang="en-US" dirty="0"/>
              <a:t>, char *</a:t>
            </a:r>
            <a:r>
              <a:rPr lang="en-US" altLang="en-US" dirty="0" err="1"/>
              <a:t>argv</a:t>
            </a:r>
            <a:r>
              <a:rPr lang="en-US" altLang="en-US" dirty="0"/>
              <a:t>[])</a:t>
            </a:r>
          </a:p>
          <a:p>
            <a:r>
              <a:rPr lang="en-US" altLang="en-US" dirty="0"/>
              <a:t>{</a:t>
            </a:r>
          </a:p>
          <a:p>
            <a:r>
              <a:rPr lang="en-US" altLang="en-US" dirty="0"/>
              <a:t>	struct stat </a:t>
            </a:r>
            <a:r>
              <a:rPr lang="en-US" altLang="en-US" dirty="0" err="1"/>
              <a:t>buf</a:t>
            </a:r>
            <a:r>
              <a:rPr lang="en-US" altLang="en-US" dirty="0"/>
              <a:t>;</a:t>
            </a:r>
          </a:p>
          <a:p>
            <a:endParaRPr lang="en-US" altLang="en-US" dirty="0"/>
          </a:p>
          <a:p>
            <a:r>
              <a:rPr lang="en-US" altLang="en-US" dirty="0"/>
              <a:t>	if (</a:t>
            </a:r>
            <a:r>
              <a:rPr lang="en-US" altLang="en-US" dirty="0" err="1"/>
              <a:t>argc</a:t>
            </a:r>
            <a:r>
              <a:rPr lang="en-US" altLang="en-US" dirty="0"/>
              <a:t> != 2) {</a:t>
            </a:r>
          </a:p>
          <a:p>
            <a:r>
              <a:rPr lang="en-US" altLang="en-US" dirty="0"/>
              <a:t>		</a:t>
            </a:r>
            <a:r>
              <a:rPr lang="en-US" altLang="en-US" dirty="0" err="1"/>
              <a:t>printf</a:t>
            </a:r>
            <a:r>
              <a:rPr lang="en-US" altLang="en-US" dirty="0"/>
              <a:t>("Usage: </a:t>
            </a:r>
            <a:r>
              <a:rPr lang="en-US" altLang="en-US" dirty="0" err="1"/>
              <a:t>a.out</a:t>
            </a:r>
            <a:r>
              <a:rPr lang="en-US" altLang="en-US" dirty="0"/>
              <a:t> filename\n");</a:t>
            </a:r>
          </a:p>
          <a:p>
            <a:r>
              <a:rPr lang="en-US" altLang="en-US" dirty="0"/>
              <a:t>		exit(0);</a:t>
            </a:r>
          </a:p>
          <a:p>
            <a:r>
              <a:rPr lang="en-US" altLang="en-US" dirty="0"/>
              <a:t>	}</a:t>
            </a:r>
          </a:p>
          <a:p>
            <a:endParaRPr lang="en-US" altLang="en-US" dirty="0"/>
          </a:p>
          <a:p>
            <a:r>
              <a:rPr lang="en-US" altLang="en-US" dirty="0"/>
              <a:t>	if (stat(</a:t>
            </a:r>
            <a:r>
              <a:rPr lang="en-US" altLang="en-US" dirty="0" err="1"/>
              <a:t>argv</a:t>
            </a:r>
            <a:r>
              <a:rPr lang="en-US" altLang="en-US" dirty="0"/>
              <a:t>[1], &amp;</a:t>
            </a:r>
            <a:r>
              <a:rPr lang="en-US" altLang="en-US" dirty="0" err="1"/>
              <a:t>buf</a:t>
            </a:r>
            <a:r>
              <a:rPr lang="en-US" altLang="en-US" dirty="0"/>
              <a:t>) &lt;0) {</a:t>
            </a:r>
          </a:p>
          <a:p>
            <a:r>
              <a:rPr lang="en-US" altLang="en-US" dirty="0"/>
              <a:t>		</a:t>
            </a:r>
            <a:r>
              <a:rPr lang="en-US" altLang="en-US" dirty="0" err="1"/>
              <a:t>printf</a:t>
            </a:r>
            <a:r>
              <a:rPr lang="en-US" altLang="en-US" dirty="0"/>
              <a:t>("stat %s failed (probably file does not exist).\n", </a:t>
            </a:r>
            <a:r>
              <a:rPr lang="en-US" altLang="en-US" dirty="0" err="1"/>
              <a:t>argv</a:t>
            </a:r>
            <a:r>
              <a:rPr lang="en-US" altLang="en-US" dirty="0"/>
              <a:t>[1]);</a:t>
            </a:r>
          </a:p>
          <a:p>
            <a:r>
              <a:rPr lang="en-US" altLang="en-US" dirty="0"/>
              <a:t>		exit(0);</a:t>
            </a:r>
          </a:p>
          <a:p>
            <a:r>
              <a:rPr lang="en-US" altLang="en-US" dirty="0"/>
              <a:t>	}</a:t>
            </a:r>
          </a:p>
          <a:p>
            <a:r>
              <a:rPr lang="en-US" altLang="en-US" dirty="0"/>
              <a:t>	if (S_ISUID &amp; </a:t>
            </a:r>
            <a:r>
              <a:rPr lang="en-US" altLang="en-US" dirty="0" err="1"/>
              <a:t>buf.st_mode</a:t>
            </a:r>
            <a:r>
              <a:rPr lang="en-US" altLang="en-US" dirty="0"/>
              <a:t>) </a:t>
            </a:r>
            <a:r>
              <a:rPr lang="en-US" altLang="en-US" dirty="0" err="1"/>
              <a:t>printf</a:t>
            </a:r>
            <a:r>
              <a:rPr lang="en-US" altLang="en-US" dirty="0"/>
              <a:t>("Set-user-ID bit set on %s.\n", </a:t>
            </a:r>
            <a:r>
              <a:rPr lang="en-US" altLang="en-US" dirty="0" err="1"/>
              <a:t>argv</a:t>
            </a:r>
            <a:r>
              <a:rPr lang="en-US" altLang="en-US" dirty="0"/>
              <a:t>[1]);</a:t>
            </a:r>
          </a:p>
          <a:p>
            <a:r>
              <a:rPr lang="en-US" altLang="en-US" dirty="0"/>
              <a:t>	else </a:t>
            </a:r>
            <a:r>
              <a:rPr lang="en-US" altLang="en-US" dirty="0" err="1"/>
              <a:t>printf</a:t>
            </a:r>
            <a:r>
              <a:rPr lang="en-US" altLang="en-US" dirty="0"/>
              <a:t>("Set-user-ID bit NOT set on %s.\n", </a:t>
            </a:r>
            <a:r>
              <a:rPr lang="en-US" altLang="en-US" dirty="0" err="1"/>
              <a:t>argv</a:t>
            </a:r>
            <a:r>
              <a:rPr lang="en-US" altLang="en-US" dirty="0"/>
              <a:t>[1]);</a:t>
            </a:r>
          </a:p>
          <a:p>
            <a:r>
              <a:rPr lang="en-US" altLang="en-US" dirty="0"/>
              <a:t>	if (S_ISGID &amp; </a:t>
            </a:r>
            <a:r>
              <a:rPr lang="en-US" altLang="en-US" dirty="0" err="1"/>
              <a:t>buf.st_mode</a:t>
            </a:r>
            <a:r>
              <a:rPr lang="en-US" altLang="en-US" dirty="0"/>
              <a:t>) </a:t>
            </a:r>
            <a:r>
              <a:rPr lang="en-US" altLang="en-US" dirty="0" err="1"/>
              <a:t>printf</a:t>
            </a:r>
            <a:r>
              <a:rPr lang="en-US" altLang="en-US" dirty="0"/>
              <a:t>("Set-group-ID bit set on %s.\n", </a:t>
            </a:r>
            <a:r>
              <a:rPr lang="en-US" altLang="en-US" dirty="0" err="1"/>
              <a:t>argv</a:t>
            </a:r>
            <a:r>
              <a:rPr lang="en-US" altLang="en-US" dirty="0"/>
              <a:t>[1]);</a:t>
            </a:r>
          </a:p>
          <a:p>
            <a:r>
              <a:rPr lang="en-US" altLang="en-US" dirty="0"/>
              <a:t>	else </a:t>
            </a:r>
            <a:r>
              <a:rPr lang="en-US" altLang="en-US" dirty="0" err="1"/>
              <a:t>printf</a:t>
            </a:r>
            <a:r>
              <a:rPr lang="en-US" altLang="en-US" dirty="0"/>
              <a:t>("Set-group-ID bit NOT set on %s.\n", </a:t>
            </a:r>
            <a:r>
              <a:rPr lang="en-US" altLang="en-US" dirty="0" err="1"/>
              <a:t>argv</a:t>
            </a:r>
            <a:r>
              <a:rPr lang="en-US" altLang="en-US" dirty="0"/>
              <a:t>[1]);</a:t>
            </a:r>
          </a:p>
          <a:p>
            <a:endParaRPr lang="en-US" altLang="en-US" dirty="0"/>
          </a:p>
          <a:p>
            <a:r>
              <a:rPr lang="en-US" altLang="en-US" dirty="0"/>
              <a:t>	return 0;</a:t>
            </a:r>
          </a:p>
          <a:p>
            <a:r>
              <a:rPr lang="en-US" altLang="en-US" dirty="0"/>
              <a:t>}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9C8BA9F1-B8A5-46A5-9960-3F6F7695B22F}" type="slidenum">
              <a:rPr lang="en-US" altLang="en-US" sz="1200" smtClean="0"/>
              <a:pPr eaLnBrk="1" hangingPunct="1"/>
              <a:t>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Example 2.c</a:t>
            </a:r>
          </a:p>
          <a:p>
            <a:endParaRPr lang="en-US" dirty="0"/>
          </a:p>
          <a:p>
            <a:r>
              <a:rPr lang="en-US" dirty="0"/>
              <a:t>#define _DEFAULT_SOURCE</a:t>
            </a:r>
          </a:p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r>
              <a:rPr lang="en-US" dirty="0"/>
              <a:t>#include &lt;sys/</a:t>
            </a:r>
            <a:r>
              <a:rPr lang="en-US" dirty="0" err="1"/>
              <a:t>types.h</a:t>
            </a:r>
            <a:r>
              <a:rPr lang="en-US" dirty="0"/>
              <a:t>&gt;</a:t>
            </a:r>
          </a:p>
          <a:p>
            <a:r>
              <a:rPr lang="en-US" dirty="0"/>
              <a:t>#include &lt;sys/</a:t>
            </a:r>
            <a:r>
              <a:rPr lang="en-US" dirty="0" err="1"/>
              <a:t>stat.h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unistd.h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time.h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int main(int </a:t>
            </a:r>
            <a:r>
              <a:rPr lang="en-US" dirty="0" err="1"/>
              <a:t>argc</a:t>
            </a:r>
            <a:r>
              <a:rPr lang="en-US" dirty="0"/>
              <a:t>, char *</a:t>
            </a:r>
            <a:r>
              <a:rPr lang="en-US" dirty="0" err="1"/>
              <a:t>argv</a:t>
            </a:r>
            <a:r>
              <a:rPr lang="en-US" dirty="0"/>
              <a:t>[])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// int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  struct stat </a:t>
            </a:r>
            <a:r>
              <a:rPr lang="en-US" dirty="0" err="1"/>
              <a:t>buf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if (</a:t>
            </a:r>
            <a:r>
              <a:rPr lang="en-US" dirty="0" err="1"/>
              <a:t>argc</a:t>
            </a:r>
            <a:r>
              <a:rPr lang="en-US" dirty="0"/>
              <a:t> != 2) {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("Usage: </a:t>
            </a:r>
            <a:r>
              <a:rPr lang="en-US" dirty="0" err="1"/>
              <a:t>a.out</a:t>
            </a:r>
            <a:r>
              <a:rPr lang="en-US" dirty="0"/>
              <a:t> filename\n");</a:t>
            </a:r>
          </a:p>
          <a:p>
            <a:r>
              <a:rPr lang="en-US" dirty="0"/>
              <a:t>    exit(0);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  if (stat(</a:t>
            </a:r>
            <a:r>
              <a:rPr lang="en-US" dirty="0" err="1"/>
              <a:t>argv</a:t>
            </a:r>
            <a:r>
              <a:rPr lang="en-US" dirty="0"/>
              <a:t>[1], &amp;</a:t>
            </a:r>
            <a:r>
              <a:rPr lang="en-US" dirty="0" err="1"/>
              <a:t>buf</a:t>
            </a:r>
            <a:r>
              <a:rPr lang="en-US" dirty="0"/>
              <a:t>) &lt;0) {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("stat %s failed\n", </a:t>
            </a:r>
            <a:r>
              <a:rPr lang="en-US" dirty="0" err="1"/>
              <a:t>argv</a:t>
            </a:r>
            <a:r>
              <a:rPr lang="en-US" dirty="0"/>
              <a:t>[1]);</a:t>
            </a:r>
          </a:p>
          <a:p>
            <a:r>
              <a:rPr lang="en-US" dirty="0"/>
              <a:t>    exit(0);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if (S_ISREG(</a:t>
            </a:r>
            <a:r>
              <a:rPr lang="en-US" dirty="0" err="1"/>
              <a:t>buf.st_mode</a:t>
            </a:r>
            <a:r>
              <a:rPr lang="en-US" dirty="0"/>
              <a:t>)) </a:t>
            </a:r>
            <a:r>
              <a:rPr lang="en-US" dirty="0" err="1"/>
              <a:t>printf</a:t>
            </a:r>
            <a:r>
              <a:rPr lang="en-US" dirty="0"/>
              <a:t>("-");</a:t>
            </a:r>
          </a:p>
          <a:p>
            <a:r>
              <a:rPr lang="en-US" dirty="0"/>
              <a:t>  else if (S_ISDIR(</a:t>
            </a:r>
            <a:r>
              <a:rPr lang="en-US" dirty="0" err="1"/>
              <a:t>buf.st_mode</a:t>
            </a:r>
            <a:r>
              <a:rPr lang="en-US" dirty="0"/>
              <a:t>)) </a:t>
            </a:r>
            <a:r>
              <a:rPr lang="en-US" dirty="0" err="1"/>
              <a:t>printf</a:t>
            </a:r>
            <a:r>
              <a:rPr lang="en-US" dirty="0"/>
              <a:t>("d");</a:t>
            </a:r>
          </a:p>
          <a:p>
            <a:r>
              <a:rPr lang="en-US" dirty="0"/>
              <a:t>  else if (S_ISCHR(</a:t>
            </a:r>
            <a:r>
              <a:rPr lang="en-US" dirty="0" err="1"/>
              <a:t>buf.st_mode</a:t>
            </a:r>
            <a:r>
              <a:rPr lang="en-US" dirty="0"/>
              <a:t>)) </a:t>
            </a:r>
            <a:r>
              <a:rPr lang="en-US" dirty="0" err="1"/>
              <a:t>printf</a:t>
            </a:r>
            <a:r>
              <a:rPr lang="en-US" dirty="0"/>
              <a:t>("c");</a:t>
            </a:r>
          </a:p>
          <a:p>
            <a:r>
              <a:rPr lang="en-US" dirty="0"/>
              <a:t>  else if (S_ISBLK(</a:t>
            </a:r>
            <a:r>
              <a:rPr lang="en-US" dirty="0" err="1"/>
              <a:t>buf.st_mode</a:t>
            </a:r>
            <a:r>
              <a:rPr lang="en-US" dirty="0"/>
              <a:t>)) </a:t>
            </a:r>
            <a:r>
              <a:rPr lang="en-US" dirty="0" err="1"/>
              <a:t>printf</a:t>
            </a:r>
            <a:r>
              <a:rPr lang="en-US" dirty="0"/>
              <a:t>("b");</a:t>
            </a:r>
          </a:p>
          <a:p>
            <a:r>
              <a:rPr lang="en-US" dirty="0"/>
              <a:t>  else if (S_ISFIFO(</a:t>
            </a:r>
            <a:r>
              <a:rPr lang="en-US" dirty="0" err="1"/>
              <a:t>buf.st_mode</a:t>
            </a:r>
            <a:r>
              <a:rPr lang="en-US" dirty="0"/>
              <a:t>)) </a:t>
            </a:r>
            <a:r>
              <a:rPr lang="en-US" dirty="0" err="1"/>
              <a:t>printf</a:t>
            </a:r>
            <a:r>
              <a:rPr lang="en-US" dirty="0"/>
              <a:t>("f");</a:t>
            </a:r>
          </a:p>
          <a:p>
            <a:r>
              <a:rPr lang="en-US" dirty="0"/>
              <a:t>  else if (S_ISLNK(</a:t>
            </a:r>
            <a:r>
              <a:rPr lang="en-US" dirty="0" err="1"/>
              <a:t>buf.st_mode</a:t>
            </a:r>
            <a:r>
              <a:rPr lang="en-US" dirty="0"/>
              <a:t>)) </a:t>
            </a:r>
            <a:r>
              <a:rPr lang="en-US" dirty="0" err="1"/>
              <a:t>printf</a:t>
            </a:r>
            <a:r>
              <a:rPr lang="en-US" dirty="0"/>
              <a:t>("l");</a:t>
            </a:r>
          </a:p>
          <a:p>
            <a:r>
              <a:rPr lang="en-US" dirty="0"/>
              <a:t>  else if (S_ISSOCK(</a:t>
            </a:r>
            <a:r>
              <a:rPr lang="en-US" dirty="0" err="1"/>
              <a:t>buf.st_mode</a:t>
            </a:r>
            <a:r>
              <a:rPr lang="en-US" dirty="0"/>
              <a:t>)) </a:t>
            </a:r>
            <a:r>
              <a:rPr lang="en-US" dirty="0" err="1"/>
              <a:t>printf</a:t>
            </a:r>
            <a:r>
              <a:rPr lang="en-US" dirty="0"/>
              <a:t>("s");</a:t>
            </a:r>
          </a:p>
          <a:p>
            <a:r>
              <a:rPr lang="en-US" dirty="0"/>
              <a:t>  else </a:t>
            </a:r>
            <a:r>
              <a:rPr lang="en-US" dirty="0" err="1"/>
              <a:t>printf</a:t>
            </a:r>
            <a:r>
              <a:rPr lang="en-US" dirty="0"/>
              <a:t>("u");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if (S_IRUSR &amp; </a:t>
            </a:r>
            <a:r>
              <a:rPr lang="en-US" dirty="0" err="1"/>
              <a:t>buf.st_mode</a:t>
            </a:r>
            <a:r>
              <a:rPr lang="en-US" dirty="0"/>
              <a:t>) </a:t>
            </a:r>
            <a:r>
              <a:rPr lang="en-US" dirty="0" err="1"/>
              <a:t>printf</a:t>
            </a:r>
            <a:r>
              <a:rPr lang="en-US" dirty="0"/>
              <a:t>("r");</a:t>
            </a:r>
          </a:p>
          <a:p>
            <a:r>
              <a:rPr lang="en-US" dirty="0"/>
              <a:t>  else </a:t>
            </a:r>
            <a:r>
              <a:rPr lang="en-US" dirty="0" err="1"/>
              <a:t>printf</a:t>
            </a:r>
            <a:r>
              <a:rPr lang="en-US" dirty="0"/>
              <a:t>("-");</a:t>
            </a:r>
          </a:p>
          <a:p>
            <a:r>
              <a:rPr lang="en-US" dirty="0"/>
              <a:t>  if (S_IWUSR &amp; </a:t>
            </a:r>
            <a:r>
              <a:rPr lang="en-US" dirty="0" err="1"/>
              <a:t>buf.st_mode</a:t>
            </a:r>
            <a:r>
              <a:rPr lang="en-US" dirty="0"/>
              <a:t>) </a:t>
            </a:r>
            <a:r>
              <a:rPr lang="en-US" dirty="0" err="1"/>
              <a:t>printf</a:t>
            </a:r>
            <a:r>
              <a:rPr lang="en-US" dirty="0"/>
              <a:t>("w");</a:t>
            </a:r>
          </a:p>
          <a:p>
            <a:r>
              <a:rPr lang="en-US" dirty="0"/>
              <a:t>  else </a:t>
            </a:r>
            <a:r>
              <a:rPr lang="en-US" dirty="0" err="1"/>
              <a:t>printf</a:t>
            </a:r>
            <a:r>
              <a:rPr lang="en-US" dirty="0"/>
              <a:t>("-");</a:t>
            </a:r>
          </a:p>
          <a:p>
            <a:r>
              <a:rPr lang="en-US" dirty="0"/>
              <a:t>  if (S_IXUSR &amp; </a:t>
            </a:r>
            <a:r>
              <a:rPr lang="en-US" dirty="0" err="1"/>
              <a:t>buf.st_mode</a:t>
            </a:r>
            <a:r>
              <a:rPr lang="en-US" dirty="0"/>
              <a:t>) </a:t>
            </a:r>
            <a:r>
              <a:rPr lang="en-US" dirty="0" err="1"/>
              <a:t>printf</a:t>
            </a:r>
            <a:r>
              <a:rPr lang="en-US" dirty="0"/>
              <a:t>("x");</a:t>
            </a:r>
          </a:p>
          <a:p>
            <a:r>
              <a:rPr lang="en-US" dirty="0"/>
              <a:t>  else </a:t>
            </a:r>
            <a:r>
              <a:rPr lang="en-US" dirty="0" err="1"/>
              <a:t>printf</a:t>
            </a:r>
            <a:r>
              <a:rPr lang="en-US" dirty="0"/>
              <a:t>("-");</a:t>
            </a:r>
          </a:p>
          <a:p>
            <a:endParaRPr lang="en-US" dirty="0"/>
          </a:p>
          <a:p>
            <a:r>
              <a:rPr lang="en-US" dirty="0"/>
              <a:t>  if (S_IRGRP &amp; </a:t>
            </a:r>
            <a:r>
              <a:rPr lang="en-US" dirty="0" err="1"/>
              <a:t>buf.st_mode</a:t>
            </a:r>
            <a:r>
              <a:rPr lang="en-US" dirty="0"/>
              <a:t>) </a:t>
            </a:r>
            <a:r>
              <a:rPr lang="en-US" dirty="0" err="1"/>
              <a:t>printf</a:t>
            </a:r>
            <a:r>
              <a:rPr lang="en-US" dirty="0"/>
              <a:t>("r");</a:t>
            </a:r>
          </a:p>
          <a:p>
            <a:r>
              <a:rPr lang="en-US" dirty="0"/>
              <a:t>  else </a:t>
            </a:r>
            <a:r>
              <a:rPr lang="en-US" dirty="0" err="1"/>
              <a:t>printf</a:t>
            </a:r>
            <a:r>
              <a:rPr lang="en-US" dirty="0"/>
              <a:t>("-");</a:t>
            </a:r>
          </a:p>
          <a:p>
            <a:r>
              <a:rPr lang="en-US" dirty="0"/>
              <a:t>  if (S_IWGRP &amp; </a:t>
            </a:r>
            <a:r>
              <a:rPr lang="en-US" dirty="0" err="1"/>
              <a:t>buf.st_mode</a:t>
            </a:r>
            <a:r>
              <a:rPr lang="en-US" dirty="0"/>
              <a:t>) </a:t>
            </a:r>
            <a:r>
              <a:rPr lang="en-US" dirty="0" err="1"/>
              <a:t>printf</a:t>
            </a:r>
            <a:r>
              <a:rPr lang="en-US" dirty="0"/>
              <a:t>("w");</a:t>
            </a:r>
          </a:p>
          <a:p>
            <a:r>
              <a:rPr lang="en-US" dirty="0"/>
              <a:t>  else </a:t>
            </a:r>
            <a:r>
              <a:rPr lang="en-US" dirty="0" err="1"/>
              <a:t>printf</a:t>
            </a:r>
            <a:r>
              <a:rPr lang="en-US" dirty="0"/>
              <a:t>("-");</a:t>
            </a:r>
          </a:p>
          <a:p>
            <a:r>
              <a:rPr lang="en-US" dirty="0"/>
              <a:t>  if (S_IXGRP &amp; </a:t>
            </a:r>
            <a:r>
              <a:rPr lang="en-US" dirty="0" err="1"/>
              <a:t>buf.st_mode</a:t>
            </a:r>
            <a:r>
              <a:rPr lang="en-US" dirty="0"/>
              <a:t>) </a:t>
            </a:r>
            <a:r>
              <a:rPr lang="en-US" dirty="0" err="1"/>
              <a:t>printf</a:t>
            </a:r>
            <a:r>
              <a:rPr lang="en-US" dirty="0"/>
              <a:t>("x");</a:t>
            </a:r>
          </a:p>
          <a:p>
            <a:r>
              <a:rPr lang="en-US" dirty="0"/>
              <a:t>  else </a:t>
            </a:r>
            <a:r>
              <a:rPr lang="en-US" dirty="0" err="1"/>
              <a:t>printf</a:t>
            </a:r>
            <a:r>
              <a:rPr lang="en-US" dirty="0"/>
              <a:t>("-");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if (S_IROTH &amp; </a:t>
            </a:r>
            <a:r>
              <a:rPr lang="en-US" dirty="0" err="1"/>
              <a:t>buf.st_mode</a:t>
            </a:r>
            <a:r>
              <a:rPr lang="en-US" dirty="0"/>
              <a:t>) </a:t>
            </a:r>
            <a:r>
              <a:rPr lang="en-US" dirty="0" err="1"/>
              <a:t>printf</a:t>
            </a:r>
            <a:r>
              <a:rPr lang="en-US" dirty="0"/>
              <a:t>("r");</a:t>
            </a:r>
          </a:p>
          <a:p>
            <a:r>
              <a:rPr lang="en-US" dirty="0"/>
              <a:t>  else </a:t>
            </a:r>
            <a:r>
              <a:rPr lang="en-US" dirty="0" err="1"/>
              <a:t>printf</a:t>
            </a:r>
            <a:r>
              <a:rPr lang="en-US" dirty="0"/>
              <a:t>("-");</a:t>
            </a:r>
          </a:p>
          <a:p>
            <a:r>
              <a:rPr lang="en-US" dirty="0"/>
              <a:t>  if (S_IWOTH &amp; </a:t>
            </a:r>
            <a:r>
              <a:rPr lang="en-US" dirty="0" err="1"/>
              <a:t>buf.st_mode</a:t>
            </a:r>
            <a:r>
              <a:rPr lang="en-US" dirty="0"/>
              <a:t>) </a:t>
            </a:r>
            <a:r>
              <a:rPr lang="en-US" dirty="0" err="1"/>
              <a:t>printf</a:t>
            </a:r>
            <a:r>
              <a:rPr lang="en-US" dirty="0"/>
              <a:t>("w");</a:t>
            </a:r>
          </a:p>
          <a:p>
            <a:r>
              <a:rPr lang="en-US" dirty="0"/>
              <a:t>  else </a:t>
            </a:r>
            <a:r>
              <a:rPr lang="en-US" dirty="0" err="1"/>
              <a:t>printf</a:t>
            </a:r>
            <a:r>
              <a:rPr lang="en-US" dirty="0"/>
              <a:t>("-");</a:t>
            </a:r>
          </a:p>
          <a:p>
            <a:r>
              <a:rPr lang="en-US" dirty="0"/>
              <a:t>  if (S_IXOTH &amp; </a:t>
            </a:r>
            <a:r>
              <a:rPr lang="en-US" dirty="0" err="1"/>
              <a:t>buf.st_mode</a:t>
            </a:r>
            <a:r>
              <a:rPr lang="en-US" dirty="0"/>
              <a:t>) </a:t>
            </a:r>
            <a:r>
              <a:rPr lang="en-US" dirty="0" err="1"/>
              <a:t>printf</a:t>
            </a:r>
            <a:r>
              <a:rPr lang="en-US" dirty="0"/>
              <a:t>("x");</a:t>
            </a:r>
          </a:p>
          <a:p>
            <a:r>
              <a:rPr lang="en-US" dirty="0"/>
              <a:t>  else </a:t>
            </a:r>
            <a:r>
              <a:rPr lang="en-US" dirty="0" err="1"/>
              <a:t>printf</a:t>
            </a:r>
            <a:r>
              <a:rPr lang="en-US" dirty="0"/>
              <a:t>("-");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  ");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("%d", (int)</a:t>
            </a:r>
            <a:r>
              <a:rPr lang="en-US" dirty="0" err="1"/>
              <a:t>buf.st_nlink</a:t>
            </a:r>
            <a:r>
              <a:rPr lang="en-US" dirty="0"/>
              <a:t>);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 ");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("%d", </a:t>
            </a:r>
            <a:r>
              <a:rPr lang="en-US" dirty="0" err="1"/>
              <a:t>buf.st_uid</a:t>
            </a:r>
            <a:r>
              <a:rPr lang="en-US" dirty="0"/>
              <a:t>);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 ");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("%d", </a:t>
            </a:r>
            <a:r>
              <a:rPr lang="en-US" dirty="0" err="1"/>
              <a:t>buf.st_gid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("%13d ", (int)</a:t>
            </a:r>
            <a:r>
              <a:rPr lang="en-US" dirty="0" err="1"/>
              <a:t>buf.st_size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("%s", </a:t>
            </a:r>
            <a:r>
              <a:rPr lang="en-US" dirty="0" err="1"/>
              <a:t>ctime</a:t>
            </a:r>
            <a:r>
              <a:rPr lang="en-US" dirty="0"/>
              <a:t>(&amp;</a:t>
            </a:r>
            <a:r>
              <a:rPr lang="en-US" dirty="0" err="1"/>
              <a:t>buf.st_mtime</a:t>
            </a:r>
            <a:r>
              <a:rPr lang="en-US" dirty="0"/>
              <a:t>)+4);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 %s\n", </a:t>
            </a:r>
            <a:r>
              <a:rPr lang="en-US" dirty="0" err="1"/>
              <a:t>argv</a:t>
            </a:r>
            <a:r>
              <a:rPr lang="en-US" dirty="0"/>
              <a:t>[1]);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4E991C-36E1-47E6-8FA3-6D640B41536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5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 fontScale="47500" lnSpcReduction="20000"/>
          </a:bodyPr>
          <a:lstStyle/>
          <a:p>
            <a:r>
              <a:rPr lang="en-US" altLang="en-US" dirty="0"/>
              <a:t>Example 3.c</a:t>
            </a:r>
          </a:p>
          <a:p>
            <a:endParaRPr lang="en-US" altLang="en-US" dirty="0"/>
          </a:p>
          <a:p>
            <a:r>
              <a:rPr lang="en-US" altLang="en-US" dirty="0"/>
              <a:t>#include &lt;</a:t>
            </a:r>
            <a:r>
              <a:rPr lang="en-US" altLang="en-US" dirty="0" err="1"/>
              <a:t>stdlib.h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#include &lt;</a:t>
            </a:r>
            <a:r>
              <a:rPr lang="en-US" altLang="en-US" dirty="0" err="1"/>
              <a:t>stdio.h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#include &lt;sys/</a:t>
            </a:r>
            <a:r>
              <a:rPr lang="en-US" altLang="en-US" dirty="0" err="1"/>
              <a:t>types.h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#include &lt;sys/</a:t>
            </a:r>
            <a:r>
              <a:rPr lang="en-US" altLang="en-US" dirty="0" err="1"/>
              <a:t>stat.h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#include &lt;</a:t>
            </a:r>
            <a:r>
              <a:rPr lang="en-US" altLang="en-US" dirty="0" err="1"/>
              <a:t>fcntl.h</a:t>
            </a:r>
            <a:r>
              <a:rPr lang="en-US" altLang="en-US" dirty="0"/>
              <a:t>&gt;</a:t>
            </a:r>
          </a:p>
          <a:p>
            <a:endParaRPr lang="en-US" altLang="en-US" dirty="0"/>
          </a:p>
          <a:p>
            <a:r>
              <a:rPr lang="en-US" altLang="en-US" dirty="0"/>
              <a:t>int main(void)</a:t>
            </a:r>
          </a:p>
          <a:p>
            <a:r>
              <a:rPr lang="en-US" altLang="en-US" dirty="0"/>
              <a:t>{</a:t>
            </a:r>
          </a:p>
          <a:p>
            <a:r>
              <a:rPr lang="en-US" altLang="en-US" dirty="0"/>
              <a:t>  if (</a:t>
            </a:r>
            <a:r>
              <a:rPr lang="en-US" altLang="en-US" dirty="0" err="1"/>
              <a:t>creat</a:t>
            </a:r>
            <a:r>
              <a:rPr lang="en-US" altLang="en-US" dirty="0"/>
              <a:t>("foo", S_IRUSR | S_IRGRP | S_IROTH) &lt; 0) {</a:t>
            </a:r>
          </a:p>
          <a:p>
            <a:r>
              <a:rPr lang="en-US" altLang="en-US" dirty="0"/>
              <a:t>    </a:t>
            </a:r>
            <a:r>
              <a:rPr lang="en-US" altLang="en-US" dirty="0" err="1"/>
              <a:t>printf</a:t>
            </a:r>
            <a:r>
              <a:rPr lang="en-US" altLang="en-US" dirty="0"/>
              <a:t>("failed to create.\n");</a:t>
            </a:r>
          </a:p>
          <a:p>
            <a:r>
              <a:rPr lang="en-US" altLang="en-US" dirty="0"/>
              <a:t>    exit(EXIT_FAILURE);</a:t>
            </a:r>
          </a:p>
          <a:p>
            <a:r>
              <a:rPr lang="en-US" altLang="en-US" dirty="0"/>
              <a:t>  }</a:t>
            </a:r>
          </a:p>
          <a:p>
            <a:r>
              <a:rPr lang="en-US" altLang="en-US" dirty="0"/>
              <a:t>  return(EXIT_SUCCESS);</a:t>
            </a:r>
          </a:p>
          <a:p>
            <a:r>
              <a:rPr lang="en-US" altLang="en-US" dirty="0"/>
              <a:t>}</a:t>
            </a:r>
          </a:p>
          <a:p>
            <a:endParaRPr lang="en-US" altLang="en-US" dirty="0"/>
          </a:p>
          <a:p>
            <a:r>
              <a:rPr lang="en-US" altLang="en-US" dirty="0"/>
              <a:t>Example 4.c</a:t>
            </a:r>
          </a:p>
          <a:p>
            <a:r>
              <a:rPr lang="en-US" altLang="en-US" dirty="0"/>
              <a:t>#include &lt;</a:t>
            </a:r>
            <a:r>
              <a:rPr lang="en-US" altLang="en-US" dirty="0" err="1"/>
              <a:t>stdlib.h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#include &lt;</a:t>
            </a:r>
            <a:r>
              <a:rPr lang="en-US" altLang="en-US" dirty="0" err="1"/>
              <a:t>stdio.h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#include &lt;sys/</a:t>
            </a:r>
            <a:r>
              <a:rPr lang="en-US" altLang="en-US" dirty="0" err="1"/>
              <a:t>types.h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#include &lt;sys/</a:t>
            </a:r>
            <a:r>
              <a:rPr lang="en-US" altLang="en-US" dirty="0" err="1"/>
              <a:t>stat.h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#include &lt;</a:t>
            </a:r>
            <a:r>
              <a:rPr lang="en-US" altLang="en-US" dirty="0" err="1"/>
              <a:t>fcntl.h</a:t>
            </a:r>
            <a:r>
              <a:rPr lang="en-US" altLang="en-US" dirty="0"/>
              <a:t>&gt;</a:t>
            </a:r>
          </a:p>
          <a:p>
            <a:endParaRPr lang="en-US" altLang="en-US" dirty="0"/>
          </a:p>
          <a:p>
            <a:r>
              <a:rPr lang="en-US" altLang="en-US" dirty="0"/>
              <a:t>int main(void)</a:t>
            </a:r>
          </a:p>
          <a:p>
            <a:r>
              <a:rPr lang="en-US" altLang="en-US" dirty="0"/>
              <a:t>{</a:t>
            </a:r>
          </a:p>
          <a:p>
            <a:r>
              <a:rPr lang="en-US" altLang="en-US" dirty="0"/>
              <a:t>	</a:t>
            </a:r>
            <a:r>
              <a:rPr lang="en-US" altLang="en-US" dirty="0" err="1"/>
              <a:t>mode_t</a:t>
            </a:r>
            <a:r>
              <a:rPr lang="en-US" altLang="en-US" dirty="0"/>
              <a:t> a;</a:t>
            </a:r>
          </a:p>
          <a:p>
            <a:endParaRPr lang="en-US" altLang="en-US" dirty="0"/>
          </a:p>
          <a:p>
            <a:r>
              <a:rPr lang="en-US" altLang="en-US" dirty="0"/>
              <a:t>	a = </a:t>
            </a:r>
            <a:r>
              <a:rPr lang="en-US" altLang="en-US" dirty="0" err="1"/>
              <a:t>umask</a:t>
            </a:r>
            <a:r>
              <a:rPr lang="en-US" altLang="en-US" dirty="0"/>
              <a:t>(0);</a:t>
            </a:r>
          </a:p>
          <a:p>
            <a:r>
              <a:rPr lang="en-US" altLang="en-US" dirty="0"/>
              <a:t>	</a:t>
            </a:r>
            <a:r>
              <a:rPr lang="en-US" altLang="en-US" dirty="0" err="1"/>
              <a:t>printf</a:t>
            </a:r>
            <a:r>
              <a:rPr lang="en-US" altLang="en-US" dirty="0"/>
              <a:t>("mask = %o (oct), %x (hex), %d (dec)\n", a, a, a);</a:t>
            </a:r>
          </a:p>
          <a:p>
            <a:endParaRPr lang="en-US" altLang="en-US" dirty="0"/>
          </a:p>
          <a:p>
            <a:r>
              <a:rPr lang="en-US" altLang="en-US" dirty="0"/>
              <a:t>	if (</a:t>
            </a:r>
            <a:r>
              <a:rPr lang="en-US" altLang="en-US" dirty="0" err="1"/>
              <a:t>creat</a:t>
            </a:r>
            <a:r>
              <a:rPr lang="en-US" altLang="en-US" dirty="0"/>
              <a:t>("foo", S_IRUSR | S_IRGRP | S_IROTH) &lt; 0) {</a:t>
            </a:r>
          </a:p>
          <a:p>
            <a:r>
              <a:rPr lang="en-US" altLang="en-US" dirty="0"/>
              <a:t>		</a:t>
            </a:r>
            <a:r>
              <a:rPr lang="en-US" altLang="en-US" dirty="0" err="1"/>
              <a:t>perror</a:t>
            </a:r>
            <a:r>
              <a:rPr lang="en-US" altLang="en-US" dirty="0"/>
              <a:t>("failed to create: ");</a:t>
            </a:r>
          </a:p>
          <a:p>
            <a:r>
              <a:rPr lang="en-US" altLang="en-US" dirty="0"/>
              <a:t>		// </a:t>
            </a:r>
            <a:r>
              <a:rPr lang="en-US" altLang="en-US" dirty="0" err="1"/>
              <a:t>printf</a:t>
            </a:r>
            <a:r>
              <a:rPr lang="en-US" altLang="en-US" dirty="0"/>
              <a:t>("failed to create.\n");</a:t>
            </a:r>
          </a:p>
          <a:p>
            <a:r>
              <a:rPr lang="en-US" altLang="en-US" dirty="0"/>
              <a:t>		exit(EXIT_FAILURE);</a:t>
            </a:r>
          </a:p>
          <a:p>
            <a:r>
              <a:rPr lang="en-US" altLang="en-US" dirty="0"/>
              <a:t>	}</a:t>
            </a:r>
          </a:p>
          <a:p>
            <a:r>
              <a:rPr lang="en-US" altLang="en-US" dirty="0"/>
              <a:t>	return(EXIT_SUCCESS);</a:t>
            </a:r>
          </a:p>
          <a:p>
            <a:r>
              <a:rPr lang="en-US" altLang="en-US" dirty="0"/>
              <a:t>}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2EC8E167-E405-4D7E-AE8F-20A01F2D4E53}" type="slidenum">
              <a:rPr lang="en-US" altLang="en-US" sz="1200" smtClean="0"/>
              <a:pPr eaLnBrk="1" hangingPunct="1"/>
              <a:t>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 fontScale="25000" lnSpcReduction="20000"/>
          </a:bodyPr>
          <a:lstStyle/>
          <a:p>
            <a:r>
              <a:rPr lang="en-US" altLang="en-US" dirty="0"/>
              <a:t>Example 5.c</a:t>
            </a:r>
          </a:p>
          <a:p>
            <a:endParaRPr lang="en-US" altLang="en-US" dirty="0"/>
          </a:p>
          <a:p>
            <a:r>
              <a:rPr lang="en-US" altLang="en-US" dirty="0"/>
              <a:t>#include &lt;</a:t>
            </a:r>
            <a:r>
              <a:rPr lang="en-US" altLang="en-US" dirty="0" err="1"/>
              <a:t>stdlib.h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#include &lt;</a:t>
            </a:r>
            <a:r>
              <a:rPr lang="en-US" altLang="en-US" dirty="0" err="1"/>
              <a:t>stdio.h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#include &lt;sys/</a:t>
            </a:r>
            <a:r>
              <a:rPr lang="en-US" altLang="en-US" dirty="0" err="1"/>
              <a:t>types.h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#include &lt;sys/</a:t>
            </a:r>
            <a:r>
              <a:rPr lang="en-US" altLang="en-US" dirty="0" err="1"/>
              <a:t>stat.h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char </a:t>
            </a:r>
            <a:r>
              <a:rPr lang="en-US" altLang="en-US" dirty="0" err="1"/>
              <a:t>cmd</a:t>
            </a:r>
            <a:r>
              <a:rPr lang="en-US" altLang="en-US" dirty="0"/>
              <a:t>[100];</a:t>
            </a:r>
          </a:p>
          <a:p>
            <a:endParaRPr lang="en-US" altLang="en-US" dirty="0"/>
          </a:p>
          <a:p>
            <a:r>
              <a:rPr lang="en-US" altLang="en-US" dirty="0"/>
              <a:t>int main(int </a:t>
            </a:r>
            <a:r>
              <a:rPr lang="en-US" altLang="en-US" dirty="0" err="1"/>
              <a:t>argc</a:t>
            </a:r>
            <a:r>
              <a:rPr lang="en-US" altLang="en-US" dirty="0"/>
              <a:t>, char * </a:t>
            </a:r>
            <a:r>
              <a:rPr lang="en-US" altLang="en-US" dirty="0" err="1"/>
              <a:t>argv</a:t>
            </a:r>
            <a:r>
              <a:rPr lang="en-US" altLang="en-US" dirty="0"/>
              <a:t>[])</a:t>
            </a:r>
          </a:p>
          <a:p>
            <a:r>
              <a:rPr lang="en-US" altLang="en-US" dirty="0"/>
              <a:t>{</a:t>
            </a:r>
          </a:p>
          <a:p>
            <a:r>
              <a:rPr lang="en-US" altLang="en-US" dirty="0"/>
              <a:t>  struct stat </a:t>
            </a:r>
            <a:r>
              <a:rPr lang="en-US" altLang="en-US" dirty="0" err="1"/>
              <a:t>statbuf</a:t>
            </a:r>
            <a:r>
              <a:rPr lang="en-US" altLang="en-US" dirty="0"/>
              <a:t>;</a:t>
            </a:r>
          </a:p>
          <a:p>
            <a:endParaRPr lang="en-US" altLang="en-US" dirty="0"/>
          </a:p>
          <a:p>
            <a:r>
              <a:rPr lang="en-US" altLang="en-US" dirty="0"/>
              <a:t>  if (</a:t>
            </a:r>
            <a:r>
              <a:rPr lang="en-US" altLang="en-US" dirty="0" err="1"/>
              <a:t>argc</a:t>
            </a:r>
            <a:r>
              <a:rPr lang="en-US" altLang="en-US" dirty="0"/>
              <a:t> != 2) {</a:t>
            </a:r>
          </a:p>
          <a:p>
            <a:r>
              <a:rPr lang="en-US" altLang="en-US" dirty="0"/>
              <a:t>    </a:t>
            </a:r>
            <a:r>
              <a:rPr lang="en-US" altLang="en-US" dirty="0" err="1"/>
              <a:t>printf</a:t>
            </a:r>
            <a:r>
              <a:rPr lang="en-US" altLang="en-US" dirty="0"/>
              <a:t>("Usage: </a:t>
            </a:r>
            <a:r>
              <a:rPr lang="en-US" altLang="en-US" dirty="0" err="1"/>
              <a:t>a.out</a:t>
            </a:r>
            <a:r>
              <a:rPr lang="en-US" altLang="en-US" dirty="0"/>
              <a:t> filename\n");</a:t>
            </a:r>
          </a:p>
          <a:p>
            <a:r>
              <a:rPr lang="en-US" altLang="en-US" dirty="0"/>
              <a:t>    exit(EXIT_FAILURE);</a:t>
            </a:r>
          </a:p>
          <a:p>
            <a:r>
              <a:rPr lang="en-US" altLang="en-US" dirty="0"/>
              <a:t>  }</a:t>
            </a:r>
          </a:p>
          <a:p>
            <a:endParaRPr lang="en-US" altLang="en-US" dirty="0"/>
          </a:p>
          <a:p>
            <a:r>
              <a:rPr lang="en-US" altLang="en-US" dirty="0"/>
              <a:t>  if (stat(</a:t>
            </a:r>
            <a:r>
              <a:rPr lang="en-US" altLang="en-US" dirty="0" err="1"/>
              <a:t>argv</a:t>
            </a:r>
            <a:r>
              <a:rPr lang="en-US" altLang="en-US" dirty="0"/>
              <a:t>[1], &amp;</a:t>
            </a:r>
            <a:r>
              <a:rPr lang="en-US" altLang="en-US" dirty="0" err="1"/>
              <a:t>statbuf</a:t>
            </a:r>
            <a:r>
              <a:rPr lang="en-US" altLang="en-US" dirty="0"/>
              <a:t>) &lt; 0) {</a:t>
            </a:r>
          </a:p>
          <a:p>
            <a:r>
              <a:rPr lang="en-US" altLang="en-US" dirty="0"/>
              <a:t>    </a:t>
            </a:r>
            <a:r>
              <a:rPr lang="en-US" altLang="en-US" dirty="0" err="1"/>
              <a:t>perror</a:t>
            </a:r>
            <a:r>
              <a:rPr lang="en-US" altLang="en-US" dirty="0"/>
              <a:t>("stat");</a:t>
            </a:r>
          </a:p>
          <a:p>
            <a:r>
              <a:rPr lang="en-US" altLang="en-US" dirty="0"/>
              <a:t>    exit(EXIT_FAILURE);</a:t>
            </a:r>
          </a:p>
          <a:p>
            <a:r>
              <a:rPr lang="en-US" altLang="en-US" dirty="0"/>
              <a:t>  }</a:t>
            </a:r>
          </a:p>
          <a:p>
            <a:endParaRPr lang="en-US" altLang="en-US" dirty="0"/>
          </a:p>
          <a:p>
            <a:r>
              <a:rPr lang="en-US" altLang="en-US" dirty="0"/>
              <a:t>  if (!(S_IRUSR &amp; </a:t>
            </a:r>
            <a:r>
              <a:rPr lang="en-US" altLang="en-US" dirty="0" err="1"/>
              <a:t>statbuf.st_mode</a:t>
            </a:r>
            <a:r>
              <a:rPr lang="en-US" altLang="en-US" dirty="0"/>
              <a:t>)) {</a:t>
            </a:r>
          </a:p>
          <a:p>
            <a:r>
              <a:rPr lang="en-US" altLang="en-US" dirty="0"/>
              <a:t>    if (</a:t>
            </a:r>
            <a:r>
              <a:rPr lang="en-US" altLang="en-US" dirty="0" err="1"/>
              <a:t>chmod</a:t>
            </a:r>
            <a:r>
              <a:rPr lang="en-US" altLang="en-US" dirty="0"/>
              <a:t>(</a:t>
            </a:r>
            <a:r>
              <a:rPr lang="en-US" altLang="en-US" dirty="0" err="1"/>
              <a:t>argv</a:t>
            </a:r>
            <a:r>
              <a:rPr lang="en-US" altLang="en-US" dirty="0"/>
              <a:t>[1], </a:t>
            </a:r>
            <a:r>
              <a:rPr lang="en-US" altLang="en-US" dirty="0" err="1"/>
              <a:t>statbuf.st_mode</a:t>
            </a:r>
            <a:r>
              <a:rPr lang="en-US" altLang="en-US" dirty="0"/>
              <a:t> | S_IRUSR) &lt; 0) {</a:t>
            </a:r>
          </a:p>
          <a:p>
            <a:r>
              <a:rPr lang="en-US" altLang="en-US" dirty="0"/>
              <a:t>      </a:t>
            </a:r>
            <a:r>
              <a:rPr lang="en-US" altLang="en-US" dirty="0" err="1"/>
              <a:t>perror</a:t>
            </a:r>
            <a:r>
              <a:rPr lang="en-US" altLang="en-US" dirty="0"/>
              <a:t>("</a:t>
            </a:r>
            <a:r>
              <a:rPr lang="en-US" altLang="en-US" dirty="0" err="1"/>
              <a:t>chmod</a:t>
            </a:r>
            <a:r>
              <a:rPr lang="en-US" altLang="en-US" dirty="0"/>
              <a:t>");</a:t>
            </a:r>
          </a:p>
          <a:p>
            <a:r>
              <a:rPr lang="en-US" altLang="en-US" dirty="0"/>
              <a:t>      exit(EXIT_FAILURE);</a:t>
            </a:r>
          </a:p>
          <a:p>
            <a:r>
              <a:rPr lang="en-US" altLang="en-US" dirty="0"/>
              <a:t>    }</a:t>
            </a:r>
          </a:p>
          <a:p>
            <a:r>
              <a:rPr lang="en-US" altLang="en-US" dirty="0"/>
              <a:t>    </a:t>
            </a:r>
            <a:r>
              <a:rPr lang="en-US" altLang="en-US" dirty="0" err="1"/>
              <a:t>sprintf</a:t>
            </a:r>
            <a:r>
              <a:rPr lang="en-US" altLang="en-US" dirty="0"/>
              <a:t>(</a:t>
            </a:r>
            <a:r>
              <a:rPr lang="en-US" altLang="en-US" dirty="0" err="1"/>
              <a:t>cmd</a:t>
            </a:r>
            <a:r>
              <a:rPr lang="en-US" altLang="en-US" dirty="0"/>
              <a:t>, "cat %s", </a:t>
            </a:r>
            <a:r>
              <a:rPr lang="en-US" altLang="en-US" dirty="0" err="1"/>
              <a:t>argv</a:t>
            </a:r>
            <a:r>
              <a:rPr lang="en-US" altLang="en-US" dirty="0"/>
              <a:t>[1]);</a:t>
            </a:r>
          </a:p>
          <a:p>
            <a:r>
              <a:rPr lang="en-US" altLang="en-US" dirty="0"/>
              <a:t>    system(</a:t>
            </a:r>
            <a:r>
              <a:rPr lang="en-US" altLang="en-US" dirty="0" err="1"/>
              <a:t>cmd</a:t>
            </a:r>
            <a:r>
              <a:rPr lang="en-US" altLang="en-US" dirty="0"/>
              <a:t>);</a:t>
            </a:r>
          </a:p>
          <a:p>
            <a:r>
              <a:rPr lang="en-US" altLang="en-US" dirty="0"/>
              <a:t>    if (</a:t>
            </a:r>
            <a:r>
              <a:rPr lang="en-US" altLang="en-US" dirty="0" err="1"/>
              <a:t>chmod</a:t>
            </a:r>
            <a:r>
              <a:rPr lang="en-US" altLang="en-US" dirty="0"/>
              <a:t>(</a:t>
            </a:r>
            <a:r>
              <a:rPr lang="en-US" altLang="en-US" dirty="0" err="1"/>
              <a:t>argv</a:t>
            </a:r>
            <a:r>
              <a:rPr lang="en-US" altLang="en-US" dirty="0"/>
              <a:t>[1], </a:t>
            </a:r>
            <a:r>
              <a:rPr lang="en-US" altLang="en-US" dirty="0" err="1"/>
              <a:t>statbuf.st_mode</a:t>
            </a:r>
            <a:r>
              <a:rPr lang="en-US" altLang="en-US" dirty="0"/>
              <a:t>) &lt; 0) {</a:t>
            </a:r>
          </a:p>
          <a:p>
            <a:r>
              <a:rPr lang="en-US" altLang="en-US" dirty="0"/>
              <a:t>      </a:t>
            </a:r>
            <a:r>
              <a:rPr lang="en-US" altLang="en-US" dirty="0" err="1"/>
              <a:t>perror</a:t>
            </a:r>
            <a:r>
              <a:rPr lang="en-US" altLang="en-US" dirty="0"/>
              <a:t>("chmod1");</a:t>
            </a:r>
          </a:p>
          <a:p>
            <a:r>
              <a:rPr lang="en-US" altLang="en-US" dirty="0"/>
              <a:t>      exit(EXIT_FAILURE);</a:t>
            </a:r>
          </a:p>
          <a:p>
            <a:r>
              <a:rPr lang="en-US" altLang="en-US" dirty="0"/>
              <a:t>    }</a:t>
            </a:r>
          </a:p>
          <a:p>
            <a:r>
              <a:rPr lang="en-US" altLang="en-US" dirty="0"/>
              <a:t>  } else {</a:t>
            </a:r>
          </a:p>
          <a:p>
            <a:r>
              <a:rPr lang="en-US" altLang="en-US" dirty="0"/>
              <a:t>    </a:t>
            </a:r>
            <a:r>
              <a:rPr lang="en-US" altLang="en-US" dirty="0" err="1"/>
              <a:t>sprintf</a:t>
            </a:r>
            <a:r>
              <a:rPr lang="en-US" altLang="en-US" dirty="0"/>
              <a:t>(</a:t>
            </a:r>
            <a:r>
              <a:rPr lang="en-US" altLang="en-US" dirty="0" err="1"/>
              <a:t>cmd</a:t>
            </a:r>
            <a:r>
              <a:rPr lang="en-US" altLang="en-US" dirty="0"/>
              <a:t>, "cat %s", </a:t>
            </a:r>
            <a:r>
              <a:rPr lang="en-US" altLang="en-US" dirty="0" err="1"/>
              <a:t>argv</a:t>
            </a:r>
            <a:r>
              <a:rPr lang="en-US" altLang="en-US" dirty="0"/>
              <a:t>[1]);</a:t>
            </a:r>
          </a:p>
          <a:p>
            <a:r>
              <a:rPr lang="en-US" altLang="en-US" dirty="0"/>
              <a:t>    system(</a:t>
            </a:r>
            <a:r>
              <a:rPr lang="en-US" altLang="en-US" dirty="0" err="1"/>
              <a:t>cmd</a:t>
            </a:r>
            <a:r>
              <a:rPr lang="en-US" altLang="en-US" dirty="0"/>
              <a:t>);</a:t>
            </a:r>
          </a:p>
          <a:p>
            <a:r>
              <a:rPr lang="en-US" altLang="en-US" dirty="0"/>
              <a:t>  }</a:t>
            </a:r>
          </a:p>
          <a:p>
            <a:r>
              <a:rPr lang="en-US" altLang="en-US" dirty="0"/>
              <a:t>  return(EXIT_SUCCESS);</a:t>
            </a:r>
          </a:p>
          <a:p>
            <a:r>
              <a:rPr lang="en-US" altLang="en-US" dirty="0"/>
              <a:t>}</a:t>
            </a:r>
          </a:p>
          <a:p>
            <a:endParaRPr lang="en-US" altLang="en-US" dirty="0"/>
          </a:p>
          <a:p>
            <a:r>
              <a:rPr lang="en-US" altLang="en-US" dirty="0"/>
              <a:t>Example 5a.c</a:t>
            </a:r>
          </a:p>
          <a:p>
            <a:r>
              <a:rPr lang="en-US" altLang="en-US" dirty="0"/>
              <a:t>#include &lt;</a:t>
            </a:r>
            <a:r>
              <a:rPr lang="en-US" altLang="en-US" dirty="0" err="1"/>
              <a:t>stdlib.h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#include &lt;</a:t>
            </a:r>
            <a:r>
              <a:rPr lang="en-US" altLang="en-US" dirty="0" err="1"/>
              <a:t>stdio.h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#include &lt;sys/</a:t>
            </a:r>
            <a:r>
              <a:rPr lang="en-US" altLang="en-US" dirty="0" err="1"/>
              <a:t>types.h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#include &lt;sys/</a:t>
            </a:r>
            <a:r>
              <a:rPr lang="en-US" altLang="en-US" dirty="0" err="1"/>
              <a:t>stat.h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char </a:t>
            </a:r>
            <a:r>
              <a:rPr lang="en-US" altLang="en-US" dirty="0" err="1"/>
              <a:t>cmd</a:t>
            </a:r>
            <a:r>
              <a:rPr lang="en-US" altLang="en-US" dirty="0"/>
              <a:t>[100];</a:t>
            </a:r>
          </a:p>
          <a:p>
            <a:endParaRPr lang="en-US" altLang="en-US" dirty="0"/>
          </a:p>
          <a:p>
            <a:r>
              <a:rPr lang="en-US" altLang="en-US" dirty="0"/>
              <a:t>int main(int </a:t>
            </a:r>
            <a:r>
              <a:rPr lang="en-US" altLang="en-US" dirty="0" err="1"/>
              <a:t>argc</a:t>
            </a:r>
            <a:r>
              <a:rPr lang="en-US" altLang="en-US" dirty="0"/>
              <a:t>, char * </a:t>
            </a:r>
            <a:r>
              <a:rPr lang="en-US" altLang="en-US" dirty="0" err="1"/>
              <a:t>argv</a:t>
            </a:r>
            <a:r>
              <a:rPr lang="en-US" altLang="en-US" dirty="0"/>
              <a:t>[])</a:t>
            </a:r>
          </a:p>
          <a:p>
            <a:r>
              <a:rPr lang="en-US" altLang="en-US" dirty="0"/>
              <a:t>{</a:t>
            </a:r>
          </a:p>
          <a:p>
            <a:r>
              <a:rPr lang="en-US" altLang="en-US" dirty="0"/>
              <a:t>  struct stat </a:t>
            </a:r>
            <a:r>
              <a:rPr lang="en-US" altLang="en-US" dirty="0" err="1"/>
              <a:t>statbuf</a:t>
            </a:r>
            <a:r>
              <a:rPr lang="en-US" altLang="en-US" dirty="0"/>
              <a:t>;</a:t>
            </a:r>
          </a:p>
          <a:p>
            <a:r>
              <a:rPr lang="en-US" altLang="en-US" dirty="0"/>
              <a:t>  char c;</a:t>
            </a:r>
          </a:p>
          <a:p>
            <a:endParaRPr lang="en-US" altLang="en-US" dirty="0"/>
          </a:p>
          <a:p>
            <a:r>
              <a:rPr lang="en-US" altLang="en-US" dirty="0"/>
              <a:t>  if (</a:t>
            </a:r>
            <a:r>
              <a:rPr lang="en-US" altLang="en-US" dirty="0" err="1"/>
              <a:t>argc</a:t>
            </a:r>
            <a:r>
              <a:rPr lang="en-US" altLang="en-US" dirty="0"/>
              <a:t> != 2) {</a:t>
            </a:r>
          </a:p>
          <a:p>
            <a:r>
              <a:rPr lang="en-US" altLang="en-US" dirty="0"/>
              <a:t>    </a:t>
            </a:r>
            <a:r>
              <a:rPr lang="en-US" altLang="en-US" dirty="0" err="1"/>
              <a:t>printf</a:t>
            </a:r>
            <a:r>
              <a:rPr lang="en-US" altLang="en-US" dirty="0"/>
              <a:t>("Usage: </a:t>
            </a:r>
            <a:r>
              <a:rPr lang="en-US" altLang="en-US" dirty="0" err="1"/>
              <a:t>a.out</a:t>
            </a:r>
            <a:r>
              <a:rPr lang="en-US" altLang="en-US" dirty="0"/>
              <a:t> filename\n");</a:t>
            </a:r>
          </a:p>
          <a:p>
            <a:r>
              <a:rPr lang="en-US" altLang="en-US" dirty="0"/>
              <a:t>   exit(EXIT_FAILURE);</a:t>
            </a:r>
          </a:p>
          <a:p>
            <a:r>
              <a:rPr lang="en-US" altLang="en-US" dirty="0"/>
              <a:t>  }</a:t>
            </a:r>
          </a:p>
          <a:p>
            <a:endParaRPr lang="en-US" altLang="en-US" dirty="0"/>
          </a:p>
          <a:p>
            <a:r>
              <a:rPr lang="en-US" altLang="en-US" dirty="0"/>
              <a:t>  if (stat(</a:t>
            </a:r>
            <a:r>
              <a:rPr lang="en-US" altLang="en-US" dirty="0" err="1"/>
              <a:t>argv</a:t>
            </a:r>
            <a:r>
              <a:rPr lang="en-US" altLang="en-US" dirty="0"/>
              <a:t>[1], &amp;</a:t>
            </a:r>
            <a:r>
              <a:rPr lang="en-US" altLang="en-US" dirty="0" err="1"/>
              <a:t>statbuf</a:t>
            </a:r>
            <a:r>
              <a:rPr lang="en-US" altLang="en-US" dirty="0"/>
              <a:t>) &lt; 0) {</a:t>
            </a:r>
          </a:p>
          <a:p>
            <a:r>
              <a:rPr lang="en-US" altLang="en-US" dirty="0"/>
              <a:t>    </a:t>
            </a:r>
            <a:r>
              <a:rPr lang="en-US" altLang="en-US" dirty="0" err="1"/>
              <a:t>perror</a:t>
            </a:r>
            <a:r>
              <a:rPr lang="en-US" altLang="en-US" dirty="0"/>
              <a:t>("stat");</a:t>
            </a:r>
          </a:p>
          <a:p>
            <a:r>
              <a:rPr lang="en-US" altLang="en-US" dirty="0"/>
              <a:t>    exit(EXIT_FAILURE);</a:t>
            </a:r>
          </a:p>
          <a:p>
            <a:r>
              <a:rPr lang="en-US" altLang="en-US" dirty="0"/>
              <a:t>  }</a:t>
            </a:r>
          </a:p>
          <a:p>
            <a:endParaRPr lang="en-US" altLang="en-US" dirty="0"/>
          </a:p>
          <a:p>
            <a:r>
              <a:rPr lang="en-US" altLang="en-US" dirty="0"/>
              <a:t>  if (!(S_IWUSR &amp; </a:t>
            </a:r>
            <a:r>
              <a:rPr lang="en-US" altLang="en-US" dirty="0" err="1"/>
              <a:t>statbuf.st_mode</a:t>
            </a:r>
            <a:r>
              <a:rPr lang="en-US" altLang="en-US" dirty="0"/>
              <a:t>)) {</a:t>
            </a:r>
          </a:p>
          <a:p>
            <a:r>
              <a:rPr lang="en-US" altLang="en-US" dirty="0"/>
              <a:t>    </a:t>
            </a:r>
            <a:r>
              <a:rPr lang="en-US" altLang="en-US" dirty="0" err="1"/>
              <a:t>printf</a:t>
            </a:r>
            <a:r>
              <a:rPr lang="en-US" altLang="en-US" dirty="0"/>
              <a:t>("</a:t>
            </a:r>
            <a:r>
              <a:rPr lang="en-US" altLang="en-US" dirty="0" err="1"/>
              <a:t>a.out</a:t>
            </a:r>
            <a:r>
              <a:rPr lang="en-US" altLang="en-US" dirty="0"/>
              <a:t>: remove write-protected regular file `%s'?", </a:t>
            </a:r>
            <a:r>
              <a:rPr lang="en-US" altLang="en-US" dirty="0" err="1"/>
              <a:t>argv</a:t>
            </a:r>
            <a:r>
              <a:rPr lang="en-US" altLang="en-US" dirty="0"/>
              <a:t>[1]);</a:t>
            </a:r>
          </a:p>
          <a:p>
            <a:r>
              <a:rPr lang="en-US" altLang="en-US" dirty="0"/>
              <a:t>    c = </a:t>
            </a:r>
            <a:r>
              <a:rPr lang="en-US" altLang="en-US" dirty="0" err="1"/>
              <a:t>getchar</a:t>
            </a:r>
            <a:r>
              <a:rPr lang="en-US" altLang="en-US" dirty="0"/>
              <a:t>();</a:t>
            </a:r>
          </a:p>
          <a:p>
            <a:r>
              <a:rPr lang="en-US" altLang="en-US" dirty="0"/>
              <a:t>    if ((c == 'n') || (c == 'N')) {</a:t>
            </a:r>
          </a:p>
          <a:p>
            <a:r>
              <a:rPr lang="en-US" altLang="en-US" dirty="0"/>
              <a:t>      </a:t>
            </a:r>
            <a:r>
              <a:rPr lang="en-US" altLang="en-US" dirty="0" err="1"/>
              <a:t>printf</a:t>
            </a:r>
            <a:r>
              <a:rPr lang="en-US" altLang="en-US" dirty="0"/>
              <a:t>("File not removed.\n");</a:t>
            </a:r>
          </a:p>
          <a:p>
            <a:r>
              <a:rPr lang="en-US" altLang="en-US" dirty="0"/>
              <a:t>      exit(EXIT_SUCCESS);</a:t>
            </a:r>
          </a:p>
          <a:p>
            <a:r>
              <a:rPr lang="en-US" altLang="en-US" dirty="0"/>
              <a:t>    }</a:t>
            </a:r>
          </a:p>
          <a:p>
            <a:endParaRPr lang="en-US" altLang="en-US" dirty="0"/>
          </a:p>
          <a:p>
            <a:r>
              <a:rPr lang="en-US" altLang="en-US" dirty="0"/>
              <a:t>    if (</a:t>
            </a:r>
            <a:r>
              <a:rPr lang="en-US" altLang="en-US" dirty="0" err="1"/>
              <a:t>chmod</a:t>
            </a:r>
            <a:r>
              <a:rPr lang="en-US" altLang="en-US" dirty="0"/>
              <a:t>(</a:t>
            </a:r>
            <a:r>
              <a:rPr lang="en-US" altLang="en-US" dirty="0" err="1"/>
              <a:t>argv</a:t>
            </a:r>
            <a:r>
              <a:rPr lang="en-US" altLang="en-US" dirty="0"/>
              <a:t>[1], </a:t>
            </a:r>
            <a:r>
              <a:rPr lang="en-US" altLang="en-US" dirty="0" err="1"/>
              <a:t>statbuf.st_mode</a:t>
            </a:r>
            <a:r>
              <a:rPr lang="en-US" altLang="en-US" dirty="0"/>
              <a:t> | S_IWUSR) &lt; 0) {</a:t>
            </a:r>
          </a:p>
          <a:p>
            <a:r>
              <a:rPr lang="en-US" altLang="en-US" dirty="0"/>
              <a:t>      </a:t>
            </a:r>
            <a:r>
              <a:rPr lang="en-US" altLang="en-US" dirty="0" err="1"/>
              <a:t>perror</a:t>
            </a:r>
            <a:r>
              <a:rPr lang="en-US" altLang="en-US" dirty="0"/>
              <a:t>("</a:t>
            </a:r>
            <a:r>
              <a:rPr lang="en-US" altLang="en-US" dirty="0" err="1"/>
              <a:t>chmod</a:t>
            </a:r>
            <a:r>
              <a:rPr lang="en-US" altLang="en-US" dirty="0"/>
              <a:t>");</a:t>
            </a:r>
          </a:p>
          <a:p>
            <a:r>
              <a:rPr lang="en-US" altLang="en-US" dirty="0"/>
              <a:t>      exit(EXIT_FAILURE);</a:t>
            </a:r>
          </a:p>
          <a:p>
            <a:r>
              <a:rPr lang="en-US" altLang="en-US" dirty="0"/>
              <a:t>    }</a:t>
            </a:r>
          </a:p>
          <a:p>
            <a:r>
              <a:rPr lang="en-US" altLang="en-US" dirty="0"/>
              <a:t>    </a:t>
            </a:r>
            <a:r>
              <a:rPr lang="en-US" altLang="en-US" dirty="0" err="1"/>
              <a:t>sprintf</a:t>
            </a:r>
            <a:r>
              <a:rPr lang="en-US" altLang="en-US" dirty="0"/>
              <a:t>(</a:t>
            </a:r>
            <a:r>
              <a:rPr lang="en-US" altLang="en-US" dirty="0" err="1"/>
              <a:t>cmd</a:t>
            </a:r>
            <a:r>
              <a:rPr lang="en-US" altLang="en-US" dirty="0"/>
              <a:t>, "rm %s", </a:t>
            </a:r>
            <a:r>
              <a:rPr lang="en-US" altLang="en-US" dirty="0" err="1"/>
              <a:t>argv</a:t>
            </a:r>
            <a:r>
              <a:rPr lang="en-US" altLang="en-US" dirty="0"/>
              <a:t>[1]);</a:t>
            </a:r>
          </a:p>
          <a:p>
            <a:r>
              <a:rPr lang="en-US" altLang="en-US" dirty="0"/>
              <a:t>    system(</a:t>
            </a:r>
            <a:r>
              <a:rPr lang="en-US" altLang="en-US" dirty="0" err="1"/>
              <a:t>cmd</a:t>
            </a:r>
            <a:r>
              <a:rPr lang="en-US" altLang="en-US" dirty="0"/>
              <a:t>);</a:t>
            </a:r>
          </a:p>
          <a:p>
            <a:r>
              <a:rPr lang="en-US" altLang="en-US" dirty="0"/>
              <a:t>    </a:t>
            </a:r>
            <a:r>
              <a:rPr lang="en-US" altLang="en-US" dirty="0" err="1"/>
              <a:t>printf</a:t>
            </a:r>
            <a:r>
              <a:rPr lang="en-US" altLang="en-US" dirty="0"/>
              <a:t>("File %s removed.\n", </a:t>
            </a:r>
            <a:r>
              <a:rPr lang="en-US" altLang="en-US" dirty="0" err="1"/>
              <a:t>argv</a:t>
            </a:r>
            <a:r>
              <a:rPr lang="en-US" altLang="en-US" dirty="0"/>
              <a:t>[1]);</a:t>
            </a:r>
          </a:p>
          <a:p>
            <a:r>
              <a:rPr lang="en-US" altLang="en-US" dirty="0"/>
              <a:t>	return(EXIT_SUCCESS);</a:t>
            </a:r>
          </a:p>
          <a:p>
            <a:r>
              <a:rPr lang="en-US" altLang="en-US" dirty="0"/>
              <a:t>  }</a:t>
            </a:r>
          </a:p>
          <a:p>
            <a:r>
              <a:rPr lang="en-US" altLang="en-US" dirty="0"/>
              <a:t>}</a:t>
            </a:r>
          </a:p>
          <a:p>
            <a:endParaRPr lang="en-US" altLang="en-US" dirty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FFB60EB9-D88E-4E4F-9FF3-20AAB95108D0}" type="slidenum">
              <a:rPr lang="en-US" altLang="en-US" sz="1200" smtClean="0"/>
              <a:pPr eaLnBrk="1" hangingPunct="1"/>
              <a:t>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5BB65FC8-7FC9-48A3-AE72-5AF0FED314A8}" type="slidenum">
              <a:rPr lang="en-US" altLang="en-US" sz="1200" smtClean="0"/>
              <a:pPr eaLnBrk="1" hangingPunct="1"/>
              <a:t>10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477388-BF62-4D24-ABD0-B05EC23964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1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FFC3FF-75E5-49E8-A203-469DC9FC0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18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AEAC3-1264-4F8B-B7F2-C0AFBBBDC0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48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1181A8-C638-4302-BE4E-AB93D61CE1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83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5B1B6-D2AD-4BC6-B4D2-FDB4B830FB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23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E4AC0A-32F8-49CB-BCD8-3751A30C3B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88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56871-03B8-48CC-A832-0573F30C1E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2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4D8049-BDFE-4E73-A6AE-75F6A7E0AD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7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8B263E-9441-49D7-B318-D79101116A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8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8196D-8265-4716-B7A0-9E7ADB7A03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6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A21B9-84EA-4D79-9B14-6DB014B54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91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8E8CED44-C405-41AC-856E-25A47F1C11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Files and Directories</a:t>
            </a:r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Access and manipulate meta data for files</a:t>
            </a:r>
          </a:p>
          <a:p>
            <a:pPr lvl="1" eaLnBrk="1" hangingPunct="1"/>
            <a:r>
              <a:rPr lang="en-US" altLang="en-US" dirty="0"/>
              <a:t>File type, ownership, access permissions, access time, </a:t>
            </a:r>
            <a:r>
              <a:rPr lang="en-US" altLang="en-US" dirty="0" err="1"/>
              <a:t>etc</a:t>
            </a:r>
            <a:endParaRPr lang="en-US" altLang="en-US" dirty="0"/>
          </a:p>
          <a:p>
            <a:pPr lvl="2" eaLnBrk="1" hangingPunct="1"/>
            <a:r>
              <a:rPr lang="en-US" altLang="en-US" sz="2000" dirty="0"/>
              <a:t>How to determine if a file is not there?</a:t>
            </a:r>
          </a:p>
          <a:p>
            <a:pPr lvl="2" eaLnBrk="1" hangingPunct="1"/>
            <a:r>
              <a:rPr lang="en-US" altLang="en-US" sz="2000" dirty="0"/>
              <a:t>How to find out the access permissions of a file?</a:t>
            </a:r>
          </a:p>
          <a:p>
            <a:pPr lvl="2" eaLnBrk="1" hangingPunct="1"/>
            <a:r>
              <a:rPr lang="en-US" altLang="en-US" sz="2000" dirty="0"/>
              <a:t>How to have the full control of permissions of the files you created in your program?</a:t>
            </a:r>
          </a:p>
          <a:p>
            <a:pPr eaLnBrk="1" hangingPunct="1"/>
            <a:r>
              <a:rPr lang="en-US" altLang="en-US" dirty="0"/>
              <a:t>Operating on directories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Readings</a:t>
            </a:r>
          </a:p>
          <a:p>
            <a:pPr lvl="1" eaLnBrk="1" hangingPunct="1"/>
            <a:r>
              <a:rPr lang="en-US" altLang="en-US" dirty="0"/>
              <a:t>APUE Chapter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03E00-F68E-4958-B457-1EF2B811120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Hard Link and Symbolic Link of a File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Hard link of a file is to create a new directory entry with the same inode number.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Hard link is not allowed for a directory (to avoid loops in the directory’s tree structure).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In </a:t>
            </a:r>
            <a:r>
              <a:rPr lang="en-US" altLang="en-US" sz="2000" i="1">
                <a:solidFill>
                  <a:schemeClr val="accent2"/>
                </a:solidFill>
              </a:rPr>
              <a:t>struct stat</a:t>
            </a:r>
            <a:r>
              <a:rPr lang="en-US" altLang="en-US" sz="2000"/>
              <a:t>,  the </a:t>
            </a:r>
            <a:r>
              <a:rPr lang="en-US" altLang="en-US" sz="2000" i="1"/>
              <a:t> st_nlinks </a:t>
            </a:r>
            <a:r>
              <a:rPr lang="en-US" altLang="en-US" sz="2000"/>
              <a:t>field records the number of directory entries pointing to the inode for the file.</a:t>
            </a:r>
            <a:r>
              <a:rPr lang="en-US" altLang="en-US" sz="2000" i="1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accent2"/>
                </a:solidFill>
              </a:rPr>
              <a:t>link/unlink</a:t>
            </a:r>
            <a:r>
              <a:rPr lang="en-US" altLang="en-US" sz="2000"/>
              <a:t> are both command line and system calls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200" b="1">
                <a:latin typeface="Courier New" pitchFamily="49" charset="0"/>
                <a:cs typeface="Courier New" pitchFamily="49" charset="0"/>
              </a:rPr>
              <a:t>#include &lt;unistd.h&gt;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200" b="1">
                <a:latin typeface="Courier New" pitchFamily="49" charset="0"/>
                <a:cs typeface="Courier New" pitchFamily="49" charset="0"/>
              </a:rPr>
              <a:t>int link(const char *existingpath, const char *newpath)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200" b="1">
                <a:latin typeface="Courier New" pitchFamily="49" charset="0"/>
                <a:cs typeface="Courier New" pitchFamily="49" charset="0"/>
              </a:rPr>
              <a:t>/* create a new entry in the directory with the same inode number */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200" b="1">
                <a:latin typeface="Courier New" pitchFamily="49" charset="0"/>
                <a:cs typeface="Courier New" pitchFamily="49" charset="0"/>
              </a:rPr>
              <a:t>/* similar to copy, what is the difference?*/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200" b="1">
                <a:latin typeface="Courier New" pitchFamily="49" charset="0"/>
                <a:cs typeface="Courier New" pitchFamily="49" charset="0"/>
              </a:rPr>
              <a:t>int unlink(const char *path);</a:t>
            </a:r>
          </a:p>
          <a:p>
            <a:pPr eaLnBrk="1" hangingPunct="1"/>
            <a:endParaRPr lang="en-US" alt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7FCF2E-94C5-46FF-B179-5CA5C964C6A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Symbolic Link 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The </a:t>
            </a:r>
            <a:r>
              <a:rPr lang="en-US" altLang="en-US">
                <a:solidFill>
                  <a:schemeClr val="accent2"/>
                </a:solidFill>
              </a:rPr>
              <a:t>link</a:t>
            </a:r>
            <a:r>
              <a:rPr lang="en-US" altLang="en-US"/>
              <a:t> function creates a “hard link”: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(newname, inode number) in a directory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If not done carefully, can be a problem (destroy the tree structure of the directories)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Not allow to create a hard link on directories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Symbolic link, which is an indirect pointer to a file, gets around the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 need to be careful whether a function follow the symbolic link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>
                <a:solidFill>
                  <a:schemeClr val="accent2"/>
                </a:solidFill>
              </a:rPr>
              <a:t>Unlink</a:t>
            </a:r>
            <a:r>
              <a:rPr lang="en-US" altLang="en-US" sz="1800"/>
              <a:t> do not follow symbolic link (only the symbolic link is removed), </a:t>
            </a:r>
            <a:r>
              <a:rPr lang="en-US" altLang="en-US" sz="1800">
                <a:solidFill>
                  <a:schemeClr val="accent2"/>
                </a:solidFill>
              </a:rPr>
              <a:t>open</a:t>
            </a:r>
            <a:r>
              <a:rPr lang="en-US" altLang="en-US" sz="1800"/>
              <a:t> follow the symbolic link by default.</a:t>
            </a:r>
          </a:p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345970-E75B-4D75-B2BD-923E8C13480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Symbolic Link 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Try the following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‘ln –s /no/such/file </a:t>
            </a:r>
            <a:r>
              <a:rPr lang="en-US" altLang="en-US" dirty="0" err="1"/>
              <a:t>myfile</a:t>
            </a:r>
            <a:r>
              <a:rPr lang="en-US" altLang="en-US" dirty="0"/>
              <a:t>’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‘ls </a:t>
            </a:r>
            <a:r>
              <a:rPr lang="en-US" altLang="en-US" dirty="0" err="1"/>
              <a:t>myfile</a:t>
            </a:r>
            <a:r>
              <a:rPr lang="en-US" altLang="en-US" dirty="0"/>
              <a:t>’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‘cat </a:t>
            </a:r>
            <a:r>
              <a:rPr lang="en-US" altLang="en-US" dirty="0" err="1"/>
              <a:t>myfile</a:t>
            </a:r>
            <a:r>
              <a:rPr lang="en-US" altLang="en-US" dirty="0"/>
              <a:t>’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‘ls –l </a:t>
            </a:r>
            <a:r>
              <a:rPr lang="en-US" altLang="en-US" dirty="0" err="1"/>
              <a:t>myfile</a:t>
            </a:r>
            <a:r>
              <a:rPr lang="en-US" altLang="en-US" dirty="0"/>
              <a:t>’</a:t>
            </a:r>
          </a:p>
          <a:p>
            <a:pPr eaLnBrk="1" hangingPunct="1"/>
            <a:r>
              <a:rPr lang="en-US" altLang="en-US" dirty="0"/>
              <a:t>System calls:</a:t>
            </a:r>
          </a:p>
          <a:p>
            <a:pPr lvl="1" eaLnBrk="1" hangingPunct="1">
              <a:buFontTx/>
              <a:buNone/>
            </a:pPr>
            <a:r>
              <a:rPr lang="en-US" altLang="en-US" sz="14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altLang="en-US" sz="1400" b="1" dirty="0" err="1">
                <a:latin typeface="Courier New" pitchFamily="49" charset="0"/>
                <a:cs typeface="Courier New" pitchFamily="49" charset="0"/>
              </a:rPr>
              <a:t>unistd.h</a:t>
            </a:r>
            <a:r>
              <a:rPr lang="en-US" alt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 eaLnBrk="1" hangingPunct="1">
              <a:buFontTx/>
              <a:buNone/>
            </a:pPr>
            <a:r>
              <a:rPr lang="en-US" alt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400" b="1" dirty="0" err="1">
                <a:latin typeface="Courier New" pitchFamily="49" charset="0"/>
                <a:cs typeface="Courier New" pitchFamily="49" charset="0"/>
              </a:rPr>
              <a:t>symlink</a:t>
            </a:r>
            <a:r>
              <a:rPr lang="en-US" alt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4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en-US" sz="1400" b="1" dirty="0">
                <a:latin typeface="Courier New" pitchFamily="49" charset="0"/>
                <a:cs typeface="Courier New" pitchFamily="49" charset="0"/>
              </a:rPr>
              <a:t> char *</a:t>
            </a:r>
            <a:r>
              <a:rPr lang="en-US" altLang="en-US" sz="1400" b="1" dirty="0" err="1">
                <a:latin typeface="Courier New" pitchFamily="49" charset="0"/>
                <a:cs typeface="Courier New" pitchFamily="49" charset="0"/>
              </a:rPr>
              <a:t>oldpath</a:t>
            </a:r>
            <a:r>
              <a:rPr lang="en-US" altLang="en-US" sz="1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14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en-US" sz="1400" b="1" dirty="0">
                <a:latin typeface="Courier New" pitchFamily="49" charset="0"/>
                <a:cs typeface="Courier New" pitchFamily="49" charset="0"/>
              </a:rPr>
              <a:t> char *</a:t>
            </a:r>
            <a:r>
              <a:rPr lang="en-US" altLang="en-US" sz="1400" b="1" dirty="0" err="1">
                <a:latin typeface="Courier New" pitchFamily="49" charset="0"/>
                <a:cs typeface="Courier New" pitchFamily="49" charset="0"/>
              </a:rPr>
              <a:t>newpath</a:t>
            </a:r>
            <a:r>
              <a:rPr lang="en-US" alt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 eaLnBrk="1" hangingPunct="1">
              <a:buFontTx/>
              <a:buNone/>
            </a:pPr>
            <a:r>
              <a:rPr lang="en-US" alt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400" b="1" dirty="0" err="1">
                <a:latin typeface="Courier New" pitchFamily="49" charset="0"/>
                <a:cs typeface="Courier New" pitchFamily="49" charset="0"/>
              </a:rPr>
              <a:t>readlink</a:t>
            </a:r>
            <a:r>
              <a:rPr lang="en-US" alt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4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en-US" sz="1400" b="1" dirty="0">
                <a:latin typeface="Courier New" pitchFamily="49" charset="0"/>
                <a:cs typeface="Courier New" pitchFamily="49" charset="0"/>
              </a:rPr>
              <a:t> char *pathname, char *</a:t>
            </a:r>
            <a:r>
              <a:rPr lang="en-US" altLang="en-US" sz="1400" b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altLang="en-US" sz="1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400" b="1" dirty="0" err="1">
                <a:latin typeface="Courier New" pitchFamily="49" charset="0"/>
                <a:cs typeface="Courier New" pitchFamily="49" charset="0"/>
              </a:rPr>
              <a:t>bufsize</a:t>
            </a:r>
            <a:r>
              <a:rPr lang="en-US" alt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 eaLnBrk="1" hangingPunct="1">
              <a:buFontTx/>
              <a:buNone/>
            </a:pPr>
            <a:endParaRPr lang="en-US" altLang="en-US" sz="1400" b="1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r>
              <a:rPr lang="en-US" altLang="en-US" dirty="0">
                <a:cs typeface="Courier New" pitchFamily="49" charset="0"/>
              </a:rPr>
              <a:t>See example10.c</a:t>
            </a:r>
          </a:p>
          <a:p>
            <a:pPr eaLnBrk="1" hangingPunct="1"/>
            <a:r>
              <a:rPr lang="en-US" altLang="en-US" dirty="0">
                <a:cs typeface="Courier New" pitchFamily="49" charset="0"/>
              </a:rPr>
              <a:t>More information</a:t>
            </a:r>
          </a:p>
          <a:p>
            <a:pPr lvl="1" eaLnBrk="1" hangingPunct="1"/>
            <a:r>
              <a:rPr lang="en-US" altLang="en-US" dirty="0">
                <a:cs typeface="Courier New" pitchFamily="49" charset="0"/>
              </a:rPr>
              <a:t>http://en.wikipedia.org/wiki/Symbolic_link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595FAE-10C2-4C9B-A88A-26D613258BB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File Times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st_atime: last access time</a:t>
            </a:r>
          </a:p>
          <a:p>
            <a:pPr eaLnBrk="1" hangingPunct="1"/>
            <a:r>
              <a:rPr lang="en-US" altLang="en-US"/>
              <a:t>st_mtime: last modification time</a:t>
            </a:r>
          </a:p>
          <a:p>
            <a:pPr eaLnBrk="1" hangingPunct="1"/>
            <a:r>
              <a:rPr lang="en-US" altLang="en-US"/>
              <a:t>st_ctime: last </a:t>
            </a:r>
            <a:r>
              <a:rPr lang="en-US" altLang="en-US">
                <a:solidFill>
                  <a:schemeClr val="accent2"/>
                </a:solidFill>
              </a:rPr>
              <a:t>status</a:t>
            </a:r>
            <a:r>
              <a:rPr lang="en-US" altLang="en-US"/>
              <a:t> change time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Try: ‘ls –u’, ‘ls –c’</a:t>
            </a:r>
          </a:p>
          <a:p>
            <a:pPr eaLnBrk="1" hangingPunct="1"/>
            <a:r>
              <a:rPr lang="en-US" altLang="en-US"/>
              <a:t>The access time and modification time can be changed with the </a:t>
            </a:r>
            <a:r>
              <a:rPr lang="en-US" altLang="en-US">
                <a:solidFill>
                  <a:schemeClr val="accent2"/>
                </a:solidFill>
              </a:rPr>
              <a:t>utime</a:t>
            </a:r>
            <a:r>
              <a:rPr lang="en-US" altLang="en-US"/>
              <a:t> function. </a:t>
            </a:r>
          </a:p>
          <a:p>
            <a:pPr lvl="1" eaLnBrk="1" hangingPunct="1"/>
            <a:r>
              <a:rPr lang="en-US" altLang="en-US"/>
              <a:t>See example6.c.</a:t>
            </a:r>
          </a:p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B5CDF9-2EB1-410A-A0D5-714FF7367E3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Random Access Files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Current file offset can be manipulated with </a:t>
            </a:r>
            <a:r>
              <a:rPr lang="en-US" altLang="en-US">
                <a:solidFill>
                  <a:schemeClr val="accent2"/>
                </a:solidFill>
              </a:rPr>
              <a:t>lseek</a:t>
            </a:r>
            <a:r>
              <a:rPr lang="en-US" altLang="en-US"/>
              <a:t> calls, see example7.c.</a:t>
            </a:r>
          </a:p>
          <a:p>
            <a:pPr lvl="1" eaLnBrk="1" hangingPunct="1"/>
            <a:r>
              <a:rPr lang="en-US" altLang="en-US"/>
              <a:t>Try ‘less hole001’ and ‘od –c hole001’.</a:t>
            </a:r>
          </a:p>
          <a:p>
            <a:pPr lvl="1" eaLnBrk="1" hangingPunct="1"/>
            <a:r>
              <a:rPr lang="en-US" altLang="en-US"/>
              <a:t>Try ‘more hole001’ and ‘cat hole001’</a:t>
            </a:r>
          </a:p>
          <a:p>
            <a:pPr eaLnBrk="1" hangingPunct="1"/>
            <a:endParaRPr lang="en-US" altLang="en-US"/>
          </a:p>
          <a:p>
            <a:pPr lvl="1" eaLnBrk="1" hangingPunct="1">
              <a:buFontTx/>
              <a:buNone/>
            </a:pP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#include &lt;sys/types.h&gt;</a:t>
            </a:r>
          </a:p>
          <a:p>
            <a:pPr lvl="1" eaLnBrk="1" hangingPunct="1">
              <a:buFontTx/>
              <a:buNone/>
            </a:pP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#include &lt;unistd.h&gt;</a:t>
            </a:r>
          </a:p>
          <a:p>
            <a:pPr lvl="1" eaLnBrk="1" hangingPunct="1">
              <a:buFontTx/>
              <a:buNone/>
            </a:pP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off_t lseek(int filedes, off_t offset, int whence)</a:t>
            </a:r>
          </a:p>
          <a:p>
            <a:pPr lvl="1" eaLnBrk="1" hangingPunct="1">
              <a:buFontTx/>
              <a:buNone/>
            </a:pPr>
            <a:endParaRPr lang="en-US" altLang="en-US" sz="1600" b="1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whence = SEEK_SET, SEEK_CUR, SEEK_END</a:t>
            </a:r>
          </a:p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466508-28ED-4454-BB02-E7DAF103720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Operating on Directories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Anyone can read a directory with proper access permission, but only kernel can write to a directory to preserve file system sanity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#include &lt;sys/types.h&gt;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#include &lt;dirent.h&gt;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en-US" sz="1600" b="1">
              <a:latin typeface="Courier New" pitchFamily="49" charset="0"/>
              <a:cs typeface="Courier New" pitchFamily="49" charset="0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DIR *opendir(const char *name)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struct dirent *readdir(DIR *dp);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void rewinddir (DIR *dp);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int closedir(DIR *dp)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F92694-9588-4B29-A0F6-6822D8C2DBC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Operating on Directories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 eaLnBrk="1" hangingPunct="1">
              <a:buFontTx/>
              <a:buNone/>
            </a:pPr>
            <a:r>
              <a:rPr lang="en-US" altLang="en-US" sz="1800" b="1">
                <a:latin typeface="Courier New" pitchFamily="49" charset="0"/>
                <a:cs typeface="Courier New" pitchFamily="49" charset="0"/>
              </a:rPr>
              <a:t>#include &lt;sys/types.h&gt;</a:t>
            </a:r>
          </a:p>
          <a:p>
            <a:pPr lvl="2" eaLnBrk="1" hangingPunct="1">
              <a:buFontTx/>
              <a:buNone/>
            </a:pPr>
            <a:r>
              <a:rPr lang="en-US" altLang="en-US" sz="1800" b="1">
                <a:latin typeface="Courier New" pitchFamily="49" charset="0"/>
                <a:cs typeface="Courier New" pitchFamily="49" charset="0"/>
              </a:rPr>
              <a:t>#include &lt;dirent.h&gt;</a:t>
            </a:r>
          </a:p>
          <a:p>
            <a:pPr lvl="2" eaLnBrk="1" hangingPunct="1">
              <a:buFontTx/>
              <a:buNone/>
            </a:pPr>
            <a:r>
              <a:rPr lang="en-US" altLang="en-US" sz="1800" b="1">
                <a:latin typeface="Courier New" pitchFamily="49" charset="0"/>
                <a:cs typeface="Courier New" pitchFamily="49" charset="0"/>
              </a:rPr>
              <a:t>struct dirent *readdir(DIR *dp);</a:t>
            </a:r>
          </a:p>
          <a:p>
            <a:pPr lvl="2" eaLnBrk="1" hangingPunct="1">
              <a:buFontTx/>
              <a:buNone/>
            </a:pPr>
            <a:endParaRPr lang="en-US" altLang="en-US" sz="1800" b="1">
              <a:latin typeface="Courier New" pitchFamily="49" charset="0"/>
              <a:cs typeface="Courier New" pitchFamily="49" charset="0"/>
            </a:endParaRPr>
          </a:p>
          <a:p>
            <a:pPr lvl="3" eaLnBrk="1" hangingPunct="1">
              <a:buFontTx/>
              <a:buNone/>
            </a:pPr>
            <a:r>
              <a:rPr lang="en-US" altLang="en-US" sz="1800" b="1">
                <a:latin typeface="Courier New" pitchFamily="49" charset="0"/>
                <a:cs typeface="Courier New" pitchFamily="49" charset="0"/>
              </a:rPr>
              <a:t>struct dirent {</a:t>
            </a:r>
          </a:p>
          <a:p>
            <a:pPr lvl="3" eaLnBrk="1" hangingPunct="1">
              <a:buFontTx/>
              <a:buNone/>
            </a:pPr>
            <a:r>
              <a:rPr lang="en-US" altLang="en-US" sz="1800" b="1">
                <a:latin typeface="Courier New" pitchFamily="49" charset="0"/>
                <a:cs typeface="Courier New" pitchFamily="49" charset="0"/>
              </a:rPr>
              <a:t>   ino_t d_ino;</a:t>
            </a:r>
          </a:p>
          <a:p>
            <a:pPr lvl="3" eaLnBrk="1" hangingPunct="1">
              <a:buFontTx/>
              <a:buNone/>
            </a:pPr>
            <a:r>
              <a:rPr lang="en-US" altLang="en-US" sz="1800" b="1">
                <a:latin typeface="Courier New" pitchFamily="49" charset="0"/>
                <a:cs typeface="Courier New" pitchFamily="49" charset="0"/>
              </a:rPr>
              <a:t>    char *d_name[NAME_MAX+1];</a:t>
            </a:r>
          </a:p>
          <a:p>
            <a:pPr lvl="3" eaLnBrk="1" hangingPunct="1">
              <a:buFontTx/>
              <a:buNone/>
            </a:pPr>
            <a:r>
              <a:rPr lang="en-US" altLang="en-US" sz="18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/>
              <a:t>Return NULL when reaching the end of the directory.</a:t>
            </a:r>
          </a:p>
          <a:p>
            <a:pPr eaLnBrk="1" hangingPunct="1"/>
            <a:r>
              <a:rPr lang="en-US" altLang="en-US" sz="2000"/>
              <a:t>Example: implementing the ‘find’ command, see example8.c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BE72F6-D1D5-42CD-A969-4C0FEA64DC1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Current Working Directory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Can be changed using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Note that they only affect the current process’ working directory</a:t>
            </a:r>
          </a:p>
          <a:p>
            <a:pPr lvl="1"/>
            <a:r>
              <a:rPr lang="en-US" altLang="en-US"/>
              <a:t>See example9.c</a:t>
            </a:r>
          </a:p>
          <a:p>
            <a:r>
              <a:rPr lang="en-US" altLang="en-US"/>
              <a:t>Obtaining current working directory</a:t>
            </a:r>
          </a:p>
          <a:p>
            <a:endParaRPr lang="en-US" altLang="en-US"/>
          </a:p>
          <a:p>
            <a:pPr lvl="1"/>
            <a:endParaRPr lang="en-US" altLang="en-US"/>
          </a:p>
          <a:p>
            <a:pPr lvl="1"/>
            <a:r>
              <a:rPr lang="en-US" altLang="en-US"/>
              <a:t>See example9a.c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A0339E-ED71-4D04-B33F-ADE973DD396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18437" name="TextBox 4"/>
          <p:cNvSpPr txBox="1">
            <a:spLocks noChangeArrowheads="1"/>
          </p:cNvSpPr>
          <p:nvPr/>
        </p:nvSpPr>
        <p:spPr bwMode="auto">
          <a:xfrm>
            <a:off x="1706563" y="2209800"/>
            <a:ext cx="45958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1800" b="1">
                <a:latin typeface="Courier New" pitchFamily="49" charset="0"/>
                <a:cs typeface="Courier New" pitchFamily="49" charset="0"/>
              </a:rPr>
              <a:t>int chdir(const char *pathname);</a:t>
            </a:r>
          </a:p>
          <a:p>
            <a:pPr eaLnBrk="1" hangingPunct="1"/>
            <a:r>
              <a:rPr lang="en-US" altLang="en-US" sz="1800" b="1">
                <a:latin typeface="Courier New" pitchFamily="49" charset="0"/>
                <a:cs typeface="Courier New" pitchFamily="49" charset="0"/>
              </a:rPr>
              <a:t>int fchdir(int filedes);</a:t>
            </a:r>
          </a:p>
        </p:txBody>
      </p:sp>
      <p:sp>
        <p:nvSpPr>
          <p:cNvPr id="18438" name="TextBox 5"/>
          <p:cNvSpPr txBox="1">
            <a:spLocks noChangeArrowheads="1"/>
          </p:cNvSpPr>
          <p:nvPr/>
        </p:nvSpPr>
        <p:spPr bwMode="auto">
          <a:xfrm>
            <a:off x="1676400" y="4876800"/>
            <a:ext cx="52847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1800" b="1">
                <a:latin typeface="Courier New" pitchFamily="49" charset="0"/>
                <a:cs typeface="Courier New" pitchFamily="49" charset="0"/>
              </a:rPr>
              <a:t>char *getcwd(char *buf, size_t size);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Accessing File Meta-Data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How to determine if a file is not there?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Try ‘</a:t>
            </a:r>
            <a:r>
              <a:rPr lang="en-US" altLang="en-US" dirty="0" err="1"/>
              <a:t>ls</a:t>
            </a:r>
            <a:r>
              <a:rPr lang="en-US" altLang="en-US" dirty="0"/>
              <a:t> –l’, ‘</a:t>
            </a:r>
            <a:r>
              <a:rPr lang="en-US" altLang="en-US" dirty="0" err="1"/>
              <a:t>ls</a:t>
            </a:r>
            <a:r>
              <a:rPr lang="en-US" altLang="en-US" dirty="0"/>
              <a:t> aa’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Get the meta data of a file: stat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#include &lt;sys/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types.h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#include &lt;sys/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stat.h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stat (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char *pathname,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stat *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fstat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filedes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stat *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lstat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char *filename,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stat *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18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This function fails when the file is not there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dirty="0"/>
              <a:t>There are some other ways for it to fail,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en-US" dirty="0"/>
              <a:t>man –a stat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When the function succeeds, </a:t>
            </a:r>
            <a:r>
              <a:rPr lang="en-US" altLang="en-US" dirty="0" err="1">
                <a:solidFill>
                  <a:schemeClr val="accent2"/>
                </a:solidFill>
              </a:rPr>
              <a:t>buf</a:t>
            </a:r>
            <a:r>
              <a:rPr lang="en-US" altLang="en-US" dirty="0"/>
              <a:t> stores the meta data for the file.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7B23D-B1D6-4ED7-9C10-501AE219D9B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/>
              <a:t>File Meta-Data Structure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stat {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mode_t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st_mode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   /* file type &amp; mode (permissions) */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ino_t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st_ino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    /* file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inode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number */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dev_t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st_dev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    /* device number (file system) */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dev_t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st_rdev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   /* device number for special files */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nlink_t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st_nlinks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 /* number of links */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uid_t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st_uid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    /* owner user ID */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gid_t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st_gid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    /* owner group ID */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off_t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st_size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   /* size in bytes, for regular files */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time_t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st_atime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  /* time of the last access */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time_t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st_mtime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  /* time of the last modification */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time_t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st_ctime</a:t>
            </a: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  /* time of the last status change */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blksize_t</a:t>
            </a:r>
            <a:r>
              <a:rPr lang="en-US" alt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st_blksize</a:t>
            </a:r>
            <a:r>
              <a:rPr lang="en-US" alt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 /* best I/O block size */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blkcnt_t</a:t>
            </a:r>
            <a:r>
              <a:rPr lang="en-US" alt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st_blocks</a:t>
            </a:r>
            <a:r>
              <a:rPr lang="en-US" alt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;   /* number of disk blocks allocated */ 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eaLnBrk="1" hangingPunct="1"/>
            <a:r>
              <a:rPr lang="en-US" altLang="en-US" sz="1600" dirty="0"/>
              <a:t>You can see most of the fields in the stat data structure with ls.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F696F8-61AC-4152-8297-D96CCE1E852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File Types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Macros to determining file types (</a:t>
            </a:r>
            <a:r>
              <a:rPr lang="en-US" altLang="en-US" dirty="0" err="1"/>
              <a:t>st_mode</a:t>
            </a:r>
            <a:r>
              <a:rPr lang="en-US" altLang="en-US" dirty="0"/>
              <a:t>):</a:t>
            </a:r>
          </a:p>
          <a:p>
            <a:pPr lvl="1" eaLnBrk="1" hangingPunct="1"/>
            <a:r>
              <a:rPr lang="en-US" altLang="en-US" dirty="0"/>
              <a:t>Regular (S_ISREG(</a:t>
            </a:r>
            <a:r>
              <a:rPr lang="en-US" altLang="en-US" dirty="0" err="1"/>
              <a:t>buf.st_mode</a:t>
            </a:r>
            <a:r>
              <a:rPr lang="en-US" altLang="en-US" dirty="0"/>
              <a:t>))</a:t>
            </a:r>
          </a:p>
          <a:p>
            <a:pPr lvl="1" eaLnBrk="1" hangingPunct="1"/>
            <a:r>
              <a:rPr lang="en-US" altLang="en-US" dirty="0"/>
              <a:t>Directory (S_ISDIR(..))</a:t>
            </a:r>
          </a:p>
          <a:p>
            <a:pPr lvl="1" eaLnBrk="1" hangingPunct="1"/>
            <a:r>
              <a:rPr lang="en-US" altLang="en-US" dirty="0"/>
              <a:t>Character special file (S_ISCHR(..))</a:t>
            </a:r>
          </a:p>
          <a:p>
            <a:pPr lvl="1" eaLnBrk="1" hangingPunct="1"/>
            <a:r>
              <a:rPr lang="en-US" altLang="en-US" dirty="0"/>
              <a:t>Block special file (S_ISBLK(..))</a:t>
            </a:r>
          </a:p>
          <a:p>
            <a:pPr lvl="1" eaLnBrk="1" hangingPunct="1"/>
            <a:r>
              <a:rPr lang="en-US" altLang="en-US" dirty="0"/>
              <a:t>FIFO (S_ISFIFO(..))</a:t>
            </a:r>
          </a:p>
          <a:p>
            <a:pPr lvl="1" eaLnBrk="1" hangingPunct="1"/>
            <a:r>
              <a:rPr lang="en-US" altLang="en-US" dirty="0"/>
              <a:t>Symbolic link (S_ISLNK(..))</a:t>
            </a:r>
          </a:p>
          <a:p>
            <a:pPr lvl="1" eaLnBrk="1" hangingPunct="1"/>
            <a:r>
              <a:rPr lang="en-US" altLang="en-US" dirty="0"/>
              <a:t>Socket (S_ISSOCK(..))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r>
              <a:rPr lang="en-US" altLang="en-US" dirty="0"/>
              <a:t>See example1.c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C03AEE-9556-452B-A1E4-7899BEBFAB1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set-user-ID and set-group-ID (st_mode)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What permission should a process get when a program is executed?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The same permission as whoever runs it?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Not sufficient sometimes. Example?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Change effective user ID and group ID when executed.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The main use: allowing regular users to have root access when running the command.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Checking these bits (example1a.c)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S_ISUID &amp; </a:t>
            </a:r>
            <a:r>
              <a:rPr lang="en-US" altLang="en-US" dirty="0" err="1"/>
              <a:t>buf.st_mode</a:t>
            </a:r>
            <a:r>
              <a:rPr lang="en-US" altLang="en-US" dirty="0"/>
              <a:t>, S_ISGID &amp; </a:t>
            </a:r>
            <a:r>
              <a:rPr lang="en-US" altLang="en-US" dirty="0" err="1"/>
              <a:t>buf.st_mode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Try ‘./</a:t>
            </a:r>
            <a:r>
              <a:rPr lang="en-US" altLang="en-US" dirty="0" err="1"/>
              <a:t>a.out</a:t>
            </a:r>
            <a:r>
              <a:rPr lang="en-US" altLang="en-US" dirty="0"/>
              <a:t> /</a:t>
            </a:r>
            <a:r>
              <a:rPr lang="en-US" altLang="en-US" dirty="0" err="1"/>
              <a:t>usr</a:t>
            </a:r>
            <a:r>
              <a:rPr lang="en-US" altLang="en-US" dirty="0"/>
              <a:t>/bin/</a:t>
            </a:r>
            <a:r>
              <a:rPr lang="en-US" altLang="en-US" dirty="0" err="1"/>
              <a:t>sudo</a:t>
            </a:r>
            <a:r>
              <a:rPr lang="en-US" altLang="en-US" dirty="0"/>
              <a:t>’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2725F5-2959-4DE6-B678-C7BC89B8C1B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File Access Permissions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File access permissions (</a:t>
            </a:r>
            <a:r>
              <a:rPr lang="en-US" altLang="en-US" dirty="0" err="1"/>
              <a:t>st_mode</a:t>
            </a:r>
            <a:r>
              <a:rPr lang="en-US" altLang="en-US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user-read (S_IRUSR)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user-write (S_IWUSR)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user-execute(S_IXUSR)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group-read  (S_IRGRP)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group-write (S_IWGRP)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group-execute(S_IXGRP)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other-read (S_IROTH)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other-write(S_IWOTH)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other-execute(S_IXOTH)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See example2.c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805312-8F2B-44EE-BFF7-2C648AE1768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924800" cy="762000"/>
          </a:xfrm>
        </p:spPr>
        <p:txBody>
          <a:bodyPr/>
          <a:lstStyle/>
          <a:p>
            <a:pPr eaLnBrk="1" hangingPunct="1"/>
            <a:r>
              <a:rPr lang="en-US" altLang="en-US"/>
              <a:t>Creating File with Customized Permissions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pPr eaLnBrk="1" hangingPunct="1"/>
            <a:r>
              <a:rPr lang="en-US" altLang="en-US" dirty="0"/>
              <a:t>Can specify permission in the </a:t>
            </a:r>
            <a:r>
              <a:rPr lang="en-US" altLang="en-US" dirty="0" err="1"/>
              <a:t>creat</a:t>
            </a:r>
            <a:r>
              <a:rPr lang="en-US" altLang="en-US" dirty="0"/>
              <a:t> and open calls.</a:t>
            </a:r>
          </a:p>
          <a:p>
            <a:pPr eaLnBrk="1" hangingPunct="1"/>
            <a:r>
              <a:rPr lang="en-US" altLang="en-US" dirty="0"/>
              <a:t>See example3.c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There is a default file mode creation mask.</a:t>
            </a:r>
          </a:p>
          <a:p>
            <a:pPr lvl="1" eaLnBrk="1" hangingPunct="1"/>
            <a:r>
              <a:rPr lang="en-US" altLang="en-US" sz="1600" dirty="0"/>
              <a:t>Try ‘</a:t>
            </a:r>
            <a:r>
              <a:rPr lang="en-US" altLang="en-US" sz="1600" dirty="0" err="1"/>
              <a:t>umask</a:t>
            </a:r>
            <a:r>
              <a:rPr lang="en-US" altLang="en-US" sz="1600" dirty="0"/>
              <a:t>’</a:t>
            </a:r>
          </a:p>
          <a:p>
            <a:pPr lvl="1" eaLnBrk="1" hangingPunct="1"/>
            <a:r>
              <a:rPr lang="en-US" altLang="en-US" sz="1600" dirty="0"/>
              <a:t>The bits that are 1’s are turned-off.</a:t>
            </a:r>
          </a:p>
          <a:p>
            <a:pPr eaLnBrk="1" hangingPunct="1"/>
            <a:r>
              <a:rPr lang="en-US" altLang="en-US" dirty="0"/>
              <a:t>The mask can be manipulated in the program, see example4.c.</a:t>
            </a:r>
          </a:p>
          <a:p>
            <a:pPr lvl="1" eaLnBrk="1" hangingPunct="1"/>
            <a:endParaRPr lang="en-US" altLang="en-US" sz="2400" dirty="0"/>
          </a:p>
          <a:p>
            <a:pPr lvl="1" eaLnBrk="1" hangingPunct="1">
              <a:buFontTx/>
              <a:buNone/>
            </a:pPr>
            <a:r>
              <a:rPr lang="en-US" altLang="en-US" sz="1600" b="1" dirty="0">
                <a:latin typeface="Courier New" pitchFamily="49" charset="0"/>
                <a:cs typeface="Courier New" pitchFamily="49" charset="0"/>
              </a:rPr>
              <a:t>#include &lt;sys/</a:t>
            </a:r>
            <a:r>
              <a:rPr lang="en-US" altLang="en-US" sz="1600" b="1" dirty="0" err="1">
                <a:latin typeface="Courier New" pitchFamily="49" charset="0"/>
                <a:cs typeface="Courier New" pitchFamily="49" charset="0"/>
              </a:rPr>
              <a:t>types.h</a:t>
            </a:r>
            <a:r>
              <a:rPr lang="en-US" altLang="en-US" sz="16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 eaLnBrk="1" hangingPunct="1">
              <a:buFontTx/>
              <a:buNone/>
            </a:pPr>
            <a:r>
              <a:rPr lang="en-US" altLang="en-US" sz="1600" b="1" dirty="0">
                <a:latin typeface="Courier New" pitchFamily="49" charset="0"/>
                <a:cs typeface="Courier New" pitchFamily="49" charset="0"/>
              </a:rPr>
              <a:t>#include &lt;sys/</a:t>
            </a:r>
            <a:r>
              <a:rPr lang="en-US" altLang="en-US" sz="1600" b="1" dirty="0" err="1">
                <a:latin typeface="Courier New" pitchFamily="49" charset="0"/>
                <a:cs typeface="Courier New" pitchFamily="49" charset="0"/>
              </a:rPr>
              <a:t>stat.h</a:t>
            </a:r>
            <a:r>
              <a:rPr lang="en-US" altLang="en-US" sz="16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 eaLnBrk="1" hangingPunct="1">
              <a:buFontTx/>
              <a:buNone/>
            </a:pPr>
            <a:r>
              <a:rPr lang="en-US" altLang="en-US" sz="1600" b="1" dirty="0" err="1">
                <a:latin typeface="Courier New" pitchFamily="49" charset="0"/>
                <a:cs typeface="Courier New" pitchFamily="49" charset="0"/>
              </a:rPr>
              <a:t>mode_t</a:t>
            </a:r>
            <a:r>
              <a:rPr lang="en-US" alt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b="1" dirty="0" err="1">
                <a:latin typeface="Courier New" pitchFamily="49" charset="0"/>
                <a:cs typeface="Courier New" pitchFamily="49" charset="0"/>
              </a:rPr>
              <a:t>umask</a:t>
            </a:r>
            <a:r>
              <a:rPr lang="en-US" alt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600" b="1" dirty="0" err="1">
                <a:latin typeface="Courier New" pitchFamily="49" charset="0"/>
                <a:cs typeface="Courier New" pitchFamily="49" charset="0"/>
              </a:rPr>
              <a:t>mode_t</a:t>
            </a:r>
            <a:r>
              <a:rPr lang="en-US" alt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b="1" dirty="0" err="1">
                <a:latin typeface="Courier New" pitchFamily="49" charset="0"/>
                <a:cs typeface="Courier New" pitchFamily="49" charset="0"/>
              </a:rPr>
              <a:t>cmask</a:t>
            </a:r>
            <a:r>
              <a:rPr lang="en-US" altLang="en-US" sz="1600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536CAB-7BC2-455F-BB62-5B5B6B5C85B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Change File Mode and Owner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accent2"/>
                </a:solidFill>
              </a:rPr>
              <a:t>chmod</a:t>
            </a:r>
            <a:r>
              <a:rPr lang="en-US" altLang="en-US" sz="2000"/>
              <a:t> and </a:t>
            </a:r>
            <a:r>
              <a:rPr lang="en-US" altLang="en-US" sz="2000">
                <a:solidFill>
                  <a:schemeClr val="accent2"/>
                </a:solidFill>
              </a:rPr>
              <a:t>chown</a:t>
            </a:r>
            <a:r>
              <a:rPr lang="en-US" altLang="en-US" sz="2000"/>
              <a:t>, both as command lines and as system calls.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Read a file without the read permission (as long as you are the owner).</a:t>
            </a:r>
          </a:p>
          <a:p>
            <a:pPr lvl="1" eaLnBrk="1" hangingPunct="1"/>
            <a:r>
              <a:rPr lang="en-US" altLang="en-US" sz="1600"/>
              <a:t>See example5.c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Remove a file without write permission (as long as you are the owner).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/>
              <a:t>see example5a.c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77446-9CE2-4CC9-ABCA-4023DA29664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Remove and Rename Files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 remove(const char *path); /* C function, same as unlink */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 rename(const char *oldname, const char *newname) /* also a C function */</a:t>
            </a:r>
          </a:p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7827EF-4B6C-4C2F-9D0C-D4978417FF4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ass_simple">
  <a:themeElements>
    <a:clrScheme name="class_simp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_sim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class_simp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_simp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lect1_syllabus</Template>
  <TotalTime>0</TotalTime>
  <Words>4741</Words>
  <Application>Microsoft Macintosh PowerPoint</Application>
  <PresentationFormat>On-screen Show (4:3)</PresentationFormat>
  <Paragraphs>689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Courier New</vt:lpstr>
      <vt:lpstr>Times New Roman</vt:lpstr>
      <vt:lpstr>class_simple</vt:lpstr>
      <vt:lpstr>Files and Directories</vt:lpstr>
      <vt:lpstr>Accessing File Meta-Data</vt:lpstr>
      <vt:lpstr>File Meta-Data Structure</vt:lpstr>
      <vt:lpstr>File Types</vt:lpstr>
      <vt:lpstr>set-user-ID and set-group-ID (st_mode)</vt:lpstr>
      <vt:lpstr>File Access Permissions</vt:lpstr>
      <vt:lpstr>Creating File with Customized Permissions</vt:lpstr>
      <vt:lpstr>Change File Mode and Owner</vt:lpstr>
      <vt:lpstr>Remove and Rename Files</vt:lpstr>
      <vt:lpstr>Hard Link and Symbolic Link of a File</vt:lpstr>
      <vt:lpstr>Symbolic Link </vt:lpstr>
      <vt:lpstr>Symbolic Link </vt:lpstr>
      <vt:lpstr>File Times</vt:lpstr>
      <vt:lpstr>Random Access Files</vt:lpstr>
      <vt:lpstr>Operating on Directories</vt:lpstr>
      <vt:lpstr>Operating on Directories</vt:lpstr>
      <vt:lpstr>Current Working Directory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2015-09-15T15:34:09Z</dcterms:created>
  <dcterms:modified xsi:type="dcterms:W3CDTF">2024-02-25T21:55:54Z</dcterms:modified>
</cp:coreProperties>
</file>