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24"/>
  </p:notesMasterIdLst>
  <p:sldIdLst>
    <p:sldId id="268" r:id="rId2"/>
    <p:sldId id="269" r:id="rId3"/>
    <p:sldId id="302" r:id="rId4"/>
    <p:sldId id="270" r:id="rId5"/>
    <p:sldId id="271" r:id="rId6"/>
    <p:sldId id="299" r:id="rId7"/>
    <p:sldId id="291" r:id="rId8"/>
    <p:sldId id="272" r:id="rId9"/>
    <p:sldId id="281" r:id="rId10"/>
    <p:sldId id="282" r:id="rId11"/>
    <p:sldId id="292" r:id="rId12"/>
    <p:sldId id="293" r:id="rId13"/>
    <p:sldId id="303" r:id="rId14"/>
    <p:sldId id="294" r:id="rId15"/>
    <p:sldId id="295" r:id="rId16"/>
    <p:sldId id="283" r:id="rId17"/>
    <p:sldId id="296" r:id="rId18"/>
    <p:sldId id="297" r:id="rId19"/>
    <p:sldId id="300" r:id="rId20"/>
    <p:sldId id="298" r:id="rId21"/>
    <p:sldId id="301" r:id="rId22"/>
    <p:sldId id="304"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76867" autoAdjust="0"/>
  </p:normalViewPr>
  <p:slideViewPr>
    <p:cSldViewPr>
      <p:cViewPr varScale="1">
        <p:scale>
          <a:sx n="89" d="100"/>
          <a:sy n="89" d="100"/>
        </p:scale>
        <p:origin x="25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charset="0"/>
              </a:defRPr>
            </a:lvl1pPr>
          </a:lstStyle>
          <a:p>
            <a:pPr>
              <a:defRPr/>
            </a:pPr>
            <a:fld id="{602D89AC-1D6F-440A-954E-D709363D3C0B}" type="datetimeFigureOut">
              <a:rPr lang="en-US"/>
              <a:pPr>
                <a:defRPr/>
              </a:pPr>
              <a:t>2/25/24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charset="0"/>
              </a:defRPr>
            </a:lvl1pPr>
          </a:lstStyle>
          <a:p>
            <a:pPr>
              <a:defRPr/>
            </a:pPr>
            <a:fld id="{55B35B40-0573-4C4D-A3B7-0B188953A507}" type="slidenum">
              <a:rPr lang="en-US"/>
              <a:pPr>
                <a:defRPr/>
              </a:pPr>
              <a:t>‹#›</a:t>
            </a:fld>
            <a:endParaRPr lang="en-US"/>
          </a:p>
        </p:txBody>
      </p:sp>
    </p:spTree>
    <p:extLst>
      <p:ext uri="{BB962C8B-B14F-4D97-AF65-F5344CB8AC3E}">
        <p14:creationId xmlns:p14="http://schemas.microsoft.com/office/powerpoint/2010/main" val="1929323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1</a:t>
            </a:fld>
            <a:endParaRPr lang="en-US"/>
          </a:p>
        </p:txBody>
      </p:sp>
    </p:spTree>
    <p:extLst>
      <p:ext uri="{BB962C8B-B14F-4D97-AF65-F5344CB8AC3E}">
        <p14:creationId xmlns:p14="http://schemas.microsoft.com/office/powerpoint/2010/main" val="46665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D8E1045-726F-474B-8451-20AD71EFD279}" type="slidenum">
              <a:rPr lang="en-US" altLang="en-US" sz="1200" smtClean="0"/>
              <a:pPr eaLnBrk="1" hangingPunct="1"/>
              <a:t>12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Example 3d.c</a:t>
            </a:r>
          </a:p>
          <a:p>
            <a:endParaRPr lang="en-US" dirty="0"/>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unistd.h</a:t>
            </a:r>
            <a:r>
              <a:rPr lang="en-US" dirty="0"/>
              <a:t>&gt;</a:t>
            </a:r>
          </a:p>
          <a:p>
            <a:endParaRPr lang="en-US" dirty="0"/>
          </a:p>
          <a:p>
            <a:r>
              <a:rPr lang="en-US" dirty="0"/>
              <a:t>int main(int </a:t>
            </a:r>
            <a:r>
              <a:rPr lang="en-US" dirty="0" err="1"/>
              <a:t>argc</a:t>
            </a:r>
            <a:r>
              <a:rPr lang="en-US" dirty="0"/>
              <a:t>, char* </a:t>
            </a:r>
            <a:r>
              <a:rPr lang="en-US" dirty="0" err="1"/>
              <a:t>argv</a:t>
            </a:r>
            <a:r>
              <a:rPr lang="en-US" dirty="0"/>
              <a:t>[])</a:t>
            </a:r>
          </a:p>
          <a:p>
            <a:r>
              <a:rPr lang="en-US" dirty="0"/>
              <a:t>{</a:t>
            </a:r>
          </a:p>
          <a:p>
            <a:endParaRPr lang="en-US" dirty="0"/>
          </a:p>
          <a:p>
            <a:r>
              <a:rPr lang="en-US" dirty="0"/>
              <a:t>  if (</a:t>
            </a:r>
            <a:r>
              <a:rPr lang="en-US" dirty="0" err="1"/>
              <a:t>argc</a:t>
            </a:r>
            <a:r>
              <a:rPr lang="en-US" dirty="0"/>
              <a:t> &lt; 2) {</a:t>
            </a:r>
          </a:p>
          <a:p>
            <a:r>
              <a:rPr lang="en-US" dirty="0"/>
              <a:t>    </a:t>
            </a:r>
            <a:r>
              <a:rPr lang="en-US" dirty="0" err="1"/>
              <a:t>printf</a:t>
            </a:r>
            <a:r>
              <a:rPr lang="en-US" dirty="0"/>
              <a:t>("Usage: </a:t>
            </a:r>
            <a:r>
              <a:rPr lang="en-US" dirty="0" err="1"/>
              <a:t>a.out</a:t>
            </a:r>
            <a:r>
              <a:rPr lang="en-US" dirty="0"/>
              <a:t> command\n");</a:t>
            </a:r>
          </a:p>
          <a:p>
            <a:r>
              <a:rPr lang="en-US" dirty="0"/>
              <a:t>    exit(0);</a:t>
            </a:r>
          </a:p>
          <a:p>
            <a:r>
              <a:rPr lang="en-US" dirty="0"/>
              <a:t>  }</a:t>
            </a:r>
          </a:p>
          <a:p>
            <a:r>
              <a:rPr lang="en-US" dirty="0"/>
              <a:t>  </a:t>
            </a:r>
          </a:p>
          <a:p>
            <a:r>
              <a:rPr lang="en-US" dirty="0"/>
              <a:t>  if(</a:t>
            </a:r>
            <a:r>
              <a:rPr lang="en-US" dirty="0" err="1"/>
              <a:t>execv</a:t>
            </a:r>
            <a:r>
              <a:rPr lang="en-US" dirty="0"/>
              <a:t>(</a:t>
            </a:r>
            <a:r>
              <a:rPr lang="en-US" dirty="0" err="1"/>
              <a:t>argv</a:t>
            </a:r>
            <a:r>
              <a:rPr lang="en-US" dirty="0"/>
              <a:t>[1], &amp;</a:t>
            </a:r>
            <a:r>
              <a:rPr lang="en-US" dirty="0" err="1"/>
              <a:t>argv</a:t>
            </a:r>
            <a:r>
              <a:rPr lang="en-US" dirty="0"/>
              <a:t>[1]) == -1) {</a:t>
            </a:r>
          </a:p>
          <a:p>
            <a:r>
              <a:rPr lang="en-US" dirty="0"/>
              <a:t>    </a:t>
            </a:r>
            <a:r>
              <a:rPr lang="en-US" dirty="0" err="1"/>
              <a:t>printf</a:t>
            </a:r>
            <a:r>
              <a:rPr lang="en-US" dirty="0"/>
              <a:t>("Command execution failed.\n");</a:t>
            </a:r>
          </a:p>
          <a:p>
            <a:r>
              <a:rPr lang="en-US" dirty="0"/>
              <a:t>  }</a:t>
            </a:r>
          </a:p>
          <a:p>
            <a:r>
              <a:rPr lang="en-US" dirty="0"/>
              <a:t>  return(EXIT_SUCCESS);</a:t>
            </a:r>
          </a:p>
          <a:p>
            <a:r>
              <a:rPr lang="en-US" dirty="0"/>
              <a:t>}</a:t>
            </a:r>
          </a:p>
          <a:p>
            <a:endParaRPr lang="en-US" dirty="0"/>
          </a:p>
        </p:txBody>
      </p:sp>
      <p:sp>
        <p:nvSpPr>
          <p:cNvPr id="4" name="Slide Number Placeholder 3"/>
          <p:cNvSpPr>
            <a:spLocks noGrp="1"/>
          </p:cNvSpPr>
          <p:nvPr>
            <p:ph type="sldNum" sz="quarter" idx="5"/>
          </p:nvPr>
        </p:nvSpPr>
        <p:spPr/>
        <p:txBody>
          <a:bodyPr/>
          <a:lstStyle/>
          <a:p>
            <a:pPr>
              <a:defRPr/>
            </a:pPr>
            <a:fld id="{55B35B40-0573-4C4D-A3B7-0B188953A507}" type="slidenum">
              <a:rPr lang="en-US" smtClean="0"/>
              <a:pPr>
                <a:defRPr/>
              </a:pPr>
              <a:t>13</a:t>
            </a:fld>
            <a:endParaRPr lang="en-US"/>
          </a:p>
        </p:txBody>
      </p:sp>
    </p:spTree>
    <p:extLst>
      <p:ext uri="{BB962C8B-B14F-4D97-AF65-F5344CB8AC3E}">
        <p14:creationId xmlns:p14="http://schemas.microsoft.com/office/powerpoint/2010/main" val="406526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B47B5DC-C743-44F0-92F4-06BC69E2FE6F}" type="slidenum">
              <a:rPr lang="en-US" altLang="en-US" sz="1200" smtClean="0"/>
              <a:pPr eaLnBrk="1" hangingPunct="1"/>
              <a:t>14</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14B0227-1EB3-4264-9E66-A8463A6311E3}" type="slidenum">
              <a:rPr lang="en-US" altLang="en-US" sz="1200" smtClean="0"/>
              <a:pPr eaLnBrk="1" hangingPunct="1"/>
              <a:t>15</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ECB187-937E-40B7-8CB9-C0683D25D78A}" type="slidenum">
              <a:rPr lang="en-US" altLang="en-US" sz="1200" smtClean="0"/>
              <a:pPr eaLnBrk="1" hangingPunct="1"/>
              <a:t>16</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55000" lnSpcReduction="20000"/>
          </a:bodyPr>
          <a:lstStyle/>
          <a:p>
            <a:r>
              <a:rPr lang="en-US" altLang="en-US" dirty="0"/>
              <a:t>Example 3.c</a:t>
            </a:r>
          </a:p>
          <a:p>
            <a:endParaRPr lang="en-US" altLang="en-US" dirty="0"/>
          </a:p>
          <a:p>
            <a:r>
              <a:rPr lang="en-US" altLang="en-US" dirty="0"/>
              <a:t>#include &lt;</a:t>
            </a:r>
            <a:r>
              <a:rPr lang="en-US" altLang="en-US" dirty="0" err="1"/>
              <a:t>stdio.h</a:t>
            </a:r>
            <a:r>
              <a:rPr lang="en-US" altLang="en-US" dirty="0"/>
              <a:t>&gt;</a:t>
            </a:r>
          </a:p>
          <a:p>
            <a:r>
              <a:rPr lang="en-US" altLang="en-US" dirty="0"/>
              <a:t>#include &lt;</a:t>
            </a:r>
            <a:r>
              <a:rPr lang="en-US" altLang="en-US" dirty="0" err="1"/>
              <a:t>stdlib.h</a:t>
            </a:r>
            <a:r>
              <a:rPr lang="en-US" altLang="en-US" dirty="0"/>
              <a:t>&gt;</a:t>
            </a:r>
          </a:p>
          <a:p>
            <a:r>
              <a:rPr lang="en-US" altLang="en-US" dirty="0"/>
              <a:t>#include &lt;</a:t>
            </a:r>
            <a:r>
              <a:rPr lang="en-US" altLang="en-US" dirty="0" err="1"/>
              <a:t>unistd.h</a:t>
            </a:r>
            <a:r>
              <a:rPr lang="en-US" altLang="en-US" dirty="0"/>
              <a:t>&gt;</a:t>
            </a:r>
          </a:p>
          <a:p>
            <a:r>
              <a:rPr lang="en-US" altLang="en-US" dirty="0"/>
              <a:t>#include &lt;sys/</a:t>
            </a:r>
            <a:r>
              <a:rPr lang="en-US" altLang="en-US" dirty="0" err="1"/>
              <a:t>wait.h</a:t>
            </a:r>
            <a:r>
              <a:rPr lang="en-US" altLang="en-US" dirty="0"/>
              <a:t>&gt;</a:t>
            </a:r>
          </a:p>
          <a:p>
            <a:r>
              <a:rPr lang="en-US" altLang="en-US" dirty="0"/>
              <a:t>#include &lt;sys/</a:t>
            </a:r>
            <a:r>
              <a:rPr lang="en-US" altLang="en-US" dirty="0" err="1"/>
              <a:t>types.h</a:t>
            </a:r>
            <a:r>
              <a:rPr lang="en-US" altLang="en-US" dirty="0"/>
              <a:t>&gt;</a:t>
            </a:r>
          </a:p>
          <a:p>
            <a:endParaRPr lang="en-US" altLang="en-US" dirty="0"/>
          </a:p>
          <a:p>
            <a:r>
              <a:rPr lang="en-US" altLang="en-US" dirty="0"/>
              <a:t>int main(int </a:t>
            </a:r>
            <a:r>
              <a:rPr lang="en-US" altLang="en-US" dirty="0" err="1"/>
              <a:t>argc</a:t>
            </a:r>
            <a:r>
              <a:rPr lang="en-US" altLang="en-US" dirty="0"/>
              <a:t>, char* </a:t>
            </a:r>
            <a:r>
              <a:rPr lang="en-US" altLang="en-US" dirty="0" err="1"/>
              <a:t>argv</a:t>
            </a:r>
            <a:r>
              <a:rPr lang="en-US" altLang="en-US" dirty="0"/>
              <a:t>[])</a:t>
            </a:r>
          </a:p>
          <a:p>
            <a:r>
              <a:rPr lang="en-US" altLang="en-US" dirty="0"/>
              <a:t>{</a:t>
            </a:r>
          </a:p>
          <a:p>
            <a:r>
              <a:rPr lang="en-US" altLang="en-US" dirty="0"/>
              <a:t>	int </a:t>
            </a:r>
            <a:r>
              <a:rPr lang="en-US" altLang="en-US" dirty="0" err="1"/>
              <a:t>pid</a:t>
            </a:r>
            <a:r>
              <a:rPr lang="en-US" altLang="en-US" dirty="0"/>
              <a:t>;</a:t>
            </a:r>
          </a:p>
          <a:p>
            <a:r>
              <a:rPr lang="en-US" altLang="en-US" dirty="0"/>
              <a:t>	int stat;</a:t>
            </a:r>
          </a:p>
          <a:p>
            <a:endParaRPr lang="en-US" altLang="en-US" dirty="0"/>
          </a:p>
          <a:p>
            <a:r>
              <a:rPr lang="en-US" altLang="en-US" dirty="0"/>
              <a:t>	if (</a:t>
            </a:r>
            <a:r>
              <a:rPr lang="en-US" altLang="en-US" dirty="0" err="1"/>
              <a:t>argc</a:t>
            </a:r>
            <a:r>
              <a:rPr lang="en-US" altLang="en-US" dirty="0"/>
              <a:t> &lt; 2) {</a:t>
            </a:r>
          </a:p>
          <a:p>
            <a:r>
              <a:rPr lang="en-US" altLang="en-US" dirty="0"/>
              <a:t>		</a:t>
            </a:r>
            <a:r>
              <a:rPr lang="en-US" altLang="en-US" dirty="0" err="1"/>
              <a:t>printf</a:t>
            </a:r>
            <a:r>
              <a:rPr lang="en-US" altLang="en-US" dirty="0"/>
              <a:t>("Usage: </a:t>
            </a:r>
            <a:r>
              <a:rPr lang="en-US" altLang="en-US" dirty="0" err="1"/>
              <a:t>a.out</a:t>
            </a:r>
            <a:r>
              <a:rPr lang="en-US" altLang="en-US" dirty="0"/>
              <a:t> command\n");</a:t>
            </a:r>
          </a:p>
          <a:p>
            <a:r>
              <a:rPr lang="en-US" altLang="en-US" dirty="0"/>
              <a:t>		exit(0);</a:t>
            </a:r>
          </a:p>
          <a:p>
            <a:r>
              <a:rPr lang="en-US" altLang="en-US" dirty="0"/>
              <a:t>	}</a:t>
            </a:r>
          </a:p>
          <a:p>
            <a:endParaRPr lang="en-US" altLang="en-US" dirty="0"/>
          </a:p>
          <a:p>
            <a:r>
              <a:rPr lang="en-US" altLang="en-US" dirty="0"/>
              <a:t>	if (fork() == 0) {</a:t>
            </a:r>
          </a:p>
          <a:p>
            <a:r>
              <a:rPr lang="en-US" altLang="en-US" dirty="0"/>
              <a:t>		// if (</a:t>
            </a:r>
            <a:r>
              <a:rPr lang="en-US" altLang="en-US" dirty="0" err="1"/>
              <a:t>execv</a:t>
            </a:r>
            <a:r>
              <a:rPr lang="en-US" altLang="en-US" dirty="0"/>
              <a:t>(</a:t>
            </a:r>
            <a:r>
              <a:rPr lang="en-US" altLang="en-US" dirty="0" err="1"/>
              <a:t>argv</a:t>
            </a:r>
            <a:r>
              <a:rPr lang="en-US" altLang="en-US" dirty="0"/>
              <a:t>[1], &amp;</a:t>
            </a:r>
            <a:r>
              <a:rPr lang="en-US" altLang="en-US" dirty="0" err="1"/>
              <a:t>argv</a:t>
            </a:r>
            <a:r>
              <a:rPr lang="en-US" altLang="en-US" dirty="0"/>
              <a:t>[1]) == -1) exit(19); </a:t>
            </a:r>
          </a:p>
          <a:p>
            <a:r>
              <a:rPr lang="en-US" altLang="en-US" dirty="0"/>
              <a:t>		if (</a:t>
            </a:r>
            <a:r>
              <a:rPr lang="en-US" altLang="en-US" dirty="0" err="1"/>
              <a:t>execv</a:t>
            </a:r>
            <a:r>
              <a:rPr lang="en-US" altLang="en-US" dirty="0"/>
              <a:t>(</a:t>
            </a:r>
            <a:r>
              <a:rPr lang="en-US" altLang="en-US" dirty="0" err="1"/>
              <a:t>argv</a:t>
            </a:r>
            <a:r>
              <a:rPr lang="en-US" altLang="en-US" dirty="0"/>
              <a:t>[1], &amp;</a:t>
            </a:r>
            <a:r>
              <a:rPr lang="en-US" altLang="en-US" dirty="0" err="1"/>
              <a:t>argv</a:t>
            </a:r>
            <a:r>
              <a:rPr lang="en-US" altLang="en-US" dirty="0"/>
              <a:t>[1]) == -1) exit(-1);</a:t>
            </a:r>
          </a:p>
          <a:p>
            <a:endParaRPr lang="en-US" altLang="en-US" dirty="0"/>
          </a:p>
          <a:p>
            <a:r>
              <a:rPr lang="en-US" altLang="en-US" dirty="0"/>
              <a:t>		</a:t>
            </a:r>
            <a:r>
              <a:rPr lang="en-US" altLang="en-US" dirty="0" err="1"/>
              <a:t>printf</a:t>
            </a:r>
            <a:r>
              <a:rPr lang="en-US" altLang="en-US" dirty="0"/>
              <a:t>("</a:t>
            </a:r>
            <a:r>
              <a:rPr lang="en-US" altLang="en-US" dirty="0" err="1"/>
              <a:t>abcde</a:t>
            </a:r>
            <a:r>
              <a:rPr lang="en-US" altLang="en-US" dirty="0"/>
              <a:t>\n");</a:t>
            </a:r>
          </a:p>
          <a:p>
            <a:endParaRPr lang="en-US" altLang="en-US" dirty="0"/>
          </a:p>
          <a:p>
            <a:r>
              <a:rPr lang="en-US" altLang="en-US" dirty="0"/>
              <a:t>	} else {</a:t>
            </a:r>
          </a:p>
          <a:p>
            <a:r>
              <a:rPr lang="en-US" altLang="en-US" dirty="0"/>
              <a:t>		</a:t>
            </a:r>
            <a:r>
              <a:rPr lang="en-US" altLang="en-US" dirty="0" err="1"/>
              <a:t>pid</a:t>
            </a:r>
            <a:r>
              <a:rPr lang="en-US" altLang="en-US" dirty="0"/>
              <a:t> = wait(&amp;stat);</a:t>
            </a:r>
          </a:p>
          <a:p>
            <a:r>
              <a:rPr lang="en-US" altLang="en-US" dirty="0"/>
              <a:t>		if (stat &gt;&gt; 8 == 0xff) {</a:t>
            </a:r>
          </a:p>
          <a:p>
            <a:r>
              <a:rPr lang="en-US" altLang="en-US" dirty="0"/>
              <a:t>			</a:t>
            </a:r>
            <a:r>
              <a:rPr lang="en-US" altLang="en-US" dirty="0" err="1"/>
              <a:t>printf</a:t>
            </a:r>
            <a:r>
              <a:rPr lang="en-US" altLang="en-US" dirty="0"/>
              <a:t>("command failed\n");</a:t>
            </a:r>
          </a:p>
          <a:p>
            <a:r>
              <a:rPr lang="en-US" altLang="en-US" dirty="0"/>
              <a:t>		} else </a:t>
            </a:r>
          </a:p>
          <a:p>
            <a:r>
              <a:rPr lang="en-US" altLang="en-US" dirty="0"/>
              <a:t>			</a:t>
            </a:r>
            <a:r>
              <a:rPr lang="en-US" altLang="en-US" dirty="0" err="1"/>
              <a:t>printf</a:t>
            </a:r>
            <a:r>
              <a:rPr lang="en-US" altLang="en-US" dirty="0"/>
              <a:t>("child </a:t>
            </a:r>
            <a:r>
              <a:rPr lang="en-US" altLang="en-US" dirty="0" err="1"/>
              <a:t>pid</a:t>
            </a:r>
            <a:r>
              <a:rPr lang="en-US" altLang="en-US" dirty="0"/>
              <a:t> = %d, status = %d\n", </a:t>
            </a:r>
            <a:r>
              <a:rPr lang="en-US" altLang="en-US" dirty="0" err="1"/>
              <a:t>pid</a:t>
            </a:r>
            <a:r>
              <a:rPr lang="en-US" altLang="en-US" dirty="0"/>
              <a:t>, stat&gt;&gt;8);</a:t>
            </a:r>
          </a:p>
          <a:p>
            <a:r>
              <a:rPr lang="en-US" altLang="en-US" dirty="0"/>
              <a:t>	}</a:t>
            </a:r>
          </a:p>
          <a:p>
            <a:r>
              <a:rPr lang="en-US" altLang="en-US" dirty="0"/>
              <a:t>	return(EXIT_SUCCESS);</a:t>
            </a:r>
          </a:p>
          <a:p>
            <a:r>
              <a:rPr lang="en-US" altLang="en-US" dirty="0"/>
              <a:t>}</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C280BA-E667-401E-ACBF-425B0D769009}" type="slidenum">
              <a:rPr lang="en-US" altLang="en-US" sz="1200" smtClean="0"/>
              <a:pPr eaLnBrk="1" hangingPunct="1"/>
              <a:t>17</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r>
              <a:rPr lang="en-US" altLang="en-US" dirty="0"/>
              <a:t>Example 4a.c</a:t>
            </a:r>
          </a:p>
          <a:p>
            <a:endParaRPr lang="en-US" altLang="en-US" dirty="0"/>
          </a:p>
          <a:p>
            <a:r>
              <a:rPr lang="en-US" altLang="en-US" dirty="0"/>
              <a:t>#include &lt;</a:t>
            </a:r>
            <a:r>
              <a:rPr lang="en-US" altLang="en-US" dirty="0" err="1"/>
              <a:t>stdio.h</a:t>
            </a:r>
            <a:r>
              <a:rPr lang="en-US" altLang="en-US" dirty="0"/>
              <a:t>&gt;</a:t>
            </a:r>
          </a:p>
          <a:p>
            <a:r>
              <a:rPr lang="en-US" altLang="en-US" dirty="0"/>
              <a:t>#include &lt;</a:t>
            </a:r>
            <a:r>
              <a:rPr lang="en-US" altLang="en-US" dirty="0" err="1"/>
              <a:t>stdlib.h</a:t>
            </a:r>
            <a:r>
              <a:rPr lang="en-US" altLang="en-US" dirty="0"/>
              <a:t>&gt;</a:t>
            </a:r>
          </a:p>
          <a:p>
            <a:r>
              <a:rPr lang="en-US" altLang="en-US" dirty="0"/>
              <a:t>#include &lt;sys/</a:t>
            </a:r>
            <a:r>
              <a:rPr lang="en-US" altLang="en-US" dirty="0" err="1"/>
              <a:t>types.h</a:t>
            </a:r>
            <a:r>
              <a:rPr lang="en-US" altLang="en-US" dirty="0"/>
              <a:t>&gt;</a:t>
            </a:r>
          </a:p>
          <a:p>
            <a:r>
              <a:rPr lang="en-US" altLang="en-US" dirty="0"/>
              <a:t>#include &lt;sys/</a:t>
            </a:r>
            <a:r>
              <a:rPr lang="en-US" altLang="en-US" dirty="0" err="1"/>
              <a:t>wait.h</a:t>
            </a:r>
            <a:r>
              <a:rPr lang="en-US" altLang="en-US" dirty="0"/>
              <a:t>&gt;</a:t>
            </a:r>
          </a:p>
          <a:p>
            <a:r>
              <a:rPr lang="en-US" altLang="en-US" dirty="0"/>
              <a:t>#include &lt;</a:t>
            </a:r>
            <a:r>
              <a:rPr lang="en-US" altLang="en-US" dirty="0" err="1"/>
              <a:t>unistd.h</a:t>
            </a:r>
            <a:r>
              <a:rPr lang="en-US" altLang="en-US" dirty="0"/>
              <a:t>&gt;</a:t>
            </a:r>
          </a:p>
          <a:p>
            <a:endParaRPr lang="en-US" altLang="en-US" dirty="0"/>
          </a:p>
          <a:p>
            <a:r>
              <a:rPr lang="en-US" altLang="en-US" dirty="0"/>
              <a:t>int main()</a:t>
            </a:r>
          </a:p>
          <a:p>
            <a:r>
              <a:rPr lang="en-US" altLang="en-US" dirty="0"/>
              <a:t>{</a:t>
            </a:r>
          </a:p>
          <a:p>
            <a:r>
              <a:rPr lang="en-US" altLang="en-US" dirty="0"/>
              <a:t>  int stat;</a:t>
            </a:r>
          </a:p>
          <a:p>
            <a:r>
              <a:rPr lang="en-US" altLang="en-US" dirty="0"/>
              <a:t>  int </a:t>
            </a:r>
            <a:r>
              <a:rPr lang="en-US" altLang="en-US" dirty="0" err="1"/>
              <a:t>pid</a:t>
            </a:r>
            <a:r>
              <a:rPr lang="en-US" altLang="en-US" dirty="0"/>
              <a:t>;</a:t>
            </a:r>
          </a:p>
          <a:p>
            <a:endParaRPr lang="en-US" altLang="en-US" dirty="0"/>
          </a:p>
          <a:p>
            <a:r>
              <a:rPr lang="en-US" altLang="en-US" dirty="0"/>
              <a:t>  if (fork() == 0) {</a:t>
            </a:r>
          </a:p>
          <a:p>
            <a:r>
              <a:rPr lang="en-US" altLang="en-US" dirty="0"/>
              <a:t>    </a:t>
            </a:r>
            <a:r>
              <a:rPr lang="en-US" altLang="en-US" dirty="0" err="1"/>
              <a:t>printf</a:t>
            </a:r>
            <a:r>
              <a:rPr lang="en-US" altLang="en-US" dirty="0"/>
              <a:t>("I am the child process, </a:t>
            </a:r>
            <a:r>
              <a:rPr lang="en-US" altLang="en-US" dirty="0" err="1"/>
              <a:t>pid</a:t>
            </a:r>
            <a:r>
              <a:rPr lang="en-US" altLang="en-US" dirty="0"/>
              <a:t> = %d\n", </a:t>
            </a:r>
            <a:r>
              <a:rPr lang="en-US" altLang="en-US" dirty="0" err="1"/>
              <a:t>getpid</a:t>
            </a:r>
            <a:r>
              <a:rPr lang="en-US" altLang="en-US" dirty="0"/>
              <a:t>());</a:t>
            </a:r>
          </a:p>
          <a:p>
            <a:r>
              <a:rPr lang="en-US" altLang="en-US" dirty="0"/>
              <a:t>    exit(10);</a:t>
            </a:r>
          </a:p>
          <a:p>
            <a:r>
              <a:rPr lang="en-US" altLang="en-US" dirty="0"/>
              <a:t>  } else {</a:t>
            </a:r>
          </a:p>
          <a:p>
            <a:r>
              <a:rPr lang="en-US" altLang="en-US" dirty="0"/>
              <a:t>    </a:t>
            </a:r>
            <a:r>
              <a:rPr lang="en-US" altLang="en-US" dirty="0" err="1"/>
              <a:t>pid</a:t>
            </a:r>
            <a:r>
              <a:rPr lang="en-US" altLang="en-US" dirty="0"/>
              <a:t> = wait(&amp;stat);</a:t>
            </a:r>
          </a:p>
          <a:p>
            <a:r>
              <a:rPr lang="en-US" altLang="en-US" dirty="0"/>
              <a:t>    </a:t>
            </a:r>
            <a:r>
              <a:rPr lang="en-US" altLang="en-US" dirty="0" err="1"/>
              <a:t>printf</a:t>
            </a:r>
            <a:r>
              <a:rPr lang="en-US" altLang="en-US" dirty="0"/>
              <a:t>("child </a:t>
            </a:r>
            <a:r>
              <a:rPr lang="en-US" altLang="en-US" dirty="0" err="1"/>
              <a:t>pid</a:t>
            </a:r>
            <a:r>
              <a:rPr lang="en-US" altLang="en-US" dirty="0"/>
              <a:t> = %d, status = %d\n", </a:t>
            </a:r>
            <a:r>
              <a:rPr lang="en-US" altLang="en-US" dirty="0" err="1"/>
              <a:t>pid</a:t>
            </a:r>
            <a:r>
              <a:rPr lang="en-US" altLang="en-US" dirty="0"/>
              <a:t>, WEXITSTATUS(stat));</a:t>
            </a:r>
          </a:p>
          <a:p>
            <a:r>
              <a:rPr lang="en-US" altLang="en-US" dirty="0"/>
              <a:t>  }</a:t>
            </a:r>
          </a:p>
          <a:p>
            <a:r>
              <a:rPr lang="en-US" altLang="en-US" dirty="0"/>
              <a:t>}</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2CD324A-8C4F-4914-9817-F230DFEDB404}" type="slidenum">
              <a:rPr lang="en-US" altLang="en-US" sz="1200" smtClean="0"/>
              <a:pPr eaLnBrk="1" hangingPunct="1"/>
              <a:t>18</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19</a:t>
            </a:fld>
            <a:endParaRPr lang="en-US"/>
          </a:p>
        </p:txBody>
      </p:sp>
    </p:spTree>
    <p:extLst>
      <p:ext uri="{BB962C8B-B14F-4D97-AF65-F5344CB8AC3E}">
        <p14:creationId xmlns:p14="http://schemas.microsoft.com/office/powerpoint/2010/main" val="1476554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20</a:t>
            </a:fld>
            <a:endParaRPr lang="en-US"/>
          </a:p>
        </p:txBody>
      </p:sp>
    </p:spTree>
    <p:extLst>
      <p:ext uri="{BB962C8B-B14F-4D97-AF65-F5344CB8AC3E}">
        <p14:creationId xmlns:p14="http://schemas.microsoft.com/office/powerpoint/2010/main" val="587887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55000" lnSpcReduction="20000"/>
          </a:bodyPr>
          <a:lstStyle/>
          <a:p>
            <a:r>
              <a:rPr lang="en-US" altLang="en-US" dirty="0"/>
              <a:t>#include &lt;</a:t>
            </a:r>
            <a:r>
              <a:rPr lang="en-US" altLang="en-US" dirty="0" err="1"/>
              <a:t>stdio.h</a:t>
            </a:r>
            <a:r>
              <a:rPr lang="en-US" altLang="en-US" dirty="0"/>
              <a:t>&gt;</a:t>
            </a:r>
          </a:p>
          <a:p>
            <a:r>
              <a:rPr lang="en-US" altLang="en-US" dirty="0"/>
              <a:t>#include &lt;</a:t>
            </a:r>
            <a:r>
              <a:rPr lang="en-US" altLang="en-US" dirty="0" err="1"/>
              <a:t>stdlib.h</a:t>
            </a:r>
            <a:r>
              <a:rPr lang="en-US" altLang="en-US" dirty="0"/>
              <a:t>&gt;</a:t>
            </a:r>
          </a:p>
          <a:p>
            <a:r>
              <a:rPr lang="en-US" altLang="en-US" dirty="0"/>
              <a:t>#include &lt;</a:t>
            </a:r>
            <a:r>
              <a:rPr lang="en-US" altLang="en-US" dirty="0" err="1"/>
              <a:t>unistd.h</a:t>
            </a:r>
            <a:r>
              <a:rPr lang="en-US" altLang="en-US" dirty="0"/>
              <a:t>&gt;</a:t>
            </a:r>
          </a:p>
          <a:p>
            <a:r>
              <a:rPr lang="en-US" altLang="en-US" dirty="0"/>
              <a:t>#include &lt;sys/</a:t>
            </a:r>
            <a:r>
              <a:rPr lang="en-US" altLang="en-US" dirty="0" err="1"/>
              <a:t>wait.h</a:t>
            </a:r>
            <a:r>
              <a:rPr lang="en-US" altLang="en-US" dirty="0"/>
              <a:t>&gt;</a:t>
            </a:r>
          </a:p>
          <a:p>
            <a:r>
              <a:rPr lang="en-US" altLang="en-US" dirty="0"/>
              <a:t>#include &lt;sys/</a:t>
            </a:r>
            <a:r>
              <a:rPr lang="en-US" altLang="en-US" dirty="0" err="1"/>
              <a:t>types.h</a:t>
            </a:r>
            <a:r>
              <a:rPr lang="en-US" altLang="en-US" dirty="0"/>
              <a:t>&gt;</a:t>
            </a:r>
          </a:p>
          <a:p>
            <a:endParaRPr lang="en-US" altLang="en-US" dirty="0"/>
          </a:p>
          <a:p>
            <a:r>
              <a:rPr lang="en-US" altLang="en-US" dirty="0"/>
              <a:t>int main(int </a:t>
            </a:r>
            <a:r>
              <a:rPr lang="en-US" altLang="en-US" dirty="0" err="1"/>
              <a:t>argc</a:t>
            </a:r>
            <a:r>
              <a:rPr lang="en-US" altLang="en-US" dirty="0"/>
              <a:t>, char* </a:t>
            </a:r>
            <a:r>
              <a:rPr lang="en-US" altLang="en-US" dirty="0" err="1"/>
              <a:t>argv</a:t>
            </a:r>
            <a:r>
              <a:rPr lang="en-US" altLang="en-US" dirty="0"/>
              <a:t>[])</a:t>
            </a:r>
          </a:p>
          <a:p>
            <a:r>
              <a:rPr lang="en-US" altLang="en-US" dirty="0"/>
              <a:t>{</a:t>
            </a:r>
          </a:p>
          <a:p>
            <a:r>
              <a:rPr lang="en-US" altLang="en-US" dirty="0"/>
              <a:t>	int </a:t>
            </a:r>
            <a:r>
              <a:rPr lang="en-US" altLang="en-US" dirty="0" err="1"/>
              <a:t>pid</a:t>
            </a:r>
            <a:r>
              <a:rPr lang="en-US" altLang="en-US" dirty="0"/>
              <a:t>;</a:t>
            </a:r>
          </a:p>
          <a:p>
            <a:r>
              <a:rPr lang="en-US" altLang="en-US" dirty="0"/>
              <a:t>	int stat;</a:t>
            </a:r>
          </a:p>
          <a:p>
            <a:endParaRPr lang="en-US" altLang="en-US" dirty="0"/>
          </a:p>
          <a:p>
            <a:r>
              <a:rPr lang="en-US" altLang="en-US" dirty="0"/>
              <a:t>	if (</a:t>
            </a:r>
            <a:r>
              <a:rPr lang="en-US" altLang="en-US" dirty="0" err="1"/>
              <a:t>argc</a:t>
            </a:r>
            <a:r>
              <a:rPr lang="en-US" altLang="en-US" dirty="0"/>
              <a:t> &lt; 2) {</a:t>
            </a:r>
          </a:p>
          <a:p>
            <a:r>
              <a:rPr lang="en-US" altLang="en-US" dirty="0"/>
              <a:t>		</a:t>
            </a:r>
            <a:r>
              <a:rPr lang="en-US" altLang="en-US" dirty="0" err="1"/>
              <a:t>printf</a:t>
            </a:r>
            <a:r>
              <a:rPr lang="en-US" altLang="en-US" dirty="0"/>
              <a:t>("Usage: </a:t>
            </a:r>
            <a:r>
              <a:rPr lang="en-US" altLang="en-US" dirty="0" err="1"/>
              <a:t>a.out</a:t>
            </a:r>
            <a:r>
              <a:rPr lang="en-US" altLang="en-US" dirty="0"/>
              <a:t> command\n");</a:t>
            </a:r>
          </a:p>
          <a:p>
            <a:r>
              <a:rPr lang="en-US" altLang="en-US" dirty="0"/>
              <a:t>		exit(0);</a:t>
            </a:r>
          </a:p>
          <a:p>
            <a:r>
              <a:rPr lang="en-US" altLang="en-US" dirty="0"/>
              <a:t>	}</a:t>
            </a:r>
          </a:p>
          <a:p>
            <a:endParaRPr lang="en-US" altLang="en-US" dirty="0"/>
          </a:p>
          <a:p>
            <a:r>
              <a:rPr lang="en-US" altLang="en-US" dirty="0"/>
              <a:t>	if (fork() == 0) {</a:t>
            </a:r>
          </a:p>
          <a:p>
            <a:r>
              <a:rPr lang="en-US" altLang="en-US" dirty="0"/>
              <a:t>		/* if (</a:t>
            </a:r>
            <a:r>
              <a:rPr lang="en-US" altLang="en-US" dirty="0" err="1"/>
              <a:t>execv</a:t>
            </a:r>
            <a:r>
              <a:rPr lang="en-US" altLang="en-US" dirty="0"/>
              <a:t>(</a:t>
            </a:r>
            <a:r>
              <a:rPr lang="en-US" altLang="en-US" dirty="0" err="1"/>
              <a:t>argv</a:t>
            </a:r>
            <a:r>
              <a:rPr lang="en-US" altLang="en-US" dirty="0"/>
              <a:t>[1], &amp;</a:t>
            </a:r>
            <a:r>
              <a:rPr lang="en-US" altLang="en-US" dirty="0" err="1"/>
              <a:t>argv</a:t>
            </a:r>
            <a:r>
              <a:rPr lang="en-US" altLang="en-US" dirty="0"/>
              <a:t>[1]) == -1) exit(19); */</a:t>
            </a:r>
          </a:p>
          <a:p>
            <a:r>
              <a:rPr lang="en-US" altLang="en-US" dirty="0"/>
              <a:t>		if (</a:t>
            </a:r>
            <a:r>
              <a:rPr lang="en-US" altLang="en-US" dirty="0" err="1"/>
              <a:t>execv</a:t>
            </a:r>
            <a:r>
              <a:rPr lang="en-US" altLang="en-US" dirty="0"/>
              <a:t>(</a:t>
            </a:r>
            <a:r>
              <a:rPr lang="en-US" altLang="en-US" dirty="0" err="1"/>
              <a:t>argv</a:t>
            </a:r>
            <a:r>
              <a:rPr lang="en-US" altLang="en-US" dirty="0"/>
              <a:t>[1], &amp;</a:t>
            </a:r>
            <a:r>
              <a:rPr lang="en-US" altLang="en-US" dirty="0" err="1"/>
              <a:t>argv</a:t>
            </a:r>
            <a:r>
              <a:rPr lang="en-US" altLang="en-US" dirty="0"/>
              <a:t>[1]) == -1) exit(-1);</a:t>
            </a:r>
          </a:p>
          <a:p>
            <a:endParaRPr lang="en-US" altLang="en-US" dirty="0"/>
          </a:p>
          <a:p>
            <a:r>
              <a:rPr lang="en-US" altLang="en-US" dirty="0"/>
              <a:t>		</a:t>
            </a:r>
            <a:r>
              <a:rPr lang="en-US" altLang="en-US" dirty="0" err="1"/>
              <a:t>printf</a:t>
            </a:r>
            <a:r>
              <a:rPr lang="en-US" altLang="en-US" dirty="0"/>
              <a:t>("</a:t>
            </a:r>
            <a:r>
              <a:rPr lang="en-US" altLang="en-US" dirty="0" err="1"/>
              <a:t>abcde</a:t>
            </a:r>
            <a:r>
              <a:rPr lang="en-US" altLang="en-US" dirty="0"/>
              <a:t>\n");</a:t>
            </a:r>
          </a:p>
          <a:p>
            <a:endParaRPr lang="en-US" altLang="en-US" dirty="0"/>
          </a:p>
          <a:p>
            <a:r>
              <a:rPr lang="en-US" altLang="en-US" dirty="0"/>
              <a:t>	} else {</a:t>
            </a:r>
          </a:p>
          <a:p>
            <a:r>
              <a:rPr lang="en-US" altLang="en-US" dirty="0"/>
              <a:t>		</a:t>
            </a:r>
            <a:r>
              <a:rPr lang="en-US" altLang="en-US" dirty="0" err="1"/>
              <a:t>pid</a:t>
            </a:r>
            <a:r>
              <a:rPr lang="en-US" altLang="en-US" dirty="0"/>
              <a:t> = wait(&amp;stat);</a:t>
            </a:r>
          </a:p>
          <a:p>
            <a:r>
              <a:rPr lang="en-US" altLang="en-US" dirty="0"/>
              <a:t>		if (!WIFEXITED(stat)) {</a:t>
            </a:r>
          </a:p>
          <a:p>
            <a:r>
              <a:rPr lang="en-US" altLang="en-US" dirty="0"/>
              <a:t>			</a:t>
            </a:r>
            <a:r>
              <a:rPr lang="en-US" altLang="en-US" dirty="0" err="1"/>
              <a:t>printf</a:t>
            </a:r>
            <a:r>
              <a:rPr lang="en-US" altLang="en-US" dirty="0"/>
              <a:t>("command failed\n");</a:t>
            </a:r>
          </a:p>
          <a:p>
            <a:r>
              <a:rPr lang="en-US" altLang="en-US" dirty="0"/>
              <a:t>		} else </a:t>
            </a:r>
          </a:p>
          <a:p>
            <a:r>
              <a:rPr lang="en-US" altLang="en-US" dirty="0"/>
              <a:t>			</a:t>
            </a:r>
            <a:r>
              <a:rPr lang="en-US" altLang="en-US" dirty="0" err="1"/>
              <a:t>printf</a:t>
            </a:r>
            <a:r>
              <a:rPr lang="en-US" altLang="en-US" dirty="0"/>
              <a:t>("child </a:t>
            </a:r>
            <a:r>
              <a:rPr lang="en-US" altLang="en-US" dirty="0" err="1"/>
              <a:t>pid</a:t>
            </a:r>
            <a:r>
              <a:rPr lang="en-US" altLang="en-US" dirty="0"/>
              <a:t> = %d, status = %d\n", </a:t>
            </a:r>
            <a:r>
              <a:rPr lang="en-US" altLang="en-US" dirty="0" err="1"/>
              <a:t>pid</a:t>
            </a:r>
            <a:r>
              <a:rPr lang="en-US" altLang="en-US" dirty="0"/>
              <a:t>, WEXITSTATUS(stat));</a:t>
            </a:r>
          </a:p>
          <a:p>
            <a:r>
              <a:rPr lang="en-US" altLang="en-US" dirty="0"/>
              <a:t>	}</a:t>
            </a:r>
          </a:p>
          <a:p>
            <a:r>
              <a:rPr lang="en-US" altLang="en-US" dirty="0"/>
              <a:t>	return(EXIT_SUCCESS);</a:t>
            </a:r>
          </a:p>
          <a:p>
            <a:r>
              <a:rPr lang="en-US" altLang="en-US" dirty="0"/>
              <a:t>}</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45BD2BA-C401-4E7B-8197-4F12EC6823D4}" type="slidenum">
              <a:rPr lang="en-US" altLang="en-US" sz="1200" smtClean="0"/>
              <a:pPr eaLnBrk="1" hangingPunct="1"/>
              <a:t>21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2</a:t>
            </a:fld>
            <a:endParaRPr lang="en-US"/>
          </a:p>
        </p:txBody>
      </p:sp>
    </p:spTree>
    <p:extLst>
      <p:ext uri="{BB962C8B-B14F-4D97-AF65-F5344CB8AC3E}">
        <p14:creationId xmlns:p14="http://schemas.microsoft.com/office/powerpoint/2010/main" val="91045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l">
              <a:buFont typeface="+mj-lt"/>
              <a:buAutoNum type="arabicPeriod"/>
            </a:pPr>
            <a:r>
              <a:rPr lang="en-US" b="0" i="0" dirty="0" err="1">
                <a:solidFill>
                  <a:srgbClr val="ECECEC"/>
                </a:solidFill>
                <a:effectLst/>
                <a:latin typeface="Söhne"/>
              </a:rPr>
              <a:t>execv</a:t>
            </a:r>
            <a:r>
              <a:rPr lang="en-US" b="0" i="0" dirty="0">
                <a:solidFill>
                  <a:srgbClr val="ECECEC"/>
                </a:solidFill>
                <a:effectLst/>
                <a:latin typeface="Söhne"/>
              </a:rPr>
              <a:t>() is part of the exec() family of functions in UNIX-like systems. It replaces the current process image with a new process image specified by a path and argument vector. Essentially, it allows a running process to execute a different program within the same process </a:t>
            </a:r>
            <a:r>
              <a:rPr lang="en-US" b="0" i="0" dirty="0" err="1">
                <a:solidFill>
                  <a:srgbClr val="ECECEC"/>
                </a:solidFill>
                <a:effectLst/>
                <a:latin typeface="Söhne"/>
              </a:rPr>
              <a:t>space.execv</a:t>
            </a:r>
            <a:r>
              <a:rPr lang="en-US" b="0" i="0" dirty="0">
                <a:solidFill>
                  <a:srgbClr val="ECECEC"/>
                </a:solidFill>
                <a:effectLst/>
                <a:latin typeface="Söhne"/>
              </a:rPr>
              <a:t>() does not return a value if it succeeds because the current process image is completely replaced by the new program. If </a:t>
            </a:r>
            <a:r>
              <a:rPr lang="en-US" b="0" i="0" dirty="0" err="1">
                <a:solidFill>
                  <a:srgbClr val="ECECEC"/>
                </a:solidFill>
                <a:effectLst/>
                <a:latin typeface="Söhne"/>
              </a:rPr>
              <a:t>execv</a:t>
            </a:r>
            <a:r>
              <a:rPr lang="en-US" b="0" i="0" dirty="0">
                <a:solidFill>
                  <a:srgbClr val="ECECEC"/>
                </a:solidFill>
                <a:effectLst/>
                <a:latin typeface="Söhne"/>
              </a:rPr>
              <a:t>() fails, it returns -1 and sets the global variable </a:t>
            </a:r>
            <a:r>
              <a:rPr lang="en-US" b="0" i="0" dirty="0" err="1">
                <a:solidFill>
                  <a:srgbClr val="ECECEC"/>
                </a:solidFill>
                <a:effectLst/>
                <a:latin typeface="Söhne"/>
              </a:rPr>
              <a:t>errno</a:t>
            </a:r>
            <a:r>
              <a:rPr lang="en-US" b="0" i="0" dirty="0">
                <a:solidFill>
                  <a:srgbClr val="ECECEC"/>
                </a:solidFill>
                <a:effectLst/>
                <a:latin typeface="Söhne"/>
              </a:rPr>
              <a:t> to indicate the error. The most common reasons for failure are an invalid path or insufficient permissions to execute the target program.</a:t>
            </a:r>
          </a:p>
          <a:p>
            <a:pPr algn="l">
              <a:buFont typeface="+mj-lt"/>
              <a:buAutoNum type="arabicPeriod"/>
            </a:pPr>
            <a:r>
              <a:rPr lang="en-US" b="0" i="0" dirty="0">
                <a:solidFill>
                  <a:srgbClr val="ECECEC"/>
                </a:solidFill>
                <a:effectLst/>
                <a:latin typeface="Söhne"/>
              </a:rPr>
              <a:t>exit does initiate the termination of a process, and part of this includes cleaning up resources used by the process. However, the process descriptor remains in the system (as a "zombie" process) until the parent process retrieves the child's exit status using wait() or </a:t>
            </a:r>
            <a:r>
              <a:rPr lang="en-US" b="0" i="0" dirty="0" err="1">
                <a:solidFill>
                  <a:srgbClr val="ECECEC"/>
                </a:solidFill>
                <a:effectLst/>
                <a:latin typeface="Söhne"/>
              </a:rPr>
              <a:t>waitpid</a:t>
            </a:r>
            <a:r>
              <a:rPr lang="en-US" b="0" i="0" dirty="0">
                <a:solidFill>
                  <a:srgbClr val="ECECEC"/>
                </a:solidFill>
                <a:effectLst/>
                <a:latin typeface="Söhne"/>
              </a:rPr>
              <a:t>(). This is because the kernel needs to keep around the exit status and some minimal information about the process until the parent acknowledges its termination.</a:t>
            </a:r>
          </a:p>
          <a:p>
            <a:pPr algn="l">
              <a:buFont typeface="+mj-lt"/>
              <a:buAutoNum type="arabicPeriod"/>
            </a:pPr>
            <a:r>
              <a:rPr lang="en-US" b="0" i="0" dirty="0">
                <a:solidFill>
                  <a:srgbClr val="ECECEC"/>
                </a:solidFill>
                <a:effectLst/>
                <a:latin typeface="Söhne"/>
              </a:rPr>
              <a:t>Yes, a parent process can tell if its child process terminated normally by using wait() or </a:t>
            </a:r>
            <a:r>
              <a:rPr lang="en-US" b="0" i="0" dirty="0" err="1">
                <a:solidFill>
                  <a:srgbClr val="ECECEC"/>
                </a:solidFill>
                <a:effectLst/>
                <a:latin typeface="Söhne"/>
              </a:rPr>
              <a:t>waitpid</a:t>
            </a:r>
            <a:r>
              <a:rPr lang="en-US" b="0" i="0" dirty="0">
                <a:solidFill>
                  <a:srgbClr val="ECECEC"/>
                </a:solidFill>
                <a:effectLst/>
                <a:latin typeface="Söhne"/>
              </a:rPr>
              <a:t>() and then checking the exit status. If the child terminated normally, WIFEXITED(status) will return true, and WEXITSTATUS(status) will return the exit code of the child.</a:t>
            </a:r>
          </a:p>
          <a:p>
            <a:pPr algn="l">
              <a:buFont typeface="+mj-lt"/>
              <a:buAutoNum type="arabicPeriod"/>
            </a:pPr>
            <a:r>
              <a:rPr lang="en-US" b="0" i="0" dirty="0">
                <a:solidFill>
                  <a:srgbClr val="ECECEC"/>
                </a:solidFill>
                <a:effectLst/>
                <a:latin typeface="Söhne"/>
              </a:rPr>
              <a:t>It's more complex for a child process to detect the status of its parent. Normally, if a parent process terminates, all of its child processes are adopted by the </a:t>
            </a:r>
            <a:r>
              <a:rPr lang="en-US" b="0" i="0" dirty="0" err="1">
                <a:solidFill>
                  <a:srgbClr val="ECECEC"/>
                </a:solidFill>
                <a:effectLst/>
                <a:latin typeface="Söhne"/>
              </a:rPr>
              <a:t>init</a:t>
            </a:r>
            <a:r>
              <a:rPr lang="en-US" b="0" i="0" dirty="0">
                <a:solidFill>
                  <a:srgbClr val="ECECEC"/>
                </a:solidFill>
                <a:effectLst/>
                <a:latin typeface="Söhne"/>
              </a:rPr>
              <a:t> process (or another designated process). Child processes can sometimes infer something has happened to the parent process if certain resources become unavailable or if signals like SIGHUP are received. However, there's no direct mechanism like wait() for a child to check the parent's status.</a:t>
            </a:r>
          </a:p>
          <a:p>
            <a:endParaRPr lang="en-US" dirty="0"/>
          </a:p>
        </p:txBody>
      </p:sp>
      <p:sp>
        <p:nvSpPr>
          <p:cNvPr id="4" name="Slide Number Placeholder 3"/>
          <p:cNvSpPr>
            <a:spLocks noGrp="1"/>
          </p:cNvSpPr>
          <p:nvPr>
            <p:ph type="sldNum" sz="quarter" idx="5"/>
          </p:nvPr>
        </p:nvSpPr>
        <p:spPr/>
        <p:txBody>
          <a:bodyPr/>
          <a:lstStyle/>
          <a:p>
            <a:pPr>
              <a:defRPr/>
            </a:pPr>
            <a:fld id="{55B35B40-0573-4C4D-A3B7-0B188953A507}" type="slidenum">
              <a:rPr lang="en-US" smtClean="0"/>
              <a:pPr>
                <a:defRPr/>
              </a:pPr>
              <a:t>22</a:t>
            </a:fld>
            <a:endParaRPr lang="en-US"/>
          </a:p>
        </p:txBody>
      </p:sp>
    </p:spTree>
    <p:extLst>
      <p:ext uri="{BB962C8B-B14F-4D97-AF65-F5344CB8AC3E}">
        <p14:creationId xmlns:p14="http://schemas.microsoft.com/office/powerpoint/2010/main" val="220171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4</a:t>
            </a:fld>
            <a:endParaRPr lang="en-US"/>
          </a:p>
        </p:txBody>
      </p:sp>
    </p:spTree>
    <p:extLst>
      <p:ext uri="{BB962C8B-B14F-4D97-AF65-F5344CB8AC3E}">
        <p14:creationId xmlns:p14="http://schemas.microsoft.com/office/powerpoint/2010/main" val="320898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5</a:t>
            </a:fld>
            <a:endParaRPr lang="en-US"/>
          </a:p>
        </p:txBody>
      </p:sp>
    </p:spTree>
    <p:extLst>
      <p:ext uri="{BB962C8B-B14F-4D97-AF65-F5344CB8AC3E}">
        <p14:creationId xmlns:p14="http://schemas.microsoft.com/office/powerpoint/2010/main" val="271635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r>
              <a:rPr lang="en-US" altLang="en-US" dirty="0"/>
              <a:t>1)Text segment, consisting of the machine instructions that the CPU executes. Usually, the text segment is sharable so that only a single copy needs to be in memory for frequently executed programs, such as text editors, the C compiler, the shells, and so on. Also, the text segment is often read-only, to prevent a program from accidentally modifying its instructions.</a:t>
            </a:r>
          </a:p>
          <a:p>
            <a:pPr eaLnBrk="1" hangingPunct="1"/>
            <a:r>
              <a:rPr lang="en-US" altLang="en-US" dirty="0"/>
              <a:t>2)Initialized data segment, usually called simply the data segment, containing variables that are specifically initialized in the program. For example, the C declaration</a:t>
            </a:r>
          </a:p>
          <a:p>
            <a:pPr eaLnBrk="1" hangingPunct="1"/>
            <a:r>
              <a:rPr lang="en-US" altLang="en-US" dirty="0"/>
              <a:t>   int   </a:t>
            </a:r>
            <a:r>
              <a:rPr lang="en-US" altLang="en-US" dirty="0" err="1"/>
              <a:t>maxcount</a:t>
            </a:r>
            <a:r>
              <a:rPr lang="en-US" altLang="en-US" dirty="0"/>
              <a:t> = 99;</a:t>
            </a:r>
          </a:p>
          <a:p>
            <a:pPr eaLnBrk="1" hangingPunct="1"/>
            <a:r>
              <a:rPr lang="en-US" altLang="en-US" dirty="0"/>
              <a:t>appearing outside any function causes this variable to be stored in the initialized data segment with its initial value.</a:t>
            </a:r>
          </a:p>
          <a:p>
            <a:pPr eaLnBrk="1" hangingPunct="1"/>
            <a:r>
              <a:rPr lang="en-US" altLang="en-US" dirty="0"/>
              <a:t>3)Uninitialized data segment, often called the ‘‘</a:t>
            </a:r>
            <a:r>
              <a:rPr lang="en-US" altLang="en-US" dirty="0" err="1"/>
              <a:t>bss</a:t>
            </a:r>
            <a:r>
              <a:rPr lang="en-US" altLang="en-US" dirty="0"/>
              <a:t>’’ segment, named after an ancient assembler operator that stood for ‘‘block started by symbol.’’ Data in this segment is initialized by the kernel to arithmetic 0 or null pointers before the program starts executing. The C declaration</a:t>
            </a:r>
          </a:p>
          <a:p>
            <a:pPr eaLnBrk="1" hangingPunct="1"/>
            <a:r>
              <a:rPr lang="en-US" altLang="en-US" dirty="0"/>
              <a:t>   long   sum[1000];</a:t>
            </a:r>
          </a:p>
          <a:p>
            <a:pPr eaLnBrk="1" hangingPunct="1"/>
            <a:r>
              <a:rPr lang="en-US" altLang="en-US" dirty="0"/>
              <a:t>appearing outside any function causes this variable to be stored in the uninitialized data segment.</a:t>
            </a:r>
          </a:p>
          <a:p>
            <a:pPr eaLnBrk="1" hangingPunct="1"/>
            <a:r>
              <a:rPr lang="en-US" altLang="en-US" dirty="0"/>
              <a:t>4)Stack,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This is how recursive functions in C can work. Each time a recursive function calls itself, a new stack frame is used, so one set of variables doesn’t interfere with the variables from another instance of the function.</a:t>
            </a:r>
          </a:p>
          <a:p>
            <a:pPr eaLnBrk="1" hangingPunct="1"/>
            <a:r>
              <a:rPr lang="en-US" altLang="en-US" dirty="0"/>
              <a:t>5)Heap, where dynamic memory allocation usually takes place. Historically, the heap has been located between the uninitialized data and the stack.</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1A5DEB-9746-4F3B-AE1B-890268E34712}" type="slidenum">
              <a:rPr lang="en-US" altLang="en-US" sz="1200" smtClean="0"/>
              <a:pPr eaLnBrk="1" hangingPunct="1"/>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70F23E8-B9FB-4CA6-8FE3-02502A19FA62}" type="slidenum">
              <a:rPr lang="en-US" altLang="en-US" sz="1200" smtClean="0"/>
              <a:pPr eaLnBrk="1" hangingPunct="1"/>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8</a:t>
            </a:fld>
            <a:endParaRPr lang="en-US"/>
          </a:p>
        </p:txBody>
      </p:sp>
    </p:spTree>
    <p:extLst>
      <p:ext uri="{BB962C8B-B14F-4D97-AF65-F5344CB8AC3E}">
        <p14:creationId xmlns:p14="http://schemas.microsoft.com/office/powerpoint/2010/main" val="186021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An existing process can create a new one by calling the fork function.</a:t>
            </a:r>
          </a:p>
          <a:p>
            <a:r>
              <a:rPr lang="en-US" altLang="en-US" dirty="0"/>
              <a:t>The new process created by fork is called the child process. This function is called once but returns twice. The only difference in the returns is that the return value in the child is 0, whereas the return value in the parent is the process ID of the new child. The reason the child’s process ID is returned to the parent is that a process can have more than one child, and there is no function that allows a process to obtain the process IDs of its children. The reason fork returns 0 to the child is that a process can have only a single parent, and the child can always call </a:t>
            </a:r>
            <a:r>
              <a:rPr lang="en-US" altLang="en-US" dirty="0" err="1"/>
              <a:t>getppid</a:t>
            </a:r>
            <a:r>
              <a:rPr lang="en-US" altLang="en-US" dirty="0"/>
              <a:t> to obtain the process ID of its parent. (Process ID 0 is reserved for use by the kernel, so it’s not possible for 0 to be the process ID of a child.)</a:t>
            </a:r>
          </a:p>
          <a:p>
            <a:r>
              <a:rPr lang="en-US" altLang="en-US" dirty="0"/>
              <a:t>Both the child and the parent continue executing with the instruction that follows the call to fork. The child is a copy of the parent. For example, the child gets a copy of the parent’s data space, heap, and stack. Note that this is a copy for the child; the parent and the child do not share these portions of memory.</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86D7EC-BF23-4934-9AC3-F5BA67EB50B2}" type="slidenum">
              <a:rPr lang="en-US" altLang="en-US" sz="1200" smtClean="0"/>
              <a:pPr eaLnBrk="1" hangingPunct="1"/>
              <a:t>10</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Example 2.c</a:t>
            </a:r>
          </a:p>
          <a:p>
            <a:endParaRPr lang="en-US" dirty="0"/>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unistd.h</a:t>
            </a:r>
            <a:r>
              <a:rPr lang="en-US" dirty="0"/>
              <a:t>&gt;</a:t>
            </a:r>
          </a:p>
          <a:p>
            <a:r>
              <a:rPr lang="en-US" dirty="0"/>
              <a:t>#include &lt;sys/</a:t>
            </a:r>
            <a:r>
              <a:rPr lang="en-US" dirty="0" err="1"/>
              <a:t>types.h</a:t>
            </a:r>
            <a:r>
              <a:rPr lang="en-US" dirty="0"/>
              <a:t>&gt;</a:t>
            </a:r>
          </a:p>
          <a:p>
            <a:endParaRPr lang="en-US" dirty="0"/>
          </a:p>
          <a:p>
            <a:r>
              <a:rPr lang="en-US" dirty="0"/>
              <a:t>int main() </a:t>
            </a:r>
          </a:p>
          <a:p>
            <a:r>
              <a:rPr lang="en-US" dirty="0"/>
              <a:t>{</a:t>
            </a:r>
          </a:p>
          <a:p>
            <a:r>
              <a:rPr lang="en-US" dirty="0"/>
              <a:t>  </a:t>
            </a:r>
            <a:r>
              <a:rPr lang="en-US" dirty="0" err="1"/>
              <a:t>pid_t</a:t>
            </a:r>
            <a:r>
              <a:rPr lang="en-US" dirty="0"/>
              <a:t> ret;</a:t>
            </a:r>
          </a:p>
          <a:p>
            <a:endParaRPr lang="en-US" dirty="0"/>
          </a:p>
          <a:p>
            <a:r>
              <a:rPr lang="en-US" dirty="0"/>
              <a:t>  if ((ret = fork()) == 0) {</a:t>
            </a:r>
          </a:p>
          <a:p>
            <a:r>
              <a:rPr lang="en-US" dirty="0"/>
              <a:t>    </a:t>
            </a:r>
            <a:r>
              <a:rPr lang="en-US" dirty="0" err="1"/>
              <a:t>printf</a:t>
            </a:r>
            <a:r>
              <a:rPr lang="en-US" dirty="0"/>
              <a:t>("I am the child process, </a:t>
            </a:r>
            <a:r>
              <a:rPr lang="en-US" dirty="0" err="1"/>
              <a:t>pid</a:t>
            </a:r>
            <a:r>
              <a:rPr lang="en-US" dirty="0"/>
              <a:t> = %d, parent </a:t>
            </a:r>
            <a:r>
              <a:rPr lang="en-US" dirty="0" err="1"/>
              <a:t>pid</a:t>
            </a:r>
            <a:r>
              <a:rPr lang="en-US" dirty="0"/>
              <a:t> = %d\n", </a:t>
            </a:r>
            <a:r>
              <a:rPr lang="en-US" dirty="0" err="1"/>
              <a:t>getpid</a:t>
            </a:r>
            <a:r>
              <a:rPr lang="en-US" dirty="0"/>
              <a:t>(),</a:t>
            </a:r>
          </a:p>
          <a:p>
            <a:r>
              <a:rPr lang="en-US" dirty="0"/>
              <a:t>           </a:t>
            </a:r>
            <a:r>
              <a:rPr lang="en-US" dirty="0" err="1"/>
              <a:t>getppid</a:t>
            </a:r>
            <a:r>
              <a:rPr lang="en-US" dirty="0"/>
              <a:t>());</a:t>
            </a:r>
          </a:p>
          <a:p>
            <a:r>
              <a:rPr lang="en-US" dirty="0"/>
              <a:t>  } else {</a:t>
            </a:r>
          </a:p>
          <a:p>
            <a:r>
              <a:rPr lang="en-US" dirty="0"/>
              <a:t>    </a:t>
            </a:r>
            <a:r>
              <a:rPr lang="en-US" dirty="0" err="1"/>
              <a:t>printf</a:t>
            </a:r>
            <a:r>
              <a:rPr lang="en-US" dirty="0"/>
              <a:t>("I am the parent process, </a:t>
            </a:r>
            <a:r>
              <a:rPr lang="en-US" dirty="0" err="1"/>
              <a:t>pid</a:t>
            </a:r>
            <a:r>
              <a:rPr lang="en-US" dirty="0"/>
              <a:t> = %d, ret = %d\n", </a:t>
            </a:r>
            <a:r>
              <a:rPr lang="en-US" dirty="0" err="1"/>
              <a:t>getpid</a:t>
            </a:r>
            <a:r>
              <a:rPr lang="en-US" dirty="0"/>
              <a:t>(), ret);</a:t>
            </a:r>
          </a:p>
          <a:p>
            <a:r>
              <a:rPr lang="en-US" dirty="0"/>
              <a:t>  }</a:t>
            </a:r>
          </a:p>
          <a:p>
            <a:r>
              <a:rPr lang="en-US" dirty="0"/>
              <a:t>  return(EXIT_SUCCESS);</a:t>
            </a:r>
          </a:p>
          <a:p>
            <a:r>
              <a:rPr lang="en-US" dirty="0"/>
              <a:t>}</a:t>
            </a:r>
          </a:p>
        </p:txBody>
      </p:sp>
      <p:sp>
        <p:nvSpPr>
          <p:cNvPr id="4" name="Slide Number Placeholder 3"/>
          <p:cNvSpPr>
            <a:spLocks noGrp="1"/>
          </p:cNvSpPr>
          <p:nvPr>
            <p:ph type="sldNum" sz="quarter" idx="10"/>
          </p:nvPr>
        </p:nvSpPr>
        <p:spPr/>
        <p:txBody>
          <a:bodyPr/>
          <a:lstStyle/>
          <a:p>
            <a:pPr>
              <a:defRPr/>
            </a:pPr>
            <a:fld id="{55B35B40-0573-4C4D-A3B7-0B188953A507}" type="slidenum">
              <a:rPr lang="en-US" smtClean="0"/>
              <a:pPr>
                <a:defRPr/>
              </a:pPr>
              <a:t>11</a:t>
            </a:fld>
            <a:endParaRPr lang="en-US"/>
          </a:p>
        </p:txBody>
      </p:sp>
    </p:spTree>
    <p:extLst>
      <p:ext uri="{BB962C8B-B14F-4D97-AF65-F5344CB8AC3E}">
        <p14:creationId xmlns:p14="http://schemas.microsoft.com/office/powerpoint/2010/main" val="265424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AEA363-B67C-42F9-BE50-ECA9121D11C2}" type="slidenum">
              <a:rPr lang="en-US"/>
              <a:pPr>
                <a:defRPr/>
              </a:pPr>
              <a:t>‹#›</a:t>
            </a:fld>
            <a:endParaRPr lang="en-US"/>
          </a:p>
        </p:txBody>
      </p:sp>
    </p:spTree>
    <p:extLst>
      <p:ext uri="{BB962C8B-B14F-4D97-AF65-F5344CB8AC3E}">
        <p14:creationId xmlns:p14="http://schemas.microsoft.com/office/powerpoint/2010/main" val="326252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099C80-FF45-45BD-81D7-D00A96945274}" type="slidenum">
              <a:rPr lang="en-US"/>
              <a:pPr>
                <a:defRPr/>
              </a:pPr>
              <a:t>‹#›</a:t>
            </a:fld>
            <a:endParaRPr lang="en-US"/>
          </a:p>
        </p:txBody>
      </p:sp>
    </p:spTree>
    <p:extLst>
      <p:ext uri="{BB962C8B-B14F-4D97-AF65-F5344CB8AC3E}">
        <p14:creationId xmlns:p14="http://schemas.microsoft.com/office/powerpoint/2010/main" val="276013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0AC01C-7844-488E-86DA-32C11FEEFD48}" type="slidenum">
              <a:rPr lang="en-US"/>
              <a:pPr>
                <a:defRPr/>
              </a:pPr>
              <a:t>‹#›</a:t>
            </a:fld>
            <a:endParaRPr lang="en-US"/>
          </a:p>
        </p:txBody>
      </p:sp>
    </p:spTree>
    <p:extLst>
      <p:ext uri="{BB962C8B-B14F-4D97-AF65-F5344CB8AC3E}">
        <p14:creationId xmlns:p14="http://schemas.microsoft.com/office/powerpoint/2010/main" val="303654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E8CEC2-F57B-41BA-8FA5-9227561F8EAD}" type="slidenum">
              <a:rPr lang="en-US"/>
              <a:pPr>
                <a:defRPr/>
              </a:pPr>
              <a:t>‹#›</a:t>
            </a:fld>
            <a:endParaRPr lang="en-US"/>
          </a:p>
        </p:txBody>
      </p:sp>
    </p:spTree>
    <p:extLst>
      <p:ext uri="{BB962C8B-B14F-4D97-AF65-F5344CB8AC3E}">
        <p14:creationId xmlns:p14="http://schemas.microsoft.com/office/powerpoint/2010/main" val="229569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941444-3890-46EF-AC9D-0CB0F80D16D8}" type="slidenum">
              <a:rPr lang="en-US"/>
              <a:pPr>
                <a:defRPr/>
              </a:pPr>
              <a:t>‹#›</a:t>
            </a:fld>
            <a:endParaRPr lang="en-US"/>
          </a:p>
        </p:txBody>
      </p:sp>
    </p:spTree>
    <p:extLst>
      <p:ext uri="{BB962C8B-B14F-4D97-AF65-F5344CB8AC3E}">
        <p14:creationId xmlns:p14="http://schemas.microsoft.com/office/powerpoint/2010/main" val="374096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CBB9FE-F8F6-40E3-BF5A-93BAF3ECB95C}" type="slidenum">
              <a:rPr lang="en-US"/>
              <a:pPr>
                <a:defRPr/>
              </a:pPr>
              <a:t>‹#›</a:t>
            </a:fld>
            <a:endParaRPr lang="en-US"/>
          </a:p>
        </p:txBody>
      </p:sp>
    </p:spTree>
    <p:extLst>
      <p:ext uri="{BB962C8B-B14F-4D97-AF65-F5344CB8AC3E}">
        <p14:creationId xmlns:p14="http://schemas.microsoft.com/office/powerpoint/2010/main" val="405882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DE41F4-6E35-4395-82D4-C7D87C918A20}" type="slidenum">
              <a:rPr lang="en-US"/>
              <a:pPr>
                <a:defRPr/>
              </a:pPr>
              <a:t>‹#›</a:t>
            </a:fld>
            <a:endParaRPr lang="en-US"/>
          </a:p>
        </p:txBody>
      </p:sp>
    </p:spTree>
    <p:extLst>
      <p:ext uri="{BB962C8B-B14F-4D97-AF65-F5344CB8AC3E}">
        <p14:creationId xmlns:p14="http://schemas.microsoft.com/office/powerpoint/2010/main" val="423995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0BDE62D-491A-44AF-B2A9-29D8725AE509}" type="slidenum">
              <a:rPr lang="en-US"/>
              <a:pPr>
                <a:defRPr/>
              </a:pPr>
              <a:t>‹#›</a:t>
            </a:fld>
            <a:endParaRPr lang="en-US"/>
          </a:p>
        </p:txBody>
      </p:sp>
    </p:spTree>
    <p:extLst>
      <p:ext uri="{BB962C8B-B14F-4D97-AF65-F5344CB8AC3E}">
        <p14:creationId xmlns:p14="http://schemas.microsoft.com/office/powerpoint/2010/main" val="232171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E10032D-7B10-4803-9A59-0CB3CB366768}" type="slidenum">
              <a:rPr lang="en-US"/>
              <a:pPr>
                <a:defRPr/>
              </a:pPr>
              <a:t>‹#›</a:t>
            </a:fld>
            <a:endParaRPr lang="en-US"/>
          </a:p>
        </p:txBody>
      </p:sp>
    </p:spTree>
    <p:extLst>
      <p:ext uri="{BB962C8B-B14F-4D97-AF65-F5344CB8AC3E}">
        <p14:creationId xmlns:p14="http://schemas.microsoft.com/office/powerpoint/2010/main" val="180342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A8FFE3-3663-4173-8FA4-A1E477F3CA20}" type="slidenum">
              <a:rPr lang="en-US"/>
              <a:pPr>
                <a:defRPr/>
              </a:pPr>
              <a:t>‹#›</a:t>
            </a:fld>
            <a:endParaRPr lang="en-US"/>
          </a:p>
        </p:txBody>
      </p:sp>
    </p:spTree>
    <p:extLst>
      <p:ext uri="{BB962C8B-B14F-4D97-AF65-F5344CB8AC3E}">
        <p14:creationId xmlns:p14="http://schemas.microsoft.com/office/powerpoint/2010/main" val="328857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8C21EF-6E1E-4931-8FCC-4151C6D72671}" type="slidenum">
              <a:rPr lang="en-US"/>
              <a:pPr>
                <a:defRPr/>
              </a:pPr>
              <a:t>‹#›</a:t>
            </a:fld>
            <a:endParaRPr lang="en-US"/>
          </a:p>
        </p:txBody>
      </p:sp>
    </p:spTree>
    <p:extLst>
      <p:ext uri="{BB962C8B-B14F-4D97-AF65-F5344CB8AC3E}">
        <p14:creationId xmlns:p14="http://schemas.microsoft.com/office/powerpoint/2010/main" val="265279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04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04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AA774D51-E607-48A0-8897-CAF9251A8CD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ltLang="en-US"/>
              <a:t>Process Management</a:t>
            </a:r>
          </a:p>
        </p:txBody>
      </p:sp>
      <p:sp>
        <p:nvSpPr>
          <p:cNvPr id="14339" name="Rectangle 3"/>
          <p:cNvSpPr>
            <a:spLocks noGrp="1" noChangeArrowheads="1"/>
          </p:cNvSpPr>
          <p:nvPr>
            <p:ph idx="1"/>
          </p:nvPr>
        </p:nvSpPr>
        <p:spPr>
          <a:xfrm>
            <a:off x="762000" y="1524000"/>
            <a:ext cx="7772400" cy="4191000"/>
          </a:xfrm>
        </p:spPr>
        <p:txBody>
          <a:bodyPr>
            <a:normAutofit lnSpcReduction="10000"/>
          </a:bodyPr>
          <a:lstStyle/>
          <a:p>
            <a:pPr eaLnBrk="1" hangingPunct="1">
              <a:lnSpc>
                <a:spcPct val="90000"/>
              </a:lnSpc>
              <a:defRPr/>
            </a:pPr>
            <a:r>
              <a:rPr lang="en-US" dirty="0"/>
              <a:t>Process management related system calls</a:t>
            </a:r>
          </a:p>
          <a:p>
            <a:pPr lvl="1" eaLnBrk="1" hangingPunct="1">
              <a:lnSpc>
                <a:spcPct val="90000"/>
              </a:lnSpc>
              <a:defRPr/>
            </a:pPr>
            <a:r>
              <a:rPr lang="en-US" dirty="0"/>
              <a:t>Process creation</a:t>
            </a:r>
          </a:p>
          <a:p>
            <a:pPr lvl="1" eaLnBrk="1" hangingPunct="1">
              <a:lnSpc>
                <a:spcPct val="90000"/>
              </a:lnSpc>
              <a:defRPr/>
            </a:pPr>
            <a:r>
              <a:rPr lang="en-US" dirty="0"/>
              <a:t>Process termination</a:t>
            </a:r>
          </a:p>
          <a:p>
            <a:pPr lvl="1" eaLnBrk="1" hangingPunct="1">
              <a:lnSpc>
                <a:spcPct val="90000"/>
              </a:lnSpc>
              <a:defRPr/>
            </a:pPr>
            <a:r>
              <a:rPr lang="en-US" dirty="0"/>
              <a:t>Running another program in a process</a:t>
            </a:r>
          </a:p>
          <a:p>
            <a:pPr lvl="1" eaLnBrk="1" hangingPunct="1">
              <a:lnSpc>
                <a:spcPct val="90000"/>
              </a:lnSpc>
              <a:defRPr/>
            </a:pPr>
            <a:r>
              <a:rPr lang="en-US" dirty="0"/>
              <a:t>Synchronization between parent/child processes</a:t>
            </a:r>
          </a:p>
          <a:p>
            <a:pPr lvl="1" eaLnBrk="1" hangingPunct="1">
              <a:lnSpc>
                <a:spcPct val="90000"/>
              </a:lnSpc>
              <a:defRPr/>
            </a:pPr>
            <a:endParaRPr lang="en-US" dirty="0"/>
          </a:p>
          <a:p>
            <a:pPr lvl="1"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r>
              <a:rPr lang="en-US" dirty="0"/>
              <a:t>Readings</a:t>
            </a:r>
          </a:p>
          <a:p>
            <a:pPr lvl="1" eaLnBrk="1" hangingPunct="1">
              <a:lnSpc>
                <a:spcPct val="90000"/>
              </a:lnSpc>
              <a:defRPr/>
            </a:pPr>
            <a:r>
              <a:rPr lang="en-US" dirty="0"/>
              <a:t>APUE 7.6, 8.3, 8.5, 8.6, 8.10</a:t>
            </a:r>
          </a:p>
          <a:p>
            <a:pPr lvl="1" eaLnBrk="1" hangingPunct="1">
              <a:lnSpc>
                <a:spcPct val="90000"/>
              </a:lnSpc>
              <a:defRPr/>
            </a:pPr>
            <a:r>
              <a:rPr lang="en-US" dirty="0"/>
              <a:t>UNP 4.7</a:t>
            </a:r>
          </a:p>
          <a:p>
            <a:pPr lvl="1" eaLnBrk="1" hangingPunct="1">
              <a:lnSpc>
                <a:spcPct val="90000"/>
              </a:lnSpc>
              <a:defRPr/>
            </a:pPr>
            <a:endParaRPr lang="en-US" dirty="0"/>
          </a:p>
          <a:p>
            <a:pPr eaLnBrk="1" hangingPunct="1">
              <a:lnSpc>
                <a:spcPct val="90000"/>
              </a:lnSpc>
              <a:buFontTx/>
              <a:buNone/>
              <a:defRPr/>
            </a:pPr>
            <a:endParaRPr lang="en-US" b="1" dirty="0">
              <a:effectLst>
                <a:outerShdw blurRad="38100" dist="38100" dir="2700000" algn="tl">
                  <a:srgbClr val="C0C0C0"/>
                </a:outerShdw>
              </a:effectLst>
            </a:endParaRPr>
          </a:p>
          <a:p>
            <a:pPr eaLnBrk="1" hangingPunct="1">
              <a:lnSpc>
                <a:spcPct val="90000"/>
              </a:lnSpc>
              <a:defRPr/>
            </a:pPr>
            <a:endParaRPr lang="en-US" b="1" i="1" dirty="0"/>
          </a:p>
        </p:txBody>
      </p:sp>
      <p:sp>
        <p:nvSpPr>
          <p:cNvPr id="4" name="Slide Number Placeholder 3"/>
          <p:cNvSpPr>
            <a:spLocks noGrp="1"/>
          </p:cNvSpPr>
          <p:nvPr>
            <p:ph type="sldNum" sz="quarter" idx="12"/>
          </p:nvPr>
        </p:nvSpPr>
        <p:spPr/>
        <p:txBody>
          <a:bodyPr/>
          <a:lstStyle/>
          <a:p>
            <a:pPr>
              <a:defRPr/>
            </a:pPr>
            <a:fld id="{A63BC69A-45C4-4CA5-A974-8B296B03DCB3}"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Points to Note</a:t>
            </a:r>
            <a:r>
              <a:rPr lang="en-US" altLang="en-US" b="1"/>
              <a:t> </a:t>
            </a:r>
          </a:p>
        </p:txBody>
      </p:sp>
      <p:sp>
        <p:nvSpPr>
          <p:cNvPr id="10243" name="Rectangle 3"/>
          <p:cNvSpPr>
            <a:spLocks noGrp="1" noChangeArrowheads="1"/>
          </p:cNvSpPr>
          <p:nvPr>
            <p:ph idx="1"/>
          </p:nvPr>
        </p:nvSpPr>
        <p:spPr/>
        <p:txBody>
          <a:bodyPr/>
          <a:lstStyle/>
          <a:p>
            <a:pPr eaLnBrk="1" hangingPunct="1">
              <a:lnSpc>
                <a:spcPct val="80000"/>
              </a:lnSpc>
            </a:pPr>
            <a:r>
              <a:rPr lang="en-US" altLang="en-US" sz="2600" dirty="0">
                <a:solidFill>
                  <a:srgbClr val="0000FF"/>
                </a:solidFill>
              </a:rPr>
              <a:t>fork() </a:t>
            </a:r>
            <a:r>
              <a:rPr lang="en-US" altLang="en-US" sz="2600" dirty="0"/>
              <a:t>is called once …</a:t>
            </a:r>
          </a:p>
          <a:p>
            <a:pPr eaLnBrk="1" hangingPunct="1">
              <a:lnSpc>
                <a:spcPct val="80000"/>
              </a:lnSpc>
            </a:pPr>
            <a:r>
              <a:rPr lang="en-US" altLang="en-US" sz="2600" dirty="0"/>
              <a:t>… but it returns twice!!</a:t>
            </a:r>
          </a:p>
          <a:p>
            <a:pPr lvl="1" eaLnBrk="1" hangingPunct="1">
              <a:lnSpc>
                <a:spcPct val="80000"/>
              </a:lnSpc>
            </a:pPr>
            <a:r>
              <a:rPr lang="en-US" altLang="en-US" dirty="0"/>
              <a:t>Once in the parent and </a:t>
            </a:r>
          </a:p>
          <a:p>
            <a:pPr lvl="1" eaLnBrk="1" hangingPunct="1">
              <a:lnSpc>
                <a:spcPct val="80000"/>
              </a:lnSpc>
            </a:pPr>
            <a:r>
              <a:rPr lang="en-US" altLang="en-US" dirty="0"/>
              <a:t>Once in the child</a:t>
            </a:r>
          </a:p>
          <a:p>
            <a:pPr lvl="1" eaLnBrk="1" hangingPunct="1">
              <a:lnSpc>
                <a:spcPct val="80000"/>
              </a:lnSpc>
            </a:pPr>
            <a:r>
              <a:rPr lang="en-US" altLang="en-US" dirty="0"/>
              <a:t>See example1.c</a:t>
            </a:r>
          </a:p>
          <a:p>
            <a:pPr eaLnBrk="1" hangingPunct="1">
              <a:lnSpc>
                <a:spcPct val="80000"/>
              </a:lnSpc>
            </a:pPr>
            <a:r>
              <a:rPr lang="en-US" altLang="en-US" sz="2600" dirty="0"/>
              <a:t>fork() basically duplicates the parent process image</a:t>
            </a:r>
          </a:p>
          <a:p>
            <a:pPr lvl="1" eaLnBrk="1" hangingPunct="1">
              <a:lnSpc>
                <a:spcPct val="80000"/>
              </a:lnSpc>
            </a:pPr>
            <a:r>
              <a:rPr lang="en-US" altLang="en-US" dirty="0"/>
              <a:t>Both processes are exactly the same after the fork() call.</a:t>
            </a:r>
          </a:p>
          <a:p>
            <a:pPr lvl="2" eaLnBrk="1" hangingPunct="1">
              <a:lnSpc>
                <a:spcPct val="80000"/>
              </a:lnSpc>
            </a:pPr>
            <a:r>
              <a:rPr lang="en-US" altLang="en-US" sz="1800" dirty="0"/>
              <a:t>Are there any dependence between the two processes?</a:t>
            </a:r>
          </a:p>
          <a:p>
            <a:pPr lvl="1" eaLnBrk="1" hangingPunct="1">
              <a:lnSpc>
                <a:spcPct val="80000"/>
              </a:lnSpc>
            </a:pPr>
            <a:r>
              <a:rPr lang="en-US" altLang="en-US" dirty="0"/>
              <a:t>Provide a way to distinguish the parent and the child</a:t>
            </a:r>
          </a:p>
          <a:p>
            <a:pPr lvl="1" eaLnBrk="1" hangingPunct="1">
              <a:lnSpc>
                <a:spcPct val="80000"/>
              </a:lnSpc>
            </a:pPr>
            <a:endParaRPr lang="en-US" altLang="en-US" dirty="0"/>
          </a:p>
          <a:p>
            <a:pPr lvl="1" eaLnBrk="1" hangingPunct="1">
              <a:lnSpc>
                <a:spcPct val="80000"/>
              </a:lnSpc>
            </a:pPr>
            <a:r>
              <a:rPr lang="en-US" altLang="en-US" dirty="0"/>
              <a:t>Parent and child share text segment (machine instructions)</a:t>
            </a:r>
          </a:p>
          <a:p>
            <a:pPr lvl="1" eaLnBrk="1" hangingPunct="1">
              <a:lnSpc>
                <a:spcPct val="80000"/>
              </a:lnSpc>
            </a:pPr>
            <a:r>
              <a:rPr lang="en-US" altLang="en-US" dirty="0"/>
              <a:t>Parent and child do not share other memory including data space, stack, and heap</a:t>
            </a:r>
          </a:p>
          <a:p>
            <a:pPr lvl="1" eaLnBrk="1" hangingPunct="1">
              <a:lnSpc>
                <a:spcPct val="80000"/>
              </a:lnSpc>
            </a:pPr>
            <a:endParaRPr lang="en-US" altLang="en-US" sz="2600" dirty="0"/>
          </a:p>
        </p:txBody>
      </p:sp>
      <p:sp>
        <p:nvSpPr>
          <p:cNvPr id="4" name="Slide Number Placeholder 3"/>
          <p:cNvSpPr>
            <a:spLocks noGrp="1"/>
          </p:cNvSpPr>
          <p:nvPr>
            <p:ph type="sldNum" sz="quarter" idx="12"/>
          </p:nvPr>
        </p:nvSpPr>
        <p:spPr/>
        <p:txBody>
          <a:bodyPr/>
          <a:lstStyle/>
          <a:p>
            <a:pPr>
              <a:defRPr/>
            </a:pPr>
            <a:fld id="{7976D839-D0B0-4227-BBB7-115D19823B37}"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Points to Note</a:t>
            </a:r>
            <a:r>
              <a:rPr lang="en-US" altLang="en-US" b="1" dirty="0"/>
              <a:t> </a:t>
            </a:r>
          </a:p>
        </p:txBody>
      </p:sp>
      <p:sp>
        <p:nvSpPr>
          <p:cNvPr id="11267" name="Rectangle 3"/>
          <p:cNvSpPr>
            <a:spLocks noGrp="1" noChangeArrowheads="1"/>
          </p:cNvSpPr>
          <p:nvPr>
            <p:ph idx="1"/>
          </p:nvPr>
        </p:nvSpPr>
        <p:spPr/>
        <p:txBody>
          <a:bodyPr/>
          <a:lstStyle/>
          <a:p>
            <a:pPr eaLnBrk="1" hangingPunct="1">
              <a:lnSpc>
                <a:spcPct val="90000"/>
              </a:lnSpc>
            </a:pPr>
            <a:r>
              <a:rPr lang="en-US" altLang="en-US" sz="2800" dirty="0"/>
              <a:t>How to distinguish parent and child??</a:t>
            </a:r>
          </a:p>
          <a:p>
            <a:pPr lvl="1" eaLnBrk="1" hangingPunct="1">
              <a:lnSpc>
                <a:spcPct val="90000"/>
              </a:lnSpc>
            </a:pPr>
            <a:r>
              <a:rPr lang="en-US" altLang="en-US" sz="2400" dirty="0"/>
              <a:t>Return value of fork() in child = 0</a:t>
            </a:r>
          </a:p>
          <a:p>
            <a:pPr lvl="1" eaLnBrk="1" hangingPunct="1">
              <a:lnSpc>
                <a:spcPct val="90000"/>
              </a:lnSpc>
            </a:pPr>
            <a:r>
              <a:rPr lang="en-US" altLang="en-US" sz="2400" dirty="0"/>
              <a:t>Return value in parent = process id of child</a:t>
            </a:r>
          </a:p>
          <a:p>
            <a:pPr lvl="1" eaLnBrk="1" hangingPunct="1">
              <a:lnSpc>
                <a:spcPct val="90000"/>
              </a:lnSpc>
            </a:pPr>
            <a:r>
              <a:rPr lang="en-US" altLang="en-US" sz="2400" dirty="0"/>
              <a:t>See example2.c</a:t>
            </a:r>
          </a:p>
          <a:p>
            <a:pPr eaLnBrk="1" hangingPunct="1">
              <a:lnSpc>
                <a:spcPct val="90000"/>
              </a:lnSpc>
            </a:pPr>
            <a:r>
              <a:rPr lang="en-US" altLang="en-US" dirty="0"/>
              <a:t>What about the data in the program? </a:t>
            </a:r>
          </a:p>
          <a:p>
            <a:pPr lvl="1" eaLnBrk="1" hangingPunct="1">
              <a:lnSpc>
                <a:spcPct val="90000"/>
              </a:lnSpc>
            </a:pPr>
            <a:r>
              <a:rPr lang="en-US" altLang="en-US" sz="2400" dirty="0"/>
              <a:t>See example6.c, example6b.c</a:t>
            </a:r>
          </a:p>
          <a:p>
            <a:pPr eaLnBrk="1" hangingPunct="1">
              <a:lnSpc>
                <a:spcPct val="90000"/>
              </a:lnSpc>
            </a:pPr>
            <a:r>
              <a:rPr lang="en-US" altLang="en-US" dirty="0"/>
              <a:t>Return value of -1 indicates error in all UNIX system calls.</a:t>
            </a:r>
          </a:p>
          <a:p>
            <a:pPr eaLnBrk="1" hangingPunct="1">
              <a:lnSpc>
                <a:spcPct val="90000"/>
              </a:lnSpc>
            </a:pPr>
            <a:r>
              <a:rPr lang="en-US" dirty="0"/>
              <a:t>Is it true: All processes are created by fork() in UNIX?</a:t>
            </a:r>
          </a:p>
          <a:p>
            <a:pPr eaLnBrk="1" hangingPunct="1">
              <a:lnSpc>
                <a:spcPct val="90000"/>
              </a:lnSpc>
            </a:pPr>
            <a:r>
              <a:rPr lang="en-US" altLang="en-US" sz="1000" dirty="0">
                <a:solidFill>
                  <a:schemeClr val="tx1"/>
                </a:solidFill>
              </a:rPr>
              <a:t>In Unix, not all processes are created using fork(). While fork() is the traditional way to create a process, Unix also provides other system calls like </a:t>
            </a:r>
            <a:r>
              <a:rPr lang="en-US" altLang="en-US" sz="1000" dirty="0" err="1">
                <a:solidFill>
                  <a:schemeClr val="tx1"/>
                </a:solidFill>
              </a:rPr>
              <a:t>vfork</a:t>
            </a:r>
            <a:r>
              <a:rPr lang="en-US" altLang="en-US" sz="1000" dirty="0">
                <a:solidFill>
                  <a:schemeClr val="tx1"/>
                </a:solidFill>
              </a:rPr>
              <a:t>() and clone() for creating processes. Furthermore, on modern Unix-like systems, including Linux, the exec() family of functions are often used in conjunction with fork() to replace the forked process's memory space with a new program. Additionally, system-level processes are typically created by the kernel at boot time, not by fork(). The fork() system call is just one of several methods that can be used to create processes in Unix.</a:t>
            </a:r>
          </a:p>
          <a:p>
            <a:pPr eaLnBrk="1" hangingPunct="1">
              <a:lnSpc>
                <a:spcPct val="90000"/>
              </a:lnSpc>
            </a:pPr>
            <a:endParaRPr lang="en-US" altLang="en-US" dirty="0">
              <a:solidFill>
                <a:schemeClr val="tx1"/>
              </a:solidFill>
            </a:endParaRP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p:txBody>
      </p:sp>
      <p:sp>
        <p:nvSpPr>
          <p:cNvPr id="4" name="Slide Number Placeholder 3"/>
          <p:cNvSpPr>
            <a:spLocks noGrp="1"/>
          </p:cNvSpPr>
          <p:nvPr>
            <p:ph type="sldNum" sz="quarter" idx="12"/>
          </p:nvPr>
        </p:nvSpPr>
        <p:spPr/>
        <p:txBody>
          <a:bodyPr/>
          <a:lstStyle/>
          <a:p>
            <a:pPr>
              <a:defRPr/>
            </a:pPr>
            <a:fld id="{337CCBAB-A6BA-481E-A699-0479DD1CAAF5}"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Running New Program in a Process</a:t>
            </a:r>
          </a:p>
        </p:txBody>
      </p:sp>
      <p:sp>
        <p:nvSpPr>
          <p:cNvPr id="12291" name="Content Placeholder 2"/>
          <p:cNvSpPr>
            <a:spLocks noGrp="1"/>
          </p:cNvSpPr>
          <p:nvPr>
            <p:ph idx="1"/>
          </p:nvPr>
        </p:nvSpPr>
        <p:spPr>
          <a:xfrm>
            <a:off x="304800" y="1371600"/>
            <a:ext cx="8610600" cy="4724400"/>
          </a:xfrm>
        </p:spPr>
        <p:txBody>
          <a:bodyPr/>
          <a:lstStyle/>
          <a:p>
            <a:pPr eaLnBrk="1" hangingPunct="1">
              <a:lnSpc>
                <a:spcPct val="80000"/>
              </a:lnSpc>
            </a:pPr>
            <a:r>
              <a:rPr lang="en-US" altLang="en-US"/>
              <a:t>exec functions</a:t>
            </a:r>
          </a:p>
          <a:p>
            <a:pPr lvl="1" eaLnBrk="1" hangingPunct="1">
              <a:lnSpc>
                <a:spcPct val="80000"/>
              </a:lnSpc>
            </a:pPr>
            <a:r>
              <a:rPr lang="en-US" altLang="en-US"/>
              <a:t>Completely replace current process with a new program</a:t>
            </a:r>
          </a:p>
          <a:p>
            <a:pPr lvl="1" eaLnBrk="1" hangingPunct="1">
              <a:lnSpc>
                <a:spcPct val="80000"/>
              </a:lnSpc>
            </a:pPr>
            <a:r>
              <a:rPr lang="en-US" altLang="en-US"/>
              <a:t>Six different exec functions</a:t>
            </a:r>
          </a:p>
          <a:p>
            <a:pPr lvl="2" eaLnBrk="1" hangingPunct="1">
              <a:lnSpc>
                <a:spcPct val="80000"/>
              </a:lnSpc>
            </a:pPr>
            <a:r>
              <a:rPr lang="en-US" altLang="en-US" sz="1400">
                <a:latin typeface="Courier New" pitchFamily="49" charset="0"/>
              </a:rPr>
              <a:t>int </a:t>
            </a:r>
            <a:r>
              <a:rPr lang="en-US" altLang="en-US" sz="1400">
                <a:solidFill>
                  <a:srgbClr val="0000FF"/>
                </a:solidFill>
                <a:latin typeface="Courier New" pitchFamily="49" charset="0"/>
              </a:rPr>
              <a:t>execl</a:t>
            </a:r>
            <a:r>
              <a:rPr lang="en-US" altLang="en-US" sz="1400">
                <a:latin typeface="Courier New" pitchFamily="49" charset="0"/>
              </a:rPr>
              <a:t>(char * pathname, char * arg0, …, (char *)0);</a:t>
            </a:r>
          </a:p>
          <a:p>
            <a:pPr lvl="2" eaLnBrk="1" hangingPunct="1">
              <a:lnSpc>
                <a:spcPct val="80000"/>
              </a:lnSpc>
            </a:pPr>
            <a:r>
              <a:rPr lang="en-US" altLang="en-US" sz="1400">
                <a:latin typeface="Courier New" pitchFamily="49" charset="0"/>
              </a:rPr>
              <a:t>int </a:t>
            </a:r>
            <a:r>
              <a:rPr lang="en-US" altLang="en-US" sz="1400">
                <a:solidFill>
                  <a:srgbClr val="0000FF"/>
                </a:solidFill>
                <a:latin typeface="Courier New" pitchFamily="49" charset="0"/>
              </a:rPr>
              <a:t>execv</a:t>
            </a:r>
            <a:r>
              <a:rPr lang="en-US" altLang="en-US" sz="1400">
                <a:latin typeface="Courier New" pitchFamily="49" charset="0"/>
              </a:rPr>
              <a:t>(char * pathname, char * argv[]);</a:t>
            </a:r>
          </a:p>
          <a:p>
            <a:pPr lvl="2" eaLnBrk="1" hangingPunct="1">
              <a:lnSpc>
                <a:spcPct val="80000"/>
              </a:lnSpc>
            </a:pPr>
            <a:r>
              <a:rPr lang="en-US" altLang="en-US" sz="1400">
                <a:latin typeface="Courier New" pitchFamily="49" charset="0"/>
              </a:rPr>
              <a:t>int </a:t>
            </a:r>
            <a:r>
              <a:rPr lang="en-US" altLang="en-US" sz="1400">
                <a:solidFill>
                  <a:srgbClr val="0000FF"/>
                </a:solidFill>
                <a:latin typeface="Courier New" pitchFamily="49" charset="0"/>
              </a:rPr>
              <a:t>execle</a:t>
            </a:r>
            <a:r>
              <a:rPr lang="en-US" altLang="en-US" sz="1400">
                <a:latin typeface="Courier New" pitchFamily="49" charset="0"/>
              </a:rPr>
              <a:t>(char * pathname, char * arg0, …, (char *)0, char envp[]);</a:t>
            </a:r>
          </a:p>
          <a:p>
            <a:pPr lvl="2" eaLnBrk="1" hangingPunct="1">
              <a:lnSpc>
                <a:spcPct val="80000"/>
              </a:lnSpc>
            </a:pPr>
            <a:r>
              <a:rPr lang="en-US" altLang="en-US" sz="1400">
                <a:latin typeface="Courier New" pitchFamily="49" charset="0"/>
              </a:rPr>
              <a:t>int </a:t>
            </a:r>
            <a:r>
              <a:rPr lang="en-US" altLang="en-US" sz="1400">
                <a:solidFill>
                  <a:srgbClr val="0000FF"/>
                </a:solidFill>
                <a:latin typeface="Courier New" pitchFamily="49" charset="0"/>
              </a:rPr>
              <a:t>execve</a:t>
            </a:r>
            <a:r>
              <a:rPr lang="en-US" altLang="en-US" sz="1400">
                <a:latin typeface="Courier New" pitchFamily="49" charset="0"/>
              </a:rPr>
              <a:t>(char * pathname, char * argv[], char envp[]);</a:t>
            </a:r>
          </a:p>
          <a:p>
            <a:pPr lvl="2" eaLnBrk="1" hangingPunct="1">
              <a:lnSpc>
                <a:spcPct val="80000"/>
              </a:lnSpc>
            </a:pPr>
            <a:r>
              <a:rPr lang="en-US" altLang="en-US" sz="1400">
                <a:latin typeface="Courier New" pitchFamily="49" charset="0"/>
              </a:rPr>
              <a:t>int </a:t>
            </a:r>
            <a:r>
              <a:rPr lang="en-US" altLang="en-US" sz="1400">
                <a:solidFill>
                  <a:srgbClr val="0000FF"/>
                </a:solidFill>
                <a:latin typeface="Courier New" pitchFamily="49" charset="0"/>
              </a:rPr>
              <a:t>execlp</a:t>
            </a:r>
            <a:r>
              <a:rPr lang="en-US" altLang="en-US" sz="1400">
                <a:latin typeface="Courier New" pitchFamily="49" charset="0"/>
              </a:rPr>
              <a:t>(char * filename, char * arg0, …, (char *)0);</a:t>
            </a:r>
          </a:p>
          <a:p>
            <a:pPr lvl="2" eaLnBrk="1" hangingPunct="1">
              <a:lnSpc>
                <a:spcPct val="80000"/>
              </a:lnSpc>
            </a:pPr>
            <a:r>
              <a:rPr lang="en-US" altLang="en-US" sz="1400">
                <a:latin typeface="Courier New" pitchFamily="49" charset="0"/>
              </a:rPr>
              <a:t>int </a:t>
            </a:r>
            <a:r>
              <a:rPr lang="en-US" altLang="en-US" sz="1400">
                <a:solidFill>
                  <a:srgbClr val="0000FF"/>
                </a:solidFill>
                <a:latin typeface="Courier New" pitchFamily="49" charset="0"/>
              </a:rPr>
              <a:t>execvp</a:t>
            </a:r>
            <a:r>
              <a:rPr lang="en-US" altLang="en-US" sz="1400">
                <a:latin typeface="Courier New" pitchFamily="49" charset="0"/>
              </a:rPr>
              <a:t>(char * filename, char * argv[]);</a:t>
            </a:r>
          </a:p>
          <a:p>
            <a:pPr lvl="1" eaLnBrk="1" hangingPunct="1">
              <a:lnSpc>
                <a:spcPct val="80000"/>
              </a:lnSpc>
            </a:pPr>
            <a:r>
              <a:rPr lang="en-US" altLang="en-US"/>
              <a:t>Notation convention</a:t>
            </a:r>
          </a:p>
          <a:p>
            <a:pPr lvl="2" eaLnBrk="1" hangingPunct="1">
              <a:lnSpc>
                <a:spcPct val="80000"/>
              </a:lnSpc>
            </a:pPr>
            <a:r>
              <a:rPr lang="en-US" altLang="en-US" sz="1800"/>
              <a:t>l: list of arguments</a:t>
            </a:r>
          </a:p>
          <a:p>
            <a:pPr lvl="2" eaLnBrk="1" hangingPunct="1">
              <a:lnSpc>
                <a:spcPct val="80000"/>
              </a:lnSpc>
            </a:pPr>
            <a:r>
              <a:rPr lang="en-US" altLang="en-US" sz="1800"/>
              <a:t>v: vector of arguments</a:t>
            </a:r>
          </a:p>
          <a:p>
            <a:pPr lvl="2" eaLnBrk="1" hangingPunct="1">
              <a:lnSpc>
                <a:spcPct val="80000"/>
              </a:lnSpc>
            </a:pPr>
            <a:r>
              <a:rPr lang="en-US" altLang="en-US" sz="1800"/>
              <a:t>e: environment variables</a:t>
            </a:r>
          </a:p>
          <a:p>
            <a:pPr lvl="2" eaLnBrk="1" hangingPunct="1">
              <a:lnSpc>
                <a:spcPct val="80000"/>
              </a:lnSpc>
            </a:pPr>
            <a:r>
              <a:rPr lang="en-US" altLang="en-US" sz="1800"/>
              <a:t>p: searching PATH to locate filename, unless filename contains /</a:t>
            </a:r>
          </a:p>
          <a:p>
            <a:pPr eaLnBrk="1" hangingPunct="1">
              <a:lnSpc>
                <a:spcPct val="80000"/>
              </a:lnSpc>
            </a:pPr>
            <a:r>
              <a:rPr lang="en-US" altLang="en-US" sz="1800"/>
              <a:t>We can use any of them, but normally only one of them is system call (execve), others are library functions</a:t>
            </a:r>
          </a:p>
          <a:p>
            <a:pPr lvl="1" eaLnBrk="1" hangingPunct="1">
              <a:lnSpc>
                <a:spcPct val="80000"/>
              </a:lnSpc>
            </a:pPr>
            <a:r>
              <a:rPr lang="en-US" altLang="en-US" sz="1400"/>
              <a:t>man execve to note the section number on linprog</a:t>
            </a:r>
          </a:p>
          <a:p>
            <a:pPr eaLnBrk="1" hangingPunct="1">
              <a:lnSpc>
                <a:spcPct val="80000"/>
              </a:lnSpc>
            </a:pPr>
            <a:endParaRPr lang="en-US" altLang="en-US" sz="1800"/>
          </a:p>
        </p:txBody>
      </p:sp>
      <p:sp>
        <p:nvSpPr>
          <p:cNvPr id="4" name="Slide Number Placeholder 3"/>
          <p:cNvSpPr>
            <a:spLocks noGrp="1"/>
          </p:cNvSpPr>
          <p:nvPr>
            <p:ph type="sldNum" sz="quarter" idx="12"/>
          </p:nvPr>
        </p:nvSpPr>
        <p:spPr/>
        <p:txBody>
          <a:bodyPr/>
          <a:lstStyle/>
          <a:p>
            <a:pPr>
              <a:defRPr/>
            </a:pPr>
            <a:fld id="{1F0F06E9-5E08-4EAF-87DD-1E24F648F65A}"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execv</a:t>
            </a:r>
          </a:p>
        </p:txBody>
      </p:sp>
      <p:sp>
        <p:nvSpPr>
          <p:cNvPr id="12291" name="Content Placeholder 2"/>
          <p:cNvSpPr>
            <a:spLocks noGrp="1"/>
          </p:cNvSpPr>
          <p:nvPr>
            <p:ph idx="1"/>
          </p:nvPr>
        </p:nvSpPr>
        <p:spPr/>
        <p:txBody>
          <a:bodyPr>
            <a:normAutofit/>
          </a:bodyPr>
          <a:lstStyle/>
          <a:p>
            <a:pPr eaLnBrk="1" hangingPunct="1">
              <a:defRPr/>
            </a:pPr>
            <a:r>
              <a:rPr lang="en-US" dirty="0" err="1">
                <a:latin typeface="Courier New" pitchFamily="49" charset="0"/>
              </a:rPr>
              <a:t>int</a:t>
            </a:r>
            <a:r>
              <a:rPr lang="en-US" dirty="0">
                <a:latin typeface="Courier New" pitchFamily="49" charset="0"/>
              </a:rPr>
              <a:t> </a:t>
            </a:r>
            <a:r>
              <a:rPr lang="en-US" dirty="0" err="1">
                <a:solidFill>
                  <a:srgbClr val="0000FF"/>
                </a:solidFill>
                <a:latin typeface="Courier New" pitchFamily="49" charset="0"/>
              </a:rPr>
              <a:t>execv</a:t>
            </a:r>
            <a:r>
              <a:rPr lang="en-US" dirty="0">
                <a:latin typeface="Courier New" pitchFamily="49" charset="0"/>
              </a:rPr>
              <a:t>(char * pathname, char * </a:t>
            </a:r>
            <a:r>
              <a:rPr lang="en-US" dirty="0" err="1">
                <a:latin typeface="Courier New" pitchFamily="49" charset="0"/>
              </a:rPr>
              <a:t>argv</a:t>
            </a:r>
            <a:r>
              <a:rPr lang="en-US" dirty="0">
                <a:latin typeface="Courier New" pitchFamily="49" charset="0"/>
              </a:rPr>
              <a:t>[]);</a:t>
            </a:r>
          </a:p>
          <a:p>
            <a:pPr eaLnBrk="1" hangingPunct="1">
              <a:buFontTx/>
              <a:buNone/>
              <a:defRPr/>
            </a:pPr>
            <a:r>
              <a:rPr lang="en-US" dirty="0"/>
              <a:t>Example: to run “/bin/</a:t>
            </a:r>
            <a:r>
              <a:rPr lang="en-US" dirty="0" err="1"/>
              <a:t>ls</a:t>
            </a:r>
            <a:r>
              <a:rPr lang="en-US" dirty="0"/>
              <a:t> –l –a /”</a:t>
            </a:r>
          </a:p>
          <a:p>
            <a:pPr eaLnBrk="1" hangingPunct="1">
              <a:buFontTx/>
              <a:buNone/>
              <a:defRPr/>
            </a:pPr>
            <a:r>
              <a:rPr lang="en-US" dirty="0"/>
              <a:t>pathname: file path for the executable   </a:t>
            </a:r>
          </a:p>
          <a:p>
            <a:pPr eaLnBrk="1" hangingPunct="1">
              <a:buFontTx/>
              <a:buNone/>
              <a:defRPr/>
            </a:pPr>
            <a:r>
              <a:rPr lang="en-US" dirty="0"/>
              <a:t>char *</a:t>
            </a:r>
            <a:r>
              <a:rPr lang="en-US" dirty="0" err="1"/>
              <a:t>argv</a:t>
            </a:r>
            <a:r>
              <a:rPr lang="en-US" dirty="0"/>
              <a:t>[]: must be exactly the same as the C/C++ command line argument. </a:t>
            </a:r>
            <a:r>
              <a:rPr lang="en-US" dirty="0" err="1"/>
              <a:t>E.g</a:t>
            </a:r>
            <a:r>
              <a:rPr lang="en-US" dirty="0"/>
              <a:t> </a:t>
            </a:r>
            <a:r>
              <a:rPr lang="en-US" dirty="0" err="1"/>
              <a:t>argv</a:t>
            </a:r>
            <a:r>
              <a:rPr lang="en-US" dirty="0"/>
              <a:t>[4] must be NULL.</a:t>
            </a:r>
          </a:p>
          <a:p>
            <a:pPr eaLnBrk="1" hangingPunct="1">
              <a:buFontTx/>
              <a:buNone/>
              <a:defRPr/>
            </a:pPr>
            <a:r>
              <a:rPr lang="en-US" dirty="0"/>
              <a:t>See example3d.c</a:t>
            </a:r>
          </a:p>
          <a:p>
            <a:pPr eaLnBrk="1" hangingPunct="1">
              <a:defRPr/>
            </a:pPr>
            <a:endParaRPr lang="en-US" dirty="0"/>
          </a:p>
        </p:txBody>
      </p:sp>
    </p:spTree>
    <p:extLst>
      <p:ext uri="{BB962C8B-B14F-4D97-AF65-F5344CB8AC3E}">
        <p14:creationId xmlns:p14="http://schemas.microsoft.com/office/powerpoint/2010/main" val="324245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Examples</a:t>
            </a:r>
          </a:p>
        </p:txBody>
      </p:sp>
      <p:sp>
        <p:nvSpPr>
          <p:cNvPr id="13315" name="Content Placeholder 2"/>
          <p:cNvSpPr>
            <a:spLocks noGrp="1"/>
          </p:cNvSpPr>
          <p:nvPr>
            <p:ph idx="1"/>
          </p:nvPr>
        </p:nvSpPr>
        <p:spPr/>
        <p:txBody>
          <a:bodyPr/>
          <a:lstStyle/>
          <a:p>
            <a:pPr eaLnBrk="1" hangingPunct="1"/>
            <a:r>
              <a:rPr lang="en-US" altLang="en-US" dirty="0"/>
              <a:t>Running one command example3a.c</a:t>
            </a:r>
          </a:p>
          <a:p>
            <a:pPr eaLnBrk="1" hangingPunct="1"/>
            <a:r>
              <a:rPr lang="en-US" altLang="en-US" dirty="0"/>
              <a:t>Run all commands in the command line argument – example3b.c</a:t>
            </a:r>
          </a:p>
          <a:p>
            <a:pPr eaLnBrk="1" hangingPunct="1"/>
            <a:endParaRPr lang="en-US" altLang="en-US" dirty="0"/>
          </a:p>
          <a:p>
            <a:pPr eaLnBrk="1" hangingPunct="1"/>
            <a:r>
              <a:rPr lang="en-US" altLang="en-US" dirty="0"/>
              <a:t>How does a parent know if a child process has run successfully?</a:t>
            </a:r>
          </a:p>
          <a:p>
            <a:pPr eaLnBrk="1" hangingPunct="1"/>
            <a:r>
              <a:rPr lang="en-US" altLang="en-US" sz="1400" dirty="0">
                <a:solidFill>
                  <a:schemeClr val="tx1"/>
                </a:solidFill>
              </a:rPr>
              <a:t>In UNIX, a parent process can determine the exit status of its child process by using the wait() or </a:t>
            </a:r>
            <a:r>
              <a:rPr lang="en-US" altLang="en-US" sz="1400" dirty="0" err="1">
                <a:solidFill>
                  <a:schemeClr val="tx1"/>
                </a:solidFill>
              </a:rPr>
              <a:t>waitpid</a:t>
            </a:r>
            <a:r>
              <a:rPr lang="en-US" altLang="en-US" sz="1400" dirty="0">
                <a:solidFill>
                  <a:schemeClr val="tx1"/>
                </a:solidFill>
              </a:rPr>
              <a:t>() system calls. When a child process finishes execution, the parent process can call wait() or </a:t>
            </a:r>
            <a:r>
              <a:rPr lang="en-US" altLang="en-US" sz="1400" dirty="0" err="1">
                <a:solidFill>
                  <a:schemeClr val="tx1"/>
                </a:solidFill>
              </a:rPr>
              <a:t>waitpid</a:t>
            </a:r>
            <a:r>
              <a:rPr lang="en-US" altLang="en-US" sz="1400" dirty="0">
                <a:solidFill>
                  <a:schemeClr val="tx1"/>
                </a:solidFill>
              </a:rPr>
              <a:t>() to retrieve the termination status of the child. If the child process has terminated normally, WIFEXITED(status) will return true, and WEXITSTATUS(status) will give the exit status of the child. If the child process ended successfully, this status is typically 0. Non-zero exit status usually indicates an error or a specific exit code provided by the program.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446AA972-32E8-4B66-8C23-E66FF4647F6A}"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Properties of </a:t>
            </a:r>
            <a:r>
              <a:rPr lang="en-US" altLang="en-US">
                <a:latin typeface="Courier New" pitchFamily="49" charset="0"/>
              </a:rPr>
              <a:t>exec()</a:t>
            </a:r>
          </a:p>
        </p:txBody>
      </p:sp>
      <p:sp>
        <p:nvSpPr>
          <p:cNvPr id="14339" name="Rectangle 3"/>
          <p:cNvSpPr>
            <a:spLocks noGrp="1" noChangeArrowheads="1"/>
          </p:cNvSpPr>
          <p:nvPr>
            <p:ph idx="1"/>
          </p:nvPr>
        </p:nvSpPr>
        <p:spPr/>
        <p:txBody>
          <a:bodyPr/>
          <a:lstStyle/>
          <a:p>
            <a:pPr eaLnBrk="1" hangingPunct="1"/>
            <a:r>
              <a:rPr lang="en-US" altLang="en-US" sz="2800" dirty="0"/>
              <a:t>Replaces current process image with new program image.</a:t>
            </a:r>
          </a:p>
          <a:p>
            <a:pPr lvl="1" eaLnBrk="1" hangingPunct="1"/>
            <a:r>
              <a:rPr lang="en-US" altLang="en-US" sz="2400" dirty="0"/>
              <a:t>If successful, everything after the exec() call will NOT be executed.</a:t>
            </a:r>
          </a:p>
          <a:p>
            <a:pPr lvl="2" eaLnBrk="1" hangingPunct="1"/>
            <a:r>
              <a:rPr lang="en-US" altLang="en-US" sz="2000" dirty="0"/>
              <a:t>Will exec() return anything other than -1 (on error)?</a:t>
            </a:r>
          </a:p>
          <a:p>
            <a:pPr marL="914400" lvl="2" indent="0" eaLnBrk="1" hangingPunct="1">
              <a:buNone/>
            </a:pPr>
            <a:r>
              <a:rPr lang="en-US" altLang="en-US" sz="2000" dirty="0"/>
              <a:t>no</a:t>
            </a:r>
          </a:p>
        </p:txBody>
      </p:sp>
      <p:sp>
        <p:nvSpPr>
          <p:cNvPr id="4" name="Slide Number Placeholder 3"/>
          <p:cNvSpPr>
            <a:spLocks noGrp="1"/>
          </p:cNvSpPr>
          <p:nvPr>
            <p:ph type="sldNum" sz="quarter" idx="12"/>
          </p:nvPr>
        </p:nvSpPr>
        <p:spPr/>
        <p:txBody>
          <a:bodyPr/>
          <a:lstStyle/>
          <a:p>
            <a:pPr>
              <a:defRPr/>
            </a:pPr>
            <a:fld id="{F01425E4-4D41-4454-926C-0CB5BF5E54B4}"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152400"/>
            <a:ext cx="8458200" cy="1143000"/>
          </a:xfrm>
        </p:spPr>
        <p:txBody>
          <a:bodyPr/>
          <a:lstStyle/>
          <a:p>
            <a:pPr eaLnBrk="1" hangingPunct="1"/>
            <a:r>
              <a:rPr lang="en-US" altLang="en-US" sz="3600"/>
              <a:t>Running a Command without Killing the Process</a:t>
            </a:r>
          </a:p>
        </p:txBody>
      </p:sp>
      <p:sp>
        <p:nvSpPr>
          <p:cNvPr id="4" name="Slide Number Placeholder 3"/>
          <p:cNvSpPr>
            <a:spLocks noGrp="1"/>
          </p:cNvSpPr>
          <p:nvPr>
            <p:ph type="sldNum" sz="quarter" idx="12"/>
          </p:nvPr>
        </p:nvSpPr>
        <p:spPr/>
        <p:txBody>
          <a:bodyPr/>
          <a:lstStyle/>
          <a:p>
            <a:pPr>
              <a:defRPr/>
            </a:pPr>
            <a:fld id="{F62124E0-205F-4A4D-9492-77884BFF86D1}" type="slidenum">
              <a:rPr lang="en-US"/>
              <a:pPr>
                <a:defRPr/>
              </a:pPr>
              <a:t>16</a:t>
            </a:fld>
            <a:endParaRPr lang="en-US"/>
          </a:p>
        </p:txBody>
      </p:sp>
      <p:sp>
        <p:nvSpPr>
          <p:cNvPr id="6" name="Rectangle 3"/>
          <p:cNvSpPr>
            <a:spLocks noChangeArrowheads="1"/>
          </p:cNvSpPr>
          <p:nvPr/>
        </p:nvSpPr>
        <p:spPr bwMode="auto">
          <a:xfrm>
            <a:off x="685800" y="1752600"/>
            <a:ext cx="3276600" cy="1143000"/>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Parent</a:t>
            </a:r>
          </a:p>
        </p:txBody>
      </p:sp>
      <p:sp>
        <p:nvSpPr>
          <p:cNvPr id="14341" name="Rectangle 4"/>
          <p:cNvSpPr>
            <a:spLocks noChangeArrowheads="1"/>
          </p:cNvSpPr>
          <p:nvPr/>
        </p:nvSpPr>
        <p:spPr bwMode="auto">
          <a:xfrm>
            <a:off x="5562600" y="1676400"/>
            <a:ext cx="2286000" cy="1143000"/>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Child</a:t>
            </a:r>
          </a:p>
        </p:txBody>
      </p:sp>
      <p:sp>
        <p:nvSpPr>
          <p:cNvPr id="14342" name="Line 5"/>
          <p:cNvSpPr>
            <a:spLocks noChangeShapeType="1"/>
          </p:cNvSpPr>
          <p:nvPr/>
        </p:nvSpPr>
        <p:spPr bwMode="auto">
          <a:xfrm>
            <a:off x="3962400" y="2286000"/>
            <a:ext cx="1600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3" name="Line 6"/>
          <p:cNvSpPr>
            <a:spLocks noChangeShapeType="1"/>
          </p:cNvSpPr>
          <p:nvPr/>
        </p:nvSpPr>
        <p:spPr bwMode="auto">
          <a:xfrm>
            <a:off x="6629400" y="2819400"/>
            <a:ext cx="0" cy="1447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4" name="Text Box 7"/>
          <p:cNvSpPr txBox="1">
            <a:spLocks noChangeArrowheads="1"/>
          </p:cNvSpPr>
          <p:nvPr/>
        </p:nvSpPr>
        <p:spPr bwMode="auto">
          <a:xfrm>
            <a:off x="4267200" y="1922463"/>
            <a:ext cx="1089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b="1">
                <a:solidFill>
                  <a:srgbClr val="000000"/>
                </a:solidFill>
                <a:latin typeface="Comic Sans MS" pitchFamily="66" charset="0"/>
              </a:rPr>
              <a:t>Fork(…)</a:t>
            </a:r>
          </a:p>
        </p:txBody>
      </p:sp>
      <p:sp>
        <p:nvSpPr>
          <p:cNvPr id="14345" name="Text Box 8"/>
          <p:cNvSpPr txBox="1">
            <a:spLocks noChangeArrowheads="1"/>
          </p:cNvSpPr>
          <p:nvPr/>
        </p:nvSpPr>
        <p:spPr bwMode="auto">
          <a:xfrm>
            <a:off x="6613525" y="3246438"/>
            <a:ext cx="1309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a:solidFill>
                  <a:srgbClr val="000000"/>
                </a:solidFill>
                <a:latin typeface="Comic Sans MS" pitchFamily="66" charset="0"/>
              </a:rPr>
              <a:t>Exec(…)</a:t>
            </a:r>
          </a:p>
        </p:txBody>
      </p:sp>
      <p:sp>
        <p:nvSpPr>
          <p:cNvPr id="14346" name="Rectangle 9"/>
          <p:cNvSpPr>
            <a:spLocks noChangeArrowheads="1"/>
          </p:cNvSpPr>
          <p:nvPr/>
        </p:nvSpPr>
        <p:spPr bwMode="auto">
          <a:xfrm>
            <a:off x="5181600" y="4267200"/>
            <a:ext cx="2895600" cy="1143000"/>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New program</a:t>
            </a:r>
          </a:p>
          <a:p>
            <a:pPr algn="ctr" eaLnBrk="1" hangingPunct="1"/>
            <a:r>
              <a:rPr lang="en-US" altLang="en-US" b="1">
                <a:solidFill>
                  <a:srgbClr val="000000"/>
                </a:solidFill>
                <a:latin typeface="Comic Sans MS" pitchFamily="66" charset="0"/>
              </a:rPr>
              <a:t>image</a:t>
            </a:r>
          </a:p>
          <a:p>
            <a:pPr algn="ctr" eaLnBrk="1" hangingPunct="1"/>
            <a:r>
              <a:rPr lang="en-US" altLang="en-US" b="1">
                <a:solidFill>
                  <a:srgbClr val="000000"/>
                </a:solidFill>
                <a:latin typeface="Comic Sans MS" pitchFamily="66" charset="0"/>
              </a:rPr>
              <a:t>in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341" grpId="0" animBg="1"/>
      <p:bldP spid="14342" grpId="0" animBg="1"/>
      <p:bldP spid="14343" grpId="0" animBg="1"/>
      <p:bldP spid="14344" grpId="0"/>
      <p:bldP spid="14345" grpId="0"/>
      <p:bldP spid="143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Terminating a Process</a:t>
            </a:r>
          </a:p>
        </p:txBody>
      </p:sp>
      <p:sp>
        <p:nvSpPr>
          <p:cNvPr id="16387" name="Content Placeholder 2"/>
          <p:cNvSpPr>
            <a:spLocks noGrp="1"/>
          </p:cNvSpPr>
          <p:nvPr>
            <p:ph idx="1"/>
          </p:nvPr>
        </p:nvSpPr>
        <p:spPr/>
        <p:txBody>
          <a:bodyPr/>
          <a:lstStyle/>
          <a:p>
            <a:pPr eaLnBrk="1" hangingPunct="1"/>
            <a:r>
              <a:rPr lang="en-US" altLang="en-US"/>
              <a:t>exit (int status)</a:t>
            </a:r>
          </a:p>
          <a:p>
            <a:pPr lvl="1" eaLnBrk="1" hangingPunct="1"/>
            <a:r>
              <a:rPr lang="en-US" altLang="en-US"/>
              <a:t>Clean up the process (e.g close all files)</a:t>
            </a:r>
          </a:p>
          <a:p>
            <a:pPr lvl="1" eaLnBrk="1" hangingPunct="1"/>
            <a:r>
              <a:rPr lang="en-US" altLang="en-US"/>
              <a:t>Tell its parent processes that he is dying (SIGCHLD)</a:t>
            </a:r>
          </a:p>
          <a:p>
            <a:pPr lvl="1" eaLnBrk="1" hangingPunct="1"/>
            <a:r>
              <a:rPr lang="en-US" altLang="en-US"/>
              <a:t>Tell child processes that he is dying (SIGHUP)</a:t>
            </a:r>
          </a:p>
          <a:p>
            <a:pPr lvl="1" eaLnBrk="1" hangingPunct="1"/>
            <a:r>
              <a:rPr lang="en-US" altLang="en-US"/>
              <a:t>Exit status can be accessed by the parent process.</a:t>
            </a:r>
          </a:p>
          <a:p>
            <a:pPr lvl="1" eaLnBrk="1" hangingPunct="1"/>
            <a:endParaRPr lang="en-US" altLang="en-US"/>
          </a:p>
          <a:p>
            <a:pPr eaLnBrk="1" hangingPunct="1"/>
            <a:r>
              <a:rPr lang="en-US" altLang="en-US"/>
              <a:t>See example3.c</a:t>
            </a:r>
          </a:p>
          <a:p>
            <a:pPr eaLnBrk="1" hangingPunct="1"/>
            <a:endParaRPr lang="en-US" altLang="en-US"/>
          </a:p>
        </p:txBody>
      </p:sp>
      <p:sp>
        <p:nvSpPr>
          <p:cNvPr id="4" name="Slide Number Placeholder 3"/>
          <p:cNvSpPr>
            <a:spLocks noGrp="1"/>
          </p:cNvSpPr>
          <p:nvPr>
            <p:ph type="sldNum" sz="quarter" idx="12"/>
          </p:nvPr>
        </p:nvSpPr>
        <p:spPr/>
        <p:txBody>
          <a:bodyPr/>
          <a:lstStyle/>
          <a:p>
            <a:pPr>
              <a:defRPr/>
            </a:pPr>
            <a:fld id="{0F6C6E1B-49F8-4242-A2D3-CE8F5E1C399D}"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Parent/Child Synchronization</a:t>
            </a:r>
          </a:p>
        </p:txBody>
      </p:sp>
      <p:sp>
        <p:nvSpPr>
          <p:cNvPr id="17411" name="Content Placeholder 2"/>
          <p:cNvSpPr>
            <a:spLocks noGrp="1"/>
          </p:cNvSpPr>
          <p:nvPr>
            <p:ph idx="1"/>
          </p:nvPr>
        </p:nvSpPr>
        <p:spPr>
          <a:xfrm>
            <a:off x="685800" y="1371600"/>
            <a:ext cx="7772400" cy="4876800"/>
          </a:xfrm>
        </p:spPr>
        <p:txBody>
          <a:bodyPr/>
          <a:lstStyle/>
          <a:p>
            <a:pPr eaLnBrk="1" hangingPunct="1"/>
            <a:r>
              <a:rPr lang="en-US" altLang="en-US"/>
              <a:t>Parent created a child, it has the responsibility to see  the child through:  </a:t>
            </a:r>
          </a:p>
          <a:p>
            <a:pPr lvl="1" eaLnBrk="1" hangingPunct="1"/>
            <a:r>
              <a:rPr lang="en-US" altLang="en-US"/>
              <a:t>check if the child is done.</a:t>
            </a:r>
          </a:p>
          <a:p>
            <a:pPr lvl="2" eaLnBrk="1" hangingPunct="1"/>
            <a:r>
              <a:rPr lang="en-US" altLang="en-US" sz="1800">
                <a:solidFill>
                  <a:srgbClr val="0000FF"/>
                </a:solidFill>
              </a:rPr>
              <a:t>wait, waitpid</a:t>
            </a:r>
            <a:r>
              <a:rPr lang="en-US" altLang="en-US" sz="1800"/>
              <a:t>. </a:t>
            </a:r>
          </a:p>
          <a:p>
            <a:pPr lvl="2" eaLnBrk="1" hangingPunct="1"/>
            <a:r>
              <a:rPr lang="en-US" altLang="en-US" sz="1800"/>
              <a:t>Both block if no child process changes state</a:t>
            </a:r>
          </a:p>
          <a:p>
            <a:pPr lvl="2" eaLnBrk="1" hangingPunct="1"/>
            <a:r>
              <a:rPr lang="en-US" altLang="en-US" sz="1800">
                <a:solidFill>
                  <a:srgbClr val="0000FF"/>
                </a:solidFill>
              </a:rPr>
              <a:t>waitpid</a:t>
            </a:r>
            <a:r>
              <a:rPr lang="en-US" altLang="en-US" sz="1800"/>
              <a:t> has option to return immediately if no child has exited. </a:t>
            </a:r>
          </a:p>
          <a:p>
            <a:pPr lvl="1" eaLnBrk="1" hangingPunct="1"/>
            <a:r>
              <a:rPr lang="en-US" altLang="en-US"/>
              <a:t>check the exit status of the child</a:t>
            </a:r>
          </a:p>
          <a:p>
            <a:pPr lvl="2" eaLnBrk="1" hangingPunct="1"/>
            <a:r>
              <a:rPr lang="en-US" altLang="en-US" sz="1800"/>
              <a:t>pid_t wait(int *stat_loc), see example4.c (and example4a.c)</a:t>
            </a:r>
          </a:p>
          <a:p>
            <a:pPr lvl="1" eaLnBrk="1" hangingPunct="1"/>
            <a:r>
              <a:rPr lang="en-US" altLang="en-US"/>
              <a:t>Macros related to exit status</a:t>
            </a:r>
          </a:p>
          <a:p>
            <a:pPr lvl="2" eaLnBrk="1" hangingPunct="1"/>
            <a:r>
              <a:rPr lang="en-US" altLang="en-US" sz="1800"/>
              <a:t>WIFEXITED(status), WEXISTSTATUS(status)</a:t>
            </a:r>
          </a:p>
          <a:p>
            <a:pPr lvl="2" eaLnBrk="1" hangingPunct="1"/>
            <a:r>
              <a:rPr lang="en-US" altLang="en-US" sz="1800"/>
              <a:t>WIFSIGNALED(status), WIFSTOPPED(status), </a:t>
            </a:r>
          </a:p>
          <a:p>
            <a:pPr lvl="2" eaLnBrk="1" hangingPunct="1"/>
            <a:r>
              <a:rPr lang="en-US" altLang="en-US" sz="1800"/>
              <a:t>WIFCONTINUED(status)</a:t>
            </a:r>
          </a:p>
          <a:p>
            <a:pPr eaLnBrk="1" hangingPunct="1"/>
            <a:r>
              <a:rPr lang="en-US" altLang="en-US"/>
              <a:t> A child has no responsibility for the parent</a:t>
            </a:r>
          </a:p>
        </p:txBody>
      </p:sp>
      <p:sp>
        <p:nvSpPr>
          <p:cNvPr id="4" name="Slide Number Placeholder 3"/>
          <p:cNvSpPr>
            <a:spLocks noGrp="1"/>
          </p:cNvSpPr>
          <p:nvPr>
            <p:ph type="sldNum" sz="quarter" idx="12"/>
          </p:nvPr>
        </p:nvSpPr>
        <p:spPr/>
        <p:txBody>
          <a:bodyPr/>
          <a:lstStyle/>
          <a:p>
            <a:pPr>
              <a:defRPr/>
            </a:pPr>
            <a:fld id="{AF8C09B1-B078-45D9-89AB-F71833CA2067}"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Zombie and Orphan Processes</a:t>
            </a:r>
          </a:p>
        </p:txBody>
      </p:sp>
      <p:sp>
        <p:nvSpPr>
          <p:cNvPr id="3" name="Content Placeholder 2"/>
          <p:cNvSpPr>
            <a:spLocks noGrp="1"/>
          </p:cNvSpPr>
          <p:nvPr>
            <p:ph idx="1"/>
          </p:nvPr>
        </p:nvSpPr>
        <p:spPr>
          <a:xfrm>
            <a:off x="685800" y="1295400"/>
            <a:ext cx="7772400" cy="4800600"/>
          </a:xfrm>
        </p:spPr>
        <p:txBody>
          <a:bodyPr>
            <a:normAutofit fontScale="85000" lnSpcReduction="20000"/>
          </a:bodyPr>
          <a:lstStyle/>
          <a:p>
            <a:pPr>
              <a:defRPr/>
            </a:pPr>
            <a:r>
              <a:rPr lang="en-US" dirty="0"/>
              <a:t>What happens when a child process terminates but the parent does not wait or has not waited for it?</a:t>
            </a:r>
          </a:p>
          <a:p>
            <a:pPr lvl="1">
              <a:defRPr/>
            </a:pPr>
            <a:r>
              <a:rPr lang="en-US" dirty="0"/>
              <a:t>The child process becomes a </a:t>
            </a:r>
            <a:r>
              <a:rPr lang="en-US" dirty="0">
                <a:solidFill>
                  <a:srgbClr val="0000FF"/>
                </a:solidFill>
              </a:rPr>
              <a:t>zombie process</a:t>
            </a:r>
            <a:r>
              <a:rPr lang="en-US" dirty="0"/>
              <a:t>. </a:t>
            </a:r>
          </a:p>
          <a:p>
            <a:pPr lvl="1">
              <a:defRPr/>
            </a:pPr>
            <a:r>
              <a:rPr lang="en-US" dirty="0"/>
              <a:t>System recycles most of its resources, including process image, and closes all files opened by the process</a:t>
            </a:r>
          </a:p>
          <a:p>
            <a:pPr lvl="1">
              <a:defRPr/>
            </a:pPr>
            <a:r>
              <a:rPr lang="en-US" dirty="0"/>
              <a:t>System does maintain certain information, including process ID, exit status, and CPU time, until it is waited</a:t>
            </a:r>
          </a:p>
          <a:p>
            <a:pPr>
              <a:defRPr/>
            </a:pPr>
            <a:r>
              <a:rPr lang="en-US" dirty="0"/>
              <a:t>What happens when a parent terminates without waiting for child processes to terminate?</a:t>
            </a:r>
          </a:p>
          <a:p>
            <a:pPr lvl="1">
              <a:defRPr/>
            </a:pPr>
            <a:r>
              <a:rPr lang="en-US" dirty="0"/>
              <a:t>The child processes become </a:t>
            </a:r>
            <a:r>
              <a:rPr lang="en-US" dirty="0">
                <a:solidFill>
                  <a:srgbClr val="0000FF"/>
                </a:solidFill>
              </a:rPr>
              <a:t>orphan process </a:t>
            </a:r>
            <a:r>
              <a:rPr lang="en-US" dirty="0"/>
              <a:t>(normally only mean the child processes that are still running)</a:t>
            </a:r>
          </a:p>
          <a:p>
            <a:pPr lvl="1">
              <a:defRPr/>
            </a:pPr>
            <a:r>
              <a:rPr lang="en-US" dirty="0"/>
              <a:t>They will be adopted by a special process (normally </a:t>
            </a:r>
            <a:r>
              <a:rPr lang="en-US" dirty="0" err="1"/>
              <a:t>init</a:t>
            </a:r>
            <a:r>
              <a:rPr lang="en-US" dirty="0"/>
              <a:t>, with process ID 1)</a:t>
            </a:r>
          </a:p>
          <a:p>
            <a:pPr lvl="1">
              <a:defRPr/>
            </a:pPr>
            <a:r>
              <a:rPr lang="en-US" dirty="0" err="1"/>
              <a:t>Init</a:t>
            </a:r>
            <a:r>
              <a:rPr lang="en-US" dirty="0"/>
              <a:t> waits for each (adopted) child process, so no zombie</a:t>
            </a:r>
          </a:p>
          <a:p>
            <a:pPr>
              <a:defRPr/>
            </a:pPr>
            <a:r>
              <a:rPr lang="en-US" dirty="0"/>
              <a:t>What happens to a zombie process when the parent process terminates?</a:t>
            </a:r>
          </a:p>
          <a:p>
            <a:pPr lvl="1">
              <a:defRPr/>
            </a:pPr>
            <a:r>
              <a:rPr lang="en-US" dirty="0"/>
              <a:t>They will also be adopted by </a:t>
            </a:r>
            <a:r>
              <a:rPr lang="en-US" dirty="0" err="1"/>
              <a:t>init</a:t>
            </a:r>
            <a:r>
              <a:rPr lang="en-US" dirty="0"/>
              <a:t> (orphaned zombie)</a:t>
            </a:r>
          </a:p>
          <a:p>
            <a:pPr lvl="1">
              <a:defRPr/>
            </a:pPr>
            <a:r>
              <a:rPr lang="en-US" dirty="0"/>
              <a:t>And they are removed (waited) by </a:t>
            </a:r>
            <a:r>
              <a:rPr lang="en-US" dirty="0" err="1"/>
              <a:t>init</a:t>
            </a:r>
            <a:endParaRPr lang="en-US" dirty="0"/>
          </a:p>
          <a:p>
            <a:pPr marL="457200" lvl="1" indent="0">
              <a:buFontTx/>
              <a:buNone/>
              <a:defRPr/>
            </a:pPr>
            <a:endParaRPr lang="en-US" dirty="0"/>
          </a:p>
        </p:txBody>
      </p:sp>
      <p:sp>
        <p:nvSpPr>
          <p:cNvPr id="4" name="Slide Number Placeholder 3"/>
          <p:cNvSpPr>
            <a:spLocks noGrp="1"/>
          </p:cNvSpPr>
          <p:nvPr>
            <p:ph type="sldNum" sz="quarter" idx="12"/>
          </p:nvPr>
        </p:nvSpPr>
        <p:spPr/>
        <p:txBody>
          <a:bodyPr/>
          <a:lstStyle/>
          <a:p>
            <a:pPr>
              <a:defRPr/>
            </a:pPr>
            <a:fld id="{32F8E82B-C6BC-4402-BEAF-B992E5AA5EA5}"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696200" cy="609600"/>
          </a:xfrm>
        </p:spPr>
        <p:txBody>
          <a:bodyPr/>
          <a:lstStyle/>
          <a:p>
            <a:pPr eaLnBrk="1" hangingPunct="1"/>
            <a:r>
              <a:rPr lang="en-US" altLang="en-US"/>
              <a:t>Computer Systems Overview </a:t>
            </a:r>
          </a:p>
        </p:txBody>
      </p:sp>
      <p:sp>
        <p:nvSpPr>
          <p:cNvPr id="3075" name="Rectangle 3"/>
          <p:cNvSpPr>
            <a:spLocks noChangeArrowheads="1"/>
          </p:cNvSpPr>
          <p:nvPr/>
        </p:nvSpPr>
        <p:spPr bwMode="auto">
          <a:xfrm>
            <a:off x="1447800" y="1524000"/>
            <a:ext cx="6324600" cy="4495800"/>
          </a:xfrm>
          <a:prstGeom prst="rect">
            <a:avLst/>
          </a:prstGeom>
          <a:solidFill>
            <a:schemeClr val="accent1"/>
          </a:solidFill>
          <a:ln w="38100">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2800">
              <a:solidFill>
                <a:schemeClr val="tx2"/>
              </a:solidFill>
              <a:latin typeface="Arial" charset="0"/>
            </a:endParaRPr>
          </a:p>
        </p:txBody>
      </p:sp>
      <p:sp>
        <p:nvSpPr>
          <p:cNvPr id="3076" name="Text Box 4"/>
          <p:cNvSpPr txBox="1">
            <a:spLocks noChangeArrowheads="1"/>
          </p:cNvSpPr>
          <p:nvPr/>
        </p:nvSpPr>
        <p:spPr bwMode="auto">
          <a:xfrm>
            <a:off x="211138" y="2282825"/>
            <a:ext cx="11985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2800" b="1">
                <a:solidFill>
                  <a:srgbClr val="000000"/>
                </a:solidFill>
                <a:latin typeface="Comic Sans MS" pitchFamily="66" charset="0"/>
              </a:rPr>
              <a:t>User</a:t>
            </a:r>
          </a:p>
          <a:p>
            <a:pPr algn="ctr" eaLnBrk="1" hangingPunct="1"/>
            <a:r>
              <a:rPr lang="en-US" altLang="en-US" sz="2800" b="1">
                <a:solidFill>
                  <a:srgbClr val="000000"/>
                </a:solidFill>
                <a:latin typeface="Comic Sans MS" pitchFamily="66" charset="0"/>
              </a:rPr>
              <a:t>Space</a:t>
            </a:r>
          </a:p>
        </p:txBody>
      </p:sp>
      <p:sp>
        <p:nvSpPr>
          <p:cNvPr id="3077" name="Text Box 5"/>
          <p:cNvSpPr txBox="1">
            <a:spLocks noChangeArrowheads="1"/>
          </p:cNvSpPr>
          <p:nvPr/>
        </p:nvSpPr>
        <p:spPr bwMode="auto">
          <a:xfrm>
            <a:off x="457200" y="4122738"/>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800" b="1">
                <a:solidFill>
                  <a:srgbClr val="000000"/>
                </a:solidFill>
                <a:latin typeface="Comic Sans MS" pitchFamily="66" charset="0"/>
              </a:rPr>
              <a:t>OS</a:t>
            </a:r>
          </a:p>
        </p:txBody>
      </p:sp>
      <p:sp>
        <p:nvSpPr>
          <p:cNvPr id="3078" name="Rectangle 6"/>
          <p:cNvSpPr>
            <a:spLocks noChangeArrowheads="1"/>
          </p:cNvSpPr>
          <p:nvPr/>
        </p:nvSpPr>
        <p:spPr bwMode="auto">
          <a:xfrm>
            <a:off x="1905000" y="2133600"/>
            <a:ext cx="762000" cy="11430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079" name="Rectangle 7"/>
          <p:cNvSpPr>
            <a:spLocks noChangeArrowheads="1"/>
          </p:cNvSpPr>
          <p:nvPr/>
        </p:nvSpPr>
        <p:spPr bwMode="auto">
          <a:xfrm>
            <a:off x="3124200" y="2133600"/>
            <a:ext cx="762000" cy="11430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080" name="Rectangle 8"/>
          <p:cNvSpPr>
            <a:spLocks noChangeArrowheads="1"/>
          </p:cNvSpPr>
          <p:nvPr/>
        </p:nvSpPr>
        <p:spPr bwMode="auto">
          <a:xfrm>
            <a:off x="4343400" y="2133600"/>
            <a:ext cx="762000" cy="11430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081" name="Rectangle 9"/>
          <p:cNvSpPr>
            <a:spLocks noChangeArrowheads="1"/>
          </p:cNvSpPr>
          <p:nvPr/>
        </p:nvSpPr>
        <p:spPr bwMode="auto">
          <a:xfrm>
            <a:off x="5562600" y="2133600"/>
            <a:ext cx="762000" cy="11430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082" name="Rectangle 10"/>
          <p:cNvSpPr>
            <a:spLocks noChangeArrowheads="1"/>
          </p:cNvSpPr>
          <p:nvPr/>
        </p:nvSpPr>
        <p:spPr bwMode="auto">
          <a:xfrm>
            <a:off x="6629400" y="2133600"/>
            <a:ext cx="762000" cy="11430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083" name="Rectangle 11"/>
          <p:cNvSpPr>
            <a:spLocks noChangeArrowheads="1"/>
          </p:cNvSpPr>
          <p:nvPr/>
        </p:nvSpPr>
        <p:spPr bwMode="auto">
          <a:xfrm>
            <a:off x="1600200" y="4343400"/>
            <a:ext cx="1524000" cy="1143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CPU </a:t>
            </a:r>
          </a:p>
          <a:p>
            <a:pPr algn="ctr" eaLnBrk="1" hangingPunct="1"/>
            <a:r>
              <a:rPr lang="en-US" altLang="en-US" b="1">
                <a:solidFill>
                  <a:srgbClr val="000000"/>
                </a:solidFill>
                <a:latin typeface="Comic Sans MS" pitchFamily="66" charset="0"/>
              </a:rPr>
              <a:t>scheduling</a:t>
            </a:r>
          </a:p>
        </p:txBody>
      </p:sp>
      <p:sp>
        <p:nvSpPr>
          <p:cNvPr id="3084" name="Rectangle 12"/>
          <p:cNvSpPr>
            <a:spLocks noChangeArrowheads="1"/>
          </p:cNvSpPr>
          <p:nvPr/>
        </p:nvSpPr>
        <p:spPr bwMode="auto">
          <a:xfrm>
            <a:off x="3352800" y="4343400"/>
            <a:ext cx="1219200" cy="1143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Memory</a:t>
            </a:r>
          </a:p>
          <a:p>
            <a:pPr algn="ctr" eaLnBrk="1" hangingPunct="1"/>
            <a:r>
              <a:rPr lang="en-US" altLang="en-US" b="1">
                <a:solidFill>
                  <a:srgbClr val="000000"/>
                </a:solidFill>
                <a:latin typeface="Comic Sans MS" pitchFamily="66" charset="0"/>
              </a:rPr>
              <a:t>Mgmt</a:t>
            </a:r>
          </a:p>
        </p:txBody>
      </p:sp>
      <p:sp>
        <p:nvSpPr>
          <p:cNvPr id="3085" name="Rectangle 13"/>
          <p:cNvSpPr>
            <a:spLocks noChangeArrowheads="1"/>
          </p:cNvSpPr>
          <p:nvPr/>
        </p:nvSpPr>
        <p:spPr bwMode="auto">
          <a:xfrm>
            <a:off x="4724400" y="4343400"/>
            <a:ext cx="1828800" cy="5334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File system</a:t>
            </a:r>
          </a:p>
        </p:txBody>
      </p:sp>
      <p:sp>
        <p:nvSpPr>
          <p:cNvPr id="3086" name="Rectangle 14"/>
          <p:cNvSpPr>
            <a:spLocks noChangeArrowheads="1"/>
          </p:cNvSpPr>
          <p:nvPr/>
        </p:nvSpPr>
        <p:spPr bwMode="auto">
          <a:xfrm>
            <a:off x="6705600" y="4343400"/>
            <a:ext cx="990600" cy="1143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Device</a:t>
            </a:r>
          </a:p>
          <a:p>
            <a:pPr algn="ctr" eaLnBrk="1" hangingPunct="1"/>
            <a:r>
              <a:rPr lang="en-US" altLang="en-US" b="1">
                <a:solidFill>
                  <a:srgbClr val="000000"/>
                </a:solidFill>
                <a:latin typeface="Comic Sans MS" pitchFamily="66" charset="0"/>
              </a:rPr>
              <a:t>Mgmt</a:t>
            </a:r>
          </a:p>
        </p:txBody>
      </p:sp>
      <p:sp>
        <p:nvSpPr>
          <p:cNvPr id="3087" name="Text Box 15"/>
          <p:cNvSpPr txBox="1">
            <a:spLocks noChangeArrowheads="1"/>
          </p:cNvSpPr>
          <p:nvPr/>
        </p:nvSpPr>
        <p:spPr bwMode="auto">
          <a:xfrm>
            <a:off x="3894138" y="1573213"/>
            <a:ext cx="1592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a:solidFill>
                  <a:srgbClr val="000000"/>
                </a:solidFill>
                <a:latin typeface="Comic Sans MS" pitchFamily="66" charset="0"/>
              </a:rPr>
              <a:t>Processes</a:t>
            </a:r>
          </a:p>
        </p:txBody>
      </p:sp>
      <p:sp>
        <p:nvSpPr>
          <p:cNvPr id="3088" name="Rectangle 16"/>
          <p:cNvSpPr>
            <a:spLocks noChangeArrowheads="1"/>
          </p:cNvSpPr>
          <p:nvPr/>
        </p:nvSpPr>
        <p:spPr bwMode="auto">
          <a:xfrm>
            <a:off x="4724400" y="5029200"/>
            <a:ext cx="1905000" cy="5334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2000" b="1">
                <a:solidFill>
                  <a:srgbClr val="000000"/>
                </a:solidFill>
                <a:latin typeface="Comic Sans MS" pitchFamily="66" charset="0"/>
              </a:rPr>
              <a:t>Network Stack</a:t>
            </a:r>
          </a:p>
        </p:txBody>
      </p:sp>
      <p:sp>
        <p:nvSpPr>
          <p:cNvPr id="3089" name="Rectangle 17"/>
          <p:cNvSpPr>
            <a:spLocks noChangeArrowheads="1"/>
          </p:cNvSpPr>
          <p:nvPr/>
        </p:nvSpPr>
        <p:spPr bwMode="auto">
          <a:xfrm>
            <a:off x="1447800" y="3581400"/>
            <a:ext cx="6324600" cy="457200"/>
          </a:xfrm>
          <a:prstGeom prst="rect">
            <a:avLst/>
          </a:prstGeom>
          <a:solidFill>
            <a:srgbClr val="FFFF99"/>
          </a:solidFill>
          <a:ln w="28575">
            <a:solidFill>
              <a:srgbClr val="000000"/>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b="1">
                <a:solidFill>
                  <a:srgbClr val="000000"/>
                </a:solidFill>
                <a:latin typeface="Comic Sans MS" pitchFamily="66" charset="0"/>
              </a:rPr>
              <a:t>System Call Interface</a:t>
            </a:r>
          </a:p>
        </p:txBody>
      </p:sp>
      <p:sp>
        <p:nvSpPr>
          <p:cNvPr id="18" name="Slide Number Placeholder 17"/>
          <p:cNvSpPr>
            <a:spLocks noGrp="1"/>
          </p:cNvSpPr>
          <p:nvPr>
            <p:ph type="sldNum" sz="quarter" idx="12"/>
          </p:nvPr>
        </p:nvSpPr>
        <p:spPr/>
        <p:txBody>
          <a:bodyPr/>
          <a:lstStyle/>
          <a:p>
            <a:pPr>
              <a:defRPr/>
            </a:pPr>
            <a:fld id="{80AFC02C-188D-43CE-A85C-ECD5B017F901}"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Process ID</a:t>
            </a:r>
          </a:p>
        </p:txBody>
      </p:sp>
      <p:sp>
        <p:nvSpPr>
          <p:cNvPr id="19459" name="Content Placeholder 2"/>
          <p:cNvSpPr>
            <a:spLocks noGrp="1"/>
          </p:cNvSpPr>
          <p:nvPr>
            <p:ph idx="1"/>
          </p:nvPr>
        </p:nvSpPr>
        <p:spPr/>
        <p:txBody>
          <a:bodyPr/>
          <a:lstStyle/>
          <a:p>
            <a:pPr eaLnBrk="1" hangingPunct="1"/>
            <a:r>
              <a:rPr lang="en-US" altLang="en-US"/>
              <a:t>Processes are identified by a process id (pid)</a:t>
            </a:r>
          </a:p>
          <a:p>
            <a:pPr lvl="1" eaLnBrk="1" hangingPunct="1"/>
            <a:r>
              <a:rPr lang="en-US" altLang="en-US"/>
              <a:t>getpid(): find your own pid</a:t>
            </a:r>
          </a:p>
          <a:p>
            <a:pPr lvl="1" eaLnBrk="1" hangingPunct="1"/>
            <a:r>
              <a:rPr lang="en-US" altLang="en-US"/>
              <a:t>getppid(): find the pid of the parent</a:t>
            </a:r>
          </a:p>
          <a:p>
            <a:pPr lvl="1" eaLnBrk="1" hangingPunct="1"/>
            <a:endParaRPr lang="en-US" altLang="en-US"/>
          </a:p>
          <a:p>
            <a:pPr eaLnBrk="1" hangingPunct="1"/>
            <a:r>
              <a:rPr lang="en-US" altLang="en-US"/>
              <a:t>See example5.c for the time for system calls versus regular routine calls.</a:t>
            </a:r>
          </a:p>
          <a:p>
            <a:pPr eaLnBrk="1" hangingPunct="1"/>
            <a:endParaRPr lang="en-US" altLang="en-US"/>
          </a:p>
        </p:txBody>
      </p:sp>
      <p:sp>
        <p:nvSpPr>
          <p:cNvPr id="4" name="Slide Number Placeholder 3"/>
          <p:cNvSpPr>
            <a:spLocks noGrp="1"/>
          </p:cNvSpPr>
          <p:nvPr>
            <p:ph type="sldNum" sz="quarter" idx="12"/>
          </p:nvPr>
        </p:nvSpPr>
        <p:spPr/>
        <p:txBody>
          <a:bodyPr/>
          <a:lstStyle/>
          <a:p>
            <a:pPr>
              <a:defRPr/>
            </a:pPr>
            <a:fld id="{6C528893-3608-4C27-BE36-18063B7DBCD3}"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Questions to Consider</a:t>
            </a:r>
          </a:p>
        </p:txBody>
      </p:sp>
      <p:sp>
        <p:nvSpPr>
          <p:cNvPr id="20483" name="Content Placeholder 2"/>
          <p:cNvSpPr>
            <a:spLocks noGrp="1"/>
          </p:cNvSpPr>
          <p:nvPr>
            <p:ph idx="1"/>
          </p:nvPr>
        </p:nvSpPr>
        <p:spPr/>
        <p:txBody>
          <a:bodyPr/>
          <a:lstStyle/>
          <a:p>
            <a:r>
              <a:rPr lang="en-US" altLang="en-US" dirty="0"/>
              <a:t>How to implement the </a:t>
            </a:r>
            <a:r>
              <a:rPr lang="en-US" altLang="en-US" i="1" dirty="0"/>
              <a:t>system</a:t>
            </a:r>
            <a:r>
              <a:rPr lang="en-US" altLang="en-US" dirty="0"/>
              <a:t> routine?</a:t>
            </a:r>
          </a:p>
          <a:p>
            <a:pPr algn="l"/>
            <a:r>
              <a:rPr lang="en-US" b="0" i="0" dirty="0">
                <a:solidFill>
                  <a:schemeClr val="tx1"/>
                </a:solidFill>
                <a:effectLst/>
                <a:latin typeface="Söhne"/>
              </a:rPr>
              <a:t>To implement the system() routine in a C or C++ program, you would typically use fork() to create a new process, exec() to run a new program within that process, and wait() or </a:t>
            </a:r>
            <a:r>
              <a:rPr lang="en-US" b="0" i="0" dirty="0" err="1">
                <a:solidFill>
                  <a:schemeClr val="tx1"/>
                </a:solidFill>
                <a:effectLst/>
                <a:latin typeface="Söhne"/>
              </a:rPr>
              <a:t>waitpid</a:t>
            </a:r>
            <a:r>
              <a:rPr lang="en-US" b="0" i="0" dirty="0">
                <a:solidFill>
                  <a:schemeClr val="tx1"/>
                </a:solidFill>
                <a:effectLst/>
                <a:latin typeface="Söhne"/>
              </a:rPr>
              <a:t>() to wait for the program to finish and collect its exit status.</a:t>
            </a:r>
            <a:br>
              <a:rPr lang="en-US" dirty="0"/>
            </a:br>
            <a:endParaRPr lang="en-US" altLang="en-US" dirty="0"/>
          </a:p>
          <a:p>
            <a:r>
              <a:rPr lang="en-US" altLang="en-US" dirty="0"/>
              <a:t>How to prevent a child process to become long-term zombies? </a:t>
            </a:r>
          </a:p>
          <a:p>
            <a:pPr lvl="1"/>
            <a:r>
              <a:rPr lang="en-US" altLang="en-US" dirty="0"/>
              <a:t>Note that a parent process may run for a long time before it terminates, or it will not terminate under normal conditions (for example, a web server)</a:t>
            </a:r>
          </a:p>
        </p:txBody>
      </p:sp>
      <p:sp>
        <p:nvSpPr>
          <p:cNvPr id="4" name="Slide Number Placeholder 3"/>
          <p:cNvSpPr>
            <a:spLocks noGrp="1"/>
          </p:cNvSpPr>
          <p:nvPr>
            <p:ph type="sldNum" sz="quarter" idx="12"/>
          </p:nvPr>
        </p:nvSpPr>
        <p:spPr/>
        <p:txBody>
          <a:bodyPr/>
          <a:lstStyle/>
          <a:p>
            <a:pPr>
              <a:defRPr/>
            </a:pPr>
            <a:fld id="{515A10CD-E915-44BA-9363-4CEDC2FD90A3}"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Summary/Review</a:t>
            </a:r>
            <a:endParaRPr lang="en-US" altLang="en-US" dirty="0"/>
          </a:p>
        </p:txBody>
      </p:sp>
      <p:sp>
        <p:nvSpPr>
          <p:cNvPr id="3" name="Content Placeholder 2"/>
          <p:cNvSpPr>
            <a:spLocks noGrp="1"/>
          </p:cNvSpPr>
          <p:nvPr>
            <p:ph idx="1"/>
          </p:nvPr>
        </p:nvSpPr>
        <p:spPr/>
        <p:txBody>
          <a:bodyPr>
            <a:normAutofit fontScale="92500" lnSpcReduction="10000"/>
          </a:bodyPr>
          <a:lstStyle/>
          <a:p>
            <a:pPr>
              <a:defRPr/>
            </a:pPr>
            <a:r>
              <a:rPr lang="en-US" dirty="0"/>
              <a:t>Why processes?</a:t>
            </a:r>
          </a:p>
          <a:p>
            <a:pPr>
              <a:defRPr/>
            </a:pPr>
            <a:r>
              <a:rPr lang="en-US" dirty="0"/>
              <a:t>What is process context?</a:t>
            </a:r>
          </a:p>
          <a:p>
            <a:pPr>
              <a:defRPr/>
            </a:pPr>
            <a:r>
              <a:rPr lang="en-US" dirty="0"/>
              <a:t>How to check processes in UNIX?</a:t>
            </a:r>
          </a:p>
          <a:p>
            <a:pPr>
              <a:defRPr/>
            </a:pPr>
            <a:r>
              <a:rPr lang="en-US" dirty="0"/>
              <a:t>What does fork() do? What is its return value?</a:t>
            </a:r>
          </a:p>
          <a:p>
            <a:pPr>
              <a:defRPr/>
            </a:pPr>
            <a:r>
              <a:rPr lang="en-US" dirty="0"/>
              <a:t>Does fork() create all processes in a UNIX system?</a:t>
            </a:r>
          </a:p>
          <a:p>
            <a:pPr>
              <a:defRPr/>
            </a:pPr>
            <a:r>
              <a:rPr lang="en-US" dirty="0"/>
              <a:t>What does </a:t>
            </a:r>
            <a:r>
              <a:rPr lang="en-US" dirty="0" err="1"/>
              <a:t>execv</a:t>
            </a:r>
            <a:r>
              <a:rPr lang="en-US" dirty="0"/>
              <a:t>() do? What is its return value?</a:t>
            </a:r>
          </a:p>
          <a:p>
            <a:pPr>
              <a:defRPr/>
            </a:pPr>
            <a:r>
              <a:rPr lang="en-US" dirty="0"/>
              <a:t>How to run a command in a program without getting killed?</a:t>
            </a:r>
          </a:p>
          <a:p>
            <a:pPr>
              <a:defRPr/>
            </a:pPr>
            <a:r>
              <a:rPr lang="en-US" dirty="0"/>
              <a:t>Does exit completely clean up a process?</a:t>
            </a:r>
          </a:p>
          <a:p>
            <a:pPr>
              <a:defRPr/>
            </a:pPr>
            <a:r>
              <a:rPr lang="en-US" dirty="0"/>
              <a:t>Can a parent process tell if its child process terminate normally?</a:t>
            </a:r>
          </a:p>
          <a:p>
            <a:pPr>
              <a:defRPr/>
            </a:pPr>
            <a:r>
              <a:rPr lang="en-US" dirty="0"/>
              <a:t>Can a child process tell if its parent process terminate normally?  </a:t>
            </a:r>
          </a:p>
          <a:p>
            <a:pPr>
              <a:defRPr/>
            </a:pPr>
            <a:endParaRPr lang="en-US" dirty="0"/>
          </a:p>
          <a:p>
            <a:pPr>
              <a:defRPr/>
            </a:pPr>
            <a:endParaRPr lang="en-US" dirty="0"/>
          </a:p>
          <a:p>
            <a:pPr>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396601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152400"/>
            <a:ext cx="7696200" cy="914400"/>
          </a:xfrm>
        </p:spPr>
        <p:txBody>
          <a:bodyPr/>
          <a:lstStyle/>
          <a:p>
            <a:pPr eaLnBrk="1" hangingPunct="1"/>
            <a:r>
              <a:rPr lang="en-US" altLang="en-US"/>
              <a:t>Computer systems user’s view </a:t>
            </a:r>
          </a:p>
        </p:txBody>
      </p:sp>
      <p:sp>
        <p:nvSpPr>
          <p:cNvPr id="3078" name="Rectangle 6"/>
          <p:cNvSpPr>
            <a:spLocks noChangeArrowheads="1"/>
          </p:cNvSpPr>
          <p:nvPr/>
        </p:nvSpPr>
        <p:spPr bwMode="auto">
          <a:xfrm>
            <a:off x="685800" y="1752600"/>
            <a:ext cx="2133600" cy="35052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3081" name="Rectangle 9"/>
          <p:cNvSpPr>
            <a:spLocks noChangeArrowheads="1"/>
          </p:cNvSpPr>
          <p:nvPr/>
        </p:nvSpPr>
        <p:spPr bwMode="auto">
          <a:xfrm>
            <a:off x="5334000" y="1752600"/>
            <a:ext cx="762000" cy="11430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4101" name="Rectangle 13"/>
          <p:cNvSpPr>
            <a:spLocks noChangeArrowheads="1"/>
          </p:cNvSpPr>
          <p:nvPr/>
        </p:nvSpPr>
        <p:spPr bwMode="auto">
          <a:xfrm>
            <a:off x="838200" y="1905000"/>
            <a:ext cx="1828800" cy="5334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Program1</a:t>
            </a:r>
          </a:p>
        </p:txBody>
      </p:sp>
      <p:sp>
        <p:nvSpPr>
          <p:cNvPr id="4102" name="Text Box 15"/>
          <p:cNvSpPr txBox="1">
            <a:spLocks noChangeArrowheads="1"/>
          </p:cNvSpPr>
          <p:nvPr/>
        </p:nvSpPr>
        <p:spPr bwMode="auto">
          <a:xfrm>
            <a:off x="685800" y="5410200"/>
            <a:ext cx="76184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00"/>
                </a:solidFill>
                <a:latin typeface="Comic Sans MS" panose="030F0702030302020204" pitchFamily="66" charset="0"/>
              </a:rPr>
              <a:t>Each program owns its own (virtual) computer.</a:t>
            </a:r>
          </a:p>
          <a:p>
            <a:pPr eaLnBrk="1" hangingPunct="1"/>
            <a:r>
              <a:rPr lang="en-US" altLang="en-US" b="1">
                <a:solidFill>
                  <a:srgbClr val="000000"/>
                </a:solidFill>
                <a:latin typeface="Comic Sans MS" panose="030F0702030302020204" pitchFamily="66" charset="0"/>
              </a:rPr>
              <a:t>The execution of a program does not affect one </a:t>
            </a:r>
          </a:p>
          <a:p>
            <a:pPr eaLnBrk="1" hangingPunct="1"/>
            <a:r>
              <a:rPr lang="en-US" altLang="en-US" b="1">
                <a:solidFill>
                  <a:srgbClr val="000000"/>
                </a:solidFill>
                <a:latin typeface="Comic Sans MS" panose="030F0702030302020204" pitchFamily="66" charset="0"/>
              </a:rPr>
              <a:t>another.</a:t>
            </a:r>
          </a:p>
        </p:txBody>
      </p:sp>
      <p:sp>
        <p:nvSpPr>
          <p:cNvPr id="4103" name="Rectangle 11"/>
          <p:cNvSpPr>
            <a:spLocks noChangeArrowheads="1"/>
          </p:cNvSpPr>
          <p:nvPr/>
        </p:nvSpPr>
        <p:spPr bwMode="auto">
          <a:xfrm>
            <a:off x="838200" y="28194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CPU </a:t>
            </a:r>
          </a:p>
        </p:txBody>
      </p:sp>
      <p:sp>
        <p:nvSpPr>
          <p:cNvPr id="4104" name="Rectangle 12"/>
          <p:cNvSpPr>
            <a:spLocks noChangeArrowheads="1"/>
          </p:cNvSpPr>
          <p:nvPr/>
        </p:nvSpPr>
        <p:spPr bwMode="auto">
          <a:xfrm>
            <a:off x="838200" y="32766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Memory</a:t>
            </a:r>
          </a:p>
        </p:txBody>
      </p:sp>
      <p:sp>
        <p:nvSpPr>
          <p:cNvPr id="4105" name="Rectangle 13"/>
          <p:cNvSpPr>
            <a:spLocks noChangeArrowheads="1"/>
          </p:cNvSpPr>
          <p:nvPr/>
        </p:nvSpPr>
        <p:spPr bwMode="auto">
          <a:xfrm>
            <a:off x="838200" y="37338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Disk</a:t>
            </a:r>
          </a:p>
        </p:txBody>
      </p:sp>
      <p:sp>
        <p:nvSpPr>
          <p:cNvPr id="4106" name="Rectangle 13"/>
          <p:cNvSpPr>
            <a:spLocks noChangeArrowheads="1"/>
          </p:cNvSpPr>
          <p:nvPr/>
        </p:nvSpPr>
        <p:spPr bwMode="auto">
          <a:xfrm>
            <a:off x="838200" y="41910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Keyboard</a:t>
            </a:r>
          </a:p>
        </p:txBody>
      </p:sp>
      <p:sp>
        <p:nvSpPr>
          <p:cNvPr id="4107" name="Rectangle 13"/>
          <p:cNvSpPr>
            <a:spLocks noChangeArrowheads="1"/>
          </p:cNvSpPr>
          <p:nvPr/>
        </p:nvSpPr>
        <p:spPr bwMode="auto">
          <a:xfrm>
            <a:off x="838200" y="46482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Monitor</a:t>
            </a:r>
          </a:p>
        </p:txBody>
      </p:sp>
      <p:sp>
        <p:nvSpPr>
          <p:cNvPr id="25" name="Rectangle 6"/>
          <p:cNvSpPr>
            <a:spLocks noChangeArrowheads="1"/>
          </p:cNvSpPr>
          <p:nvPr/>
        </p:nvSpPr>
        <p:spPr bwMode="auto">
          <a:xfrm>
            <a:off x="2971800" y="1752600"/>
            <a:ext cx="2133600" cy="35052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4109" name="Rectangle 13"/>
          <p:cNvSpPr>
            <a:spLocks noChangeArrowheads="1"/>
          </p:cNvSpPr>
          <p:nvPr/>
        </p:nvSpPr>
        <p:spPr bwMode="auto">
          <a:xfrm>
            <a:off x="3124200" y="1905000"/>
            <a:ext cx="1828800" cy="5334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Program2</a:t>
            </a:r>
          </a:p>
        </p:txBody>
      </p:sp>
      <p:sp>
        <p:nvSpPr>
          <p:cNvPr id="4110" name="Rectangle 11"/>
          <p:cNvSpPr>
            <a:spLocks noChangeArrowheads="1"/>
          </p:cNvSpPr>
          <p:nvPr/>
        </p:nvSpPr>
        <p:spPr bwMode="auto">
          <a:xfrm>
            <a:off x="3124200" y="28194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CPU </a:t>
            </a:r>
          </a:p>
        </p:txBody>
      </p:sp>
      <p:sp>
        <p:nvSpPr>
          <p:cNvPr id="4111" name="Rectangle 12"/>
          <p:cNvSpPr>
            <a:spLocks noChangeArrowheads="1"/>
          </p:cNvSpPr>
          <p:nvPr/>
        </p:nvSpPr>
        <p:spPr bwMode="auto">
          <a:xfrm>
            <a:off x="3124200" y="32766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Memory</a:t>
            </a:r>
          </a:p>
        </p:txBody>
      </p:sp>
      <p:sp>
        <p:nvSpPr>
          <p:cNvPr id="4112" name="Rectangle 13"/>
          <p:cNvSpPr>
            <a:spLocks noChangeArrowheads="1"/>
          </p:cNvSpPr>
          <p:nvPr/>
        </p:nvSpPr>
        <p:spPr bwMode="auto">
          <a:xfrm>
            <a:off x="3124200" y="37338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Disk</a:t>
            </a:r>
          </a:p>
        </p:txBody>
      </p:sp>
      <p:sp>
        <p:nvSpPr>
          <p:cNvPr id="4113" name="Rectangle 13"/>
          <p:cNvSpPr>
            <a:spLocks noChangeArrowheads="1"/>
          </p:cNvSpPr>
          <p:nvPr/>
        </p:nvSpPr>
        <p:spPr bwMode="auto">
          <a:xfrm>
            <a:off x="3124200" y="41910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Keyboard</a:t>
            </a:r>
          </a:p>
        </p:txBody>
      </p:sp>
      <p:sp>
        <p:nvSpPr>
          <p:cNvPr id="4114" name="Rectangle 13"/>
          <p:cNvSpPr>
            <a:spLocks noChangeArrowheads="1"/>
          </p:cNvSpPr>
          <p:nvPr/>
        </p:nvSpPr>
        <p:spPr bwMode="auto">
          <a:xfrm>
            <a:off x="3124200" y="46482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Monitor</a:t>
            </a:r>
          </a:p>
        </p:txBody>
      </p:sp>
      <p:sp>
        <p:nvSpPr>
          <p:cNvPr id="33" name="Rectangle 6"/>
          <p:cNvSpPr>
            <a:spLocks noChangeArrowheads="1"/>
          </p:cNvSpPr>
          <p:nvPr/>
        </p:nvSpPr>
        <p:spPr bwMode="auto">
          <a:xfrm>
            <a:off x="6477000" y="1752600"/>
            <a:ext cx="2133600" cy="3505200"/>
          </a:xfrm>
          <a:prstGeom prst="rect">
            <a:avLst/>
          </a:prstGeom>
          <a:solidFill>
            <a:srgbClr val="660033"/>
          </a:solidFill>
          <a:ln w="9525">
            <a:solidFill>
              <a:srgbClr val="000000"/>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4116" name="Rectangle 13"/>
          <p:cNvSpPr>
            <a:spLocks noChangeArrowheads="1"/>
          </p:cNvSpPr>
          <p:nvPr/>
        </p:nvSpPr>
        <p:spPr bwMode="auto">
          <a:xfrm>
            <a:off x="6629400" y="1905000"/>
            <a:ext cx="1828800" cy="5334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ProgramX</a:t>
            </a:r>
          </a:p>
        </p:txBody>
      </p:sp>
      <p:sp>
        <p:nvSpPr>
          <p:cNvPr id="4117" name="Rectangle 11"/>
          <p:cNvSpPr>
            <a:spLocks noChangeArrowheads="1"/>
          </p:cNvSpPr>
          <p:nvPr/>
        </p:nvSpPr>
        <p:spPr bwMode="auto">
          <a:xfrm>
            <a:off x="6629400" y="28194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CPU </a:t>
            </a:r>
          </a:p>
        </p:txBody>
      </p:sp>
      <p:sp>
        <p:nvSpPr>
          <p:cNvPr id="4118" name="Rectangle 12"/>
          <p:cNvSpPr>
            <a:spLocks noChangeArrowheads="1"/>
          </p:cNvSpPr>
          <p:nvPr/>
        </p:nvSpPr>
        <p:spPr bwMode="auto">
          <a:xfrm>
            <a:off x="6629400" y="32766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Memory</a:t>
            </a:r>
          </a:p>
        </p:txBody>
      </p:sp>
      <p:sp>
        <p:nvSpPr>
          <p:cNvPr id="4119" name="Rectangle 13"/>
          <p:cNvSpPr>
            <a:spLocks noChangeArrowheads="1"/>
          </p:cNvSpPr>
          <p:nvPr/>
        </p:nvSpPr>
        <p:spPr bwMode="auto">
          <a:xfrm>
            <a:off x="6629400" y="37338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Disk</a:t>
            </a:r>
          </a:p>
        </p:txBody>
      </p:sp>
      <p:sp>
        <p:nvSpPr>
          <p:cNvPr id="4120" name="Rectangle 13"/>
          <p:cNvSpPr>
            <a:spLocks noChangeArrowheads="1"/>
          </p:cNvSpPr>
          <p:nvPr/>
        </p:nvSpPr>
        <p:spPr bwMode="auto">
          <a:xfrm>
            <a:off x="6629400" y="41910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Keyboard</a:t>
            </a:r>
          </a:p>
        </p:txBody>
      </p:sp>
      <p:sp>
        <p:nvSpPr>
          <p:cNvPr id="4121" name="Rectangle 13"/>
          <p:cNvSpPr>
            <a:spLocks noChangeArrowheads="1"/>
          </p:cNvSpPr>
          <p:nvPr/>
        </p:nvSpPr>
        <p:spPr bwMode="auto">
          <a:xfrm>
            <a:off x="6629400" y="4648200"/>
            <a:ext cx="1828800" cy="381000"/>
          </a:xfrm>
          <a:prstGeom prst="rect">
            <a:avLst/>
          </a:prstGeom>
          <a:solidFill>
            <a:schemeClr val="bg1"/>
          </a:solidFill>
          <a:ln w="28575">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solidFill>
                  <a:srgbClr val="000000"/>
                </a:solidFill>
                <a:latin typeface="Comic Sans MS" panose="030F0702030302020204" pitchFamily="66" charset="0"/>
              </a:rPr>
              <a:t>Monitor</a:t>
            </a:r>
          </a:p>
        </p:txBody>
      </p:sp>
    </p:spTree>
    <p:extLst>
      <p:ext uri="{BB962C8B-B14F-4D97-AF65-F5344CB8AC3E}">
        <p14:creationId xmlns:p14="http://schemas.microsoft.com/office/powerpoint/2010/main" val="207973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Process</a:t>
            </a:r>
          </a:p>
        </p:txBody>
      </p:sp>
      <p:sp>
        <p:nvSpPr>
          <p:cNvPr id="4099" name="Rectangle 3"/>
          <p:cNvSpPr>
            <a:spLocks noGrp="1" noChangeArrowheads="1"/>
          </p:cNvSpPr>
          <p:nvPr>
            <p:ph idx="1"/>
          </p:nvPr>
        </p:nvSpPr>
        <p:spPr/>
        <p:txBody>
          <a:bodyPr/>
          <a:lstStyle/>
          <a:p>
            <a:pPr eaLnBrk="1" hangingPunct="1"/>
            <a:r>
              <a:rPr lang="en-US" altLang="en-US"/>
              <a:t>Informal definition</a:t>
            </a:r>
          </a:p>
          <a:p>
            <a:pPr lvl="1" eaLnBrk="1" hangingPunct="1"/>
            <a:r>
              <a:rPr lang="en-US" altLang="en-US"/>
              <a:t>A process is a program in execution</a:t>
            </a:r>
          </a:p>
          <a:p>
            <a:pPr eaLnBrk="1" hangingPunct="1"/>
            <a:endParaRPr lang="en-US" altLang="en-US" sz="2800"/>
          </a:p>
          <a:p>
            <a:pPr eaLnBrk="1" hangingPunct="1"/>
            <a:r>
              <a:rPr lang="en-US" altLang="en-US"/>
              <a:t>Process is not the same as a program.</a:t>
            </a:r>
          </a:p>
          <a:p>
            <a:pPr lvl="1" eaLnBrk="1" hangingPunct="1"/>
            <a:r>
              <a:rPr lang="en-US" altLang="en-US"/>
              <a:t>Program is a passive entity stored in disk</a:t>
            </a:r>
          </a:p>
          <a:p>
            <a:pPr lvl="1" eaLnBrk="1" hangingPunct="1"/>
            <a:r>
              <a:rPr lang="en-US" altLang="en-US"/>
              <a:t>Program (code) is just one part of the process.</a:t>
            </a:r>
          </a:p>
        </p:txBody>
      </p:sp>
      <p:sp>
        <p:nvSpPr>
          <p:cNvPr id="4" name="Slide Number Placeholder 3"/>
          <p:cNvSpPr>
            <a:spLocks noGrp="1"/>
          </p:cNvSpPr>
          <p:nvPr>
            <p:ph type="sldNum" sz="quarter" idx="12"/>
          </p:nvPr>
        </p:nvSpPr>
        <p:spPr/>
        <p:txBody>
          <a:bodyPr/>
          <a:lstStyle/>
          <a:p>
            <a:pPr>
              <a:defRPr/>
            </a:pPr>
            <a:fld id="{82CCEE0A-921D-478A-9E0B-AD60728B6283}"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What else in a Process?</a:t>
            </a:r>
          </a:p>
        </p:txBody>
      </p:sp>
      <p:sp>
        <p:nvSpPr>
          <p:cNvPr id="5123" name="Rectangle 3"/>
          <p:cNvSpPr>
            <a:spLocks noGrp="1" noChangeArrowheads="1"/>
          </p:cNvSpPr>
          <p:nvPr>
            <p:ph idx="1"/>
          </p:nvPr>
        </p:nvSpPr>
        <p:spPr/>
        <p:txBody>
          <a:bodyPr/>
          <a:lstStyle/>
          <a:p>
            <a:pPr eaLnBrk="1" hangingPunct="1"/>
            <a:r>
              <a:rPr lang="en-US" altLang="en-US"/>
              <a:t>Process context:</a:t>
            </a:r>
          </a:p>
          <a:p>
            <a:pPr lvl="1" eaLnBrk="1" hangingPunct="1"/>
            <a:r>
              <a:rPr lang="en-US" altLang="en-US"/>
              <a:t>Memory space (static, dynamic)</a:t>
            </a:r>
          </a:p>
          <a:p>
            <a:pPr lvl="1" eaLnBrk="1" hangingPunct="1"/>
            <a:r>
              <a:rPr lang="en-US" altLang="en-US"/>
              <a:t>Procedure call stack</a:t>
            </a:r>
          </a:p>
          <a:p>
            <a:pPr lvl="1" eaLnBrk="1" hangingPunct="1"/>
            <a:r>
              <a:rPr lang="en-US" altLang="en-US"/>
              <a:t>Open files, connections</a:t>
            </a:r>
          </a:p>
          <a:p>
            <a:pPr lvl="1" eaLnBrk="1" hangingPunct="1"/>
            <a:r>
              <a:rPr lang="en-US" altLang="en-US"/>
              <a:t>Registers and counters :</a:t>
            </a:r>
          </a:p>
          <a:p>
            <a:pPr lvl="2" eaLnBrk="1" hangingPunct="1"/>
            <a:r>
              <a:rPr lang="en-US" altLang="en-US" sz="1800"/>
              <a:t>Program counter, stack pointer, general purpose registers</a:t>
            </a:r>
          </a:p>
          <a:p>
            <a:pPr lvl="1" eaLnBrk="1" hangingPunct="1"/>
            <a:r>
              <a:rPr lang="en-US" altLang="en-US"/>
              <a:t>……</a:t>
            </a:r>
          </a:p>
        </p:txBody>
      </p:sp>
      <p:sp>
        <p:nvSpPr>
          <p:cNvPr id="4" name="Slide Number Placeholder 3"/>
          <p:cNvSpPr>
            <a:spLocks noGrp="1"/>
          </p:cNvSpPr>
          <p:nvPr>
            <p:ph type="sldNum" sz="quarter" idx="12"/>
          </p:nvPr>
        </p:nvSpPr>
        <p:spPr/>
        <p:txBody>
          <a:bodyPr/>
          <a:lstStyle/>
          <a:p>
            <a:pPr>
              <a:defRPr/>
            </a:pPr>
            <a:fld id="{C397E83D-23AA-4603-A39F-3975C7E173F9}"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a:t>Memory Layout of a Process</a:t>
            </a:r>
          </a:p>
        </p:txBody>
      </p:sp>
      <p:sp>
        <p:nvSpPr>
          <p:cNvPr id="6147" name="Content Placeholder 2"/>
          <p:cNvSpPr>
            <a:spLocks noGrp="1"/>
          </p:cNvSpPr>
          <p:nvPr>
            <p:ph idx="1"/>
          </p:nvPr>
        </p:nvSpPr>
        <p:spPr>
          <a:xfrm>
            <a:off x="3505200" y="1371600"/>
            <a:ext cx="5257800" cy="4724400"/>
          </a:xfrm>
        </p:spPr>
        <p:txBody>
          <a:bodyPr/>
          <a:lstStyle/>
          <a:p>
            <a:pPr eaLnBrk="1" hangingPunct="1"/>
            <a:r>
              <a:rPr lang="en-US" altLang="en-US" dirty="0"/>
              <a:t>Text</a:t>
            </a:r>
          </a:p>
          <a:p>
            <a:pPr lvl="1" eaLnBrk="1" hangingPunct="1"/>
            <a:r>
              <a:rPr lang="en-US" altLang="en-US" dirty="0"/>
              <a:t>Machine instructions</a:t>
            </a:r>
          </a:p>
          <a:p>
            <a:pPr eaLnBrk="1" hangingPunct="1"/>
            <a:r>
              <a:rPr lang="en-US" altLang="en-US" dirty="0"/>
              <a:t>Data</a:t>
            </a:r>
          </a:p>
          <a:p>
            <a:pPr lvl="1" eaLnBrk="1" hangingPunct="1"/>
            <a:r>
              <a:rPr lang="en-US" altLang="en-US" dirty="0"/>
              <a:t>Global variables</a:t>
            </a:r>
          </a:p>
          <a:p>
            <a:pPr eaLnBrk="1" hangingPunct="1"/>
            <a:r>
              <a:rPr lang="en-US" altLang="en-US" dirty="0"/>
              <a:t>Heap</a:t>
            </a:r>
          </a:p>
          <a:p>
            <a:pPr lvl="1" eaLnBrk="1" hangingPunct="1"/>
            <a:r>
              <a:rPr lang="en-US" altLang="en-US" dirty="0"/>
              <a:t>Dynamically allocated memories (</a:t>
            </a:r>
            <a:r>
              <a:rPr lang="en-US" altLang="en-US" dirty="0" err="1"/>
              <a:t>malloc</a:t>
            </a:r>
            <a:r>
              <a:rPr lang="en-US" altLang="en-US" dirty="0"/>
              <a:t>, new) </a:t>
            </a:r>
          </a:p>
          <a:p>
            <a:pPr eaLnBrk="1" hangingPunct="1"/>
            <a:r>
              <a:rPr lang="en-US" altLang="en-US" dirty="0"/>
              <a:t>Stack</a:t>
            </a:r>
          </a:p>
          <a:p>
            <a:pPr lvl="1" eaLnBrk="1" hangingPunct="1"/>
            <a:r>
              <a:rPr lang="en-US" altLang="en-US" dirty="0"/>
              <a:t>Local variables</a:t>
            </a:r>
          </a:p>
          <a:p>
            <a:pPr lvl="1" eaLnBrk="1" hangingPunct="1"/>
            <a:r>
              <a:rPr lang="en-US" altLang="en-US" dirty="0"/>
              <a:t>Function calls</a:t>
            </a:r>
          </a:p>
        </p:txBody>
      </p:sp>
      <p:sp>
        <p:nvSpPr>
          <p:cNvPr id="4" name="Slide Number Placeholder 3"/>
          <p:cNvSpPr>
            <a:spLocks noGrp="1"/>
          </p:cNvSpPr>
          <p:nvPr>
            <p:ph type="sldNum" sz="quarter" idx="12"/>
          </p:nvPr>
        </p:nvSpPr>
        <p:spPr/>
        <p:txBody>
          <a:bodyPr/>
          <a:lstStyle/>
          <a:p>
            <a:pPr>
              <a:defRPr/>
            </a:pPr>
            <a:fld id="{9CE2CA83-E667-49B3-8B16-5EF74FF4CD64}" type="slidenum">
              <a:rPr lang="en-US" smtClean="0"/>
              <a:pPr>
                <a:defRPr/>
              </a:pPr>
              <a:t>6</a:t>
            </a:fld>
            <a:endParaRPr lang="en-US"/>
          </a:p>
        </p:txBody>
      </p:sp>
      <p:sp>
        <p:nvSpPr>
          <p:cNvPr id="6149" name="Rectangle 4"/>
          <p:cNvSpPr>
            <a:spLocks noChangeArrowheads="1"/>
          </p:cNvSpPr>
          <p:nvPr/>
        </p:nvSpPr>
        <p:spPr bwMode="auto">
          <a:xfrm>
            <a:off x="990600" y="1524000"/>
            <a:ext cx="1676400" cy="3429000"/>
          </a:xfrm>
          <a:prstGeom prst="rect">
            <a:avLst/>
          </a:prstGeom>
          <a:solidFill>
            <a:schemeClr val="accent1"/>
          </a:solidFill>
          <a:ln w="9525" algn="ctr">
            <a:solidFill>
              <a:schemeClr val="tx1"/>
            </a:solidFill>
            <a:miter lim="800000"/>
            <a:headEnd/>
            <a:tailEnd/>
          </a:ln>
        </p:spPr>
        <p:txBody>
          <a:bodyPr wrap="none"/>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cxnSp>
        <p:nvCxnSpPr>
          <p:cNvPr id="6150" name="Straight Connector 6"/>
          <p:cNvCxnSpPr>
            <a:cxnSpLocks noChangeShapeType="1"/>
          </p:cNvCxnSpPr>
          <p:nvPr/>
        </p:nvCxnSpPr>
        <p:spPr bwMode="auto">
          <a:xfrm>
            <a:off x="990600" y="4570413"/>
            <a:ext cx="1676400" cy="158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8" name="TextBox 7"/>
          <p:cNvSpPr txBox="1"/>
          <p:nvPr/>
        </p:nvSpPr>
        <p:spPr>
          <a:xfrm>
            <a:off x="1530350" y="4614863"/>
            <a:ext cx="679450" cy="338137"/>
          </a:xfrm>
          <a:prstGeom prst="rect">
            <a:avLst/>
          </a:prstGeom>
          <a:noFill/>
        </p:spPr>
        <p:txBody>
          <a:bodyPr>
            <a:spAutoFit/>
          </a:bodyPr>
          <a:lstStyle/>
          <a:p>
            <a:pPr>
              <a:defRPr/>
            </a:pPr>
            <a:r>
              <a:rPr lang="en-US" sz="1600" dirty="0">
                <a:latin typeface="+mn-lt"/>
              </a:rPr>
              <a:t>text</a:t>
            </a:r>
          </a:p>
        </p:txBody>
      </p:sp>
      <p:cxnSp>
        <p:nvCxnSpPr>
          <p:cNvPr id="6152" name="Straight Connector 9"/>
          <p:cNvCxnSpPr>
            <a:cxnSpLocks noChangeShapeType="1"/>
          </p:cNvCxnSpPr>
          <p:nvPr/>
        </p:nvCxnSpPr>
        <p:spPr bwMode="auto">
          <a:xfrm>
            <a:off x="990600" y="4114800"/>
            <a:ext cx="1676400"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153" name="Straight Connector 10"/>
          <p:cNvCxnSpPr>
            <a:cxnSpLocks noChangeShapeType="1"/>
          </p:cNvCxnSpPr>
          <p:nvPr/>
        </p:nvCxnSpPr>
        <p:spPr bwMode="auto">
          <a:xfrm>
            <a:off x="990600" y="3657600"/>
            <a:ext cx="1676400" cy="1588"/>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154" name="Straight Connector 11"/>
          <p:cNvCxnSpPr>
            <a:cxnSpLocks noChangeShapeType="1"/>
          </p:cNvCxnSpPr>
          <p:nvPr/>
        </p:nvCxnSpPr>
        <p:spPr bwMode="auto">
          <a:xfrm>
            <a:off x="990600" y="2284413"/>
            <a:ext cx="1676400" cy="1587"/>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155" name="Straight Connector 12"/>
          <p:cNvCxnSpPr>
            <a:cxnSpLocks noChangeShapeType="1"/>
          </p:cNvCxnSpPr>
          <p:nvPr/>
        </p:nvCxnSpPr>
        <p:spPr bwMode="auto">
          <a:xfrm>
            <a:off x="990600" y="1903413"/>
            <a:ext cx="1676400" cy="158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1524000" y="4191000"/>
            <a:ext cx="679450" cy="338138"/>
          </a:xfrm>
          <a:prstGeom prst="rect">
            <a:avLst/>
          </a:prstGeom>
          <a:noFill/>
        </p:spPr>
        <p:txBody>
          <a:bodyPr>
            <a:spAutoFit/>
          </a:bodyPr>
          <a:lstStyle/>
          <a:p>
            <a:pPr>
              <a:defRPr/>
            </a:pPr>
            <a:r>
              <a:rPr lang="en-US" sz="1600" dirty="0">
                <a:latin typeface="+mn-lt"/>
              </a:rPr>
              <a:t>data</a:t>
            </a:r>
          </a:p>
        </p:txBody>
      </p:sp>
      <p:sp>
        <p:nvSpPr>
          <p:cNvPr id="17" name="TextBox 16"/>
          <p:cNvSpPr txBox="1"/>
          <p:nvPr/>
        </p:nvSpPr>
        <p:spPr>
          <a:xfrm>
            <a:off x="1447800" y="3733800"/>
            <a:ext cx="679450" cy="338138"/>
          </a:xfrm>
          <a:prstGeom prst="rect">
            <a:avLst/>
          </a:prstGeom>
          <a:noFill/>
        </p:spPr>
        <p:txBody>
          <a:bodyPr>
            <a:spAutoFit/>
          </a:bodyPr>
          <a:lstStyle/>
          <a:p>
            <a:pPr>
              <a:defRPr/>
            </a:pPr>
            <a:r>
              <a:rPr lang="en-US" sz="1600" dirty="0">
                <a:latin typeface="+mn-lt"/>
              </a:rPr>
              <a:t>heap</a:t>
            </a:r>
          </a:p>
        </p:txBody>
      </p:sp>
      <p:sp>
        <p:nvSpPr>
          <p:cNvPr id="18" name="TextBox 17"/>
          <p:cNvSpPr txBox="1"/>
          <p:nvPr/>
        </p:nvSpPr>
        <p:spPr>
          <a:xfrm>
            <a:off x="1524000" y="1905000"/>
            <a:ext cx="679450" cy="338138"/>
          </a:xfrm>
          <a:prstGeom prst="rect">
            <a:avLst/>
          </a:prstGeom>
          <a:noFill/>
        </p:spPr>
        <p:txBody>
          <a:bodyPr>
            <a:spAutoFit/>
          </a:bodyPr>
          <a:lstStyle/>
          <a:p>
            <a:pPr>
              <a:defRPr/>
            </a:pPr>
            <a:r>
              <a:rPr lang="en-US" sz="1600" dirty="0">
                <a:latin typeface="+mn-lt"/>
              </a:rPr>
              <a:t>stack</a:t>
            </a:r>
          </a:p>
        </p:txBody>
      </p:sp>
      <p:cxnSp>
        <p:nvCxnSpPr>
          <p:cNvPr id="6159" name="Straight Arrow Connector 21"/>
          <p:cNvCxnSpPr>
            <a:cxnSpLocks noChangeShapeType="1"/>
          </p:cNvCxnSpPr>
          <p:nvPr/>
        </p:nvCxnSpPr>
        <p:spPr bwMode="auto">
          <a:xfrm rot="5400000">
            <a:off x="1608932" y="2475706"/>
            <a:ext cx="381000"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6160" name="Straight Arrow Connector 23"/>
          <p:cNvCxnSpPr>
            <a:cxnSpLocks noChangeShapeType="1"/>
          </p:cNvCxnSpPr>
          <p:nvPr/>
        </p:nvCxnSpPr>
        <p:spPr bwMode="auto">
          <a:xfrm rot="5400000" flipH="1" flipV="1">
            <a:off x="1618457" y="3469481"/>
            <a:ext cx="381000"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Why Process?</a:t>
            </a:r>
          </a:p>
        </p:txBody>
      </p:sp>
      <p:sp>
        <p:nvSpPr>
          <p:cNvPr id="7171" name="Rectangle 3"/>
          <p:cNvSpPr>
            <a:spLocks noGrp="1" noChangeArrowheads="1"/>
          </p:cNvSpPr>
          <p:nvPr>
            <p:ph idx="1"/>
          </p:nvPr>
        </p:nvSpPr>
        <p:spPr/>
        <p:txBody>
          <a:bodyPr/>
          <a:lstStyle/>
          <a:p>
            <a:pPr eaLnBrk="1" hangingPunct="1"/>
            <a:r>
              <a:rPr lang="en-US" altLang="en-US" dirty="0"/>
              <a:t>Allowing multiple processes (users) to share the system resources.</a:t>
            </a:r>
          </a:p>
          <a:p>
            <a:pPr eaLnBrk="1" hangingPunct="1"/>
            <a:r>
              <a:rPr lang="en-US" altLang="en-US" dirty="0"/>
              <a:t>Which of the following is more important?</a:t>
            </a:r>
          </a:p>
          <a:p>
            <a:pPr lvl="1" eaLnBrk="1" hangingPunct="1"/>
            <a:r>
              <a:rPr lang="en-US" altLang="en-US" dirty="0"/>
              <a:t>Process isolation (the illusion that each process is the only one on the machine).</a:t>
            </a:r>
          </a:p>
          <a:p>
            <a:pPr lvl="1" eaLnBrk="1" hangingPunct="1"/>
            <a:r>
              <a:rPr lang="en-US" altLang="en-US" dirty="0"/>
              <a:t>Process interaction (synchronization, inter-process communication).</a:t>
            </a:r>
          </a:p>
          <a:p>
            <a:pPr lvl="1" eaLnBrk="1" hangingPunct="1"/>
            <a:endParaRPr lang="en-US" altLang="en-US" dirty="0"/>
          </a:p>
        </p:txBody>
      </p:sp>
      <p:sp>
        <p:nvSpPr>
          <p:cNvPr id="4" name="Slide Number Placeholder 3"/>
          <p:cNvSpPr>
            <a:spLocks noGrp="1"/>
          </p:cNvSpPr>
          <p:nvPr>
            <p:ph type="sldNum" sz="quarter" idx="12"/>
          </p:nvPr>
        </p:nvSpPr>
        <p:spPr/>
        <p:txBody>
          <a:bodyPr/>
          <a:lstStyle/>
          <a:p>
            <a:pPr>
              <a:defRPr/>
            </a:pPr>
            <a:fld id="{7F76B1C5-2D51-469B-85E6-FBA4CE8D1F25}"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Examining Processes in Unix</a:t>
            </a:r>
          </a:p>
        </p:txBody>
      </p:sp>
      <p:sp>
        <p:nvSpPr>
          <p:cNvPr id="8195" name="Rectangle 3"/>
          <p:cNvSpPr>
            <a:spLocks noGrp="1" noChangeArrowheads="1"/>
          </p:cNvSpPr>
          <p:nvPr>
            <p:ph idx="1"/>
          </p:nvPr>
        </p:nvSpPr>
        <p:spPr/>
        <p:txBody>
          <a:bodyPr/>
          <a:lstStyle/>
          <a:p>
            <a:pPr eaLnBrk="1" hangingPunct="1"/>
            <a:r>
              <a:rPr lang="en-US" altLang="en-US" sz="2800" dirty="0" err="1"/>
              <a:t>ps</a:t>
            </a:r>
            <a:r>
              <a:rPr lang="en-US" altLang="en-US" sz="2800" dirty="0"/>
              <a:t> command </a:t>
            </a:r>
          </a:p>
          <a:p>
            <a:pPr lvl="1" eaLnBrk="1" hangingPunct="1"/>
            <a:r>
              <a:rPr lang="en-US" altLang="en-US" sz="2400" dirty="0"/>
              <a:t>Standard process attributes</a:t>
            </a:r>
          </a:p>
          <a:p>
            <a:pPr eaLnBrk="1" hangingPunct="1"/>
            <a:endParaRPr lang="en-US" altLang="en-US" sz="2800" dirty="0"/>
          </a:p>
          <a:p>
            <a:pPr eaLnBrk="1" hangingPunct="1"/>
            <a:r>
              <a:rPr lang="en-US" altLang="en-US" sz="2800" dirty="0"/>
              <a:t>/</a:t>
            </a:r>
            <a:r>
              <a:rPr lang="en-US" altLang="en-US" sz="2800" dirty="0" err="1"/>
              <a:t>proc</a:t>
            </a:r>
            <a:r>
              <a:rPr lang="en-US" altLang="en-US" sz="2800" dirty="0"/>
              <a:t>  directory</a:t>
            </a:r>
          </a:p>
          <a:p>
            <a:pPr lvl="1" eaLnBrk="1" hangingPunct="1"/>
            <a:r>
              <a:rPr lang="en-US" altLang="en-US" sz="2400" dirty="0"/>
              <a:t>More interesting information</a:t>
            </a:r>
          </a:p>
          <a:p>
            <a:pPr lvl="1" eaLnBrk="1" hangingPunct="1"/>
            <a:r>
              <a:rPr lang="en-US" altLang="en-US" sz="2400" dirty="0">
                <a:latin typeface="Courier New" pitchFamily="49" charset="0"/>
                <a:cs typeface="Courier New" pitchFamily="49" charset="0"/>
              </a:rPr>
              <a:t>man </a:t>
            </a:r>
            <a:r>
              <a:rPr lang="en-US" altLang="en-US" sz="2400" dirty="0" err="1">
                <a:latin typeface="Courier New" pitchFamily="49" charset="0"/>
                <a:cs typeface="Courier New" pitchFamily="49" charset="0"/>
              </a:rPr>
              <a:t>proc</a:t>
            </a:r>
            <a:r>
              <a:rPr lang="en-US" altLang="en-US" sz="2400" dirty="0">
                <a:latin typeface="Courier New" pitchFamily="49" charset="0"/>
                <a:cs typeface="Courier New" pitchFamily="49" charset="0"/>
              </a:rPr>
              <a:t> </a:t>
            </a:r>
            <a:r>
              <a:rPr lang="en-US" altLang="en-US" sz="2400" dirty="0"/>
              <a:t>to get more information on /</a:t>
            </a:r>
            <a:r>
              <a:rPr lang="en-US" altLang="en-US" sz="2400" dirty="0" err="1"/>
              <a:t>proc</a:t>
            </a:r>
            <a:endParaRPr lang="en-US" altLang="en-US" sz="2400" dirty="0"/>
          </a:p>
          <a:p>
            <a:pPr lvl="1" eaLnBrk="1" hangingPunct="1"/>
            <a:endParaRPr lang="en-US" altLang="en-US" sz="2400" i="1" dirty="0"/>
          </a:p>
          <a:p>
            <a:pPr eaLnBrk="1" hangingPunct="1"/>
            <a:r>
              <a:rPr lang="en-US" altLang="en-US" sz="2800" dirty="0"/>
              <a:t>top, </a:t>
            </a:r>
            <a:r>
              <a:rPr lang="en-US" altLang="en-US" sz="2800" dirty="0" err="1"/>
              <a:t>vmstat</a:t>
            </a:r>
            <a:r>
              <a:rPr lang="en-US" altLang="en-US" sz="2800" dirty="0"/>
              <a:t> command</a:t>
            </a:r>
          </a:p>
          <a:p>
            <a:pPr lvl="1" eaLnBrk="1" hangingPunct="1"/>
            <a:r>
              <a:rPr lang="en-US" altLang="en-US" sz="2400" dirty="0"/>
              <a:t>Examining CPU and memory usage statistics.</a:t>
            </a:r>
          </a:p>
        </p:txBody>
      </p:sp>
      <p:sp>
        <p:nvSpPr>
          <p:cNvPr id="4" name="Slide Number Placeholder 3"/>
          <p:cNvSpPr>
            <a:spLocks noGrp="1"/>
          </p:cNvSpPr>
          <p:nvPr>
            <p:ph type="sldNum" sz="quarter" idx="12"/>
          </p:nvPr>
        </p:nvSpPr>
        <p:spPr/>
        <p:txBody>
          <a:bodyPr/>
          <a:lstStyle/>
          <a:p>
            <a:pPr>
              <a:defRPr/>
            </a:pPr>
            <a:fld id="{20E5A23F-3F67-412D-8877-45877DD49CB4}"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143000"/>
          </a:xfrm>
        </p:spPr>
        <p:txBody>
          <a:bodyPr/>
          <a:lstStyle/>
          <a:p>
            <a:pPr eaLnBrk="1" hangingPunct="1"/>
            <a:r>
              <a:rPr lang="en-US" altLang="en-US"/>
              <a:t>Creating a New Process  - fork()</a:t>
            </a:r>
            <a:endParaRPr lang="en-US" altLang="en-US">
              <a:solidFill>
                <a:srgbClr val="000000"/>
              </a:solidFill>
            </a:endParaRPr>
          </a:p>
        </p:txBody>
      </p:sp>
      <p:sp>
        <p:nvSpPr>
          <p:cNvPr id="9219" name="Rectangle 3"/>
          <p:cNvSpPr>
            <a:spLocks noGrp="1" noChangeArrowheads="1"/>
          </p:cNvSpPr>
          <p:nvPr>
            <p:ph idx="1"/>
          </p:nvPr>
        </p:nvSpPr>
        <p:spPr>
          <a:xfrm>
            <a:off x="0" y="1143000"/>
            <a:ext cx="9142413" cy="5713413"/>
          </a:xfrm>
        </p:spPr>
        <p:txBody>
          <a:bodyPr/>
          <a:lstStyle/>
          <a:p>
            <a:pPr eaLnBrk="1" hangingPunct="1">
              <a:lnSpc>
                <a:spcPct val="90000"/>
              </a:lnSpc>
              <a:buFontTx/>
              <a:buNone/>
            </a:pPr>
            <a:r>
              <a:rPr lang="en-US" altLang="en-US" sz="2000">
                <a:latin typeface="Courier New" pitchFamily="49" charset="0"/>
              </a:rPr>
              <a:t>	</a:t>
            </a:r>
            <a:endParaRPr lang="en-US" altLang="en-US" sz="1200">
              <a:latin typeface="Courier New" pitchFamily="49" charset="0"/>
            </a:endParaRPr>
          </a:p>
          <a:p>
            <a:pPr eaLnBrk="1" hangingPunct="1">
              <a:lnSpc>
                <a:spcPct val="90000"/>
              </a:lnSpc>
              <a:buFontTx/>
              <a:buNone/>
            </a:pPr>
            <a:r>
              <a:rPr lang="en-US" altLang="en-US" sz="2000">
                <a:latin typeface="Courier New" pitchFamily="49" charset="0"/>
              </a:rPr>
              <a:t>	pid = </a:t>
            </a:r>
            <a:r>
              <a:rPr lang="en-US" altLang="en-US" sz="2000">
                <a:solidFill>
                  <a:schemeClr val="hlink"/>
                </a:solidFill>
                <a:latin typeface="Courier New" pitchFamily="49" charset="0"/>
              </a:rPr>
              <a:t>fork()</a:t>
            </a:r>
            <a:r>
              <a:rPr lang="en-US" altLang="en-US" sz="2000">
                <a:latin typeface="Courier New" pitchFamily="49" charset="0"/>
              </a:rPr>
              <a:t>;</a:t>
            </a:r>
          </a:p>
          <a:p>
            <a:pPr eaLnBrk="1" hangingPunct="1">
              <a:lnSpc>
                <a:spcPct val="90000"/>
              </a:lnSpc>
              <a:buFontTx/>
              <a:buNone/>
            </a:pPr>
            <a:r>
              <a:rPr lang="en-US" altLang="en-US" sz="2000">
                <a:latin typeface="Courier New" pitchFamily="49" charset="0"/>
              </a:rPr>
              <a:t> </a:t>
            </a:r>
          </a:p>
          <a:p>
            <a:pPr eaLnBrk="1" hangingPunct="1">
              <a:lnSpc>
                <a:spcPct val="90000"/>
              </a:lnSpc>
              <a:buFontTx/>
              <a:buNone/>
            </a:pPr>
            <a:r>
              <a:rPr lang="en-US" altLang="en-US" sz="2000">
                <a:latin typeface="Courier New" pitchFamily="49" charset="0"/>
              </a:rPr>
              <a:t>	if (pid == -1) { </a:t>
            </a:r>
          </a:p>
          <a:p>
            <a:pPr eaLnBrk="1" hangingPunct="1">
              <a:lnSpc>
                <a:spcPct val="90000"/>
              </a:lnSpc>
              <a:buFontTx/>
              <a:buNone/>
            </a:pPr>
            <a:r>
              <a:rPr lang="en-US" altLang="en-US" sz="2000">
                <a:latin typeface="Courier New" pitchFamily="49" charset="0"/>
              </a:rPr>
              <a:t>		fprintf(stderr, "</a:t>
            </a:r>
            <a:r>
              <a:rPr lang="en-US" altLang="en-US" sz="2000">
                <a:solidFill>
                  <a:schemeClr val="tx1"/>
                </a:solidFill>
                <a:latin typeface="Courier New" pitchFamily="49" charset="0"/>
              </a:rPr>
              <a:t>fork failed\n</a:t>
            </a:r>
            <a:r>
              <a:rPr lang="en-US" altLang="en-US" sz="2000">
                <a:latin typeface="Courier New" pitchFamily="49" charset="0"/>
              </a:rPr>
              <a:t>"); </a:t>
            </a:r>
          </a:p>
          <a:p>
            <a:pPr eaLnBrk="1" hangingPunct="1">
              <a:lnSpc>
                <a:spcPct val="90000"/>
              </a:lnSpc>
              <a:buFontTx/>
              <a:buNone/>
            </a:pPr>
            <a:r>
              <a:rPr lang="en-US" altLang="en-US" sz="2000">
                <a:latin typeface="Courier New" pitchFamily="49" charset="0"/>
              </a:rPr>
              <a:t>		exit(1); </a:t>
            </a:r>
          </a:p>
          <a:p>
            <a:pPr eaLnBrk="1" hangingPunct="1">
              <a:lnSpc>
                <a:spcPct val="90000"/>
              </a:lnSpc>
              <a:buFontTx/>
              <a:buNone/>
            </a:pPr>
            <a:r>
              <a:rPr lang="en-US" altLang="en-US" sz="2000">
                <a:latin typeface="Courier New" pitchFamily="49" charset="0"/>
              </a:rPr>
              <a:t>	} </a:t>
            </a:r>
          </a:p>
          <a:p>
            <a:pPr eaLnBrk="1" hangingPunct="1">
              <a:lnSpc>
                <a:spcPct val="90000"/>
              </a:lnSpc>
              <a:buFontTx/>
              <a:buNone/>
            </a:pPr>
            <a:endParaRPr lang="en-US" altLang="en-US" sz="1000">
              <a:latin typeface="Courier New" pitchFamily="49" charset="0"/>
            </a:endParaRPr>
          </a:p>
          <a:p>
            <a:pPr eaLnBrk="1" hangingPunct="1">
              <a:lnSpc>
                <a:spcPct val="90000"/>
              </a:lnSpc>
              <a:buFontTx/>
              <a:buNone/>
            </a:pPr>
            <a:r>
              <a:rPr lang="en-US" altLang="en-US" sz="2000">
                <a:latin typeface="Courier New" pitchFamily="49" charset="0"/>
              </a:rPr>
              <a:t>	if (pid == 0) { </a:t>
            </a:r>
          </a:p>
          <a:p>
            <a:pPr eaLnBrk="1" hangingPunct="1">
              <a:lnSpc>
                <a:spcPct val="90000"/>
              </a:lnSpc>
              <a:buFontTx/>
              <a:buNone/>
            </a:pPr>
            <a:r>
              <a:rPr lang="en-US" altLang="en-US" sz="2000">
                <a:latin typeface="Courier New" pitchFamily="49" charset="0"/>
              </a:rPr>
              <a:t>		printf(“</a:t>
            </a:r>
            <a:r>
              <a:rPr lang="en-US" altLang="en-US" sz="2000">
                <a:solidFill>
                  <a:schemeClr val="tx2"/>
                </a:solidFill>
                <a:latin typeface="Courier New" pitchFamily="49" charset="0"/>
              </a:rPr>
              <a:t>This is the child</a:t>
            </a:r>
            <a:r>
              <a:rPr lang="en-US" altLang="en-US" sz="2000">
                <a:latin typeface="Courier New" pitchFamily="49" charset="0"/>
              </a:rPr>
              <a:t>\n"); </a:t>
            </a:r>
          </a:p>
          <a:p>
            <a:pPr eaLnBrk="1" hangingPunct="1">
              <a:lnSpc>
                <a:spcPct val="90000"/>
              </a:lnSpc>
              <a:buFontTx/>
              <a:buNone/>
            </a:pPr>
            <a:r>
              <a:rPr lang="en-US" altLang="en-US" sz="2000">
                <a:latin typeface="Courier New" pitchFamily="49" charset="0"/>
              </a:rPr>
              <a:t>		exit(0); </a:t>
            </a:r>
          </a:p>
          <a:p>
            <a:pPr eaLnBrk="1" hangingPunct="1">
              <a:lnSpc>
                <a:spcPct val="90000"/>
              </a:lnSpc>
              <a:buFontTx/>
              <a:buNone/>
            </a:pPr>
            <a:r>
              <a:rPr lang="en-US" altLang="en-US" sz="2000">
                <a:latin typeface="Courier New" pitchFamily="49" charset="0"/>
              </a:rPr>
              <a:t>	} </a:t>
            </a:r>
          </a:p>
          <a:p>
            <a:pPr eaLnBrk="1" hangingPunct="1">
              <a:lnSpc>
                <a:spcPct val="90000"/>
              </a:lnSpc>
              <a:buFontTx/>
              <a:buNone/>
            </a:pPr>
            <a:endParaRPr lang="en-US" altLang="en-US" sz="900">
              <a:latin typeface="Courier New" pitchFamily="49" charset="0"/>
            </a:endParaRPr>
          </a:p>
          <a:p>
            <a:pPr eaLnBrk="1" hangingPunct="1">
              <a:lnSpc>
                <a:spcPct val="90000"/>
              </a:lnSpc>
              <a:buFontTx/>
              <a:buNone/>
            </a:pPr>
            <a:r>
              <a:rPr lang="en-US" altLang="en-US" sz="2000">
                <a:latin typeface="Courier New" pitchFamily="49" charset="0"/>
              </a:rPr>
              <a:t>	if (pid &gt; 0) { </a:t>
            </a:r>
          </a:p>
          <a:p>
            <a:pPr eaLnBrk="1" hangingPunct="1">
              <a:lnSpc>
                <a:spcPct val="90000"/>
              </a:lnSpc>
              <a:buFontTx/>
              <a:buNone/>
            </a:pPr>
            <a:r>
              <a:rPr lang="en-US" altLang="en-US" sz="2000">
                <a:latin typeface="Courier New" pitchFamily="49" charset="0"/>
              </a:rPr>
              <a:t>		printf(“</a:t>
            </a:r>
            <a:r>
              <a:rPr lang="en-US" altLang="en-US" sz="2000">
                <a:solidFill>
                  <a:schemeClr val="tx1"/>
                </a:solidFill>
                <a:latin typeface="Courier New" pitchFamily="49" charset="0"/>
              </a:rPr>
              <a:t>This is parent. The child is %d\n</a:t>
            </a:r>
            <a:r>
              <a:rPr lang="en-US" altLang="en-US" sz="2000">
                <a:latin typeface="Courier New" pitchFamily="49" charset="0"/>
              </a:rPr>
              <a:t>", pid); </a:t>
            </a:r>
          </a:p>
          <a:p>
            <a:pPr eaLnBrk="1" hangingPunct="1">
              <a:lnSpc>
                <a:spcPct val="90000"/>
              </a:lnSpc>
              <a:buFontTx/>
              <a:buNone/>
            </a:pPr>
            <a:r>
              <a:rPr lang="en-US" altLang="en-US" sz="2000">
                <a:latin typeface="Courier New" pitchFamily="49" charset="0"/>
              </a:rPr>
              <a:t>		exit(0); </a:t>
            </a:r>
          </a:p>
          <a:p>
            <a:pPr eaLnBrk="1" hangingPunct="1">
              <a:lnSpc>
                <a:spcPct val="90000"/>
              </a:lnSpc>
              <a:buFontTx/>
              <a:buNone/>
            </a:pPr>
            <a:r>
              <a:rPr lang="en-US" altLang="en-US" sz="2000">
                <a:latin typeface="Courier New" pitchFamily="49" charset="0"/>
              </a:rPr>
              <a:t>	}</a:t>
            </a:r>
          </a:p>
        </p:txBody>
      </p:sp>
      <p:sp>
        <p:nvSpPr>
          <p:cNvPr id="4" name="Slide Number Placeholder 3"/>
          <p:cNvSpPr>
            <a:spLocks noGrp="1"/>
          </p:cNvSpPr>
          <p:nvPr>
            <p:ph type="sldNum" sz="quarter" idx="12"/>
          </p:nvPr>
        </p:nvSpPr>
        <p:spPr/>
        <p:txBody>
          <a:bodyPr/>
          <a:lstStyle/>
          <a:p>
            <a:pPr>
              <a:defRPr/>
            </a:pPr>
            <a:fld id="{C5DA39A5-879D-48A3-A0B8-6069C89A6A17}" type="slidenum">
              <a:rPr lang="en-US"/>
              <a:pPr>
                <a:defRPr/>
              </a:pPr>
              <a:t>9</a:t>
            </a:fld>
            <a:endParaRPr lang="en-US"/>
          </a:p>
        </p:txBody>
      </p:sp>
    </p:spTree>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lect1_syllabus</Template>
  <TotalTime>0</TotalTime>
  <Words>3442</Words>
  <Application>Microsoft Macintosh PowerPoint</Application>
  <PresentationFormat>On-screen Show (4:3)</PresentationFormat>
  <Paragraphs>419</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Comic Sans MS</vt:lpstr>
      <vt:lpstr>Courier New</vt:lpstr>
      <vt:lpstr>Söhne</vt:lpstr>
      <vt:lpstr>Times New Roman</vt:lpstr>
      <vt:lpstr>class_simple</vt:lpstr>
      <vt:lpstr>Process Management</vt:lpstr>
      <vt:lpstr>Computer Systems Overview </vt:lpstr>
      <vt:lpstr>Computer systems user’s view </vt:lpstr>
      <vt:lpstr>Process</vt:lpstr>
      <vt:lpstr>What else in a Process?</vt:lpstr>
      <vt:lpstr>Memory Layout of a Process</vt:lpstr>
      <vt:lpstr>Why Process?</vt:lpstr>
      <vt:lpstr>Examining Processes in Unix</vt:lpstr>
      <vt:lpstr>Creating a New Process  - fork()</vt:lpstr>
      <vt:lpstr>Points to Note </vt:lpstr>
      <vt:lpstr>Points to Note </vt:lpstr>
      <vt:lpstr>Running New Program in a Process</vt:lpstr>
      <vt:lpstr>execv</vt:lpstr>
      <vt:lpstr>Examples</vt:lpstr>
      <vt:lpstr>Properties of exec()</vt:lpstr>
      <vt:lpstr>Running a Command without Killing the Process</vt:lpstr>
      <vt:lpstr>Terminating a Process</vt:lpstr>
      <vt:lpstr>Parent/Child Synchronization</vt:lpstr>
      <vt:lpstr>Zombie and Orphan Processes</vt:lpstr>
      <vt:lpstr>Process ID</vt:lpstr>
      <vt:lpstr>Questions to Consider</vt:lpstr>
      <vt:lpstr>Summary/Review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2016-09-15T15:29:43Z</dcterms:created>
  <dcterms:modified xsi:type="dcterms:W3CDTF">2024-02-25T16:38:08Z</dcterms:modified>
</cp:coreProperties>
</file>