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1"/>
  </p:notesMasterIdLst>
  <p:sldIdLst>
    <p:sldId id="283" r:id="rId2"/>
    <p:sldId id="284" r:id="rId3"/>
    <p:sldId id="265" r:id="rId4"/>
    <p:sldId id="270" r:id="rId5"/>
    <p:sldId id="271" r:id="rId6"/>
    <p:sldId id="282" r:id="rId7"/>
    <p:sldId id="267" r:id="rId8"/>
    <p:sldId id="268" r:id="rId9"/>
    <p:sldId id="272" r:id="rId10"/>
    <p:sldId id="273" r:id="rId11"/>
    <p:sldId id="274" r:id="rId12"/>
    <p:sldId id="275" r:id="rId13"/>
    <p:sldId id="276" r:id="rId14"/>
    <p:sldId id="277" r:id="rId15"/>
    <p:sldId id="278" r:id="rId16"/>
    <p:sldId id="279" r:id="rId17"/>
    <p:sldId id="280" r:id="rId18"/>
    <p:sldId id="281" r:id="rId19"/>
    <p:sldId id="285"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1"/>
    <p:restoredTop sz="69034" autoAdjust="0"/>
  </p:normalViewPr>
  <p:slideViewPr>
    <p:cSldViewPr>
      <p:cViewPr varScale="1">
        <p:scale>
          <a:sx n="79" d="100"/>
          <a:sy n="79" d="100"/>
        </p:scale>
        <p:origin x="17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388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4E5CB39D-2EB3-40B4-8B5A-B62A1C424683}" type="datetimeFigureOut">
              <a:rPr lang="en-US"/>
              <a:pPr>
                <a:defRPr/>
              </a:pPr>
              <a:t>2/24/24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746EC155-712C-4D6F-9DF7-EAB63B099BEB}" type="slidenum">
              <a:rPr lang="en-US"/>
              <a:pPr>
                <a:defRPr/>
              </a:pPr>
              <a:t>‹#›</a:t>
            </a:fld>
            <a:endParaRPr lang="en-US"/>
          </a:p>
        </p:txBody>
      </p:sp>
    </p:spTree>
    <p:extLst>
      <p:ext uri="{BB962C8B-B14F-4D97-AF65-F5344CB8AC3E}">
        <p14:creationId xmlns:p14="http://schemas.microsoft.com/office/powerpoint/2010/main" val="1896234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1</a:t>
            </a:fld>
            <a:endParaRPr lang="en-US"/>
          </a:p>
        </p:txBody>
      </p:sp>
    </p:spTree>
    <p:extLst>
      <p:ext uri="{BB962C8B-B14F-4D97-AF65-F5344CB8AC3E}">
        <p14:creationId xmlns:p14="http://schemas.microsoft.com/office/powerpoint/2010/main" val="601009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#define _XOPEN_SOURCE </a:t>
            </a:r>
          </a:p>
          <a:p>
            <a:pPr eaLnBrk="1" hangingPunct="1">
              <a:spcBef>
                <a:spcPct val="0"/>
              </a:spcBef>
            </a:pPr>
            <a:r>
              <a:rPr lang="en-US" altLang="en-US" dirty="0"/>
              <a:t>#define _XOPEN_SOURCE_EXTENDED</a:t>
            </a:r>
          </a:p>
          <a:p>
            <a:pPr eaLnBrk="1" hangingPunct="1">
              <a:spcBef>
                <a:spcPct val="0"/>
              </a:spcBef>
            </a:pPr>
            <a:endParaRPr lang="en-US" altLang="en-US" dirty="0"/>
          </a:p>
          <a:p>
            <a:pPr eaLnBrk="1" hangingPunct="1">
              <a:spcBef>
                <a:spcPct val="0"/>
              </a:spcBef>
            </a:pPr>
            <a:r>
              <a:rPr lang="en-US" altLang="en-US" dirty="0"/>
              <a:t>#include &lt;</a:t>
            </a:r>
            <a:r>
              <a:rPr lang="en-US" altLang="en-US" dirty="0" err="1"/>
              <a:t>stdio.h</a:t>
            </a:r>
            <a:r>
              <a:rPr lang="en-US" altLang="en-US" dirty="0"/>
              <a:t>&gt;</a:t>
            </a:r>
          </a:p>
          <a:p>
            <a:pPr eaLnBrk="1" hangingPunct="1">
              <a:spcBef>
                <a:spcPct val="0"/>
              </a:spcBef>
            </a:pPr>
            <a:r>
              <a:rPr lang="en-US" altLang="en-US" dirty="0"/>
              <a:t>#include &lt;</a:t>
            </a:r>
            <a:r>
              <a:rPr lang="en-US" altLang="en-US" dirty="0" err="1"/>
              <a:t>stdlib.h</a:t>
            </a:r>
            <a:r>
              <a:rPr lang="en-US" altLang="en-US" dirty="0"/>
              <a:t>&gt;</a:t>
            </a:r>
          </a:p>
          <a:p>
            <a:pPr eaLnBrk="1" hangingPunct="1">
              <a:spcBef>
                <a:spcPct val="0"/>
              </a:spcBef>
            </a:pPr>
            <a:r>
              <a:rPr lang="en-US" altLang="en-US" dirty="0"/>
              <a:t>#include &lt;sys/</a:t>
            </a:r>
            <a:r>
              <a:rPr lang="en-US" altLang="en-US" dirty="0" err="1"/>
              <a:t>types.h</a:t>
            </a:r>
            <a:r>
              <a:rPr lang="en-US" altLang="en-US" dirty="0"/>
              <a:t>&gt;</a:t>
            </a:r>
          </a:p>
          <a:p>
            <a:pPr eaLnBrk="1" hangingPunct="1">
              <a:spcBef>
                <a:spcPct val="0"/>
              </a:spcBef>
            </a:pPr>
            <a:r>
              <a:rPr lang="en-US" altLang="en-US" dirty="0"/>
              <a:t>#include &lt;sys/</a:t>
            </a:r>
            <a:r>
              <a:rPr lang="en-US" altLang="en-US" dirty="0" err="1"/>
              <a:t>wait.h</a:t>
            </a:r>
            <a:r>
              <a:rPr lang="en-US" altLang="en-US" dirty="0"/>
              <a:t>&gt;</a:t>
            </a:r>
          </a:p>
          <a:p>
            <a:pPr eaLnBrk="1" hangingPunct="1">
              <a:spcBef>
                <a:spcPct val="0"/>
              </a:spcBef>
            </a:pPr>
            <a:r>
              <a:rPr lang="en-US" altLang="en-US" dirty="0"/>
              <a:t>#include &lt;</a:t>
            </a:r>
            <a:r>
              <a:rPr lang="en-US" altLang="en-US" dirty="0" err="1"/>
              <a:t>unistd.h</a:t>
            </a:r>
            <a:r>
              <a:rPr lang="en-US" altLang="en-US" dirty="0"/>
              <a:t>&gt;</a:t>
            </a:r>
          </a:p>
          <a:p>
            <a:pPr eaLnBrk="1" hangingPunct="1">
              <a:spcBef>
                <a:spcPct val="0"/>
              </a:spcBef>
            </a:pPr>
            <a:r>
              <a:rPr lang="en-US" altLang="en-US" dirty="0"/>
              <a:t>#include &lt;</a:t>
            </a:r>
            <a:r>
              <a:rPr lang="en-US" altLang="en-US" dirty="0" err="1"/>
              <a:t>signal.h</a:t>
            </a:r>
            <a:r>
              <a:rPr lang="en-US" altLang="en-US" dirty="0"/>
              <a:t>&gt;</a:t>
            </a:r>
          </a:p>
          <a:p>
            <a:pPr eaLnBrk="1" hangingPunct="1">
              <a:spcBef>
                <a:spcPct val="0"/>
              </a:spcBef>
            </a:pPr>
            <a:r>
              <a:rPr lang="en-US" altLang="en-US" dirty="0"/>
              <a:t>#include &lt;</a:t>
            </a:r>
            <a:r>
              <a:rPr lang="en-US" altLang="en-US" dirty="0" err="1"/>
              <a:t>errno.h</a:t>
            </a:r>
            <a:r>
              <a:rPr lang="en-US" altLang="en-US" dirty="0"/>
              <a:t>&gt;</a:t>
            </a:r>
          </a:p>
          <a:p>
            <a:pPr eaLnBrk="1" hangingPunct="1">
              <a:spcBef>
                <a:spcPct val="0"/>
              </a:spcBef>
            </a:pPr>
            <a:endParaRPr lang="en-US" altLang="en-US" dirty="0"/>
          </a:p>
          <a:p>
            <a:pPr eaLnBrk="1" hangingPunct="1">
              <a:spcBef>
                <a:spcPct val="0"/>
              </a:spcBef>
            </a:pPr>
            <a:r>
              <a:rPr lang="en-US" altLang="en-US" dirty="0"/>
              <a:t>int status, </a:t>
            </a:r>
            <a:r>
              <a:rPr lang="en-US" altLang="en-US" dirty="0" err="1"/>
              <a:t>child_pid</a:t>
            </a:r>
            <a:r>
              <a:rPr lang="en-US" altLang="en-US" dirty="0"/>
              <a:t>;</a:t>
            </a:r>
          </a:p>
          <a:p>
            <a:pPr eaLnBrk="1" hangingPunct="1">
              <a:spcBef>
                <a:spcPct val="0"/>
              </a:spcBef>
            </a:pPr>
            <a:endParaRPr lang="en-US" altLang="en-US" dirty="0"/>
          </a:p>
          <a:p>
            <a:pPr eaLnBrk="1" hangingPunct="1">
              <a:spcBef>
                <a:spcPct val="0"/>
              </a:spcBef>
            </a:pPr>
            <a:r>
              <a:rPr lang="en-US" altLang="en-US" dirty="0"/>
              <a:t>void </a:t>
            </a:r>
            <a:r>
              <a:rPr lang="en-US" altLang="en-US" dirty="0" err="1"/>
              <a:t>int_handler</a:t>
            </a:r>
            <a:r>
              <a:rPr lang="en-US" altLang="en-US" dirty="0"/>
              <a:t>(int </a:t>
            </a:r>
            <a:r>
              <a:rPr lang="en-US" altLang="en-US" dirty="0" err="1"/>
              <a:t>arg</a:t>
            </a:r>
            <a:r>
              <a:rPr lang="en-US" altLang="en-US" dirty="0"/>
              <a:t>) {</a:t>
            </a:r>
          </a:p>
          <a:p>
            <a:pPr eaLnBrk="1" hangingPunct="1">
              <a:spcBef>
                <a:spcPct val="0"/>
              </a:spcBef>
            </a:pPr>
            <a:r>
              <a:rPr lang="en-US" altLang="en-US" dirty="0"/>
              <a:t>    </a:t>
            </a:r>
            <a:r>
              <a:rPr lang="en-US" altLang="en-US" dirty="0" err="1"/>
              <a:t>printf</a:t>
            </a:r>
            <a:r>
              <a:rPr lang="en-US" altLang="en-US" dirty="0"/>
              <a:t>("Child terminated.\n");</a:t>
            </a:r>
          </a:p>
          <a:p>
            <a:pPr eaLnBrk="1" hangingPunct="1">
              <a:spcBef>
                <a:spcPct val="0"/>
              </a:spcBef>
            </a:pPr>
            <a:r>
              <a:rPr lang="en-US" altLang="en-US" dirty="0"/>
              <a:t>}</a:t>
            </a:r>
          </a:p>
          <a:p>
            <a:pPr eaLnBrk="1" hangingPunct="1">
              <a:spcBef>
                <a:spcPct val="0"/>
              </a:spcBef>
            </a:pPr>
            <a:endParaRPr lang="en-US" altLang="en-US" dirty="0"/>
          </a:p>
          <a:p>
            <a:pPr eaLnBrk="1" hangingPunct="1">
              <a:spcBef>
                <a:spcPct val="0"/>
              </a:spcBef>
            </a:pPr>
            <a:r>
              <a:rPr lang="en-US" altLang="en-US" dirty="0"/>
              <a:t>int main() {</a:t>
            </a:r>
          </a:p>
          <a:p>
            <a:pPr eaLnBrk="1" hangingPunct="1">
              <a:spcBef>
                <a:spcPct val="0"/>
              </a:spcBef>
            </a:pPr>
            <a:r>
              <a:rPr lang="en-US" altLang="en-US" dirty="0"/>
              <a:t>    </a:t>
            </a:r>
            <a:r>
              <a:rPr lang="en-US" altLang="en-US" dirty="0" err="1"/>
              <a:t>printf</a:t>
            </a:r>
            <a:r>
              <a:rPr lang="en-US" altLang="en-US" dirty="0"/>
              <a:t>("</a:t>
            </a:r>
            <a:r>
              <a:rPr lang="en-US" altLang="en-US" dirty="0" err="1"/>
              <a:t>pgrp</a:t>
            </a:r>
            <a:r>
              <a:rPr lang="en-US" altLang="en-US" dirty="0"/>
              <a:t>=%d </a:t>
            </a:r>
            <a:r>
              <a:rPr lang="en-US" altLang="en-US" dirty="0" err="1"/>
              <a:t>pid</a:t>
            </a:r>
            <a:r>
              <a:rPr lang="en-US" altLang="en-US" dirty="0"/>
              <a:t>=%d term=%d\n", </a:t>
            </a:r>
            <a:r>
              <a:rPr lang="en-US" altLang="en-US" dirty="0" err="1"/>
              <a:t>getpgrp</a:t>
            </a:r>
            <a:r>
              <a:rPr lang="en-US" altLang="en-US" dirty="0"/>
              <a:t>(), </a:t>
            </a:r>
            <a:r>
              <a:rPr lang="en-US" altLang="en-US" dirty="0" err="1"/>
              <a:t>getpid</a:t>
            </a:r>
            <a:r>
              <a:rPr lang="en-US" altLang="en-US" dirty="0"/>
              <a:t>(), </a:t>
            </a:r>
            <a:r>
              <a:rPr lang="en-US" altLang="en-US" dirty="0" err="1"/>
              <a:t>tcgetpgrp</a:t>
            </a:r>
            <a:r>
              <a:rPr lang="en-US" altLang="en-US" dirty="0"/>
              <a:t>(STDIN_FILENO));</a:t>
            </a:r>
          </a:p>
          <a:p>
            <a:pPr eaLnBrk="1" hangingPunct="1">
              <a:spcBef>
                <a:spcPct val="0"/>
              </a:spcBef>
            </a:pPr>
            <a:endParaRPr lang="en-US" altLang="en-US" dirty="0"/>
          </a:p>
          <a:p>
            <a:pPr eaLnBrk="1" hangingPunct="1">
              <a:spcBef>
                <a:spcPct val="0"/>
              </a:spcBef>
            </a:pPr>
            <a:r>
              <a:rPr lang="en-US" altLang="en-US" dirty="0"/>
              <a:t>    signal(SIGCHLD, </a:t>
            </a:r>
            <a:r>
              <a:rPr lang="en-US" altLang="en-US" dirty="0" err="1"/>
              <a:t>int_handler</a:t>
            </a:r>
            <a:r>
              <a:rPr lang="en-US" altLang="en-US" dirty="0"/>
              <a:t>); // Only handle SIGCHLD to print message on child termination</a:t>
            </a:r>
          </a:p>
          <a:p>
            <a:pPr eaLnBrk="1" hangingPunct="1">
              <a:spcBef>
                <a:spcPct val="0"/>
              </a:spcBef>
            </a:pPr>
            <a:endParaRPr lang="en-US" altLang="en-US" dirty="0"/>
          </a:p>
          <a:p>
            <a:pPr eaLnBrk="1" hangingPunct="1">
              <a:spcBef>
                <a:spcPct val="0"/>
              </a:spcBef>
            </a:pPr>
            <a:r>
              <a:rPr lang="en-US" altLang="en-US" dirty="0"/>
              <a:t>    if (</a:t>
            </a:r>
            <a:r>
              <a:rPr lang="en-US" altLang="en-US" dirty="0" err="1"/>
              <a:t>setpgid</a:t>
            </a:r>
            <a:r>
              <a:rPr lang="en-US" altLang="en-US" dirty="0"/>
              <a:t>(</a:t>
            </a:r>
            <a:r>
              <a:rPr lang="en-US" altLang="en-US" dirty="0" err="1"/>
              <a:t>getpid</a:t>
            </a:r>
            <a:r>
              <a:rPr lang="en-US" altLang="en-US" dirty="0"/>
              <a:t>(), </a:t>
            </a:r>
            <a:r>
              <a:rPr lang="en-US" altLang="en-US" dirty="0" err="1"/>
              <a:t>getpid</a:t>
            </a:r>
            <a:r>
              <a:rPr lang="en-US" altLang="en-US" dirty="0"/>
              <a:t>()) &lt; 0) {</a:t>
            </a:r>
          </a:p>
          <a:p>
            <a:pPr eaLnBrk="1" hangingPunct="1">
              <a:spcBef>
                <a:spcPct val="0"/>
              </a:spcBef>
            </a:pPr>
            <a:r>
              <a:rPr lang="en-US" altLang="en-US" dirty="0"/>
              <a:t>        </a:t>
            </a:r>
            <a:r>
              <a:rPr lang="en-US" altLang="en-US" dirty="0" err="1"/>
              <a:t>perror</a:t>
            </a:r>
            <a:r>
              <a:rPr lang="en-US" altLang="en-US" dirty="0"/>
              <a:t>("</a:t>
            </a:r>
            <a:r>
              <a:rPr lang="en-US" altLang="en-US" dirty="0" err="1"/>
              <a:t>setpgid</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tcsetpgrp</a:t>
            </a:r>
            <a:r>
              <a:rPr lang="en-US" altLang="en-US" dirty="0"/>
              <a:t>(STDIN_FILENO, </a:t>
            </a:r>
            <a:r>
              <a:rPr lang="en-US" altLang="en-US" dirty="0" err="1"/>
              <a:t>getpgrp</a:t>
            </a:r>
            <a:r>
              <a:rPr lang="en-US" altLang="en-US" dirty="0"/>
              <a:t>()) &lt; 0) {</a:t>
            </a:r>
          </a:p>
          <a:p>
            <a:pPr eaLnBrk="1" hangingPunct="1">
              <a:spcBef>
                <a:spcPct val="0"/>
              </a:spcBef>
            </a:pPr>
            <a:r>
              <a:rPr lang="en-US" altLang="en-US" dirty="0"/>
              <a:t>        </a:t>
            </a:r>
            <a:r>
              <a:rPr lang="en-US" altLang="en-US" dirty="0" err="1"/>
              <a:t>perror</a:t>
            </a:r>
            <a:r>
              <a:rPr lang="en-US" altLang="en-US" dirty="0"/>
              <a:t>("</a:t>
            </a:r>
            <a:r>
              <a:rPr lang="en-US" altLang="en-US" dirty="0" err="1"/>
              <a:t>tcsetpgrp</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child_pid</a:t>
            </a:r>
            <a:r>
              <a:rPr lang="en-US" altLang="en-US" dirty="0"/>
              <a:t> = fork()) &lt; 0) {</a:t>
            </a:r>
          </a:p>
          <a:p>
            <a:pPr eaLnBrk="1" hangingPunct="1">
              <a:spcBef>
                <a:spcPct val="0"/>
              </a:spcBef>
            </a:pPr>
            <a:r>
              <a:rPr lang="en-US" altLang="en-US" dirty="0"/>
              <a:t>        </a:t>
            </a:r>
            <a:r>
              <a:rPr lang="en-US" altLang="en-US" dirty="0" err="1"/>
              <a:t>perror</a:t>
            </a:r>
            <a:r>
              <a:rPr lang="en-US" altLang="en-US" dirty="0"/>
              <a:t>("fork");</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child_pid</a:t>
            </a:r>
            <a:r>
              <a:rPr lang="en-US" altLang="en-US" dirty="0"/>
              <a:t> == 0) { /* Child */</a:t>
            </a:r>
          </a:p>
          <a:p>
            <a:pPr eaLnBrk="1" hangingPunct="1">
              <a:spcBef>
                <a:spcPct val="0"/>
              </a:spcBef>
            </a:pPr>
            <a:r>
              <a:rPr lang="en-US" altLang="en-US" dirty="0"/>
              <a:t>        if (</a:t>
            </a:r>
            <a:r>
              <a:rPr lang="en-US" altLang="en-US" dirty="0" err="1"/>
              <a:t>setpgid</a:t>
            </a:r>
            <a:r>
              <a:rPr lang="en-US" altLang="en-US" dirty="0"/>
              <a:t>(0, 0) &lt; 0) {</a:t>
            </a:r>
          </a:p>
          <a:p>
            <a:pPr eaLnBrk="1" hangingPunct="1">
              <a:spcBef>
                <a:spcPct val="0"/>
              </a:spcBef>
            </a:pPr>
            <a:r>
              <a:rPr lang="en-US" altLang="en-US" dirty="0"/>
              <a:t>            </a:t>
            </a:r>
            <a:r>
              <a:rPr lang="en-US" altLang="en-US" dirty="0" err="1"/>
              <a:t>perror</a:t>
            </a:r>
            <a:r>
              <a:rPr lang="en-US" altLang="en-US" dirty="0"/>
              <a:t>("</a:t>
            </a:r>
            <a:r>
              <a:rPr lang="en-US" altLang="en-US" dirty="0" err="1"/>
              <a:t>setpgid</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tcsetpgrp</a:t>
            </a:r>
            <a:r>
              <a:rPr lang="en-US" altLang="en-US" dirty="0"/>
              <a:t>(STDIN_FILENO, </a:t>
            </a:r>
            <a:r>
              <a:rPr lang="en-US" altLang="en-US" dirty="0" err="1"/>
              <a:t>getpgrp</a:t>
            </a:r>
            <a:r>
              <a:rPr lang="en-US" altLang="en-US" dirty="0"/>
              <a:t>()) &lt; 0) {</a:t>
            </a:r>
          </a:p>
          <a:p>
            <a:pPr eaLnBrk="1" hangingPunct="1">
              <a:spcBef>
                <a:spcPct val="0"/>
              </a:spcBef>
            </a:pPr>
            <a:r>
              <a:rPr lang="en-US" altLang="en-US" dirty="0"/>
              <a:t>            </a:t>
            </a:r>
            <a:r>
              <a:rPr lang="en-US" altLang="en-US" dirty="0" err="1"/>
              <a:t>perror</a:t>
            </a:r>
            <a:r>
              <a:rPr lang="en-US" altLang="en-US" dirty="0"/>
              <a:t>("</a:t>
            </a:r>
            <a:r>
              <a:rPr lang="en-US" altLang="en-US" dirty="0" err="1"/>
              <a:t>tcsetpgrp</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execlp</a:t>
            </a:r>
            <a:r>
              <a:rPr lang="en-US" altLang="en-US" dirty="0"/>
              <a:t>("./</a:t>
            </a:r>
            <a:r>
              <a:rPr lang="en-US" altLang="en-US" dirty="0" err="1"/>
              <a:t>mymore</a:t>
            </a:r>
            <a:r>
              <a:rPr lang="en-US" altLang="en-US" dirty="0"/>
              <a:t>", "./</a:t>
            </a:r>
            <a:r>
              <a:rPr lang="en-US" altLang="en-US" dirty="0" err="1"/>
              <a:t>mymore</a:t>
            </a:r>
            <a:r>
              <a:rPr lang="en-US" altLang="en-US" dirty="0"/>
              <a:t>", "/</a:t>
            </a:r>
            <a:r>
              <a:rPr lang="en-US" altLang="en-US" dirty="0" err="1"/>
              <a:t>tmp</a:t>
            </a:r>
            <a:r>
              <a:rPr lang="en-US" altLang="en-US" dirty="0"/>
              <a:t>/x", NULL) &lt; 0) {</a:t>
            </a:r>
          </a:p>
          <a:p>
            <a:pPr eaLnBrk="1" hangingPunct="1">
              <a:spcBef>
                <a:spcPct val="0"/>
              </a:spcBef>
            </a:pPr>
            <a:r>
              <a:rPr lang="en-US" altLang="en-US" dirty="0"/>
              <a:t>            </a:t>
            </a:r>
            <a:r>
              <a:rPr lang="en-US" altLang="en-US" dirty="0" err="1"/>
              <a:t>perror</a:t>
            </a:r>
            <a:r>
              <a:rPr lang="en-US" altLang="en-US" dirty="0"/>
              <a:t>("</a:t>
            </a:r>
            <a:r>
              <a:rPr lang="en-US" altLang="en-US" dirty="0" err="1"/>
              <a:t>execlp</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r>
              <a:rPr lang="en-US" altLang="en-US" dirty="0"/>
              <a:t>        exit(EXIT_SUCCESS);</a:t>
            </a:r>
          </a:p>
          <a:p>
            <a:pPr eaLnBrk="1" hangingPunct="1">
              <a:spcBef>
                <a:spcPct val="0"/>
              </a:spcBef>
            </a:pPr>
            <a:r>
              <a:rPr lang="en-US" altLang="en-US" dirty="0"/>
              <a:t>    } else { /* Parent */</a:t>
            </a:r>
          </a:p>
          <a:p>
            <a:pPr eaLnBrk="1" hangingPunct="1">
              <a:spcBef>
                <a:spcPct val="0"/>
              </a:spcBef>
            </a:pPr>
            <a:r>
              <a:rPr lang="en-US" altLang="en-US" dirty="0"/>
              <a:t>        if (</a:t>
            </a:r>
            <a:r>
              <a:rPr lang="en-US" altLang="en-US" dirty="0" err="1"/>
              <a:t>setpgid</a:t>
            </a:r>
            <a:r>
              <a:rPr lang="en-US" altLang="en-US" dirty="0"/>
              <a:t>(</a:t>
            </a:r>
            <a:r>
              <a:rPr lang="en-US" altLang="en-US" dirty="0" err="1"/>
              <a:t>child_pid</a:t>
            </a:r>
            <a:r>
              <a:rPr lang="en-US" altLang="en-US" dirty="0"/>
              <a:t>, </a:t>
            </a:r>
            <a:r>
              <a:rPr lang="en-US" altLang="en-US" dirty="0" err="1"/>
              <a:t>child_pid</a:t>
            </a:r>
            <a:r>
              <a:rPr lang="en-US" altLang="en-US" dirty="0"/>
              <a:t>) == -1 &amp;&amp; </a:t>
            </a:r>
            <a:r>
              <a:rPr lang="en-US" altLang="en-US" dirty="0" err="1"/>
              <a:t>errno</a:t>
            </a:r>
            <a:r>
              <a:rPr lang="en-US" altLang="en-US" dirty="0"/>
              <a:t> != EACCES) {</a:t>
            </a:r>
          </a:p>
          <a:p>
            <a:pPr eaLnBrk="1" hangingPunct="1">
              <a:spcBef>
                <a:spcPct val="0"/>
              </a:spcBef>
            </a:pPr>
            <a:r>
              <a:rPr lang="en-US" altLang="en-US" dirty="0"/>
              <a:t>            </a:t>
            </a:r>
            <a:r>
              <a:rPr lang="en-US" altLang="en-US" dirty="0" err="1"/>
              <a:t>perror</a:t>
            </a:r>
            <a:r>
              <a:rPr lang="en-US" altLang="en-US" dirty="0"/>
              <a:t>("</a:t>
            </a:r>
            <a:r>
              <a:rPr lang="en-US" altLang="en-US" dirty="0" err="1"/>
              <a:t>setpgid</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a:t>
            </a:r>
            <a:r>
              <a:rPr lang="en-US" altLang="en-US" dirty="0" err="1"/>
              <a:t>tcsetpgrp</a:t>
            </a:r>
            <a:r>
              <a:rPr lang="en-US" altLang="en-US" dirty="0"/>
              <a:t>(STDIN_FILENO, </a:t>
            </a:r>
            <a:r>
              <a:rPr lang="en-US" altLang="en-US" dirty="0" err="1"/>
              <a:t>getpgid</a:t>
            </a:r>
            <a:r>
              <a:rPr lang="en-US" altLang="en-US" dirty="0"/>
              <a:t>(</a:t>
            </a:r>
            <a:r>
              <a:rPr lang="en-US" altLang="en-US" dirty="0" err="1"/>
              <a:t>child_pid</a:t>
            </a:r>
            <a:r>
              <a:rPr lang="en-US" altLang="en-US" dirty="0"/>
              <a:t>)) &lt; 0) {</a:t>
            </a:r>
          </a:p>
          <a:p>
            <a:pPr eaLnBrk="1" hangingPunct="1">
              <a:spcBef>
                <a:spcPct val="0"/>
              </a:spcBef>
            </a:pPr>
            <a:r>
              <a:rPr lang="en-US" altLang="en-US" dirty="0"/>
              <a:t>            </a:t>
            </a:r>
            <a:r>
              <a:rPr lang="en-US" altLang="en-US" dirty="0" err="1"/>
              <a:t>perror</a:t>
            </a:r>
            <a:r>
              <a:rPr lang="en-US" altLang="en-US" dirty="0"/>
              <a:t>("</a:t>
            </a:r>
            <a:r>
              <a:rPr lang="en-US" altLang="en-US" dirty="0" err="1"/>
              <a:t>tcsetpgrp</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if (kill(</a:t>
            </a:r>
            <a:r>
              <a:rPr lang="en-US" altLang="en-US" dirty="0" err="1"/>
              <a:t>child_pid</a:t>
            </a:r>
            <a:r>
              <a:rPr lang="en-US" altLang="en-US" dirty="0"/>
              <a:t>, SIGCONT) &lt; 0) {</a:t>
            </a:r>
          </a:p>
          <a:p>
            <a:pPr eaLnBrk="1" hangingPunct="1">
              <a:spcBef>
                <a:spcPct val="0"/>
              </a:spcBef>
            </a:pPr>
            <a:r>
              <a:rPr lang="en-US" altLang="en-US" dirty="0"/>
              <a:t>            </a:t>
            </a:r>
            <a:r>
              <a:rPr lang="en-US" altLang="en-US" dirty="0" err="1"/>
              <a:t>perror</a:t>
            </a:r>
            <a:r>
              <a:rPr lang="en-US" altLang="en-US" dirty="0"/>
              <a:t>("kill");</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wait(&amp;status);</a:t>
            </a:r>
          </a:p>
          <a:p>
            <a:pPr eaLnBrk="1" hangingPunct="1">
              <a:spcBef>
                <a:spcPct val="0"/>
              </a:spcBef>
            </a:pPr>
            <a:endParaRPr lang="en-US" altLang="en-US" dirty="0"/>
          </a:p>
          <a:p>
            <a:pPr eaLnBrk="1" hangingPunct="1">
              <a:spcBef>
                <a:spcPct val="0"/>
              </a:spcBef>
            </a:pPr>
            <a:r>
              <a:rPr lang="en-US" altLang="en-US" dirty="0"/>
              <a:t>        if (</a:t>
            </a:r>
            <a:r>
              <a:rPr lang="en-US" altLang="en-US" dirty="0" err="1"/>
              <a:t>tcsetpgrp</a:t>
            </a:r>
            <a:r>
              <a:rPr lang="en-US" altLang="en-US" dirty="0"/>
              <a:t>(STDIN_FILENO, </a:t>
            </a:r>
            <a:r>
              <a:rPr lang="en-US" altLang="en-US" dirty="0" err="1"/>
              <a:t>getpgrp</a:t>
            </a:r>
            <a:r>
              <a:rPr lang="en-US" altLang="en-US" dirty="0"/>
              <a:t>()) &lt; 0) {</a:t>
            </a:r>
          </a:p>
          <a:p>
            <a:pPr eaLnBrk="1" hangingPunct="1">
              <a:spcBef>
                <a:spcPct val="0"/>
              </a:spcBef>
            </a:pPr>
            <a:r>
              <a:rPr lang="en-US" altLang="en-US" dirty="0"/>
              <a:t>            </a:t>
            </a:r>
            <a:r>
              <a:rPr lang="en-US" altLang="en-US" dirty="0" err="1"/>
              <a:t>perror</a:t>
            </a:r>
            <a:r>
              <a:rPr lang="en-US" altLang="en-US" dirty="0"/>
              <a:t>("</a:t>
            </a:r>
            <a:r>
              <a:rPr lang="en-US" altLang="en-US" dirty="0" err="1"/>
              <a:t>tcsetpgrp</a:t>
            </a:r>
            <a:r>
              <a:rPr lang="en-US" altLang="en-US" dirty="0"/>
              <a:t>");</a:t>
            </a:r>
          </a:p>
          <a:p>
            <a:pPr eaLnBrk="1" hangingPunct="1">
              <a:spcBef>
                <a:spcPct val="0"/>
              </a:spcBef>
            </a:pPr>
            <a:r>
              <a:rPr lang="en-US" altLang="en-US" dirty="0"/>
              <a:t>            exit(EXIT_FAILURE);</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r>
              <a:rPr lang="en-US" altLang="en-US" dirty="0"/>
              <a:t>        </a:t>
            </a:r>
            <a:r>
              <a:rPr lang="en-US" altLang="en-US" dirty="0" err="1"/>
              <a:t>printf</a:t>
            </a:r>
            <a:r>
              <a:rPr lang="en-US" altLang="en-US" dirty="0"/>
              <a:t>("Parent\n");</a:t>
            </a:r>
          </a:p>
          <a:p>
            <a:pPr eaLnBrk="1" hangingPunct="1">
              <a:spcBef>
                <a:spcPct val="0"/>
              </a:spcBef>
            </a:pPr>
            <a:endParaRPr lang="en-US" altLang="en-US" dirty="0"/>
          </a:p>
          <a:p>
            <a:pPr eaLnBrk="1" hangingPunct="1">
              <a:spcBef>
                <a:spcPct val="0"/>
              </a:spcBef>
            </a:pPr>
            <a:r>
              <a:rPr lang="en-US" altLang="en-US" dirty="0"/>
              <a:t>        if (WIFSTOPPED(status))</a:t>
            </a:r>
          </a:p>
          <a:p>
            <a:pPr eaLnBrk="1" hangingPunct="1">
              <a:spcBef>
                <a:spcPct val="0"/>
              </a:spcBef>
            </a:pPr>
            <a:r>
              <a:rPr lang="en-US" altLang="en-US" dirty="0"/>
              <a:t>            </a:t>
            </a:r>
            <a:r>
              <a:rPr lang="en-US" altLang="en-US" dirty="0" err="1"/>
              <a:t>printf</a:t>
            </a:r>
            <a:r>
              <a:rPr lang="en-US" altLang="en-US" dirty="0"/>
              <a:t>("Child process stopped\n");</a:t>
            </a:r>
          </a:p>
          <a:p>
            <a:pPr eaLnBrk="1" hangingPunct="1">
              <a:spcBef>
                <a:spcPct val="0"/>
              </a:spcBef>
            </a:pPr>
            <a:r>
              <a:rPr lang="en-US" altLang="en-US" dirty="0"/>
              <a:t>        else {</a:t>
            </a:r>
          </a:p>
          <a:p>
            <a:pPr eaLnBrk="1" hangingPunct="1">
              <a:spcBef>
                <a:spcPct val="0"/>
              </a:spcBef>
            </a:pPr>
            <a:r>
              <a:rPr lang="en-US" altLang="en-US" dirty="0"/>
              <a:t>            </a:t>
            </a:r>
            <a:r>
              <a:rPr lang="en-US" altLang="en-US" dirty="0" err="1"/>
              <a:t>printf</a:t>
            </a:r>
            <a:r>
              <a:rPr lang="en-US" altLang="en-US" dirty="0"/>
              <a:t>("Child process terminated. Now in parent. Press any key to terminate.\n");</a:t>
            </a:r>
          </a:p>
          <a:p>
            <a:pPr eaLnBrk="1" hangingPunct="1">
              <a:spcBef>
                <a:spcPct val="0"/>
              </a:spcBef>
            </a:pPr>
            <a:r>
              <a:rPr lang="en-US" altLang="en-US" dirty="0"/>
              <a:t>            </a:t>
            </a:r>
            <a:r>
              <a:rPr lang="en-US" altLang="en-US" dirty="0" err="1"/>
              <a:t>getchar</a:t>
            </a:r>
            <a:r>
              <a:rPr lang="en-US" altLang="en-US" dirty="0"/>
              <a:t>();</a:t>
            </a:r>
          </a:p>
          <a:p>
            <a:pPr eaLnBrk="1" hangingPunct="1">
              <a:spcBef>
                <a:spcPct val="0"/>
              </a:spcBef>
            </a:pPr>
            <a:r>
              <a:rPr lang="en-US" altLang="en-US" dirty="0"/>
              <a:t>        }</a:t>
            </a:r>
          </a:p>
          <a:p>
            <a:pPr eaLnBrk="1" hangingPunct="1">
              <a:spcBef>
                <a:spcPct val="0"/>
              </a:spcBef>
            </a:pPr>
            <a:r>
              <a:rPr lang="en-US" altLang="en-US" dirty="0"/>
              <a:t>    }</a:t>
            </a:r>
          </a:p>
          <a:p>
            <a:pPr eaLnBrk="1" hangingPunct="1">
              <a:spcBef>
                <a:spcPct val="0"/>
              </a:spcBef>
            </a:pPr>
            <a:r>
              <a:rPr lang="en-US" altLang="en-US" dirty="0"/>
              <a:t>    return 0;</a:t>
            </a:r>
          </a:p>
          <a:p>
            <a:pPr eaLnBrk="1" hangingPunct="1">
              <a:spcBef>
                <a:spcPct val="0"/>
              </a:spcBef>
            </a:pPr>
            <a:r>
              <a:rPr lang="en-US" altLang="en-US" dirty="0"/>
              <a:t>}</a:t>
            </a:r>
          </a:p>
          <a:p>
            <a:pPr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5A2CE29-9A9B-4E2D-B54E-36ACF1C3BD31}" type="slidenum">
              <a:rPr lang="en-US" altLang="en-US" sz="1200"/>
              <a:pPr eaLnBrk="1" hangingPunct="1"/>
              <a:t>11</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EE7D0DA-5BE6-40E0-BADC-F867D392689E}" type="slidenum">
              <a:rPr lang="en-US" altLang="en-US" sz="1200"/>
              <a:pPr eaLnBrk="1" hangingPunct="1"/>
              <a:t>12</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_GNU_SOURCE</a:t>
            </a:r>
          </a:p>
          <a:p>
            <a:r>
              <a:rPr lang="en-US" dirty="0"/>
              <a:t>#include &lt;</a:t>
            </a:r>
            <a:r>
              <a:rPr lang="en-US" dirty="0" err="1"/>
              <a:t>stdio.h</a:t>
            </a:r>
            <a:r>
              <a:rPr lang="en-US" dirty="0"/>
              <a:t>&gt;</a:t>
            </a:r>
          </a:p>
          <a:p>
            <a:r>
              <a:rPr lang="en-US" dirty="0"/>
              <a:t>#include &lt;</a:t>
            </a:r>
            <a:r>
              <a:rPr lang="en-US" dirty="0" err="1"/>
              <a:t>unistd.h</a:t>
            </a:r>
            <a:r>
              <a:rPr lang="en-US" dirty="0"/>
              <a:t>&gt;</a:t>
            </a:r>
          </a:p>
          <a:p>
            <a:r>
              <a:rPr lang="en-US" dirty="0"/>
              <a:t>#include &lt;</a:t>
            </a:r>
            <a:r>
              <a:rPr lang="en-US" dirty="0" err="1"/>
              <a:t>stdlib.h</a:t>
            </a:r>
            <a:r>
              <a:rPr lang="en-US" dirty="0"/>
              <a:t>&gt;</a:t>
            </a:r>
          </a:p>
          <a:p>
            <a:r>
              <a:rPr lang="en-US" dirty="0"/>
              <a:t>#include &lt;</a:t>
            </a:r>
            <a:r>
              <a:rPr lang="en-US" dirty="0" err="1"/>
              <a:t>errno.h</a:t>
            </a:r>
            <a:r>
              <a:rPr lang="en-US" dirty="0"/>
              <a:t>&gt;</a:t>
            </a:r>
          </a:p>
          <a:p>
            <a:endParaRPr lang="en-US" dirty="0"/>
          </a:p>
          <a:p>
            <a:r>
              <a:rPr lang="en-US" dirty="0"/>
              <a:t>int main() {</a:t>
            </a:r>
          </a:p>
          <a:p>
            <a:r>
              <a:rPr lang="en-US" dirty="0"/>
              <a:t>    </a:t>
            </a:r>
            <a:r>
              <a:rPr lang="en-US" dirty="0" err="1"/>
              <a:t>pid_t</a:t>
            </a:r>
            <a:r>
              <a:rPr lang="en-US" dirty="0"/>
              <a:t> </a:t>
            </a:r>
            <a:r>
              <a:rPr lang="en-US" dirty="0" err="1"/>
              <a:t>pid</a:t>
            </a:r>
            <a:r>
              <a:rPr lang="en-US" dirty="0"/>
              <a:t>, </a:t>
            </a:r>
            <a:r>
              <a:rPr lang="en-US" dirty="0" err="1"/>
              <a:t>sid</a:t>
            </a:r>
            <a:r>
              <a:rPr lang="en-US" dirty="0"/>
              <a:t>;</a:t>
            </a:r>
          </a:p>
          <a:p>
            <a:endParaRPr lang="en-US" dirty="0"/>
          </a:p>
          <a:p>
            <a:r>
              <a:rPr lang="en-US" dirty="0"/>
              <a:t>    // Fork the current process</a:t>
            </a:r>
          </a:p>
          <a:p>
            <a:r>
              <a:rPr lang="en-US" dirty="0"/>
              <a:t>    </a:t>
            </a:r>
            <a:r>
              <a:rPr lang="en-US" dirty="0" err="1"/>
              <a:t>pid</a:t>
            </a:r>
            <a:r>
              <a:rPr lang="en-US" dirty="0"/>
              <a:t> = fork();</a:t>
            </a:r>
          </a:p>
          <a:p>
            <a:endParaRPr lang="en-US" dirty="0"/>
          </a:p>
          <a:p>
            <a:r>
              <a:rPr lang="en-US" dirty="0"/>
              <a:t>    // Error handling for fork()</a:t>
            </a:r>
          </a:p>
          <a:p>
            <a:r>
              <a:rPr lang="en-US" dirty="0"/>
              <a:t>    if (</a:t>
            </a:r>
            <a:r>
              <a:rPr lang="en-US" dirty="0" err="1"/>
              <a:t>pid</a:t>
            </a:r>
            <a:r>
              <a:rPr lang="en-US" dirty="0"/>
              <a:t> &lt; 0) {</a:t>
            </a:r>
          </a:p>
          <a:p>
            <a:r>
              <a:rPr lang="en-US" dirty="0"/>
              <a:t>        </a:t>
            </a:r>
            <a:r>
              <a:rPr lang="en-US" dirty="0" err="1"/>
              <a:t>perror</a:t>
            </a:r>
            <a:r>
              <a:rPr lang="en-US" dirty="0"/>
              <a:t>("fork failed");</a:t>
            </a:r>
          </a:p>
          <a:p>
            <a:r>
              <a:rPr lang="en-US" dirty="0"/>
              <a:t>        exit(EXIT_FAILURE);</a:t>
            </a:r>
          </a:p>
          <a:p>
            <a:r>
              <a:rPr lang="en-US" dirty="0"/>
              <a:t>    }</a:t>
            </a:r>
          </a:p>
          <a:p>
            <a:endParaRPr lang="en-US" dirty="0"/>
          </a:p>
          <a:p>
            <a:r>
              <a:rPr lang="en-US" dirty="0"/>
              <a:t>    // Child process</a:t>
            </a:r>
          </a:p>
          <a:p>
            <a:r>
              <a:rPr lang="en-US" dirty="0"/>
              <a:t>    if (</a:t>
            </a:r>
            <a:r>
              <a:rPr lang="en-US" dirty="0" err="1"/>
              <a:t>pid</a:t>
            </a:r>
            <a:r>
              <a:rPr lang="en-US" dirty="0"/>
              <a:t> == 0) {</a:t>
            </a:r>
          </a:p>
          <a:p>
            <a:r>
              <a:rPr lang="en-US" dirty="0"/>
              <a:t>        // Create a new session and become the session leader</a:t>
            </a:r>
          </a:p>
          <a:p>
            <a:r>
              <a:rPr lang="en-US" dirty="0"/>
              <a:t>        </a:t>
            </a:r>
            <a:r>
              <a:rPr lang="en-US" dirty="0" err="1"/>
              <a:t>sid</a:t>
            </a:r>
            <a:r>
              <a:rPr lang="en-US" dirty="0"/>
              <a:t> = </a:t>
            </a:r>
            <a:r>
              <a:rPr lang="en-US" dirty="0" err="1"/>
              <a:t>setsid</a:t>
            </a:r>
            <a:r>
              <a:rPr lang="en-US" dirty="0"/>
              <a:t>();</a:t>
            </a:r>
          </a:p>
          <a:p>
            <a:r>
              <a:rPr lang="en-US" dirty="0"/>
              <a:t>        if (</a:t>
            </a:r>
            <a:r>
              <a:rPr lang="en-US" dirty="0" err="1"/>
              <a:t>sid</a:t>
            </a:r>
            <a:r>
              <a:rPr lang="en-US" dirty="0"/>
              <a:t> &lt; 0) {</a:t>
            </a:r>
          </a:p>
          <a:p>
            <a:r>
              <a:rPr lang="en-US" dirty="0"/>
              <a:t>            </a:t>
            </a:r>
            <a:r>
              <a:rPr lang="en-US" dirty="0" err="1"/>
              <a:t>perror</a:t>
            </a:r>
            <a:r>
              <a:rPr lang="en-US" dirty="0"/>
              <a:t>("</a:t>
            </a:r>
            <a:r>
              <a:rPr lang="en-US" dirty="0" err="1"/>
              <a:t>setsid</a:t>
            </a:r>
            <a:r>
              <a:rPr lang="en-US" dirty="0"/>
              <a:t> failed");</a:t>
            </a:r>
          </a:p>
          <a:p>
            <a:r>
              <a:rPr lang="en-US" dirty="0"/>
              <a:t>            exit(EXIT_FAILURE);</a:t>
            </a:r>
          </a:p>
          <a:p>
            <a:r>
              <a:rPr lang="en-US" dirty="0"/>
              <a:t>        }</a:t>
            </a:r>
          </a:p>
          <a:p>
            <a:endParaRPr lang="en-US" dirty="0"/>
          </a:p>
          <a:p>
            <a:r>
              <a:rPr lang="en-US" dirty="0"/>
              <a:t>        // After </a:t>
            </a:r>
            <a:r>
              <a:rPr lang="en-US" dirty="0" err="1"/>
              <a:t>setsid</a:t>
            </a:r>
            <a:r>
              <a:rPr lang="en-US" dirty="0"/>
              <a:t>, the child process becomes the leader of the new session,</a:t>
            </a:r>
          </a:p>
          <a:p>
            <a:r>
              <a:rPr lang="en-US" dirty="0"/>
              <a:t>        // the leader of the new process group, and has no controlling terminal</a:t>
            </a:r>
          </a:p>
          <a:p>
            <a:endParaRPr lang="en-US" dirty="0"/>
          </a:p>
          <a:p>
            <a:r>
              <a:rPr lang="en-US" dirty="0"/>
              <a:t>        // Verify child is process group leader</a:t>
            </a:r>
          </a:p>
          <a:p>
            <a:r>
              <a:rPr lang="en-US" dirty="0"/>
              <a:t>        if (</a:t>
            </a:r>
            <a:r>
              <a:rPr lang="en-US" dirty="0" err="1"/>
              <a:t>getpid</a:t>
            </a:r>
            <a:r>
              <a:rPr lang="en-US" dirty="0"/>
              <a:t>() == </a:t>
            </a:r>
            <a:r>
              <a:rPr lang="en-US" dirty="0" err="1"/>
              <a:t>getpgrp</a:t>
            </a:r>
            <a:r>
              <a:rPr lang="en-US" dirty="0"/>
              <a:t>()) {</a:t>
            </a:r>
          </a:p>
          <a:p>
            <a:r>
              <a:rPr lang="en-US" dirty="0"/>
              <a:t>            </a:t>
            </a:r>
            <a:r>
              <a:rPr lang="en-US" dirty="0" err="1"/>
              <a:t>printf</a:t>
            </a:r>
            <a:r>
              <a:rPr lang="en-US" dirty="0"/>
              <a:t>("Child is process group leader\n");</a:t>
            </a:r>
          </a:p>
          <a:p>
            <a:r>
              <a:rPr lang="en-US" dirty="0"/>
              <a:t>        } else {</a:t>
            </a:r>
          </a:p>
          <a:p>
            <a:r>
              <a:rPr lang="en-US" dirty="0"/>
              <a:t>            </a:t>
            </a:r>
            <a:r>
              <a:rPr lang="en-US" dirty="0" err="1"/>
              <a:t>printf</a:t>
            </a:r>
            <a:r>
              <a:rPr lang="en-US" dirty="0"/>
              <a:t>("Child is not process group leader\n");</a:t>
            </a:r>
          </a:p>
          <a:p>
            <a:r>
              <a:rPr lang="en-US" dirty="0"/>
              <a:t>        }</a:t>
            </a:r>
          </a:p>
          <a:p>
            <a:endParaRPr lang="en-US" dirty="0"/>
          </a:p>
          <a:p>
            <a:r>
              <a:rPr lang="en-US" dirty="0"/>
              <a:t>        // Verify that child has no controlling terminal</a:t>
            </a:r>
          </a:p>
          <a:p>
            <a:r>
              <a:rPr lang="en-US" dirty="0"/>
              <a:t>        if (</a:t>
            </a:r>
            <a:r>
              <a:rPr lang="en-US" dirty="0" err="1"/>
              <a:t>isatty</a:t>
            </a:r>
            <a:r>
              <a:rPr lang="en-US" dirty="0"/>
              <a:t>(STDIN_FILENO)) {</a:t>
            </a:r>
          </a:p>
          <a:p>
            <a:r>
              <a:rPr lang="en-US" dirty="0"/>
              <a:t>            </a:t>
            </a:r>
            <a:r>
              <a:rPr lang="en-US" dirty="0" err="1"/>
              <a:t>printf</a:t>
            </a:r>
            <a:r>
              <a:rPr lang="en-US" dirty="0"/>
              <a:t>("Child has a controlling terminal\n");</a:t>
            </a:r>
          </a:p>
          <a:p>
            <a:r>
              <a:rPr lang="en-US" dirty="0"/>
              <a:t>        } else {</a:t>
            </a:r>
          </a:p>
          <a:p>
            <a:r>
              <a:rPr lang="en-US" dirty="0"/>
              <a:t>            </a:t>
            </a:r>
            <a:r>
              <a:rPr lang="en-US" dirty="0" err="1"/>
              <a:t>printf</a:t>
            </a:r>
            <a:r>
              <a:rPr lang="en-US" dirty="0"/>
              <a:t>("Child has no controlling terminal\n");</a:t>
            </a:r>
          </a:p>
          <a:p>
            <a:r>
              <a:rPr lang="en-US" dirty="0"/>
              <a:t>        }</a:t>
            </a:r>
          </a:p>
          <a:p>
            <a:endParaRPr lang="en-US" dirty="0"/>
          </a:p>
          <a:p>
            <a:r>
              <a:rPr lang="en-US" dirty="0"/>
              <a:t>        // Child process would continue doing other tasks here</a:t>
            </a:r>
          </a:p>
          <a:p>
            <a:endParaRPr lang="en-US" dirty="0"/>
          </a:p>
          <a:p>
            <a:r>
              <a:rPr lang="en-US" dirty="0"/>
              <a:t>        exit(EXIT_SUCCESS);</a:t>
            </a:r>
          </a:p>
          <a:p>
            <a:r>
              <a:rPr lang="en-US" dirty="0"/>
              <a:t>    } else {</a:t>
            </a:r>
          </a:p>
          <a:p>
            <a:r>
              <a:rPr lang="en-US" dirty="0"/>
              <a:t>        // Parent process continues immediately</a:t>
            </a:r>
          </a:p>
          <a:p>
            <a:r>
              <a:rPr lang="en-US" dirty="0"/>
              <a:t>        </a:t>
            </a:r>
            <a:r>
              <a:rPr lang="en-US" dirty="0" err="1"/>
              <a:t>printf</a:t>
            </a:r>
            <a:r>
              <a:rPr lang="en-US" dirty="0"/>
              <a:t>("Parent PID: %d\n", </a:t>
            </a:r>
            <a:r>
              <a:rPr lang="en-US" dirty="0" err="1"/>
              <a:t>getpid</a:t>
            </a:r>
            <a:r>
              <a:rPr lang="en-US" dirty="0"/>
              <a:t>());</a:t>
            </a:r>
          </a:p>
          <a:p>
            <a:r>
              <a:rPr lang="en-US" dirty="0"/>
              <a:t>        exit(EXIT_SUCCESS);</a:t>
            </a:r>
          </a:p>
          <a:p>
            <a:r>
              <a:rPr lang="en-US" dirty="0"/>
              <a:t>    }</a:t>
            </a:r>
          </a:p>
          <a:p>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746EC155-712C-4D6F-9DF7-EAB63B099BEB}" type="slidenum">
              <a:rPr lang="en-US" smtClean="0"/>
              <a:pPr>
                <a:defRPr/>
              </a:pPr>
              <a:t>19</a:t>
            </a:fld>
            <a:endParaRPr lang="en-US"/>
          </a:p>
        </p:txBody>
      </p:sp>
    </p:spTree>
    <p:extLst>
      <p:ext uri="{BB962C8B-B14F-4D97-AF65-F5344CB8AC3E}">
        <p14:creationId xmlns:p14="http://schemas.microsoft.com/office/powerpoint/2010/main" val="273671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2</a:t>
            </a:fld>
            <a:endParaRPr lang="en-US"/>
          </a:p>
        </p:txBody>
      </p:sp>
    </p:spTree>
    <p:extLst>
      <p:ext uri="{BB962C8B-B14F-4D97-AF65-F5344CB8AC3E}">
        <p14:creationId xmlns:p14="http://schemas.microsoft.com/office/powerpoint/2010/main" val="177848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311B62-5C90-4BF1-BDB9-7F1970FAD482}"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en-US" alt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B2E8EA0-73AA-4349-8A3E-202DCDE8241A}"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2.c</a:t>
            </a:r>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a:p>
            <a:endParaRPr lang="en-US" dirty="0"/>
          </a:p>
          <a:p>
            <a:r>
              <a:rPr lang="en-US" dirty="0"/>
              <a:t>int main() {</a:t>
            </a:r>
          </a:p>
          <a:p>
            <a:r>
              <a:rPr lang="en-US" dirty="0"/>
              <a:t>#if defined (_POSIX_JOB_CONTROL)</a:t>
            </a:r>
          </a:p>
          <a:p>
            <a:r>
              <a:rPr lang="en-US" dirty="0"/>
              <a:t>	</a:t>
            </a:r>
            <a:r>
              <a:rPr lang="en-US" dirty="0" err="1"/>
              <a:t>printf</a:t>
            </a:r>
            <a:r>
              <a:rPr lang="en-US" dirty="0"/>
              <a:t>("job control is supported\n");</a:t>
            </a:r>
          </a:p>
          <a:p>
            <a:r>
              <a:rPr lang="en-US" dirty="0"/>
              <a:t>	</a:t>
            </a:r>
            <a:r>
              <a:rPr lang="en-US" dirty="0" err="1"/>
              <a:t>printf</a:t>
            </a:r>
            <a:r>
              <a:rPr lang="en-US" dirty="0"/>
              <a:t>("before </a:t>
            </a:r>
            <a:r>
              <a:rPr lang="en-US" dirty="0" err="1"/>
              <a:t>setpgid</a:t>
            </a:r>
            <a:r>
              <a:rPr lang="en-US" dirty="0"/>
              <a:t>, </a:t>
            </a:r>
            <a:r>
              <a:rPr lang="en-US" dirty="0" err="1"/>
              <a:t>pid</a:t>
            </a:r>
            <a:r>
              <a:rPr lang="en-US" dirty="0"/>
              <a:t> = %d, </a:t>
            </a:r>
            <a:r>
              <a:rPr lang="en-US" dirty="0" err="1"/>
              <a:t>pgid</a:t>
            </a:r>
            <a:r>
              <a:rPr lang="en-US" dirty="0"/>
              <a:t> = %d\n", </a:t>
            </a:r>
            <a:r>
              <a:rPr lang="en-US" dirty="0" err="1"/>
              <a:t>getpid</a:t>
            </a:r>
            <a:r>
              <a:rPr lang="en-US" dirty="0"/>
              <a:t>(), </a:t>
            </a:r>
            <a:r>
              <a:rPr lang="en-US" dirty="0" err="1"/>
              <a:t>getpgrp</a:t>
            </a:r>
            <a:r>
              <a:rPr lang="en-US" dirty="0"/>
              <a:t>());</a:t>
            </a:r>
          </a:p>
          <a:p>
            <a:endParaRPr lang="en-US" dirty="0"/>
          </a:p>
          <a:p>
            <a:r>
              <a:rPr lang="en-US" dirty="0"/>
              <a:t>	</a:t>
            </a:r>
            <a:r>
              <a:rPr lang="en-US" dirty="0" err="1"/>
              <a:t>setpgid</a:t>
            </a:r>
            <a:r>
              <a:rPr lang="en-US" dirty="0"/>
              <a:t>(0,getppid());</a:t>
            </a:r>
          </a:p>
          <a:p>
            <a:r>
              <a:rPr lang="en-US" dirty="0"/>
              <a:t>	</a:t>
            </a:r>
            <a:r>
              <a:rPr lang="en-US" dirty="0" err="1"/>
              <a:t>printf</a:t>
            </a:r>
            <a:r>
              <a:rPr lang="en-US" dirty="0"/>
              <a:t>("after </a:t>
            </a:r>
            <a:r>
              <a:rPr lang="en-US" dirty="0" err="1"/>
              <a:t>setpgid</a:t>
            </a:r>
            <a:r>
              <a:rPr lang="en-US" dirty="0"/>
              <a:t>, </a:t>
            </a:r>
            <a:r>
              <a:rPr lang="en-US" dirty="0" err="1"/>
              <a:t>pid</a:t>
            </a:r>
            <a:r>
              <a:rPr lang="en-US" dirty="0"/>
              <a:t> = %d, </a:t>
            </a:r>
            <a:r>
              <a:rPr lang="en-US" dirty="0" err="1"/>
              <a:t>pgid</a:t>
            </a:r>
            <a:r>
              <a:rPr lang="en-US" dirty="0"/>
              <a:t> = %d\n", </a:t>
            </a:r>
            <a:r>
              <a:rPr lang="en-US" dirty="0" err="1"/>
              <a:t>getpid</a:t>
            </a:r>
            <a:r>
              <a:rPr lang="en-US" dirty="0"/>
              <a:t>(), </a:t>
            </a:r>
            <a:r>
              <a:rPr lang="en-US" dirty="0" err="1"/>
              <a:t>getpgrp</a:t>
            </a:r>
            <a:r>
              <a:rPr lang="en-US" dirty="0"/>
              <a:t>());</a:t>
            </a:r>
          </a:p>
          <a:p>
            <a:r>
              <a:rPr lang="en-US" dirty="0"/>
              <a:t>	while (1) {</a:t>
            </a:r>
          </a:p>
          <a:p>
            <a:r>
              <a:rPr lang="en-US" dirty="0"/>
              <a:t>		pause();</a:t>
            </a:r>
          </a:p>
          <a:p>
            <a:r>
              <a:rPr lang="en-US" dirty="0"/>
              <a:t>	}</a:t>
            </a:r>
          </a:p>
          <a:p>
            <a:r>
              <a:rPr lang="en-US" dirty="0"/>
              <a:t>	exit(EXIT_SUCCESS);</a:t>
            </a:r>
          </a:p>
          <a:p>
            <a:r>
              <a:rPr lang="en-US" dirty="0"/>
              <a:t>#else</a:t>
            </a:r>
          </a:p>
          <a:p>
            <a:r>
              <a:rPr lang="en-US" dirty="0"/>
              <a:t>	</a:t>
            </a:r>
            <a:r>
              <a:rPr lang="en-US" dirty="0" err="1"/>
              <a:t>printf</a:t>
            </a:r>
            <a:r>
              <a:rPr lang="en-US" dirty="0"/>
              <a:t>("job control is not supported\n");</a:t>
            </a:r>
          </a:p>
          <a:p>
            <a:r>
              <a:rPr lang="en-US" dirty="0"/>
              <a:t>	exit(EXIT_SUCCESS);</a:t>
            </a:r>
          </a:p>
          <a:p>
            <a:r>
              <a:rPr lang="en-US" dirty="0"/>
              <a:t>#endif</a:t>
            </a:r>
          </a:p>
          <a:p>
            <a:r>
              <a:rPr lang="en-US" dirty="0"/>
              <a:t>}</a:t>
            </a:r>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5</a:t>
            </a:fld>
            <a:endParaRPr lang="en-US"/>
          </a:p>
        </p:txBody>
      </p:sp>
    </p:spTree>
    <p:extLst>
      <p:ext uri="{BB962C8B-B14F-4D97-AF65-F5344CB8AC3E}">
        <p14:creationId xmlns:p14="http://schemas.microsoft.com/office/powerpoint/2010/main" val="1854032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6</a:t>
            </a:fld>
            <a:endParaRPr lang="en-US"/>
          </a:p>
        </p:txBody>
      </p:sp>
    </p:spTree>
    <p:extLst>
      <p:ext uri="{BB962C8B-B14F-4D97-AF65-F5344CB8AC3E}">
        <p14:creationId xmlns:p14="http://schemas.microsoft.com/office/powerpoint/2010/main" val="8452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7</a:t>
            </a:fld>
            <a:endParaRPr lang="en-US"/>
          </a:p>
        </p:txBody>
      </p:sp>
    </p:spTree>
    <p:extLst>
      <p:ext uri="{BB962C8B-B14F-4D97-AF65-F5344CB8AC3E}">
        <p14:creationId xmlns:p14="http://schemas.microsoft.com/office/powerpoint/2010/main" val="1893386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1.c</a:t>
            </a:r>
          </a:p>
          <a:p>
            <a:endParaRPr lang="en-US" dirty="0"/>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a:p>
            <a:endParaRPr lang="en-US" dirty="0"/>
          </a:p>
          <a:p>
            <a:r>
              <a:rPr lang="en-US" dirty="0"/>
              <a:t>int main() {</a:t>
            </a:r>
          </a:p>
          <a:p>
            <a:r>
              <a:rPr lang="en-US" dirty="0"/>
              <a:t>#if defined (_POSIX_JOB_CONTROL)</a:t>
            </a:r>
          </a:p>
          <a:p>
            <a:r>
              <a:rPr lang="en-US" dirty="0"/>
              <a:t>	</a:t>
            </a:r>
            <a:r>
              <a:rPr lang="en-US" dirty="0" err="1"/>
              <a:t>printf</a:t>
            </a:r>
            <a:r>
              <a:rPr lang="en-US" dirty="0"/>
              <a:t>("job control is supported\n");</a:t>
            </a:r>
          </a:p>
          <a:p>
            <a:r>
              <a:rPr lang="en-US" dirty="0"/>
              <a:t>	</a:t>
            </a:r>
            <a:r>
              <a:rPr lang="en-US" dirty="0" err="1"/>
              <a:t>printf</a:t>
            </a:r>
            <a:r>
              <a:rPr lang="en-US" dirty="0"/>
              <a:t>("before </a:t>
            </a:r>
            <a:r>
              <a:rPr lang="en-US" dirty="0" err="1"/>
              <a:t>setpgid</a:t>
            </a:r>
            <a:r>
              <a:rPr lang="en-US" dirty="0"/>
              <a:t>, </a:t>
            </a:r>
            <a:r>
              <a:rPr lang="en-US" dirty="0" err="1"/>
              <a:t>pid</a:t>
            </a:r>
            <a:r>
              <a:rPr lang="en-US" dirty="0"/>
              <a:t> = %d, </a:t>
            </a:r>
            <a:r>
              <a:rPr lang="en-US" dirty="0" err="1"/>
              <a:t>pgid</a:t>
            </a:r>
            <a:r>
              <a:rPr lang="en-US" dirty="0"/>
              <a:t> = %d\n", </a:t>
            </a:r>
            <a:r>
              <a:rPr lang="en-US" dirty="0" err="1"/>
              <a:t>getpid</a:t>
            </a:r>
            <a:r>
              <a:rPr lang="en-US" dirty="0"/>
              <a:t>(), </a:t>
            </a:r>
            <a:r>
              <a:rPr lang="en-US" dirty="0" err="1"/>
              <a:t>getpgrp</a:t>
            </a:r>
            <a:r>
              <a:rPr lang="en-US" dirty="0"/>
              <a:t>());</a:t>
            </a:r>
          </a:p>
          <a:p>
            <a:endParaRPr lang="en-US" dirty="0"/>
          </a:p>
          <a:p>
            <a:r>
              <a:rPr lang="en-US" dirty="0"/>
              <a:t>	</a:t>
            </a:r>
            <a:r>
              <a:rPr lang="en-US" dirty="0" err="1"/>
              <a:t>setpgid</a:t>
            </a:r>
            <a:r>
              <a:rPr lang="en-US" dirty="0"/>
              <a:t>(0,getppid());</a:t>
            </a:r>
          </a:p>
          <a:p>
            <a:r>
              <a:rPr lang="en-US" dirty="0"/>
              <a:t>	</a:t>
            </a:r>
            <a:r>
              <a:rPr lang="en-US" dirty="0" err="1"/>
              <a:t>printf</a:t>
            </a:r>
            <a:r>
              <a:rPr lang="en-US" dirty="0"/>
              <a:t>("after </a:t>
            </a:r>
            <a:r>
              <a:rPr lang="en-US" dirty="0" err="1"/>
              <a:t>setpgid</a:t>
            </a:r>
            <a:r>
              <a:rPr lang="en-US" dirty="0"/>
              <a:t>, </a:t>
            </a:r>
            <a:r>
              <a:rPr lang="en-US" dirty="0" err="1"/>
              <a:t>pid</a:t>
            </a:r>
            <a:r>
              <a:rPr lang="en-US" dirty="0"/>
              <a:t> = %d, </a:t>
            </a:r>
            <a:r>
              <a:rPr lang="en-US" dirty="0" err="1"/>
              <a:t>pgid</a:t>
            </a:r>
            <a:r>
              <a:rPr lang="en-US" dirty="0"/>
              <a:t> = %d\n", </a:t>
            </a:r>
            <a:r>
              <a:rPr lang="en-US" dirty="0" err="1"/>
              <a:t>getpid</a:t>
            </a:r>
            <a:r>
              <a:rPr lang="en-US" dirty="0"/>
              <a:t>(), </a:t>
            </a:r>
            <a:r>
              <a:rPr lang="en-US" dirty="0" err="1"/>
              <a:t>getpgrp</a:t>
            </a:r>
            <a:r>
              <a:rPr lang="en-US" dirty="0"/>
              <a:t>());</a:t>
            </a:r>
          </a:p>
          <a:p>
            <a:r>
              <a:rPr lang="en-US" dirty="0"/>
              <a:t>	while (1) {</a:t>
            </a:r>
          </a:p>
          <a:p>
            <a:r>
              <a:rPr lang="en-US" dirty="0"/>
              <a:t>		pause();</a:t>
            </a:r>
          </a:p>
          <a:p>
            <a:r>
              <a:rPr lang="en-US" dirty="0"/>
              <a:t>	}</a:t>
            </a:r>
          </a:p>
          <a:p>
            <a:r>
              <a:rPr lang="en-US" dirty="0"/>
              <a:t>	exit(EXIT_SUCCESS);</a:t>
            </a:r>
          </a:p>
          <a:p>
            <a:r>
              <a:rPr lang="en-US" dirty="0"/>
              <a:t>#else</a:t>
            </a:r>
          </a:p>
          <a:p>
            <a:r>
              <a:rPr lang="en-US" dirty="0"/>
              <a:t>	</a:t>
            </a:r>
            <a:r>
              <a:rPr lang="en-US" dirty="0" err="1"/>
              <a:t>printf</a:t>
            </a:r>
            <a:r>
              <a:rPr lang="en-US" dirty="0"/>
              <a:t>("job control is not supported\n");</a:t>
            </a:r>
          </a:p>
          <a:p>
            <a:r>
              <a:rPr lang="en-US" dirty="0"/>
              <a:t>	exit(EXIT_SUCCESS);</a:t>
            </a:r>
          </a:p>
          <a:p>
            <a:r>
              <a:rPr lang="en-US" dirty="0"/>
              <a:t>#endif</a:t>
            </a:r>
          </a:p>
          <a:p>
            <a:r>
              <a:rPr lang="en-US" dirty="0"/>
              <a:t>}</a:t>
            </a:r>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9</a:t>
            </a:fld>
            <a:endParaRPr lang="en-US"/>
          </a:p>
        </p:txBody>
      </p:sp>
    </p:spTree>
    <p:extLst>
      <p:ext uri="{BB962C8B-B14F-4D97-AF65-F5344CB8AC3E}">
        <p14:creationId xmlns:p14="http://schemas.microsoft.com/office/powerpoint/2010/main" val="69824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Mymore.c</a:t>
            </a:r>
            <a:endParaRPr lang="en-US" dirty="0"/>
          </a:p>
          <a:p>
            <a:endParaRPr lang="en-US" dirty="0"/>
          </a:p>
          <a:p>
            <a:r>
              <a:rPr lang="en-US" dirty="0"/>
              <a:t>#include &lt;</a:t>
            </a:r>
            <a:r>
              <a:rPr lang="en-US" dirty="0" err="1"/>
              <a:t>stdio.h</a:t>
            </a:r>
            <a:r>
              <a:rPr lang="en-US" dirty="0"/>
              <a:t>&gt;</a:t>
            </a:r>
          </a:p>
          <a:p>
            <a:r>
              <a:rPr lang="en-US" dirty="0"/>
              <a:t>#include&lt;sys/</a:t>
            </a:r>
            <a:r>
              <a:rPr lang="en-US" dirty="0" err="1"/>
              <a:t>types.h</a:t>
            </a:r>
            <a:r>
              <a:rPr lang="en-US" dirty="0"/>
              <a:t>&gt;</a:t>
            </a:r>
          </a:p>
          <a:p>
            <a:r>
              <a:rPr lang="en-US" dirty="0"/>
              <a:t>#include &lt;</a:t>
            </a:r>
            <a:r>
              <a:rPr lang="en-US" dirty="0" err="1"/>
              <a:t>unistd.h</a:t>
            </a:r>
            <a:r>
              <a:rPr lang="en-US" dirty="0"/>
              <a:t>&gt;</a:t>
            </a:r>
          </a:p>
          <a:p>
            <a:r>
              <a:rPr lang="en-US" dirty="0"/>
              <a:t>#include &lt;</a:t>
            </a:r>
            <a:r>
              <a:rPr lang="en-US" dirty="0" err="1"/>
              <a:t>errno.h</a:t>
            </a:r>
            <a:r>
              <a:rPr lang="en-US" dirty="0"/>
              <a:t>&gt;</a:t>
            </a:r>
          </a:p>
          <a:p>
            <a:r>
              <a:rPr lang="en-US" dirty="0"/>
              <a:t>#include &lt;</a:t>
            </a:r>
            <a:r>
              <a:rPr lang="en-US" dirty="0" err="1"/>
              <a:t>stdlib.h</a:t>
            </a:r>
            <a:r>
              <a:rPr lang="en-US" dirty="0"/>
              <a:t>&gt;</a:t>
            </a:r>
          </a:p>
          <a:p>
            <a:endParaRPr lang="en-US" dirty="0"/>
          </a:p>
          <a:p>
            <a:r>
              <a:rPr lang="en-US" dirty="0"/>
              <a:t>int main()</a:t>
            </a:r>
          </a:p>
          <a:p>
            <a:r>
              <a:rPr lang="en-US" dirty="0"/>
              <a:t>{</a:t>
            </a:r>
          </a:p>
          <a:p>
            <a:endParaRPr lang="en-US" dirty="0"/>
          </a:p>
          <a:p>
            <a:r>
              <a:rPr lang="en-US" dirty="0"/>
              <a:t>	int </a:t>
            </a:r>
            <a:r>
              <a:rPr lang="en-US" dirty="0" err="1"/>
              <a:t>i</a:t>
            </a:r>
            <a:r>
              <a:rPr lang="en-US" dirty="0"/>
              <a:t>;</a:t>
            </a:r>
          </a:p>
          <a:p>
            <a:endParaRPr lang="en-US" dirty="0"/>
          </a:p>
          <a:p>
            <a:r>
              <a:rPr lang="en-US" dirty="0"/>
              <a:t>	if( </a:t>
            </a:r>
            <a:r>
              <a:rPr lang="en-US" dirty="0" err="1"/>
              <a:t>tcgetpgrp</a:t>
            </a:r>
            <a:r>
              <a:rPr lang="en-US" dirty="0"/>
              <a:t>(STDIN_FILENO) &lt; 0) {</a:t>
            </a:r>
          </a:p>
          <a:p>
            <a:r>
              <a:rPr lang="en-US" dirty="0"/>
              <a:t>		</a:t>
            </a:r>
            <a:r>
              <a:rPr lang="en-US" dirty="0" err="1"/>
              <a:t>printf</a:t>
            </a:r>
            <a:r>
              <a:rPr lang="en-US" dirty="0"/>
              <a:t>("</a:t>
            </a:r>
            <a:r>
              <a:rPr lang="en-US" dirty="0" err="1"/>
              <a:t>errno</a:t>
            </a:r>
            <a:r>
              <a:rPr lang="en-US" dirty="0"/>
              <a:t> = %d", </a:t>
            </a:r>
            <a:r>
              <a:rPr lang="en-US" dirty="0" err="1"/>
              <a:t>errno</a:t>
            </a:r>
            <a:r>
              <a:rPr lang="en-US" dirty="0"/>
              <a:t>);</a:t>
            </a:r>
          </a:p>
          <a:p>
            <a:r>
              <a:rPr lang="en-US" dirty="0"/>
              <a:t>		</a:t>
            </a:r>
            <a:r>
              <a:rPr lang="en-US" dirty="0" err="1"/>
              <a:t>perror</a:t>
            </a:r>
            <a:r>
              <a:rPr lang="en-US" dirty="0"/>
              <a:t>("</a:t>
            </a:r>
            <a:r>
              <a:rPr lang="en-US" dirty="0" err="1"/>
              <a:t>tcgetpgrp</a:t>
            </a:r>
            <a:r>
              <a:rPr lang="en-US" dirty="0"/>
              <a:t>");</a:t>
            </a:r>
          </a:p>
          <a:p>
            <a:r>
              <a:rPr lang="en-US" dirty="0"/>
              <a:t>	}</a:t>
            </a:r>
          </a:p>
          <a:p>
            <a:endParaRPr lang="en-US" dirty="0"/>
          </a:p>
          <a:p>
            <a:r>
              <a:rPr lang="en-US" dirty="0"/>
              <a:t>	</a:t>
            </a:r>
            <a:r>
              <a:rPr lang="en-US" dirty="0" err="1"/>
              <a:t>printf</a:t>
            </a:r>
            <a:r>
              <a:rPr lang="en-US" dirty="0"/>
              <a:t>("</a:t>
            </a:r>
            <a:r>
              <a:rPr lang="en-US" dirty="0" err="1"/>
              <a:t>pgrp</a:t>
            </a:r>
            <a:r>
              <a:rPr lang="en-US" dirty="0"/>
              <a:t>=%d </a:t>
            </a:r>
            <a:r>
              <a:rPr lang="en-US" dirty="0" err="1"/>
              <a:t>pid</a:t>
            </a:r>
            <a:r>
              <a:rPr lang="en-US" dirty="0"/>
              <a:t>=%d term=%d\n", </a:t>
            </a:r>
            <a:r>
              <a:rPr lang="en-US" dirty="0" err="1"/>
              <a:t>getpgrp</a:t>
            </a:r>
            <a:r>
              <a:rPr lang="en-US" dirty="0"/>
              <a:t>(), </a:t>
            </a:r>
            <a:r>
              <a:rPr lang="en-US" dirty="0" err="1"/>
              <a:t>getpid</a:t>
            </a:r>
            <a:r>
              <a:rPr lang="en-US" dirty="0"/>
              <a:t>(), </a:t>
            </a:r>
            <a:r>
              <a:rPr lang="en-US" dirty="0" err="1"/>
              <a:t>tcgetpgrp</a:t>
            </a:r>
            <a:r>
              <a:rPr lang="en-US" dirty="0"/>
              <a:t>(STDIN_FILENO));</a:t>
            </a:r>
          </a:p>
          <a:p>
            <a:endParaRPr lang="en-US" dirty="0"/>
          </a:p>
          <a:p>
            <a:r>
              <a:rPr lang="en-US" dirty="0"/>
              <a:t>	for( </a:t>
            </a:r>
            <a:r>
              <a:rPr lang="en-US" dirty="0" err="1"/>
              <a:t>i</a:t>
            </a:r>
            <a:r>
              <a:rPr lang="en-US" dirty="0"/>
              <a:t>=0; </a:t>
            </a:r>
            <a:r>
              <a:rPr lang="en-US" dirty="0" err="1"/>
              <a:t>i</a:t>
            </a:r>
            <a:r>
              <a:rPr lang="en-US" dirty="0"/>
              <a:t>&lt;10; </a:t>
            </a:r>
            <a:r>
              <a:rPr lang="en-US" dirty="0" err="1"/>
              <a:t>i</a:t>
            </a:r>
            <a:r>
              <a:rPr lang="en-US" dirty="0"/>
              <a:t>++) {</a:t>
            </a:r>
          </a:p>
          <a:p>
            <a:r>
              <a:rPr lang="en-US" dirty="0"/>
              <a:t>		</a:t>
            </a:r>
            <a:r>
              <a:rPr lang="en-US" dirty="0" err="1"/>
              <a:t>printf</a:t>
            </a:r>
            <a:r>
              <a:rPr lang="en-US" dirty="0"/>
              <a:t>("line %d\n", </a:t>
            </a:r>
            <a:r>
              <a:rPr lang="en-US" dirty="0" err="1"/>
              <a:t>i</a:t>
            </a:r>
            <a:r>
              <a:rPr lang="en-US" dirty="0"/>
              <a:t>);</a:t>
            </a:r>
          </a:p>
          <a:p>
            <a:r>
              <a:rPr lang="en-US" dirty="0"/>
              <a:t>		</a:t>
            </a:r>
            <a:r>
              <a:rPr lang="en-US" dirty="0" err="1"/>
              <a:t>getchar</a:t>
            </a:r>
            <a:r>
              <a:rPr lang="en-US" dirty="0"/>
              <a:t>();</a:t>
            </a:r>
          </a:p>
          <a:p>
            <a:r>
              <a:rPr lang="en-US" dirty="0"/>
              <a:t>	}</a:t>
            </a:r>
          </a:p>
          <a:p>
            <a:r>
              <a:rPr lang="en-US" dirty="0"/>
              <a:t>	exit(EXIT_SUCCESS);</a:t>
            </a:r>
          </a:p>
          <a:p>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746EC155-712C-4D6F-9DF7-EAB63B099BEB}" type="slidenum">
              <a:rPr lang="en-US" smtClean="0"/>
              <a:pPr>
                <a:defRPr/>
              </a:pPr>
              <a:t>10</a:t>
            </a:fld>
            <a:endParaRPr lang="en-US"/>
          </a:p>
        </p:txBody>
      </p:sp>
    </p:spTree>
    <p:extLst>
      <p:ext uri="{BB962C8B-B14F-4D97-AF65-F5344CB8AC3E}">
        <p14:creationId xmlns:p14="http://schemas.microsoft.com/office/powerpoint/2010/main" val="386320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2F49A0-D9F2-4D87-A6E7-B5D83C074174}" type="slidenum">
              <a:rPr lang="en-US"/>
              <a:pPr>
                <a:defRPr/>
              </a:pPr>
              <a:t>‹#›</a:t>
            </a:fld>
            <a:endParaRPr lang="en-US"/>
          </a:p>
        </p:txBody>
      </p:sp>
    </p:spTree>
    <p:extLst>
      <p:ext uri="{BB962C8B-B14F-4D97-AF65-F5344CB8AC3E}">
        <p14:creationId xmlns:p14="http://schemas.microsoft.com/office/powerpoint/2010/main" val="305479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1DD86A-EDA5-49AF-AD13-D02E3D9F0811}" type="slidenum">
              <a:rPr lang="en-US"/>
              <a:pPr>
                <a:defRPr/>
              </a:pPr>
              <a:t>‹#›</a:t>
            </a:fld>
            <a:endParaRPr lang="en-US"/>
          </a:p>
        </p:txBody>
      </p:sp>
    </p:spTree>
    <p:extLst>
      <p:ext uri="{BB962C8B-B14F-4D97-AF65-F5344CB8AC3E}">
        <p14:creationId xmlns:p14="http://schemas.microsoft.com/office/powerpoint/2010/main" val="130365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F2C23B-9399-4DD8-9161-2023354465DC}" type="slidenum">
              <a:rPr lang="en-US"/>
              <a:pPr>
                <a:defRPr/>
              </a:pPr>
              <a:t>‹#›</a:t>
            </a:fld>
            <a:endParaRPr lang="en-US"/>
          </a:p>
        </p:txBody>
      </p:sp>
    </p:spTree>
    <p:extLst>
      <p:ext uri="{BB962C8B-B14F-4D97-AF65-F5344CB8AC3E}">
        <p14:creationId xmlns:p14="http://schemas.microsoft.com/office/powerpoint/2010/main" val="29808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60E16D-12CB-4AAC-B258-1CAEB8E97B19}" type="slidenum">
              <a:rPr lang="en-US"/>
              <a:pPr>
                <a:defRPr/>
              </a:pPr>
              <a:t>‹#›</a:t>
            </a:fld>
            <a:endParaRPr lang="en-US"/>
          </a:p>
        </p:txBody>
      </p:sp>
    </p:spTree>
    <p:extLst>
      <p:ext uri="{BB962C8B-B14F-4D97-AF65-F5344CB8AC3E}">
        <p14:creationId xmlns:p14="http://schemas.microsoft.com/office/powerpoint/2010/main" val="96813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C71FB-308D-4E50-AA9A-997BB496E324}" type="slidenum">
              <a:rPr lang="en-US"/>
              <a:pPr>
                <a:defRPr/>
              </a:pPr>
              <a:t>‹#›</a:t>
            </a:fld>
            <a:endParaRPr lang="en-US"/>
          </a:p>
        </p:txBody>
      </p:sp>
    </p:spTree>
    <p:extLst>
      <p:ext uri="{BB962C8B-B14F-4D97-AF65-F5344CB8AC3E}">
        <p14:creationId xmlns:p14="http://schemas.microsoft.com/office/powerpoint/2010/main" val="422312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64FA58-6A0D-4AB9-8F81-3B3CB9CACB0B}" type="slidenum">
              <a:rPr lang="en-US"/>
              <a:pPr>
                <a:defRPr/>
              </a:pPr>
              <a:t>‹#›</a:t>
            </a:fld>
            <a:endParaRPr lang="en-US"/>
          </a:p>
        </p:txBody>
      </p:sp>
    </p:spTree>
    <p:extLst>
      <p:ext uri="{BB962C8B-B14F-4D97-AF65-F5344CB8AC3E}">
        <p14:creationId xmlns:p14="http://schemas.microsoft.com/office/powerpoint/2010/main" val="147069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9F5A12-0202-448B-B9D5-68202FCB7D30}" type="slidenum">
              <a:rPr lang="en-US"/>
              <a:pPr>
                <a:defRPr/>
              </a:pPr>
              <a:t>‹#›</a:t>
            </a:fld>
            <a:endParaRPr lang="en-US"/>
          </a:p>
        </p:txBody>
      </p:sp>
    </p:spTree>
    <p:extLst>
      <p:ext uri="{BB962C8B-B14F-4D97-AF65-F5344CB8AC3E}">
        <p14:creationId xmlns:p14="http://schemas.microsoft.com/office/powerpoint/2010/main" val="130588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A8F1928-124C-41C1-9D31-3C7451D7030B}" type="slidenum">
              <a:rPr lang="en-US"/>
              <a:pPr>
                <a:defRPr/>
              </a:pPr>
              <a:t>‹#›</a:t>
            </a:fld>
            <a:endParaRPr lang="en-US"/>
          </a:p>
        </p:txBody>
      </p:sp>
    </p:spTree>
    <p:extLst>
      <p:ext uri="{BB962C8B-B14F-4D97-AF65-F5344CB8AC3E}">
        <p14:creationId xmlns:p14="http://schemas.microsoft.com/office/powerpoint/2010/main" val="325656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FCFC91-CAD8-43FF-8C0E-802C4566AD2D}" type="slidenum">
              <a:rPr lang="en-US"/>
              <a:pPr>
                <a:defRPr/>
              </a:pPr>
              <a:t>‹#›</a:t>
            </a:fld>
            <a:endParaRPr lang="en-US"/>
          </a:p>
        </p:txBody>
      </p:sp>
    </p:spTree>
    <p:extLst>
      <p:ext uri="{BB962C8B-B14F-4D97-AF65-F5344CB8AC3E}">
        <p14:creationId xmlns:p14="http://schemas.microsoft.com/office/powerpoint/2010/main" val="397119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CA3D58D-AB91-4D7E-AB50-3A14DD42F9C1}" type="slidenum">
              <a:rPr lang="en-US"/>
              <a:pPr>
                <a:defRPr/>
              </a:pPr>
              <a:t>‹#›</a:t>
            </a:fld>
            <a:endParaRPr lang="en-US"/>
          </a:p>
        </p:txBody>
      </p:sp>
    </p:spTree>
    <p:extLst>
      <p:ext uri="{BB962C8B-B14F-4D97-AF65-F5344CB8AC3E}">
        <p14:creationId xmlns:p14="http://schemas.microsoft.com/office/powerpoint/2010/main" val="381843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FEB608-AF9A-4DDD-80FA-5E8DBF71E857}" type="slidenum">
              <a:rPr lang="en-US"/>
              <a:pPr>
                <a:defRPr/>
              </a:pPr>
              <a:t>‹#›</a:t>
            </a:fld>
            <a:endParaRPr lang="en-US"/>
          </a:p>
        </p:txBody>
      </p:sp>
    </p:spTree>
    <p:extLst>
      <p:ext uri="{BB962C8B-B14F-4D97-AF65-F5344CB8AC3E}">
        <p14:creationId xmlns:p14="http://schemas.microsoft.com/office/powerpoint/2010/main" val="161602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9B968A-16B0-40E0-8D16-F192349A1D8B}" type="slidenum">
              <a:rPr lang="en-US"/>
              <a:pPr>
                <a:defRPr/>
              </a:pPr>
              <a:t>‹#›</a:t>
            </a:fld>
            <a:endParaRPr lang="en-US"/>
          </a:p>
        </p:txBody>
      </p:sp>
    </p:spTree>
    <p:extLst>
      <p:ext uri="{BB962C8B-B14F-4D97-AF65-F5344CB8AC3E}">
        <p14:creationId xmlns:p14="http://schemas.microsoft.com/office/powerpoint/2010/main" val="121993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charset="0"/>
              </a:defRPr>
            </a:lvl1pPr>
          </a:lstStyle>
          <a:p>
            <a:pPr>
              <a:defRPr/>
            </a:pPr>
            <a:fld id="{59D68AD6-954D-47D4-93A1-51FD1B02D5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altLang="en-US" dirty="0"/>
              <a:t>Job Control and Process Relationships</a:t>
            </a:r>
          </a:p>
        </p:txBody>
      </p:sp>
      <p:sp>
        <p:nvSpPr>
          <p:cNvPr id="2051" name="Content Placeholder 2"/>
          <p:cNvSpPr>
            <a:spLocks noGrp="1"/>
          </p:cNvSpPr>
          <p:nvPr>
            <p:ph idx="1"/>
          </p:nvPr>
        </p:nvSpPr>
        <p:spPr/>
        <p:txBody>
          <a:bodyPr/>
          <a:lstStyle/>
          <a:p>
            <a:pPr eaLnBrk="1" hangingPunct="1"/>
            <a:r>
              <a:rPr lang="en-US" altLang="en-US" dirty="0"/>
              <a:t>Question: A program like shell can create many processes. When we type Ctrl-C, which process should be interrupted?</a:t>
            </a:r>
          </a:p>
          <a:p>
            <a:pPr lvl="1" eaLnBrk="1" hangingPunct="1"/>
            <a:r>
              <a:rPr lang="en-US" altLang="en-US" dirty="0"/>
              <a:t>See the behavior in a typical shell</a:t>
            </a:r>
          </a:p>
          <a:p>
            <a:pPr lvl="1" eaLnBrk="1" hangingPunct="1"/>
            <a:r>
              <a:rPr lang="en-US" altLang="en-US" sz="1400" dirty="0"/>
              <a:t>When you press Ctrl-C in a shell, it sends an interrupt signal (SIGINT) to the process group of the currently executing foreground process. This means that all processes that are part of the foreground group should receive the interrupt signal. If there are multiple processes running in the background, they will not be affected by this interrupt signal unless they are part of the same process group as the foreground process.</a:t>
            </a:r>
          </a:p>
          <a:p>
            <a:pPr lvl="1" eaLnBrk="1" hangingPunct="1"/>
            <a:endParaRPr lang="en-US" altLang="en-US" sz="1400" dirty="0"/>
          </a:p>
          <a:p>
            <a:pPr lvl="1" eaLnBrk="1" hangingPunct="1"/>
            <a:r>
              <a:rPr lang="en-US" altLang="en-US" sz="1400" dirty="0"/>
              <a:t>In a shell, if you have started a job in the foreground, such as a script or a pipeline of commands, and you press Ctrl-C, the shell will attempt to terminate the entire job. If there are multiple processes or commands chained together (such as with pipes), the signal is sent to all processes in the job's process group. The shell uses process groups to manage which processes should receive signals, allowing it to send a signal to multiple related processes at once.</a:t>
            </a:r>
          </a:p>
        </p:txBody>
      </p:sp>
    </p:spTree>
    <p:extLst>
      <p:ext uri="{BB962C8B-B14F-4D97-AF65-F5344CB8AC3E}">
        <p14:creationId xmlns:p14="http://schemas.microsoft.com/office/powerpoint/2010/main" val="152320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Foreground and Background</a:t>
            </a:r>
          </a:p>
        </p:txBody>
      </p:sp>
      <p:sp>
        <p:nvSpPr>
          <p:cNvPr id="9219" name="Content Placeholder 2"/>
          <p:cNvSpPr>
            <a:spLocks noGrp="1"/>
          </p:cNvSpPr>
          <p:nvPr>
            <p:ph idx="1"/>
          </p:nvPr>
        </p:nvSpPr>
        <p:spPr>
          <a:xfrm>
            <a:off x="685800" y="1447800"/>
            <a:ext cx="7772400" cy="4724400"/>
          </a:xfrm>
        </p:spPr>
        <p:txBody>
          <a:bodyPr>
            <a:normAutofit fontScale="92500" lnSpcReduction="10000"/>
          </a:bodyPr>
          <a:lstStyle/>
          <a:p>
            <a:pPr eaLnBrk="1" hangingPunct="1"/>
            <a:r>
              <a:rPr lang="en-US" altLang="en-US" dirty="0"/>
              <a:t>How to make a group foreground and background?</a:t>
            </a:r>
          </a:p>
          <a:p>
            <a:pPr lvl="1" eaLnBrk="1" hangingPunct="1"/>
            <a:r>
              <a:rPr lang="en-US" altLang="en-US" dirty="0"/>
              <a:t>So that the terminal device driver knows where to send the terminal input and the terminal-generated signals.</a:t>
            </a:r>
          </a:p>
          <a:p>
            <a:pPr lvl="1" eaLnBrk="1" hangingPunct="1"/>
            <a:r>
              <a:rPr lang="en-US" altLang="en-US" dirty="0"/>
              <a:t>See </a:t>
            </a:r>
            <a:r>
              <a:rPr lang="en-US" altLang="en-US" dirty="0" err="1"/>
              <a:t>mymore.c</a:t>
            </a:r>
            <a:r>
              <a:rPr lang="en-US" altLang="en-US" dirty="0"/>
              <a:t> (foreground and </a:t>
            </a:r>
            <a:r>
              <a:rPr lang="en-US" altLang="en-US"/>
              <a:t>background execution)</a:t>
            </a:r>
            <a:endParaRPr lang="en-US" altLang="en-US" dirty="0"/>
          </a:p>
          <a:p>
            <a:pPr marL="457200" lvl="1" indent="0" eaLnBrk="1" hangingPunct="1">
              <a:buNone/>
            </a:pPr>
            <a:endParaRPr lang="en-US" altLang="en-US" dirty="0"/>
          </a:p>
          <a:p>
            <a:pPr lvl="2" eaLnBrk="1" hangingPunct="1">
              <a:buFontTx/>
              <a:buNone/>
            </a:pPr>
            <a:r>
              <a:rPr lang="en-US" altLang="en-US" dirty="0" err="1"/>
              <a:t>pid_t</a:t>
            </a:r>
            <a:r>
              <a:rPr lang="en-US" altLang="en-US" dirty="0"/>
              <a:t>  </a:t>
            </a:r>
            <a:r>
              <a:rPr lang="en-US" altLang="en-US" dirty="0" err="1"/>
              <a:t>tcgetpgrp</a:t>
            </a:r>
            <a:r>
              <a:rPr lang="en-US" altLang="en-US" dirty="0"/>
              <a:t>(</a:t>
            </a:r>
            <a:r>
              <a:rPr lang="en-US" altLang="en-US" dirty="0" err="1"/>
              <a:t>int</a:t>
            </a:r>
            <a:r>
              <a:rPr lang="en-US" altLang="en-US" dirty="0"/>
              <a:t> </a:t>
            </a:r>
            <a:r>
              <a:rPr lang="en-US" altLang="en-US" dirty="0" err="1"/>
              <a:t>filedes</a:t>
            </a:r>
            <a:r>
              <a:rPr lang="en-US" altLang="en-US" dirty="0"/>
              <a:t>);</a:t>
            </a:r>
          </a:p>
          <a:p>
            <a:pPr lvl="2" eaLnBrk="1" hangingPunct="1">
              <a:buFontTx/>
              <a:buNone/>
            </a:pPr>
            <a:r>
              <a:rPr lang="en-US" altLang="en-US" dirty="0"/>
              <a:t>/* return the foreground process group ID associated with </a:t>
            </a:r>
            <a:r>
              <a:rPr lang="en-US" altLang="en-US" dirty="0" err="1"/>
              <a:t>filedes</a:t>
            </a:r>
            <a:r>
              <a:rPr lang="en-US" altLang="en-US" dirty="0"/>
              <a:t> */</a:t>
            </a:r>
          </a:p>
          <a:p>
            <a:pPr lvl="2" eaLnBrk="1" hangingPunct="1">
              <a:buFontTx/>
              <a:buNone/>
            </a:pPr>
            <a:endParaRPr lang="en-US" altLang="en-US" dirty="0"/>
          </a:p>
          <a:p>
            <a:pPr lvl="2" eaLnBrk="1" hangingPunct="1">
              <a:buFontTx/>
              <a:buNone/>
            </a:pPr>
            <a:r>
              <a:rPr lang="en-US" altLang="en-US" dirty="0" err="1"/>
              <a:t>int</a:t>
            </a:r>
            <a:r>
              <a:rPr lang="en-US" altLang="en-US" dirty="0"/>
              <a:t> </a:t>
            </a:r>
            <a:r>
              <a:rPr lang="en-US" altLang="en-US" dirty="0" err="1"/>
              <a:t>tcsetpgrp</a:t>
            </a:r>
            <a:r>
              <a:rPr lang="en-US" altLang="en-US" dirty="0"/>
              <a:t>(</a:t>
            </a:r>
            <a:r>
              <a:rPr lang="en-US" altLang="en-US" dirty="0" err="1"/>
              <a:t>int</a:t>
            </a:r>
            <a:r>
              <a:rPr lang="en-US" altLang="en-US" dirty="0"/>
              <a:t> </a:t>
            </a:r>
            <a:r>
              <a:rPr lang="en-US" altLang="en-US" dirty="0" err="1"/>
              <a:t>filedes</a:t>
            </a:r>
            <a:r>
              <a:rPr lang="en-US" altLang="en-US" dirty="0"/>
              <a:t>, </a:t>
            </a:r>
            <a:r>
              <a:rPr lang="en-US" altLang="en-US" dirty="0" err="1"/>
              <a:t>pid_t</a:t>
            </a:r>
            <a:r>
              <a:rPr lang="en-US" altLang="en-US" dirty="0"/>
              <a:t> </a:t>
            </a:r>
            <a:r>
              <a:rPr lang="en-US" altLang="en-US" dirty="0" err="1"/>
              <a:t>pgrpid</a:t>
            </a:r>
            <a:r>
              <a:rPr lang="en-US" altLang="en-US" dirty="0"/>
              <a:t>);</a:t>
            </a:r>
          </a:p>
          <a:p>
            <a:pPr lvl="2" eaLnBrk="1" hangingPunct="1">
              <a:buFontTx/>
              <a:buNone/>
            </a:pPr>
            <a:r>
              <a:rPr lang="en-US" altLang="en-US" dirty="0"/>
              <a:t>/* makes the process group with process group  ID </a:t>
            </a:r>
            <a:r>
              <a:rPr lang="en-US" altLang="en-US" dirty="0" err="1"/>
              <a:t>pgrpid</a:t>
            </a:r>
            <a:r>
              <a:rPr lang="en-US" altLang="en-US" dirty="0"/>
              <a:t>  the  foreground  process  group on the terminal associated to </a:t>
            </a:r>
            <a:r>
              <a:rPr lang="en-US" altLang="en-US" dirty="0" err="1"/>
              <a:t>fd</a:t>
            </a:r>
            <a:r>
              <a:rPr lang="en-US" altLang="en-US" dirty="0"/>
              <a:t> */</a:t>
            </a:r>
          </a:p>
          <a:p>
            <a:pPr lvl="3" eaLnBrk="1" hangingPunct="1"/>
            <a:r>
              <a:rPr lang="en-US" altLang="en-US" dirty="0" err="1"/>
              <a:t>pgrpid</a:t>
            </a:r>
            <a:r>
              <a:rPr lang="en-US" altLang="en-US" dirty="0"/>
              <a:t> must be group ID in the same session.</a:t>
            </a:r>
          </a:p>
          <a:p>
            <a:pPr eaLnBrk="1" hangingPunct="1"/>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Job Control</a:t>
            </a:r>
          </a:p>
        </p:txBody>
      </p:sp>
      <p:sp>
        <p:nvSpPr>
          <p:cNvPr id="10243" name="Content Placeholder 2"/>
          <p:cNvSpPr>
            <a:spLocks noGrp="1"/>
          </p:cNvSpPr>
          <p:nvPr>
            <p:ph idx="1"/>
          </p:nvPr>
        </p:nvSpPr>
        <p:spPr/>
        <p:txBody>
          <a:bodyPr/>
          <a:lstStyle/>
          <a:p>
            <a:pPr eaLnBrk="1" hangingPunct="1"/>
            <a:r>
              <a:rPr lang="en-US" altLang="en-US" dirty="0"/>
              <a:t>Allows starting multiple jobs from a single terminal and control which job can access the terminal.</a:t>
            </a:r>
          </a:p>
          <a:p>
            <a:pPr eaLnBrk="1" hangingPunct="1"/>
            <a:r>
              <a:rPr lang="en-US" altLang="en-US" dirty="0"/>
              <a:t>Foreground jobs can access terminal</a:t>
            </a:r>
          </a:p>
          <a:p>
            <a:pPr eaLnBrk="1" hangingPunct="1"/>
            <a:r>
              <a:rPr lang="en-US" altLang="en-US" dirty="0"/>
              <a:t>Background jobs may not:</a:t>
            </a:r>
          </a:p>
          <a:p>
            <a:pPr lvl="1" eaLnBrk="1" hangingPunct="1"/>
            <a:r>
              <a:rPr lang="en-US" altLang="en-US" sz="1600" dirty="0"/>
              <a:t>When a </a:t>
            </a:r>
            <a:r>
              <a:rPr lang="en-US" altLang="en-US" sz="1600" dirty="0" err="1"/>
              <a:t>backgound</a:t>
            </a:r>
            <a:r>
              <a:rPr lang="en-US" altLang="en-US" sz="1600" dirty="0"/>
              <a:t> job try to read, SIGTTIN signal is sent</a:t>
            </a:r>
          </a:p>
          <a:p>
            <a:pPr lvl="1" eaLnBrk="1" hangingPunct="1"/>
            <a:r>
              <a:rPr lang="en-US" altLang="en-US" sz="1600" dirty="0"/>
              <a:t>A background job may be able to output to the terminal (options may be set by the </a:t>
            </a:r>
            <a:r>
              <a:rPr lang="en-US" altLang="en-US" sz="1600" dirty="0" err="1">
                <a:solidFill>
                  <a:schemeClr val="accent2"/>
                </a:solidFill>
              </a:rPr>
              <a:t>stty</a:t>
            </a:r>
            <a:r>
              <a:rPr lang="en-US" altLang="en-US" sz="1600" dirty="0"/>
              <a:t> command)</a:t>
            </a:r>
          </a:p>
          <a:p>
            <a:pPr eaLnBrk="1" hangingPunct="1"/>
            <a:r>
              <a:rPr lang="en-US" altLang="en-US" dirty="0"/>
              <a:t>See </a:t>
            </a:r>
            <a:r>
              <a:rPr lang="en-US" altLang="en-US" dirty="0" err="1"/>
              <a:t>control.c</a:t>
            </a:r>
            <a:r>
              <a:rPr lang="en-US" altLang="en-US" dirty="0"/>
              <a:t> for an example of switching terminal among groups.</a:t>
            </a:r>
          </a:p>
          <a:p>
            <a:pPr eaLnBrk="1" hangingPunct="1"/>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Orphaned Process Group</a:t>
            </a:r>
          </a:p>
        </p:txBody>
      </p:sp>
      <p:sp>
        <p:nvSpPr>
          <p:cNvPr id="11267" name="Content Placeholder 2"/>
          <p:cNvSpPr>
            <a:spLocks noGrp="1"/>
          </p:cNvSpPr>
          <p:nvPr>
            <p:ph idx="1"/>
          </p:nvPr>
        </p:nvSpPr>
        <p:spPr>
          <a:xfrm>
            <a:off x="381000" y="1143000"/>
            <a:ext cx="8382000" cy="4953000"/>
          </a:xfrm>
        </p:spPr>
        <p:txBody>
          <a:bodyPr/>
          <a:lstStyle/>
          <a:p>
            <a:pPr eaLnBrk="1" hangingPunct="1"/>
            <a:r>
              <a:rPr lang="en-US" altLang="en-US" dirty="0"/>
              <a:t>Parent of every member is either in the orphaned group or is not a member of the group’s session.</a:t>
            </a:r>
          </a:p>
          <a:p>
            <a:pPr eaLnBrk="1" hangingPunct="1"/>
            <a:r>
              <a:rPr lang="en-US" altLang="en-US" dirty="0"/>
              <a:t>Happens when a process forks a child and then dies.</a:t>
            </a:r>
          </a:p>
          <a:p>
            <a:pPr lvl="1" eaLnBrk="1" hangingPunct="1"/>
            <a:r>
              <a:rPr lang="en-US" altLang="en-US" sz="1600" dirty="0"/>
              <a:t>The child becomes a member of the orphaned group.</a:t>
            </a:r>
          </a:p>
          <a:p>
            <a:pPr lvl="1" eaLnBrk="1" hangingPunct="1"/>
            <a:r>
              <a:rPr lang="en-US" altLang="en-US" sz="1600" dirty="0"/>
              <a:t>Can have problems: the child may transform from a foreground process to a background process automatically.</a:t>
            </a:r>
          </a:p>
          <a:p>
            <a:pPr lvl="2" eaLnBrk="1" hangingPunct="1"/>
            <a:r>
              <a:rPr lang="en-US" altLang="en-US" sz="1600" dirty="0"/>
              <a:t>Remember in the </a:t>
            </a:r>
            <a:r>
              <a:rPr lang="en-US" altLang="en-US" sz="1600" dirty="0" err="1"/>
              <a:t>control.c</a:t>
            </a:r>
            <a:r>
              <a:rPr lang="en-US" altLang="en-US" sz="1600" dirty="0"/>
              <a:t> program, foreground group is set in both the parent and the child.</a:t>
            </a:r>
          </a:p>
          <a:p>
            <a:pPr lvl="2" eaLnBrk="1" hangingPunct="1"/>
            <a:r>
              <a:rPr lang="en-US" altLang="en-US" sz="1600" dirty="0"/>
              <a:t>Can be in an inconsistent state.</a:t>
            </a:r>
          </a:p>
          <a:p>
            <a:pPr lvl="2" eaLnBrk="1" hangingPunct="1"/>
            <a:r>
              <a:rPr lang="en-US" altLang="en-US" sz="1600" dirty="0"/>
              <a:t>If any IO is involved, strange things may happen. </a:t>
            </a:r>
          </a:p>
        </p:txBody>
      </p:sp>
      <p:sp>
        <p:nvSpPr>
          <p:cNvPr id="2" name="TextBox 1">
            <a:extLst>
              <a:ext uri="{FF2B5EF4-FFF2-40B4-BE49-F238E27FC236}">
                <a16:creationId xmlns:a16="http://schemas.microsoft.com/office/drawing/2014/main" id="{5E889BC1-0A61-C476-B16A-DB9E63737DB6}"/>
              </a:ext>
            </a:extLst>
          </p:cNvPr>
          <p:cNvSpPr txBox="1"/>
          <p:nvPr/>
        </p:nvSpPr>
        <p:spPr>
          <a:xfrm>
            <a:off x="-800100" y="1066800"/>
            <a:ext cx="184731" cy="461665"/>
          </a:xfrm>
          <a:prstGeom prst="rect">
            <a:avLst/>
          </a:prstGeom>
          <a:noFill/>
        </p:spPr>
        <p:txBody>
          <a:bodyPr wrap="none" rtlCol="0">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Terminal I/O and Signals</a:t>
            </a:r>
          </a:p>
        </p:txBody>
      </p:sp>
      <p:sp>
        <p:nvSpPr>
          <p:cNvPr id="12291" name="Content Placeholder 2"/>
          <p:cNvSpPr>
            <a:spLocks noGrp="1"/>
          </p:cNvSpPr>
          <p:nvPr>
            <p:ph idx="1"/>
          </p:nvPr>
        </p:nvSpPr>
        <p:spPr/>
        <p:txBody>
          <a:bodyPr/>
          <a:lstStyle/>
          <a:p>
            <a:pPr eaLnBrk="1" hangingPunct="1">
              <a:lnSpc>
                <a:spcPct val="90000"/>
              </a:lnSpc>
            </a:pPr>
            <a:r>
              <a:rPr lang="en-US" altLang="en-US" dirty="0"/>
              <a:t>How to make sure that a shell program handles terminal I/O and signals correctly</a:t>
            </a:r>
          </a:p>
          <a:p>
            <a:pPr lvl="1" eaLnBrk="1" hangingPunct="1">
              <a:lnSpc>
                <a:spcPct val="90000"/>
              </a:lnSpc>
            </a:pPr>
            <a:r>
              <a:rPr lang="en-US" altLang="en-US" dirty="0"/>
              <a:t>Create a new group for each job</a:t>
            </a:r>
          </a:p>
          <a:p>
            <a:pPr lvl="2" eaLnBrk="1" hangingPunct="1">
              <a:lnSpc>
                <a:spcPct val="90000"/>
              </a:lnSpc>
            </a:pPr>
            <a:r>
              <a:rPr lang="en-US" altLang="en-US" sz="1800" dirty="0"/>
              <a:t>Both parent and child do </a:t>
            </a:r>
            <a:r>
              <a:rPr lang="en-US" altLang="en-US" sz="1800" dirty="0" err="1"/>
              <a:t>setpgid</a:t>
            </a:r>
            <a:endParaRPr lang="en-US" altLang="en-US" sz="1800" dirty="0"/>
          </a:p>
          <a:p>
            <a:pPr lvl="1" eaLnBrk="1" hangingPunct="1">
              <a:lnSpc>
                <a:spcPct val="90000"/>
              </a:lnSpc>
            </a:pPr>
            <a:r>
              <a:rPr lang="en-US" altLang="en-US" dirty="0"/>
              <a:t>For foreground job:</a:t>
            </a:r>
          </a:p>
          <a:p>
            <a:pPr lvl="2" eaLnBrk="1" hangingPunct="1">
              <a:lnSpc>
                <a:spcPct val="90000"/>
              </a:lnSpc>
            </a:pPr>
            <a:r>
              <a:rPr lang="en-US" altLang="en-US" sz="1800" dirty="0"/>
              <a:t>After fork, shell set </a:t>
            </a:r>
            <a:r>
              <a:rPr lang="en-US" altLang="en-US" sz="1800" dirty="0" err="1"/>
              <a:t>tcsetpgrp</a:t>
            </a:r>
            <a:r>
              <a:rPr lang="en-US" altLang="en-US" sz="1800" dirty="0"/>
              <a:t> to give foreground jobs control over terminal</a:t>
            </a:r>
          </a:p>
          <a:p>
            <a:pPr lvl="2" eaLnBrk="1" hangingPunct="1">
              <a:lnSpc>
                <a:spcPct val="90000"/>
              </a:lnSpc>
            </a:pPr>
            <a:r>
              <a:rPr lang="en-US" altLang="en-US" sz="1800" dirty="0"/>
              <a:t>Shell waits for all foreground processes in the foreground job to finish. After that, shell set </a:t>
            </a:r>
            <a:r>
              <a:rPr lang="en-US" altLang="en-US" sz="1800" dirty="0" err="1"/>
              <a:t>tcsetpgrp</a:t>
            </a:r>
            <a:r>
              <a:rPr lang="en-US" altLang="en-US" sz="1800" dirty="0"/>
              <a:t> to itself and print the prompt.</a:t>
            </a:r>
          </a:p>
          <a:p>
            <a:pPr lvl="1" eaLnBrk="1" hangingPunct="1">
              <a:lnSpc>
                <a:spcPct val="90000"/>
              </a:lnSpc>
            </a:pPr>
            <a:r>
              <a:rPr lang="en-US" altLang="en-US" dirty="0"/>
              <a:t>For background job:</a:t>
            </a:r>
          </a:p>
          <a:p>
            <a:pPr lvl="2" eaLnBrk="1" hangingPunct="1">
              <a:lnSpc>
                <a:spcPct val="90000"/>
              </a:lnSpc>
            </a:pPr>
            <a:r>
              <a:rPr lang="en-US" altLang="en-US" sz="1800" dirty="0"/>
              <a:t>Create a separate group so that processes in background jobs do not have access to terminal.</a:t>
            </a:r>
          </a:p>
          <a:p>
            <a:pPr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0" y="1905000"/>
            <a:ext cx="7772400" cy="2895600"/>
          </a:xfrm>
        </p:spPr>
        <p:txBody>
          <a:bodyPr/>
          <a:lstStyle/>
          <a:p>
            <a:pPr algn="l">
              <a:buFontTx/>
              <a:buChar char="•"/>
            </a:pPr>
            <a:r>
              <a:rPr lang="en-US" altLang="en-US" dirty="0"/>
              <a:t>Up to now, we have focused on systems (shells) supporting job control</a:t>
            </a:r>
            <a:br>
              <a:rPr lang="en-US" altLang="en-US" dirty="0"/>
            </a:br>
            <a:br>
              <a:rPr lang="en-US" altLang="en-US" dirty="0"/>
            </a:br>
            <a:r>
              <a:rPr lang="en-US" altLang="en-US" dirty="0"/>
              <a:t>How about shells do not support job control?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Shells with vs. without Job Control</a:t>
            </a:r>
          </a:p>
        </p:txBody>
      </p:sp>
      <p:sp>
        <p:nvSpPr>
          <p:cNvPr id="14339" name="Content Placeholder 2"/>
          <p:cNvSpPr>
            <a:spLocks noGrp="1"/>
          </p:cNvSpPr>
          <p:nvPr>
            <p:ph idx="1"/>
          </p:nvPr>
        </p:nvSpPr>
        <p:spPr/>
        <p:txBody>
          <a:bodyPr/>
          <a:lstStyle/>
          <a:p>
            <a:r>
              <a:rPr lang="en-US" altLang="en-US" dirty="0"/>
              <a:t>Up to now, we have focused on systems (more precisely, shells) supporting job control</a:t>
            </a:r>
          </a:p>
          <a:p>
            <a:endParaRPr lang="en-US" altLang="en-US" dirty="0"/>
          </a:p>
          <a:p>
            <a:r>
              <a:rPr lang="en-US" altLang="en-US" dirty="0"/>
              <a:t>How about shells that do not support job control</a:t>
            </a:r>
          </a:p>
          <a:p>
            <a:pPr lvl="1"/>
            <a:r>
              <a:rPr lang="en-US" altLang="en-US" dirty="0"/>
              <a:t>Such as the original Bourne shell (</a:t>
            </a:r>
            <a:r>
              <a:rPr lang="en-US" altLang="en-US" dirty="0" err="1"/>
              <a:t>sh</a:t>
            </a:r>
            <a:r>
              <a:rPr lang="en-US" altLang="en-US" dirty="0"/>
              <a:t>)</a:t>
            </a:r>
          </a:p>
          <a:p>
            <a:pPr lvl="1"/>
            <a:endParaRPr lang="en-US" altLang="en-US" dirty="0"/>
          </a:p>
          <a:p>
            <a:pPr lvl="1"/>
            <a:r>
              <a:rPr lang="en-US" altLang="en-US" dirty="0"/>
              <a:t>Note that, on Linux, </a:t>
            </a:r>
            <a:r>
              <a:rPr lang="en-US" altLang="en-US" dirty="0" err="1"/>
              <a:t>sh</a:t>
            </a:r>
            <a:r>
              <a:rPr lang="en-US" altLang="en-US" dirty="0"/>
              <a:t> is linked to bash (which supports job control)</a:t>
            </a:r>
          </a:p>
          <a:p>
            <a:pPr lvl="1"/>
            <a:r>
              <a:rPr lang="en-US" altLang="en-US" dirty="0"/>
              <a:t>You can try the behavior of </a:t>
            </a:r>
            <a:r>
              <a:rPr lang="en-US" altLang="en-US" dirty="0" err="1"/>
              <a:t>sh</a:t>
            </a:r>
            <a:r>
              <a:rPr lang="en-US" altLang="en-US" dirty="0"/>
              <a:t> on program.cs.fsu.edu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Shells without Job Control</a:t>
            </a:r>
          </a:p>
        </p:txBody>
      </p:sp>
      <p:sp>
        <p:nvSpPr>
          <p:cNvPr id="15363" name="Content Placeholder 2"/>
          <p:cNvSpPr>
            <a:spLocks noGrp="1"/>
          </p:cNvSpPr>
          <p:nvPr>
            <p:ph idx="1"/>
          </p:nvPr>
        </p:nvSpPr>
        <p:spPr>
          <a:xfrm>
            <a:off x="685800" y="1219200"/>
            <a:ext cx="7772400" cy="4876800"/>
          </a:xfrm>
        </p:spPr>
        <p:txBody>
          <a:bodyPr/>
          <a:lstStyle/>
          <a:p>
            <a:r>
              <a:rPr lang="en-US" altLang="en-US"/>
              <a:t>No new sessions or process groups are created</a:t>
            </a:r>
          </a:p>
          <a:p>
            <a:pPr lvl="1"/>
            <a:r>
              <a:rPr lang="en-US" altLang="en-US"/>
              <a:t>All processes are in the same session and same group</a:t>
            </a:r>
          </a:p>
          <a:p>
            <a:r>
              <a:rPr lang="en-US" altLang="en-US"/>
              <a:t>No background process groups vs. foreground process groups</a:t>
            </a:r>
          </a:p>
          <a:p>
            <a:pPr lvl="1"/>
            <a:r>
              <a:rPr lang="en-US" altLang="en-US"/>
              <a:t>It will not use tcsetpgrp() to set foreground process group</a:t>
            </a:r>
          </a:p>
          <a:p>
            <a:r>
              <a:rPr lang="en-US" altLang="en-US"/>
              <a:t>We do have background process(es) in shells without job control, such as sh</a:t>
            </a:r>
          </a:p>
          <a:p>
            <a:pPr lvl="1"/>
            <a:r>
              <a:rPr lang="en-US" altLang="en-US"/>
              <a:t>In the sense that parent process (sh) will not wait for background process(es) to finish</a:t>
            </a:r>
          </a:p>
          <a:p>
            <a:pPr lvl="1"/>
            <a:r>
              <a:rPr lang="en-US" altLang="en-US"/>
              <a:t>After forking a child process to run a command, the shell continues to show prompt to accept user input</a:t>
            </a:r>
          </a:p>
          <a:p>
            <a:pPr lvl="1"/>
            <a:r>
              <a:rPr lang="en-US" altLang="en-US"/>
              <a:t>The next line of user input should be the next command line to shell, not the input to the background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Shells without Job Control</a:t>
            </a:r>
          </a:p>
        </p:txBody>
      </p:sp>
      <p:sp>
        <p:nvSpPr>
          <p:cNvPr id="16387" name="Content Placeholder 2"/>
          <p:cNvSpPr>
            <a:spLocks noGrp="1"/>
          </p:cNvSpPr>
          <p:nvPr>
            <p:ph idx="1"/>
          </p:nvPr>
        </p:nvSpPr>
        <p:spPr/>
        <p:txBody>
          <a:bodyPr/>
          <a:lstStyle/>
          <a:p>
            <a:r>
              <a:rPr lang="en-US" altLang="en-US"/>
              <a:t>How do we guarantee that the next line is for shell,  not read by the background command?</a:t>
            </a:r>
          </a:p>
          <a:p>
            <a:r>
              <a:rPr lang="en-US" altLang="en-US"/>
              <a:t>It depends on if the standard input of the command has been redirected to a file</a:t>
            </a:r>
          </a:p>
          <a:p>
            <a:pPr lvl="1"/>
            <a:r>
              <a:rPr lang="en-US" altLang="en-US"/>
              <a:t>If yes, the shell does nothing special</a:t>
            </a:r>
          </a:p>
          <a:p>
            <a:pPr lvl="1"/>
            <a:r>
              <a:rPr lang="en-US" altLang="en-US"/>
              <a:t>If no, the shell will redirect the standard input of the command to /dev/null before invoking the command</a:t>
            </a:r>
          </a:p>
          <a:p>
            <a:pPr lvl="1"/>
            <a:endParaRPr lang="en-US" altLang="en-US"/>
          </a:p>
          <a:p>
            <a:pPr lvl="1"/>
            <a:r>
              <a:rPr lang="en-US" altLang="en-US"/>
              <a:t>As a consequence, in case the command will read from standard input, it will get nothing (immediately encounter end of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Shells without Job Control</a:t>
            </a:r>
          </a:p>
        </p:txBody>
      </p:sp>
      <p:sp>
        <p:nvSpPr>
          <p:cNvPr id="17411" name="Content Placeholder 2"/>
          <p:cNvSpPr>
            <a:spLocks noGrp="1"/>
          </p:cNvSpPr>
          <p:nvPr>
            <p:ph idx="1"/>
          </p:nvPr>
        </p:nvSpPr>
        <p:spPr/>
        <p:txBody>
          <a:bodyPr/>
          <a:lstStyle/>
          <a:p>
            <a:r>
              <a:rPr lang="en-US" altLang="en-US" dirty="0"/>
              <a:t>How about accessing file /dev/</a:t>
            </a:r>
            <a:r>
              <a:rPr lang="en-US" altLang="en-US" dirty="0" err="1"/>
              <a:t>tty</a:t>
            </a:r>
            <a:r>
              <a:rPr lang="en-US" altLang="en-US" dirty="0"/>
              <a:t> in shells without job control?</a:t>
            </a:r>
          </a:p>
          <a:p>
            <a:pPr lvl="1"/>
            <a:r>
              <a:rPr lang="en-US" altLang="en-US" dirty="0"/>
              <a:t>Every process can open it</a:t>
            </a:r>
          </a:p>
          <a:p>
            <a:pPr lvl="1"/>
            <a:r>
              <a:rPr lang="en-US" altLang="en-US" dirty="0"/>
              <a:t>Since, from terminal device driver’s viewpoint, they are all in the same process group (no background process group or foreground process group)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DC04-7B48-24AD-AF84-5779D98D28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5511F8-D7ED-5A29-CD6F-F7701F7C6558}"/>
              </a:ext>
            </a:extLst>
          </p:cNvPr>
          <p:cNvSpPr>
            <a:spLocks noGrp="1"/>
          </p:cNvSpPr>
          <p:nvPr>
            <p:ph idx="1"/>
          </p:nvPr>
        </p:nvSpPr>
        <p:spPr/>
        <p:txBody>
          <a:bodyPr/>
          <a:lstStyle/>
          <a:p>
            <a:r>
              <a:rPr lang="en-US" sz="1800" dirty="0">
                <a:effectLst/>
                <a:latin typeface="Palatino" pitchFamily="2" charset="77"/>
              </a:rPr>
              <a:t>Write a small program that calls </a:t>
            </a:r>
            <a:r>
              <a:rPr lang="en-US" sz="1800" dirty="0">
                <a:effectLst/>
                <a:latin typeface="Courier" panose="02070309020205020404" pitchFamily="49" charset="0"/>
              </a:rPr>
              <a:t>fork </a:t>
            </a:r>
            <a:r>
              <a:rPr lang="en-US" sz="1800" dirty="0">
                <a:effectLst/>
                <a:latin typeface="Palatino" pitchFamily="2" charset="77"/>
              </a:rPr>
              <a:t>and has the child create a new session. Verify that the child becomes a process group leader and that the child no longer has a controlling terminal. </a:t>
            </a:r>
            <a:endParaRPr lang="en-US" dirty="0">
              <a:effectLst/>
            </a:endParaRPr>
          </a:p>
          <a:p>
            <a:endParaRPr lang="en-US" dirty="0"/>
          </a:p>
        </p:txBody>
      </p:sp>
    </p:spTree>
    <p:extLst>
      <p:ext uri="{BB962C8B-B14F-4D97-AF65-F5344CB8AC3E}">
        <p14:creationId xmlns:p14="http://schemas.microsoft.com/office/powerpoint/2010/main" val="275493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altLang="en-US"/>
              <a:t>Job Control and Process Relationships</a:t>
            </a:r>
          </a:p>
        </p:txBody>
      </p:sp>
      <p:sp>
        <p:nvSpPr>
          <p:cNvPr id="2051" name="Content Placeholder 2"/>
          <p:cNvSpPr>
            <a:spLocks noGrp="1"/>
          </p:cNvSpPr>
          <p:nvPr>
            <p:ph idx="1"/>
          </p:nvPr>
        </p:nvSpPr>
        <p:spPr/>
        <p:txBody>
          <a:bodyPr/>
          <a:lstStyle/>
          <a:p>
            <a:pPr eaLnBrk="1" hangingPunct="1">
              <a:lnSpc>
                <a:spcPct val="90000"/>
              </a:lnSpc>
            </a:pPr>
            <a:r>
              <a:rPr lang="en-US" altLang="en-US" dirty="0"/>
              <a:t>UNIX process relationship</a:t>
            </a:r>
          </a:p>
          <a:p>
            <a:pPr lvl="1" eaLnBrk="1" hangingPunct="1">
              <a:lnSpc>
                <a:spcPct val="90000"/>
              </a:lnSpc>
            </a:pPr>
            <a:r>
              <a:rPr lang="en-US" altLang="en-US" dirty="0"/>
              <a:t>Parent/child</a:t>
            </a:r>
          </a:p>
          <a:p>
            <a:pPr lvl="1" eaLnBrk="1" hangingPunct="1">
              <a:lnSpc>
                <a:spcPct val="90000"/>
              </a:lnSpc>
            </a:pPr>
            <a:r>
              <a:rPr lang="en-US" altLang="en-US" dirty="0"/>
              <a:t>Group</a:t>
            </a:r>
          </a:p>
          <a:p>
            <a:pPr lvl="1" eaLnBrk="1" hangingPunct="1">
              <a:lnSpc>
                <a:spcPct val="90000"/>
              </a:lnSpc>
            </a:pPr>
            <a:r>
              <a:rPr lang="en-US" altLang="en-US" dirty="0"/>
              <a:t>Session</a:t>
            </a:r>
          </a:p>
          <a:p>
            <a:pPr eaLnBrk="1" hangingPunct="1">
              <a:lnSpc>
                <a:spcPct val="90000"/>
              </a:lnSpc>
            </a:pPr>
            <a:r>
              <a:rPr lang="en-US" altLang="en-US" dirty="0"/>
              <a:t>Job control</a:t>
            </a:r>
          </a:p>
          <a:p>
            <a:pPr lvl="1" eaLnBrk="1" hangingPunct="1">
              <a:lnSpc>
                <a:spcPct val="90000"/>
              </a:lnSpc>
            </a:pPr>
            <a:r>
              <a:rPr lang="en-US" altLang="en-US" dirty="0"/>
              <a:t>Foreground and background processes</a:t>
            </a:r>
          </a:p>
          <a:p>
            <a:pPr lvl="1" eaLnBrk="1" hangingPunct="1">
              <a:lnSpc>
                <a:spcPct val="90000"/>
              </a:lnSpc>
            </a:pPr>
            <a:r>
              <a:rPr lang="en-US" altLang="en-US" dirty="0"/>
              <a:t>Given that many processes can be executed concurrently, which processes should have accesses to the keyboard/screen (I/O)?</a:t>
            </a:r>
          </a:p>
          <a:p>
            <a:pPr eaLnBrk="1" hangingPunct="1">
              <a:lnSpc>
                <a:spcPct val="90000"/>
              </a:lnSpc>
            </a:pPr>
            <a:r>
              <a:rPr lang="en-US" altLang="en-US" dirty="0"/>
              <a:t>Our discussion will focus on systems (shells) supporting job control</a:t>
            </a:r>
          </a:p>
          <a:p>
            <a:pPr eaLnBrk="1" hangingPunct="1">
              <a:lnSpc>
                <a:spcPct val="90000"/>
              </a:lnSpc>
            </a:pPr>
            <a:r>
              <a:rPr lang="en-US" altLang="en-US" dirty="0"/>
              <a:t>Readings</a:t>
            </a:r>
          </a:p>
          <a:p>
            <a:pPr lvl="1" eaLnBrk="1" hangingPunct="1">
              <a:lnSpc>
                <a:spcPct val="90000"/>
              </a:lnSpc>
            </a:pPr>
            <a:r>
              <a:rPr lang="en-US" altLang="en-US" dirty="0"/>
              <a:t>APUE Ch9</a:t>
            </a:r>
          </a:p>
          <a:p>
            <a:pPr eaLnBrk="1" hangingPunct="1"/>
            <a:endParaRPr lang="en-US" altLang="en-US" dirty="0"/>
          </a:p>
        </p:txBody>
      </p:sp>
    </p:spTree>
    <p:extLst>
      <p:ext uri="{BB962C8B-B14F-4D97-AF65-F5344CB8AC3E}">
        <p14:creationId xmlns:p14="http://schemas.microsoft.com/office/powerpoint/2010/main" val="85676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p:txBody>
          <a:bodyPr/>
          <a:lstStyle/>
          <a:p>
            <a:pPr eaLnBrk="1" hangingPunct="1"/>
            <a:r>
              <a:rPr lang="en-US" altLang="en-US"/>
              <a:t>Process Groups</a:t>
            </a:r>
          </a:p>
        </p:txBody>
      </p:sp>
      <p:sp>
        <p:nvSpPr>
          <p:cNvPr id="3075" name="Rectangle 1027"/>
          <p:cNvSpPr>
            <a:spLocks noGrp="1" noChangeArrowheads="1"/>
          </p:cNvSpPr>
          <p:nvPr>
            <p:ph idx="1"/>
          </p:nvPr>
        </p:nvSpPr>
        <p:spPr>
          <a:xfrm>
            <a:off x="685800" y="1447800"/>
            <a:ext cx="7848600" cy="4114800"/>
          </a:xfrm>
        </p:spPr>
        <p:txBody>
          <a:bodyPr/>
          <a:lstStyle/>
          <a:p>
            <a:pPr eaLnBrk="1" hangingPunct="1"/>
            <a:r>
              <a:rPr lang="en-US" altLang="en-US" dirty="0"/>
              <a:t>A process group is a collection of (related) processes. Each group has a  process group ID.</a:t>
            </a:r>
          </a:p>
          <a:p>
            <a:pPr eaLnBrk="1" hangingPunct="1"/>
            <a:r>
              <a:rPr lang="en-US" altLang="en-US" dirty="0"/>
              <a:t>Each group has a group leader whose </a:t>
            </a:r>
            <a:r>
              <a:rPr lang="en-US" altLang="en-US" dirty="0" err="1"/>
              <a:t>pid</a:t>
            </a:r>
            <a:r>
              <a:rPr lang="en-US" altLang="en-US" dirty="0"/>
              <a:t> = </a:t>
            </a:r>
            <a:r>
              <a:rPr lang="en-US" altLang="en-US" dirty="0" err="1"/>
              <a:t>pgid</a:t>
            </a:r>
            <a:endParaRPr lang="en-US" altLang="en-US" dirty="0"/>
          </a:p>
          <a:p>
            <a:pPr eaLnBrk="1" hangingPunct="1"/>
            <a:r>
              <a:rPr lang="en-US" altLang="en-US" dirty="0"/>
              <a:t>To get the group ID of a process: </a:t>
            </a:r>
          </a:p>
          <a:p>
            <a:pPr lvl="1" eaLnBrk="1" hangingPunct="1">
              <a:buFontTx/>
              <a:buNone/>
            </a:pPr>
            <a:r>
              <a:rPr lang="en-US" altLang="en-US" dirty="0" err="1"/>
              <a:t>pid_t</a:t>
            </a:r>
            <a:r>
              <a:rPr lang="en-US" altLang="en-US" dirty="0"/>
              <a:t> </a:t>
            </a:r>
            <a:r>
              <a:rPr lang="en-US" altLang="en-US" dirty="0" err="1"/>
              <a:t>getpgrp</a:t>
            </a:r>
            <a:r>
              <a:rPr lang="en-US" altLang="en-US" dirty="0"/>
              <a:t>(void)</a:t>
            </a:r>
          </a:p>
          <a:p>
            <a:pPr lvl="1" eaLnBrk="1" hangingPunct="1">
              <a:buFontTx/>
              <a:buNone/>
            </a:pPr>
            <a:endParaRPr lang="en-US" altLang="en-US" dirty="0"/>
          </a:p>
          <a:p>
            <a:pPr lvl="1" eaLnBrk="1" hangingPunct="1">
              <a:buFontTx/>
              <a:buNone/>
            </a:pPr>
            <a:r>
              <a:rPr lang="en-US" altLang="en-US" dirty="0"/>
              <a:t>In shell, try ‘</a:t>
            </a:r>
            <a:r>
              <a:rPr lang="en-US" altLang="en-US" dirty="0" err="1"/>
              <a:t>ps</a:t>
            </a:r>
            <a:r>
              <a:rPr lang="en-US" altLang="en-US" dirty="0"/>
              <a:t> -f –j –u username’</a:t>
            </a:r>
          </a:p>
          <a:p>
            <a:pPr eaLnBrk="1" hangingPunct="1"/>
            <a:r>
              <a:rPr lang="en-US" altLang="en-US" dirty="0"/>
              <a:t>A signal can be sent to the whole group of processes.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Process Groups</a:t>
            </a:r>
          </a:p>
        </p:txBody>
      </p:sp>
      <p:sp>
        <p:nvSpPr>
          <p:cNvPr id="4099" name="Content Placeholder 2"/>
          <p:cNvSpPr>
            <a:spLocks noGrp="1"/>
          </p:cNvSpPr>
          <p:nvPr>
            <p:ph idx="1"/>
          </p:nvPr>
        </p:nvSpPr>
        <p:spPr/>
        <p:txBody>
          <a:bodyPr/>
          <a:lstStyle/>
          <a:p>
            <a:pPr eaLnBrk="1" hangingPunct="1"/>
            <a:r>
              <a:rPr lang="en-US" altLang="en-US" dirty="0"/>
              <a:t>A process may join an existing group, create a new group.</a:t>
            </a:r>
          </a:p>
          <a:p>
            <a:pPr lvl="1" eaLnBrk="1" hangingPunct="1">
              <a:buFontTx/>
              <a:buNone/>
            </a:pPr>
            <a:r>
              <a:rPr lang="en-US" altLang="en-US" dirty="0" err="1"/>
              <a:t>int</a:t>
            </a:r>
            <a:r>
              <a:rPr lang="en-US" altLang="en-US" dirty="0"/>
              <a:t> </a:t>
            </a:r>
            <a:r>
              <a:rPr lang="en-US" altLang="en-US" dirty="0" err="1"/>
              <a:t>setpgid</a:t>
            </a:r>
            <a:r>
              <a:rPr lang="en-US" altLang="en-US" dirty="0"/>
              <a:t>(</a:t>
            </a:r>
            <a:r>
              <a:rPr lang="en-US" altLang="en-US" dirty="0" err="1"/>
              <a:t>pid_t</a:t>
            </a:r>
            <a:r>
              <a:rPr lang="en-US" altLang="en-US" dirty="0"/>
              <a:t> </a:t>
            </a:r>
            <a:r>
              <a:rPr lang="en-US" altLang="en-US" dirty="0" err="1"/>
              <a:t>pid</a:t>
            </a:r>
            <a:r>
              <a:rPr lang="en-US" altLang="en-US" dirty="0"/>
              <a:t>, </a:t>
            </a:r>
            <a:r>
              <a:rPr lang="en-US" altLang="en-US" dirty="0" err="1"/>
              <a:t>pid_t</a:t>
            </a:r>
            <a:r>
              <a:rPr lang="en-US" altLang="en-US" dirty="0"/>
              <a:t> </a:t>
            </a:r>
            <a:r>
              <a:rPr lang="en-US" altLang="en-US" dirty="0" err="1"/>
              <a:t>pgid</a:t>
            </a:r>
            <a:r>
              <a:rPr lang="en-US" altLang="en-US" dirty="0"/>
              <a:t>)</a:t>
            </a:r>
          </a:p>
          <a:p>
            <a:pPr lvl="1" eaLnBrk="1" hangingPunct="1"/>
            <a:r>
              <a:rPr lang="en-US" altLang="en-US" dirty="0"/>
              <a:t>A process can set group ID of itself or its children</a:t>
            </a:r>
          </a:p>
          <a:p>
            <a:pPr lvl="1" eaLnBrk="1" hangingPunct="1"/>
            <a:r>
              <a:rPr lang="en-US" altLang="en-US" dirty="0">
                <a:solidFill>
                  <a:srgbClr val="0000FF"/>
                </a:solidFill>
              </a:rPr>
              <a:t>_POSIX_JOB_CONTROL must be defined</a:t>
            </a:r>
          </a:p>
          <a:p>
            <a:pPr lvl="1" eaLnBrk="1" hangingPunct="1"/>
            <a:endParaRPr lang="en-US" altLang="en-US" dirty="0"/>
          </a:p>
          <a:p>
            <a:pPr lvl="1" eaLnBrk="1" hangingPunct="1"/>
            <a:r>
              <a:rPr lang="en-US" altLang="en-US" dirty="0"/>
              <a:t>Most shells with job control create new group for each line of command (job).</a:t>
            </a:r>
          </a:p>
          <a:p>
            <a:pPr lvl="1"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Sessions</a:t>
            </a:r>
          </a:p>
        </p:txBody>
      </p:sp>
      <p:sp>
        <p:nvSpPr>
          <p:cNvPr id="5123" name="Content Placeholder 2"/>
          <p:cNvSpPr>
            <a:spLocks noGrp="1"/>
          </p:cNvSpPr>
          <p:nvPr>
            <p:ph idx="1"/>
          </p:nvPr>
        </p:nvSpPr>
        <p:spPr/>
        <p:txBody>
          <a:bodyPr/>
          <a:lstStyle/>
          <a:p>
            <a:pPr eaLnBrk="1" hangingPunct="1">
              <a:lnSpc>
                <a:spcPct val="90000"/>
              </a:lnSpc>
            </a:pPr>
            <a:r>
              <a:rPr lang="en-US" altLang="en-US" dirty="0"/>
              <a:t>A session is one or more process groups</a:t>
            </a:r>
          </a:p>
          <a:p>
            <a:pPr lvl="2" eaLnBrk="1" hangingPunct="1">
              <a:lnSpc>
                <a:spcPct val="90000"/>
              </a:lnSpc>
              <a:buFontTx/>
              <a:buNone/>
            </a:pPr>
            <a:r>
              <a:rPr lang="en-US" altLang="en-US" dirty="0"/>
              <a:t>        proc1 | proc2 &amp;</a:t>
            </a:r>
          </a:p>
          <a:p>
            <a:pPr lvl="2" eaLnBrk="1" hangingPunct="1">
              <a:lnSpc>
                <a:spcPct val="90000"/>
              </a:lnSpc>
              <a:buFontTx/>
              <a:buNone/>
            </a:pPr>
            <a:r>
              <a:rPr lang="en-US" altLang="en-US" dirty="0"/>
              <a:t>        proc3 | proc4 | proc5</a:t>
            </a:r>
          </a:p>
          <a:p>
            <a:pPr lvl="2" eaLnBrk="1" hangingPunct="1">
              <a:lnSpc>
                <a:spcPct val="90000"/>
              </a:lnSpc>
            </a:pPr>
            <a:r>
              <a:rPr lang="en-US" altLang="en-US" dirty="0"/>
              <a:t>        results in a session with three groups</a:t>
            </a:r>
          </a:p>
          <a:p>
            <a:pPr lvl="2"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pPr>
            <a:endParaRPr lang="en-US" altLang="en-US" dirty="0"/>
          </a:p>
          <a:p>
            <a:pPr lvl="2" eaLnBrk="1" hangingPunct="1">
              <a:lnSpc>
                <a:spcPct val="90000"/>
              </a:lnSpc>
            </a:pPr>
            <a:endParaRPr lang="en-US" altLang="en-US" dirty="0"/>
          </a:p>
          <a:p>
            <a:pPr eaLnBrk="1" hangingPunct="1">
              <a:lnSpc>
                <a:spcPct val="90000"/>
              </a:lnSpc>
            </a:pPr>
            <a:r>
              <a:rPr lang="en-US" altLang="en-US" dirty="0"/>
              <a:t>A login shell is a session in general.</a:t>
            </a:r>
          </a:p>
          <a:p>
            <a:pPr eaLnBrk="1" hangingPunct="1">
              <a:lnSpc>
                <a:spcPct val="90000"/>
              </a:lnSpc>
            </a:pPr>
            <a:r>
              <a:rPr lang="en-US" altLang="en-US" dirty="0"/>
              <a:t>See example2.c</a:t>
            </a:r>
          </a:p>
          <a:p>
            <a:pPr lvl="3" eaLnBrk="1" hangingPunct="1">
              <a:lnSpc>
                <a:spcPct val="90000"/>
              </a:lnSpc>
            </a:pPr>
            <a:endParaRPr lang="en-US" altLang="en-US" dirty="0"/>
          </a:p>
          <a:p>
            <a:pPr lvl="3" eaLnBrk="1" hangingPunct="1">
              <a:lnSpc>
                <a:spcPct val="90000"/>
              </a:lnSpc>
            </a:pPr>
            <a:endParaRPr lang="en-US" altLang="en-US" dirty="0"/>
          </a:p>
          <a:p>
            <a:pPr eaLnBrk="1" hangingPunct="1"/>
            <a:endParaRPr lang="en-US" altLang="en-US" dirty="0"/>
          </a:p>
        </p:txBody>
      </p:sp>
      <p:sp>
        <p:nvSpPr>
          <p:cNvPr id="5124" name="Text Box 4"/>
          <p:cNvSpPr txBox="1">
            <a:spLocks noChangeArrowheads="1"/>
          </p:cNvSpPr>
          <p:nvPr/>
        </p:nvSpPr>
        <p:spPr bwMode="auto">
          <a:xfrm>
            <a:off x="1889125" y="3317875"/>
            <a:ext cx="15716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Login shell</a:t>
            </a:r>
          </a:p>
        </p:txBody>
      </p:sp>
      <p:sp>
        <p:nvSpPr>
          <p:cNvPr id="5125" name="Text Box 5"/>
          <p:cNvSpPr txBox="1">
            <a:spLocks noChangeArrowheads="1"/>
          </p:cNvSpPr>
          <p:nvPr/>
        </p:nvSpPr>
        <p:spPr bwMode="auto">
          <a:xfrm>
            <a:off x="4114800" y="4038600"/>
            <a:ext cx="887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proc2</a:t>
            </a:r>
          </a:p>
        </p:txBody>
      </p:sp>
      <p:sp>
        <p:nvSpPr>
          <p:cNvPr id="5126" name="Text Box 6"/>
          <p:cNvSpPr txBox="1">
            <a:spLocks noChangeArrowheads="1"/>
          </p:cNvSpPr>
          <p:nvPr/>
        </p:nvSpPr>
        <p:spPr bwMode="auto">
          <a:xfrm>
            <a:off x="4114800" y="3276600"/>
            <a:ext cx="887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proc1</a:t>
            </a:r>
          </a:p>
        </p:txBody>
      </p:sp>
      <p:sp>
        <p:nvSpPr>
          <p:cNvPr id="5127" name="Text Box 7"/>
          <p:cNvSpPr txBox="1">
            <a:spLocks noChangeArrowheads="1"/>
          </p:cNvSpPr>
          <p:nvPr/>
        </p:nvSpPr>
        <p:spPr bwMode="auto">
          <a:xfrm>
            <a:off x="6019800" y="4800600"/>
            <a:ext cx="887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proc5</a:t>
            </a:r>
          </a:p>
        </p:txBody>
      </p:sp>
      <p:sp>
        <p:nvSpPr>
          <p:cNvPr id="5128" name="Text Box 8"/>
          <p:cNvSpPr txBox="1">
            <a:spLocks noChangeArrowheads="1"/>
          </p:cNvSpPr>
          <p:nvPr/>
        </p:nvSpPr>
        <p:spPr bwMode="auto">
          <a:xfrm>
            <a:off x="6019800" y="4038600"/>
            <a:ext cx="887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proc4</a:t>
            </a:r>
          </a:p>
        </p:txBody>
      </p:sp>
      <p:sp>
        <p:nvSpPr>
          <p:cNvPr id="5129" name="Text Box 9"/>
          <p:cNvSpPr txBox="1">
            <a:spLocks noChangeArrowheads="1"/>
          </p:cNvSpPr>
          <p:nvPr/>
        </p:nvSpPr>
        <p:spPr bwMode="auto">
          <a:xfrm>
            <a:off x="6019800" y="3276600"/>
            <a:ext cx="887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proc3</a:t>
            </a:r>
          </a:p>
        </p:txBody>
      </p:sp>
      <p:sp>
        <p:nvSpPr>
          <p:cNvPr id="5130" name="Rectangle 10"/>
          <p:cNvSpPr>
            <a:spLocks noChangeArrowheads="1"/>
          </p:cNvSpPr>
          <p:nvPr/>
        </p:nvSpPr>
        <p:spPr bwMode="auto">
          <a:xfrm>
            <a:off x="3962400" y="3200400"/>
            <a:ext cx="1219200" cy="14478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31" name="Rectangle 11"/>
          <p:cNvSpPr>
            <a:spLocks noChangeArrowheads="1"/>
          </p:cNvSpPr>
          <p:nvPr/>
        </p:nvSpPr>
        <p:spPr bwMode="auto">
          <a:xfrm>
            <a:off x="1752600" y="3200400"/>
            <a:ext cx="1828800" cy="7620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132" name="Rectangle 12"/>
          <p:cNvSpPr>
            <a:spLocks noChangeArrowheads="1"/>
          </p:cNvSpPr>
          <p:nvPr/>
        </p:nvSpPr>
        <p:spPr bwMode="auto">
          <a:xfrm>
            <a:off x="5867400" y="3200400"/>
            <a:ext cx="1295400" cy="22098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 </a:t>
            </a:r>
          </a:p>
        </p:txBody>
      </p:sp>
      <p:sp>
        <p:nvSpPr>
          <p:cNvPr id="3" name="Content Placeholder 2"/>
          <p:cNvSpPr>
            <a:spLocks noGrp="1"/>
          </p:cNvSpPr>
          <p:nvPr>
            <p:ph idx="1"/>
          </p:nvPr>
        </p:nvSpPr>
        <p:spPr/>
        <p:txBody>
          <a:bodyPr/>
          <a:lstStyle/>
          <a:p>
            <a:pPr eaLnBrk="1" hangingPunct="1"/>
            <a:r>
              <a:rPr lang="en-US" altLang="en-US" dirty="0"/>
              <a:t>To establish a new session:</a:t>
            </a:r>
          </a:p>
          <a:p>
            <a:pPr lvl="1" eaLnBrk="1" hangingPunct="1">
              <a:buFontTx/>
              <a:buNone/>
            </a:pPr>
            <a:r>
              <a:rPr lang="en-US" altLang="en-US" dirty="0" err="1"/>
              <a:t>pid</a:t>
            </a:r>
            <a:r>
              <a:rPr lang="en-US" altLang="en-US" dirty="0"/>
              <a:t> </a:t>
            </a:r>
            <a:r>
              <a:rPr lang="en-US" altLang="en-US" dirty="0" err="1"/>
              <a:t>setsid</a:t>
            </a:r>
            <a:r>
              <a:rPr lang="en-US" altLang="en-US" dirty="0"/>
              <a:t>(void);</a:t>
            </a:r>
          </a:p>
          <a:p>
            <a:pPr lvl="1" eaLnBrk="1" hangingPunct="1"/>
            <a:r>
              <a:rPr lang="en-US" altLang="en-US" dirty="0"/>
              <a:t>Process become the session leader</a:t>
            </a:r>
          </a:p>
          <a:p>
            <a:pPr lvl="1" eaLnBrk="1" hangingPunct="1"/>
            <a:r>
              <a:rPr lang="en-US" altLang="en-US" dirty="0"/>
              <a:t>Process become a new group leader of a new group</a:t>
            </a:r>
          </a:p>
          <a:p>
            <a:pPr lvl="1" eaLnBrk="1" hangingPunct="1"/>
            <a:r>
              <a:rPr lang="en-US" altLang="en-US" dirty="0"/>
              <a:t>Process has no controlling terminal (break up the old one)</a:t>
            </a:r>
          </a:p>
          <a:p>
            <a:pPr lvl="2" eaLnBrk="1" hangingPunct="1"/>
            <a:r>
              <a:rPr lang="en-US" altLang="en-US" sz="1800" dirty="0"/>
              <a:t>Each shell is a session. When a shell is created, a terminal must be setup.</a:t>
            </a:r>
          </a:p>
          <a:p>
            <a:pPr lvl="1" eaLnBrk="1" hangingPunct="1"/>
            <a:r>
              <a:rPr lang="en-US" altLang="en-US" dirty="0"/>
              <a:t>Fails if the caller is a group leader.</a:t>
            </a:r>
          </a:p>
          <a:p>
            <a:endParaRPr lang="en-US" dirty="0"/>
          </a:p>
        </p:txBody>
      </p:sp>
    </p:spTree>
    <p:extLst>
      <p:ext uri="{BB962C8B-B14F-4D97-AF65-F5344CB8AC3E}">
        <p14:creationId xmlns:p14="http://schemas.microsoft.com/office/powerpoint/2010/main" val="421263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a:t>Session</a:t>
            </a:r>
          </a:p>
        </p:txBody>
      </p:sp>
      <p:sp>
        <p:nvSpPr>
          <p:cNvPr id="6147" name="Content Placeholder 2"/>
          <p:cNvSpPr>
            <a:spLocks noGrp="1"/>
          </p:cNvSpPr>
          <p:nvPr>
            <p:ph idx="1"/>
          </p:nvPr>
        </p:nvSpPr>
        <p:spPr/>
        <p:txBody>
          <a:bodyPr/>
          <a:lstStyle/>
          <a:p>
            <a:pPr eaLnBrk="1" hangingPunct="1">
              <a:lnSpc>
                <a:spcPct val="80000"/>
              </a:lnSpc>
            </a:pPr>
            <a:r>
              <a:rPr lang="en-US" altLang="en-US" dirty="0"/>
              <a:t>A session can have a single controlling terminal for performing I/O</a:t>
            </a:r>
          </a:p>
          <a:p>
            <a:pPr lvl="1" eaLnBrk="1" hangingPunct="1">
              <a:lnSpc>
                <a:spcPct val="80000"/>
              </a:lnSpc>
            </a:pPr>
            <a:r>
              <a:rPr lang="en-US" altLang="en-US" dirty="0"/>
              <a:t>Terminal device for a terminal login</a:t>
            </a:r>
          </a:p>
          <a:p>
            <a:pPr lvl="1" eaLnBrk="1" hangingPunct="1">
              <a:lnSpc>
                <a:spcPct val="80000"/>
              </a:lnSpc>
            </a:pPr>
            <a:r>
              <a:rPr lang="en-US" altLang="en-US" dirty="0"/>
              <a:t>Pseudo-terminal device for a network login</a:t>
            </a:r>
          </a:p>
          <a:p>
            <a:pPr lvl="1" eaLnBrk="1" hangingPunct="1">
              <a:lnSpc>
                <a:spcPct val="80000"/>
              </a:lnSpc>
            </a:pPr>
            <a:r>
              <a:rPr lang="en-US" altLang="en-US" dirty="0"/>
              <a:t>The I/O devices somewhat link to the window and keyboard.</a:t>
            </a:r>
          </a:p>
          <a:p>
            <a:pPr lvl="1" eaLnBrk="1" hangingPunct="1">
              <a:lnSpc>
                <a:spcPct val="80000"/>
              </a:lnSpc>
            </a:pPr>
            <a:endParaRPr lang="en-US" altLang="en-US" dirty="0"/>
          </a:p>
          <a:p>
            <a:pPr lvl="1" eaLnBrk="1" hangingPunct="1">
              <a:lnSpc>
                <a:spcPct val="80000"/>
              </a:lnSpc>
            </a:pPr>
            <a:r>
              <a:rPr lang="en-US" altLang="en-US" dirty="0"/>
              <a:t>/dev/</a:t>
            </a:r>
            <a:r>
              <a:rPr lang="en-US" altLang="en-US" dirty="0" err="1"/>
              <a:t>tty</a:t>
            </a:r>
            <a:r>
              <a:rPr lang="en-US" altLang="en-US" dirty="0"/>
              <a:t> is synonym of controlling terminal</a:t>
            </a:r>
          </a:p>
          <a:p>
            <a:pPr eaLnBrk="1" hangingPunct="1">
              <a:lnSpc>
                <a:spcPct val="80000"/>
              </a:lnSpc>
            </a:pPr>
            <a:endParaRPr lang="en-US" altLang="en-US" sz="3000" dirty="0"/>
          </a:p>
          <a:p>
            <a:pPr eaLnBrk="1" hangingPunct="1">
              <a:lnSpc>
                <a:spcPct val="80000"/>
              </a:lnSpc>
            </a:pPr>
            <a:r>
              <a:rPr lang="en-US" altLang="en-US" dirty="0"/>
              <a:t>The session leader that establishes the connection to the control terminal is called the </a:t>
            </a:r>
            <a:r>
              <a:rPr lang="en-US" altLang="en-US" i="1" dirty="0"/>
              <a:t>controlling process</a:t>
            </a:r>
            <a:r>
              <a:rPr lang="en-US" altLang="en-US" dirty="0"/>
              <a:t>.</a:t>
            </a:r>
          </a:p>
          <a:p>
            <a:pPr eaLnBrk="1" hangingPunct="1">
              <a:lnSpc>
                <a:spcPct val="80000"/>
              </a:lnSpc>
            </a:pPr>
            <a:endParaRPr lang="en-US" alt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t>Session</a:t>
            </a:r>
          </a:p>
        </p:txBody>
      </p:sp>
      <p:sp>
        <p:nvSpPr>
          <p:cNvPr id="7171" name="Content Placeholder 2"/>
          <p:cNvSpPr>
            <a:spLocks noGrp="1"/>
          </p:cNvSpPr>
          <p:nvPr>
            <p:ph idx="1"/>
          </p:nvPr>
        </p:nvSpPr>
        <p:spPr/>
        <p:txBody>
          <a:bodyPr/>
          <a:lstStyle/>
          <a:p>
            <a:pPr marL="342900" lvl="1" indent="-342900" eaLnBrk="1" hangingPunct="1">
              <a:lnSpc>
                <a:spcPct val="80000"/>
              </a:lnSpc>
              <a:buFontTx/>
              <a:buChar char="•"/>
            </a:pPr>
            <a:r>
              <a:rPr lang="en-US" altLang="en-US" sz="2400" dirty="0"/>
              <a:t>Only one I/O device for all processes (and process groups) in a session. Which process should get the input from the keyboard?</a:t>
            </a:r>
          </a:p>
          <a:p>
            <a:pPr eaLnBrk="1" hangingPunct="1">
              <a:lnSpc>
                <a:spcPct val="80000"/>
              </a:lnSpc>
            </a:pPr>
            <a:endParaRPr lang="en-US" altLang="en-US" sz="2200" dirty="0"/>
          </a:p>
          <a:p>
            <a:pPr eaLnBrk="1" hangingPunct="1">
              <a:lnSpc>
                <a:spcPct val="80000"/>
              </a:lnSpc>
            </a:pPr>
            <a:r>
              <a:rPr lang="en-US" altLang="en-US" dirty="0"/>
              <a:t>Foreground and background process</a:t>
            </a:r>
          </a:p>
          <a:p>
            <a:pPr marL="742950" lvl="2" indent="-342900" eaLnBrk="1" hangingPunct="1">
              <a:lnSpc>
                <a:spcPct val="80000"/>
              </a:lnSpc>
            </a:pPr>
            <a:r>
              <a:rPr lang="en-US" altLang="en-US" sz="2000" dirty="0"/>
              <a:t>One foreground group</a:t>
            </a:r>
          </a:p>
          <a:p>
            <a:pPr marL="742950" lvl="2" indent="-342900" eaLnBrk="1" hangingPunct="1">
              <a:lnSpc>
                <a:spcPct val="80000"/>
              </a:lnSpc>
            </a:pPr>
            <a:r>
              <a:rPr lang="en-US" altLang="en-US" sz="2000" dirty="0"/>
              <a:t>Many background groups</a:t>
            </a:r>
          </a:p>
          <a:p>
            <a:pPr marL="742950" lvl="2" indent="-342900" eaLnBrk="1" hangingPunct="1">
              <a:lnSpc>
                <a:spcPct val="80000"/>
              </a:lnSpc>
            </a:pPr>
            <a:r>
              <a:rPr lang="en-US" altLang="en-US" sz="2000" dirty="0"/>
              <a:t>Input</a:t>
            </a:r>
          </a:p>
          <a:p>
            <a:pPr lvl="3" eaLnBrk="1" hangingPunct="1">
              <a:lnSpc>
                <a:spcPct val="80000"/>
              </a:lnSpc>
            </a:pPr>
            <a:r>
              <a:rPr lang="en-US" altLang="en-US" sz="2000" dirty="0"/>
              <a:t>Only foreground group</a:t>
            </a:r>
          </a:p>
          <a:p>
            <a:pPr lvl="3" eaLnBrk="1" hangingPunct="1">
              <a:lnSpc>
                <a:spcPct val="80000"/>
              </a:lnSpc>
            </a:pPr>
            <a:r>
              <a:rPr lang="en-US" altLang="en-US" sz="2000" dirty="0"/>
              <a:t>Terminal’s interrupt signals are only sent to the processes in the foreground group</a:t>
            </a:r>
          </a:p>
          <a:p>
            <a:pPr marL="742950" lvl="2" indent="-342900" eaLnBrk="1" hangingPunct="1">
              <a:lnSpc>
                <a:spcPct val="80000"/>
              </a:lnSpc>
            </a:pPr>
            <a:r>
              <a:rPr lang="en-US" altLang="en-US" sz="2000" dirty="0"/>
              <a:t>Output</a:t>
            </a:r>
          </a:p>
          <a:p>
            <a:pPr lvl="3" eaLnBrk="1" hangingPunct="1">
              <a:lnSpc>
                <a:spcPct val="80000"/>
              </a:lnSpc>
            </a:pPr>
            <a:r>
              <a:rPr lang="en-US" altLang="en-US" sz="2000" dirty="0"/>
              <a:t>Typically shared</a:t>
            </a:r>
          </a:p>
          <a:p>
            <a:pPr marL="342900" lvl="1" indent="-342900" eaLnBrk="1" hangingPunct="1">
              <a:lnSpc>
                <a:spcPct val="80000"/>
              </a:lnSpc>
            </a:pPr>
            <a:endParaRPr lang="en-US" altLang="en-US" dirty="0"/>
          </a:p>
          <a:p>
            <a:pPr marL="342900" lvl="1" indent="-342900" eaLnBrk="1" hangingPunct="1">
              <a:lnSpc>
                <a:spcPct val="80000"/>
              </a:lnSpc>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381000"/>
            <a:ext cx="7772400" cy="533400"/>
          </a:xfrm>
        </p:spPr>
        <p:txBody>
          <a:bodyPr/>
          <a:lstStyle/>
          <a:p>
            <a:pPr eaLnBrk="1" hangingPunct="1"/>
            <a:r>
              <a:rPr lang="en-US" altLang="en-US"/>
              <a:t>Sessions </a:t>
            </a:r>
          </a:p>
        </p:txBody>
      </p:sp>
      <p:sp>
        <p:nvSpPr>
          <p:cNvPr id="8195" name="Content Placeholder 2"/>
          <p:cNvSpPr>
            <a:spLocks noGrp="1"/>
          </p:cNvSpPr>
          <p:nvPr>
            <p:ph idx="1"/>
          </p:nvPr>
        </p:nvSpPr>
        <p:spPr>
          <a:xfrm>
            <a:off x="685800" y="990600"/>
            <a:ext cx="7772400" cy="5105400"/>
          </a:xfrm>
        </p:spPr>
        <p:txBody>
          <a:bodyPr/>
          <a:lstStyle/>
          <a:p>
            <a:pPr eaLnBrk="1" hangingPunct="1"/>
            <a:r>
              <a:rPr lang="en-US" altLang="en-US" dirty="0"/>
              <a:t>A process can open file </a:t>
            </a:r>
            <a:r>
              <a:rPr lang="en-US" altLang="en-US" dirty="0">
                <a:solidFill>
                  <a:schemeClr val="accent2"/>
                </a:solidFill>
              </a:rPr>
              <a:t>/</a:t>
            </a:r>
            <a:r>
              <a:rPr lang="en-US" altLang="en-US" dirty="0" err="1">
                <a:solidFill>
                  <a:schemeClr val="accent2"/>
                </a:solidFill>
              </a:rPr>
              <a:t>dev</a:t>
            </a:r>
            <a:r>
              <a:rPr lang="en-US" altLang="en-US" dirty="0">
                <a:solidFill>
                  <a:schemeClr val="accent2"/>
                </a:solidFill>
              </a:rPr>
              <a:t>/</a:t>
            </a:r>
            <a:r>
              <a:rPr lang="en-US" altLang="en-US" dirty="0" err="1">
                <a:solidFill>
                  <a:schemeClr val="accent2"/>
                </a:solidFill>
              </a:rPr>
              <a:t>tty</a:t>
            </a:r>
            <a:r>
              <a:rPr lang="en-US" altLang="en-US" dirty="0">
                <a:solidFill>
                  <a:schemeClr val="accent2"/>
                </a:solidFill>
              </a:rPr>
              <a:t> </a:t>
            </a:r>
            <a:r>
              <a:rPr lang="en-US" altLang="en-US" dirty="0"/>
              <a:t>to talk to controlling terminal regardless of how </a:t>
            </a:r>
            <a:r>
              <a:rPr lang="en-US" altLang="en-US" dirty="0" err="1"/>
              <a:t>std</a:t>
            </a:r>
            <a:r>
              <a:rPr lang="en-US" altLang="en-US" dirty="0"/>
              <a:t> IO are redirected.</a:t>
            </a:r>
          </a:p>
          <a:p>
            <a:pPr lvl="1" eaLnBrk="1" hangingPunct="1"/>
            <a:r>
              <a:rPr lang="en-US" altLang="en-US" dirty="0"/>
              <a:t>A way to by pass I/O redirection, see </a:t>
            </a:r>
            <a:r>
              <a:rPr lang="en-US" altLang="en-US" dirty="0">
                <a:solidFill>
                  <a:srgbClr val="FF0000"/>
                </a:solidFill>
              </a:rPr>
              <a:t>example1.c</a:t>
            </a:r>
          </a:p>
          <a:p>
            <a:pPr lvl="1" eaLnBrk="1" hangingPunct="1"/>
            <a:r>
              <a:rPr lang="en-US" altLang="en-US" dirty="0"/>
              <a:t>However, this process must be foreground process</a:t>
            </a:r>
          </a:p>
          <a:p>
            <a:pPr lvl="1" eaLnBrk="1" hangingPunct="1"/>
            <a:r>
              <a:rPr lang="en-US" altLang="en-US" dirty="0"/>
              <a:t>When background process tries to open /</a:t>
            </a:r>
            <a:r>
              <a:rPr lang="en-US" altLang="en-US" dirty="0" err="1"/>
              <a:t>dev</a:t>
            </a:r>
            <a:r>
              <a:rPr lang="en-US" altLang="en-US" dirty="0"/>
              <a:t>/</a:t>
            </a:r>
            <a:r>
              <a:rPr lang="en-US" altLang="en-US" dirty="0" err="1"/>
              <a:t>tty</a:t>
            </a:r>
            <a:r>
              <a:rPr lang="en-US" altLang="en-US" dirty="0"/>
              <a:t>, error occur</a:t>
            </a:r>
          </a:p>
          <a:p>
            <a:pPr eaLnBrk="1" hangingPunct="1"/>
            <a:endParaRPr lang="en-US" altLang="en-US" dirty="0"/>
          </a:p>
        </p:txBody>
      </p:sp>
    </p:spTree>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lect1_getting_help</Template>
  <TotalTime>0</TotalTime>
  <Words>2752</Words>
  <Application>Microsoft Macintosh PowerPoint</Application>
  <PresentationFormat>On-screen Show (4:3)</PresentationFormat>
  <Paragraphs>371</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vt:lpstr>
      <vt:lpstr>Palatino</vt:lpstr>
      <vt:lpstr>Times New Roman</vt:lpstr>
      <vt:lpstr>class_simple</vt:lpstr>
      <vt:lpstr>Job Control and Process Relationships</vt:lpstr>
      <vt:lpstr>Job Control and Process Relationships</vt:lpstr>
      <vt:lpstr>Process Groups</vt:lpstr>
      <vt:lpstr>Process Groups</vt:lpstr>
      <vt:lpstr>Sessions</vt:lpstr>
      <vt:lpstr>Sessions </vt:lpstr>
      <vt:lpstr>Session</vt:lpstr>
      <vt:lpstr>Session</vt:lpstr>
      <vt:lpstr>Sessions </vt:lpstr>
      <vt:lpstr>Foreground and Background</vt:lpstr>
      <vt:lpstr>Job Control</vt:lpstr>
      <vt:lpstr>Orphaned Process Group</vt:lpstr>
      <vt:lpstr>Terminal I/O and Signals</vt:lpstr>
      <vt:lpstr>Up to now, we have focused on systems (shells) supporting job control  How about shells do not support job control?</vt:lpstr>
      <vt:lpstr>Shells with vs. without Job Control</vt:lpstr>
      <vt:lpstr>Shells without Job Control</vt:lpstr>
      <vt:lpstr>Shells without Job Control</vt:lpstr>
      <vt:lpstr>Shells without Job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2016-10-06T16:45:56Z</dcterms:created>
  <dcterms:modified xsi:type="dcterms:W3CDTF">2024-02-25T00:12:00Z</dcterms:modified>
</cp:coreProperties>
</file>