
<file path=[Content_Types].xml><?xml version="1.0" encoding="utf-8"?>
<Types xmlns="http://schemas.openxmlformats.org/package/2006/content-types">
  <Default Extension="jpeg" ContentType="image/jpe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32"/>
  </p:notesMasterIdLst>
  <p:sldIdLst>
    <p:sldId id="256" r:id="rId2"/>
    <p:sldId id="307" r:id="rId3"/>
    <p:sldId id="308" r:id="rId4"/>
    <p:sldId id="280" r:id="rId5"/>
    <p:sldId id="281" r:id="rId6"/>
    <p:sldId id="282" r:id="rId7"/>
    <p:sldId id="300" r:id="rId8"/>
    <p:sldId id="283" r:id="rId9"/>
    <p:sldId id="298" r:id="rId10"/>
    <p:sldId id="284" r:id="rId11"/>
    <p:sldId id="302" r:id="rId12"/>
    <p:sldId id="285" r:id="rId13"/>
    <p:sldId id="299" r:id="rId14"/>
    <p:sldId id="309" r:id="rId15"/>
    <p:sldId id="286" r:id="rId16"/>
    <p:sldId id="316" r:id="rId17"/>
    <p:sldId id="317" r:id="rId18"/>
    <p:sldId id="318" r:id="rId19"/>
    <p:sldId id="319" r:id="rId20"/>
    <p:sldId id="320" r:id="rId21"/>
    <p:sldId id="310" r:id="rId22"/>
    <p:sldId id="287" r:id="rId23"/>
    <p:sldId id="292" r:id="rId24"/>
    <p:sldId id="293" r:id="rId25"/>
    <p:sldId id="294" r:id="rId26"/>
    <p:sldId id="295" r:id="rId27"/>
    <p:sldId id="296" r:id="rId28"/>
    <p:sldId id="297" r:id="rId29"/>
    <p:sldId id="304" r:id="rId30"/>
    <p:sldId id="305" r:id="rId31"/>
  </p:sldIdLst>
  <p:sldSz cx="9144000" cy="6858000" type="screen4x3"/>
  <p:notesSz cx="6858000" cy="9144000"/>
  <p:defaultTextStyle>
    <a:defPPr>
      <a:defRPr lang="en-US"/>
    </a:defPPr>
    <a:lvl1pPr algn="l" rtl="0" fontAlgn="base">
      <a:spcBef>
        <a:spcPct val="0"/>
      </a:spcBef>
      <a:spcAft>
        <a:spcPct val="0"/>
      </a:spcAft>
      <a:defRPr sz="2400" kern="1200">
        <a:solidFill>
          <a:schemeClr val="tx1"/>
        </a:solidFill>
        <a:latin typeface="Times New Roman" charset="0"/>
        <a:ea typeface="+mn-ea"/>
        <a:cs typeface="+mn-cs"/>
      </a:defRPr>
    </a:lvl1pPr>
    <a:lvl2pPr marL="457200" algn="l" rtl="0" fontAlgn="base">
      <a:spcBef>
        <a:spcPct val="0"/>
      </a:spcBef>
      <a:spcAft>
        <a:spcPct val="0"/>
      </a:spcAft>
      <a:defRPr sz="2400" kern="1200">
        <a:solidFill>
          <a:schemeClr val="tx1"/>
        </a:solidFill>
        <a:latin typeface="Times New Roman" charset="0"/>
        <a:ea typeface="+mn-ea"/>
        <a:cs typeface="+mn-cs"/>
      </a:defRPr>
    </a:lvl2pPr>
    <a:lvl3pPr marL="914400" algn="l" rtl="0" fontAlgn="base">
      <a:spcBef>
        <a:spcPct val="0"/>
      </a:spcBef>
      <a:spcAft>
        <a:spcPct val="0"/>
      </a:spcAft>
      <a:defRPr sz="2400" kern="1200">
        <a:solidFill>
          <a:schemeClr val="tx1"/>
        </a:solidFill>
        <a:latin typeface="Times New Roman" charset="0"/>
        <a:ea typeface="+mn-ea"/>
        <a:cs typeface="+mn-cs"/>
      </a:defRPr>
    </a:lvl3pPr>
    <a:lvl4pPr marL="1371600" algn="l" rtl="0" fontAlgn="base">
      <a:spcBef>
        <a:spcPct val="0"/>
      </a:spcBef>
      <a:spcAft>
        <a:spcPct val="0"/>
      </a:spcAft>
      <a:defRPr sz="2400" kern="1200">
        <a:solidFill>
          <a:schemeClr val="tx1"/>
        </a:solidFill>
        <a:latin typeface="Times New Roman" charset="0"/>
        <a:ea typeface="+mn-ea"/>
        <a:cs typeface="+mn-cs"/>
      </a:defRPr>
    </a:lvl4pPr>
    <a:lvl5pPr marL="1828800" algn="l" rtl="0" fontAlgn="base">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713" autoAdjust="0"/>
    <p:restoredTop sz="68302" autoAdjust="0"/>
  </p:normalViewPr>
  <p:slideViewPr>
    <p:cSldViewPr>
      <p:cViewPr varScale="1">
        <p:scale>
          <a:sx n="78" d="100"/>
          <a:sy n="78" d="100"/>
        </p:scale>
        <p:origin x="2576" y="1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933F83EC-BE0C-4AFC-9B99-9A2895F24406}" type="datetimeFigureOut">
              <a:rPr lang="en-US"/>
              <a:pPr>
                <a:defRPr/>
              </a:pPr>
              <a:t>2/17/24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701C9849-4521-49AA-B549-7B2D9D1714E3}" type="slidenum">
              <a:rPr lang="en-US"/>
              <a:pPr>
                <a:defRPr/>
              </a:pPr>
              <a:t>‹#›</a:t>
            </a:fld>
            <a:endParaRPr lang="en-US"/>
          </a:p>
        </p:txBody>
      </p:sp>
    </p:spTree>
    <p:extLst>
      <p:ext uri="{BB962C8B-B14F-4D97-AF65-F5344CB8AC3E}">
        <p14:creationId xmlns:p14="http://schemas.microsoft.com/office/powerpoint/2010/main" val="405795979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6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a:p>
        </p:txBody>
      </p:sp>
      <p:sp>
        <p:nvSpPr>
          <p:cNvPr id="2970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charset="0"/>
              </a:defRPr>
            </a:lvl1pPr>
            <a:lvl2pPr marL="742950" indent="-285750" eaLnBrk="0" hangingPunct="0">
              <a:defRPr sz="2400">
                <a:solidFill>
                  <a:schemeClr val="tx1"/>
                </a:solidFill>
                <a:latin typeface="Times New Roman" charset="0"/>
              </a:defRPr>
            </a:lvl2pPr>
            <a:lvl3pPr marL="1143000" indent="-228600" eaLnBrk="0" hangingPunct="0">
              <a:defRPr sz="2400">
                <a:solidFill>
                  <a:schemeClr val="tx1"/>
                </a:solidFill>
                <a:latin typeface="Times New Roman" charset="0"/>
              </a:defRPr>
            </a:lvl3pPr>
            <a:lvl4pPr marL="1600200" indent="-228600" eaLnBrk="0" hangingPunct="0">
              <a:defRPr sz="2400">
                <a:solidFill>
                  <a:schemeClr val="tx1"/>
                </a:solidFill>
                <a:latin typeface="Times New Roman" charset="0"/>
              </a:defRPr>
            </a:lvl4pPr>
            <a:lvl5pPr marL="2057400" indent="-228600" eaLnBrk="0" hangingPunct="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eaLnBrk="1" hangingPunct="1"/>
            <a:fld id="{17289BB9-5B81-4DE2-BAD0-96B51EAA5C97}" type="slidenum">
              <a:rPr lang="en-US" altLang="en-US" sz="1200" smtClean="0"/>
              <a:pPr eaLnBrk="1" hangingPunct="1"/>
              <a:t>1</a:t>
            </a:fld>
            <a:endParaRPr lang="en-US" altLang="en-US" sz="120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78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3789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charset="0"/>
              </a:defRPr>
            </a:lvl1pPr>
            <a:lvl2pPr marL="742950" indent="-285750" eaLnBrk="0" hangingPunct="0">
              <a:defRPr sz="2400">
                <a:solidFill>
                  <a:schemeClr val="tx1"/>
                </a:solidFill>
                <a:latin typeface="Times New Roman" charset="0"/>
              </a:defRPr>
            </a:lvl2pPr>
            <a:lvl3pPr marL="1143000" indent="-228600" eaLnBrk="0" hangingPunct="0">
              <a:defRPr sz="2400">
                <a:solidFill>
                  <a:schemeClr val="tx1"/>
                </a:solidFill>
                <a:latin typeface="Times New Roman" charset="0"/>
              </a:defRPr>
            </a:lvl3pPr>
            <a:lvl4pPr marL="1600200" indent="-228600" eaLnBrk="0" hangingPunct="0">
              <a:defRPr sz="2400">
                <a:solidFill>
                  <a:schemeClr val="tx1"/>
                </a:solidFill>
                <a:latin typeface="Times New Roman" charset="0"/>
              </a:defRPr>
            </a:lvl4pPr>
            <a:lvl5pPr marL="2057400" indent="-228600" eaLnBrk="0" hangingPunct="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eaLnBrk="1" hangingPunct="1"/>
            <a:fld id="{239E814A-F9E0-428A-A479-7A3AD24D2F73}" type="slidenum">
              <a:rPr lang="en-US" altLang="en-US" sz="1200" smtClean="0"/>
              <a:pPr eaLnBrk="1" hangingPunct="1"/>
              <a:t>11</a:t>
            </a:fld>
            <a:endParaRPr lang="en-US" altLang="en-US" sz="120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3891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charset="0"/>
              </a:defRPr>
            </a:lvl1pPr>
            <a:lvl2pPr marL="742950" indent="-285750" eaLnBrk="0" hangingPunct="0">
              <a:defRPr sz="2400">
                <a:solidFill>
                  <a:schemeClr val="tx1"/>
                </a:solidFill>
                <a:latin typeface="Times New Roman" charset="0"/>
              </a:defRPr>
            </a:lvl2pPr>
            <a:lvl3pPr marL="1143000" indent="-228600" eaLnBrk="0" hangingPunct="0">
              <a:defRPr sz="2400">
                <a:solidFill>
                  <a:schemeClr val="tx1"/>
                </a:solidFill>
                <a:latin typeface="Times New Roman" charset="0"/>
              </a:defRPr>
            </a:lvl3pPr>
            <a:lvl4pPr marL="1600200" indent="-228600" eaLnBrk="0" hangingPunct="0">
              <a:defRPr sz="2400">
                <a:solidFill>
                  <a:schemeClr val="tx1"/>
                </a:solidFill>
                <a:latin typeface="Times New Roman" charset="0"/>
              </a:defRPr>
            </a:lvl4pPr>
            <a:lvl5pPr marL="2057400" indent="-228600" eaLnBrk="0" hangingPunct="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eaLnBrk="1" hangingPunct="1"/>
            <a:fld id="{55EB069D-1694-47D7-ACB3-B5B89288EA25}" type="slidenum">
              <a:rPr lang="en-US" altLang="en-US" sz="1200" smtClean="0"/>
              <a:pPr eaLnBrk="1" hangingPunct="1"/>
              <a:t>12</a:t>
            </a:fld>
            <a:endParaRPr lang="en-US" altLang="en-US" sz="120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Notes Placeholder 2"/>
          <p:cNvSpPr>
            <a:spLocks noGrp="1"/>
          </p:cNvSpPr>
          <p:nvPr>
            <p:ph type="body" idx="1"/>
          </p:nvPr>
        </p:nvSpPr>
        <p:spPr/>
        <p:txBody>
          <a:bodyPr>
            <a:normAutofit/>
          </a:bodyPr>
          <a:lstStyle/>
          <a:p>
            <a:pPr>
              <a:defRPr/>
            </a:pPr>
            <a:endParaRPr lang="en-US" dirty="0"/>
          </a:p>
        </p:txBody>
      </p:sp>
      <p:sp>
        <p:nvSpPr>
          <p:cNvPr id="4096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charset="0"/>
              </a:defRPr>
            </a:lvl1pPr>
            <a:lvl2pPr marL="742950" indent="-285750" eaLnBrk="0" hangingPunct="0">
              <a:defRPr sz="2400">
                <a:solidFill>
                  <a:schemeClr val="tx1"/>
                </a:solidFill>
                <a:latin typeface="Times New Roman" charset="0"/>
              </a:defRPr>
            </a:lvl2pPr>
            <a:lvl3pPr marL="1143000" indent="-228600" eaLnBrk="0" hangingPunct="0">
              <a:defRPr sz="2400">
                <a:solidFill>
                  <a:schemeClr val="tx1"/>
                </a:solidFill>
                <a:latin typeface="Times New Roman" charset="0"/>
              </a:defRPr>
            </a:lvl3pPr>
            <a:lvl4pPr marL="1600200" indent="-228600" eaLnBrk="0" hangingPunct="0">
              <a:defRPr sz="2400">
                <a:solidFill>
                  <a:schemeClr val="tx1"/>
                </a:solidFill>
                <a:latin typeface="Times New Roman" charset="0"/>
              </a:defRPr>
            </a:lvl4pPr>
            <a:lvl5pPr marL="2057400" indent="-228600" eaLnBrk="0" hangingPunct="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eaLnBrk="1" hangingPunct="1"/>
            <a:fld id="{5B5883AE-EB35-497C-A7F4-D6AC9F3C9826}" type="slidenum">
              <a:rPr lang="en-US" altLang="en-US" sz="1200" smtClean="0"/>
              <a:pPr eaLnBrk="1" hangingPunct="1"/>
              <a:t>13</a:t>
            </a:fld>
            <a:endParaRPr lang="en-US" altLang="en-US" sz="120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a:p>
        </p:txBody>
      </p:sp>
      <p:sp>
        <p:nvSpPr>
          <p:cNvPr id="3891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charset="0"/>
              </a:defRPr>
            </a:lvl1pPr>
            <a:lvl2pPr marL="742950" indent="-285750" eaLnBrk="0" hangingPunct="0">
              <a:defRPr sz="2400">
                <a:solidFill>
                  <a:schemeClr val="tx1"/>
                </a:solidFill>
                <a:latin typeface="Times New Roman" charset="0"/>
              </a:defRPr>
            </a:lvl2pPr>
            <a:lvl3pPr marL="1143000" indent="-228600" eaLnBrk="0" hangingPunct="0">
              <a:defRPr sz="2400">
                <a:solidFill>
                  <a:schemeClr val="tx1"/>
                </a:solidFill>
                <a:latin typeface="Times New Roman" charset="0"/>
              </a:defRPr>
            </a:lvl3pPr>
            <a:lvl4pPr marL="1600200" indent="-228600" eaLnBrk="0" hangingPunct="0">
              <a:defRPr sz="2400">
                <a:solidFill>
                  <a:schemeClr val="tx1"/>
                </a:solidFill>
                <a:latin typeface="Times New Roman" charset="0"/>
              </a:defRPr>
            </a:lvl4pPr>
            <a:lvl5pPr marL="2057400" indent="-228600" eaLnBrk="0" hangingPunct="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eaLnBrk="1" hangingPunct="1"/>
            <a:fld id="{55EB069D-1694-47D7-ACB3-B5B89288EA25}" type="slidenum">
              <a:rPr lang="en-US" altLang="en-US" sz="1200" smtClean="0"/>
              <a:pPr eaLnBrk="1" hangingPunct="1"/>
              <a:t>14</a:t>
            </a:fld>
            <a:endParaRPr lang="en-US" altLang="en-US" sz="1200"/>
          </a:p>
        </p:txBody>
      </p:sp>
    </p:spTree>
    <p:extLst>
      <p:ext uri="{BB962C8B-B14F-4D97-AF65-F5344CB8AC3E}">
        <p14:creationId xmlns:p14="http://schemas.microsoft.com/office/powerpoint/2010/main" val="23591971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normAutofit fontScale="47500" lnSpcReduction="20000"/>
          </a:bodyPr>
          <a:lstStyle/>
          <a:p>
            <a:r>
              <a:rPr lang="en-US" dirty="0">
                <a:effectLst/>
                <a:latin typeface="Helvetica Neue" panose="02000503000000020004" pitchFamily="2" charset="0"/>
              </a:rPr>
              <a:t>makefile3</a:t>
            </a:r>
          </a:p>
          <a:p>
            <a:r>
              <a:rPr lang="en-US" dirty="0">
                <a:effectLst/>
                <a:latin typeface="Helvetica Neue" panose="02000503000000020004" pitchFamily="2" charset="0"/>
              </a:rPr>
              <a:t>#</a:t>
            </a:r>
          </a:p>
          <a:p>
            <a:r>
              <a:rPr lang="en-US" dirty="0">
                <a:effectLst/>
                <a:latin typeface="Helvetica Neue" panose="02000503000000020004" pitchFamily="2" charset="0"/>
              </a:rPr>
              <a:t># Now, only the one file will be recompiled</a:t>
            </a:r>
          </a:p>
          <a:p>
            <a:r>
              <a:rPr lang="en-US" dirty="0">
                <a:effectLst/>
                <a:latin typeface="Helvetica Neue" panose="02000503000000020004" pitchFamily="2" charset="0"/>
              </a:rPr>
              <a:t>#</a:t>
            </a:r>
          </a:p>
          <a:p>
            <a:r>
              <a:rPr lang="en-US" dirty="0">
                <a:effectLst/>
                <a:latin typeface="Helvetica Neue" panose="02000503000000020004" pitchFamily="2" charset="0"/>
              </a:rPr>
              <a:t>CC=</a:t>
            </a:r>
            <a:r>
              <a:rPr lang="en-US" dirty="0" err="1">
                <a:effectLst/>
                <a:latin typeface="Helvetica Neue" panose="02000503000000020004" pitchFamily="2" charset="0"/>
              </a:rPr>
              <a:t>gcc</a:t>
            </a:r>
            <a:endParaRPr lang="en-US" dirty="0">
              <a:effectLst/>
              <a:latin typeface="Helvetica Neue" panose="02000503000000020004" pitchFamily="2" charset="0"/>
            </a:endParaRPr>
          </a:p>
          <a:p>
            <a:r>
              <a:rPr lang="en-US" dirty="0">
                <a:effectLst/>
                <a:latin typeface="Helvetica Neue" panose="02000503000000020004" pitchFamily="2" charset="0"/>
              </a:rPr>
              <a:t>CFLAG=-g </a:t>
            </a:r>
          </a:p>
          <a:p>
            <a:r>
              <a:rPr lang="en-US" dirty="0" err="1">
                <a:effectLst/>
                <a:latin typeface="Helvetica Neue" panose="02000503000000020004" pitchFamily="2" charset="0"/>
              </a:rPr>
              <a:t>a.out</a:t>
            </a:r>
            <a:r>
              <a:rPr lang="en-US" dirty="0">
                <a:effectLst/>
                <a:latin typeface="Helvetica Neue" panose="02000503000000020004" pitchFamily="2" charset="0"/>
              </a:rPr>
              <a:t>: myprog1.o myprog2.o myprog3.o </a:t>
            </a:r>
          </a:p>
          <a:p>
            <a:r>
              <a:rPr lang="en-US" dirty="0">
                <a:effectLst/>
                <a:latin typeface="Helvetica Neue" panose="02000503000000020004" pitchFamily="2" charset="0"/>
              </a:rPr>
              <a:t>$(CC) $(CFLAG) myprog1.o myprog2.o myprog3.o</a:t>
            </a:r>
          </a:p>
          <a:p>
            <a:r>
              <a:rPr lang="en-US" dirty="0">
                <a:effectLst/>
                <a:latin typeface="Helvetica Neue" panose="02000503000000020004" pitchFamily="2" charset="0"/>
              </a:rPr>
              <a:t>myprog1.o: myprog1.c </a:t>
            </a:r>
            <a:r>
              <a:rPr lang="en-US" dirty="0" err="1">
                <a:effectLst/>
                <a:latin typeface="Helvetica Neue" panose="02000503000000020004" pitchFamily="2" charset="0"/>
              </a:rPr>
              <a:t>myprog.h</a:t>
            </a:r>
            <a:endParaRPr lang="en-US" dirty="0">
              <a:effectLst/>
              <a:latin typeface="Helvetica Neue" panose="02000503000000020004" pitchFamily="2" charset="0"/>
            </a:endParaRPr>
          </a:p>
          <a:p>
            <a:r>
              <a:rPr lang="en-US" dirty="0">
                <a:effectLst/>
                <a:latin typeface="Helvetica Neue" panose="02000503000000020004" pitchFamily="2" charset="0"/>
              </a:rPr>
              <a:t>$(CC) -c myprog1.c</a:t>
            </a:r>
          </a:p>
          <a:p>
            <a:r>
              <a:rPr lang="en-US" dirty="0">
                <a:effectLst/>
                <a:latin typeface="Helvetica Neue" panose="02000503000000020004" pitchFamily="2" charset="0"/>
              </a:rPr>
              <a:t>myprog2.o: myprog2.c </a:t>
            </a:r>
            <a:r>
              <a:rPr lang="en-US" dirty="0" err="1">
                <a:effectLst/>
                <a:latin typeface="Helvetica Neue" panose="02000503000000020004" pitchFamily="2" charset="0"/>
              </a:rPr>
              <a:t>myprog.h</a:t>
            </a:r>
            <a:endParaRPr lang="en-US" dirty="0">
              <a:effectLst/>
              <a:latin typeface="Helvetica Neue" panose="02000503000000020004" pitchFamily="2" charset="0"/>
            </a:endParaRPr>
          </a:p>
          <a:p>
            <a:r>
              <a:rPr lang="en-US" dirty="0">
                <a:effectLst/>
                <a:latin typeface="Helvetica Neue" panose="02000503000000020004" pitchFamily="2" charset="0"/>
              </a:rPr>
              <a:t>$(CC) -c myprog2.c</a:t>
            </a:r>
          </a:p>
          <a:p>
            <a:r>
              <a:rPr lang="en-US" dirty="0">
                <a:effectLst/>
                <a:latin typeface="Helvetica Neue" panose="02000503000000020004" pitchFamily="2" charset="0"/>
              </a:rPr>
              <a:t>myprog3.o: myprog3.c </a:t>
            </a:r>
            <a:r>
              <a:rPr lang="en-US" dirty="0" err="1">
                <a:effectLst/>
                <a:latin typeface="Helvetica Neue" panose="02000503000000020004" pitchFamily="2" charset="0"/>
              </a:rPr>
              <a:t>myprog.h</a:t>
            </a:r>
            <a:endParaRPr lang="en-US" dirty="0">
              <a:effectLst/>
              <a:latin typeface="Helvetica Neue" panose="02000503000000020004" pitchFamily="2" charset="0"/>
            </a:endParaRPr>
          </a:p>
          <a:p>
            <a:r>
              <a:rPr lang="en-US" dirty="0">
                <a:effectLst/>
                <a:latin typeface="Helvetica Neue" panose="02000503000000020004" pitchFamily="2" charset="0"/>
              </a:rPr>
              <a:t>$(CC) -c myprog3.c</a:t>
            </a:r>
          </a:p>
          <a:p>
            <a:r>
              <a:rPr lang="en-US" dirty="0">
                <a:effectLst/>
                <a:latin typeface="Helvetica Neue" panose="02000503000000020004" pitchFamily="2" charset="0"/>
              </a:rPr>
              <a:t>clean:</a:t>
            </a:r>
          </a:p>
          <a:p>
            <a:r>
              <a:rPr lang="en-US" dirty="0">
                <a:effectLst/>
                <a:latin typeface="Helvetica Neue" panose="02000503000000020004" pitchFamily="2" charset="0"/>
              </a:rPr>
              <a:t>rm -f </a:t>
            </a:r>
            <a:r>
              <a:rPr lang="en-US" dirty="0" err="1">
                <a:effectLst/>
                <a:latin typeface="Helvetica Neue" panose="02000503000000020004" pitchFamily="2" charset="0"/>
              </a:rPr>
              <a:t>a.out</a:t>
            </a:r>
            <a:endParaRPr lang="en-US" dirty="0">
              <a:effectLst/>
              <a:latin typeface="Helvetica Neue" panose="02000503000000020004" pitchFamily="2" charset="0"/>
            </a:endParaRPr>
          </a:p>
          <a:p>
            <a:r>
              <a:rPr lang="en-US" dirty="0">
                <a:effectLst/>
                <a:latin typeface="Helvetica Neue" panose="02000503000000020004" pitchFamily="2" charset="0"/>
              </a:rPr>
              <a:t>rm -f *.o</a:t>
            </a:r>
          </a:p>
          <a:p>
            <a:r>
              <a:rPr lang="en-US" dirty="0">
                <a:effectLst/>
                <a:latin typeface="Helvetica Neue" panose="02000503000000020004" pitchFamily="2" charset="0"/>
              </a:rPr>
              <a:t>rm -f *~</a:t>
            </a:r>
          </a:p>
          <a:p>
            <a:r>
              <a:rPr lang="en-US" dirty="0">
                <a:effectLst/>
                <a:latin typeface="Helvetica Neue" panose="02000503000000020004" pitchFamily="2" charset="0"/>
              </a:rPr>
              <a:t>rm -f core</a:t>
            </a:r>
          </a:p>
          <a:p>
            <a:r>
              <a:rPr lang="en-US" dirty="0">
                <a:effectLst/>
                <a:latin typeface="Helvetica Neue" panose="02000503000000020004" pitchFamily="2" charset="0"/>
              </a:rPr>
              <a:t>demo: </a:t>
            </a:r>
            <a:r>
              <a:rPr lang="en-US" dirty="0" err="1">
                <a:effectLst/>
                <a:latin typeface="Helvetica Neue" panose="02000503000000020004" pitchFamily="2" charset="0"/>
              </a:rPr>
              <a:t>a.out</a:t>
            </a:r>
            <a:endParaRPr lang="en-US" dirty="0">
              <a:effectLst/>
              <a:latin typeface="Helvetica Neue" panose="02000503000000020004" pitchFamily="2" charset="0"/>
            </a:endParaRPr>
          </a:p>
          <a:p>
            <a:r>
              <a:rPr lang="en-US" dirty="0" err="1">
                <a:effectLst/>
                <a:latin typeface="Helvetica Neue" panose="02000503000000020004" pitchFamily="2" charset="0"/>
              </a:rPr>
              <a:t>a.out</a:t>
            </a:r>
            <a:endParaRPr lang="en-US" dirty="0">
              <a:effectLst/>
              <a:latin typeface="Helvetica Neue" panose="02000503000000020004" pitchFamily="2" charset="0"/>
            </a:endParaRPr>
          </a:p>
          <a:p>
            <a:endParaRPr lang="en-US" altLang="en-US" dirty="0"/>
          </a:p>
          <a:p>
            <a:endParaRPr lang="en-US" altLang="en-US" dirty="0"/>
          </a:p>
          <a:p>
            <a:r>
              <a:rPr lang="en-US" dirty="0"/>
              <a:t>Makefile5</a:t>
            </a:r>
          </a:p>
          <a:p>
            <a:r>
              <a:rPr lang="en-US" dirty="0">
                <a:effectLst/>
                <a:latin typeface="Helvetica Neue" panose="02000503000000020004" pitchFamily="2" charset="0"/>
              </a:rPr>
              <a:t># an example with pattern rules</a:t>
            </a:r>
          </a:p>
          <a:p>
            <a:r>
              <a:rPr lang="en-US" dirty="0">
                <a:effectLst/>
                <a:latin typeface="Helvetica Neue" panose="02000503000000020004" pitchFamily="2" charset="0"/>
              </a:rPr>
              <a:t>CC=</a:t>
            </a:r>
            <a:r>
              <a:rPr lang="en-US" dirty="0" err="1">
                <a:effectLst/>
                <a:latin typeface="Helvetica Neue" panose="02000503000000020004" pitchFamily="2" charset="0"/>
              </a:rPr>
              <a:t>gcc</a:t>
            </a:r>
            <a:endParaRPr lang="en-US" dirty="0">
              <a:effectLst/>
              <a:latin typeface="Helvetica Neue" panose="02000503000000020004" pitchFamily="2" charset="0"/>
            </a:endParaRPr>
          </a:p>
          <a:p>
            <a:r>
              <a:rPr lang="en-US" dirty="0">
                <a:effectLst/>
                <a:latin typeface="Helvetica Neue" panose="02000503000000020004" pitchFamily="2" charset="0"/>
              </a:rPr>
              <a:t>CFLAGS=-g </a:t>
            </a:r>
          </a:p>
          <a:p>
            <a:br>
              <a:rPr lang="en-US" dirty="0">
                <a:effectLst/>
                <a:latin typeface="Helvetica Neue" panose="02000503000000020004" pitchFamily="2" charset="0"/>
              </a:rPr>
            </a:br>
            <a:endParaRPr lang="en-US" dirty="0">
              <a:effectLst/>
              <a:latin typeface="Helvetica Neue" panose="02000503000000020004" pitchFamily="2" charset="0"/>
            </a:endParaRPr>
          </a:p>
          <a:p>
            <a:r>
              <a:rPr lang="en-US" dirty="0" err="1">
                <a:effectLst/>
                <a:latin typeface="Helvetica Neue" panose="02000503000000020004" pitchFamily="2" charset="0"/>
              </a:rPr>
              <a:t>a.out</a:t>
            </a:r>
            <a:r>
              <a:rPr lang="en-US" dirty="0">
                <a:effectLst/>
                <a:latin typeface="Helvetica Neue" panose="02000503000000020004" pitchFamily="2" charset="0"/>
              </a:rPr>
              <a:t>: myprog1.o myprog2.o myprog3.o </a:t>
            </a:r>
          </a:p>
          <a:p>
            <a:r>
              <a:rPr lang="en-US" dirty="0">
                <a:effectLst/>
                <a:latin typeface="Helvetica Neue" panose="02000503000000020004" pitchFamily="2" charset="0"/>
              </a:rPr>
              <a:t>$(CC) $(CFLAGS) myprog1.o myprog2.o myprog3.o -o $@</a:t>
            </a:r>
          </a:p>
          <a:p>
            <a:r>
              <a:rPr lang="en-US" dirty="0">
                <a:effectLst/>
                <a:latin typeface="Helvetica Neue" panose="02000503000000020004" pitchFamily="2" charset="0"/>
              </a:rPr>
              <a:t>%.o:  %.c</a:t>
            </a:r>
          </a:p>
          <a:p>
            <a:r>
              <a:rPr lang="en-US" dirty="0">
                <a:effectLst/>
                <a:latin typeface="Helvetica Neue" panose="02000503000000020004" pitchFamily="2" charset="0"/>
              </a:rPr>
              <a:t>$(CC) -c $(CFLAGS) $&lt; -o $@</a:t>
            </a:r>
          </a:p>
          <a:p>
            <a:br>
              <a:rPr lang="en-US" dirty="0">
                <a:effectLst/>
                <a:latin typeface="Helvetica Neue" panose="02000503000000020004" pitchFamily="2" charset="0"/>
              </a:rPr>
            </a:br>
            <a:endParaRPr lang="en-US" dirty="0">
              <a:effectLst/>
              <a:latin typeface="Helvetica Neue" panose="02000503000000020004" pitchFamily="2" charset="0"/>
            </a:endParaRPr>
          </a:p>
          <a:p>
            <a:r>
              <a:rPr lang="en-US" dirty="0">
                <a:effectLst/>
                <a:latin typeface="Helvetica Neue" panose="02000503000000020004" pitchFamily="2" charset="0"/>
              </a:rPr>
              <a:t>myprog1.o: myprog1.c </a:t>
            </a:r>
            <a:r>
              <a:rPr lang="en-US" dirty="0" err="1">
                <a:effectLst/>
                <a:latin typeface="Helvetica Neue" panose="02000503000000020004" pitchFamily="2" charset="0"/>
              </a:rPr>
              <a:t>myprog.h</a:t>
            </a:r>
            <a:endParaRPr lang="en-US" dirty="0">
              <a:effectLst/>
              <a:latin typeface="Helvetica Neue" panose="02000503000000020004" pitchFamily="2" charset="0"/>
            </a:endParaRPr>
          </a:p>
          <a:p>
            <a:r>
              <a:rPr lang="en-US" dirty="0" err="1">
                <a:effectLst/>
                <a:latin typeface="Helvetica Neue" panose="02000503000000020004" pitchFamily="2" charset="0"/>
              </a:rPr>
              <a:t>gcc</a:t>
            </a:r>
            <a:r>
              <a:rPr lang="en-US" dirty="0">
                <a:effectLst/>
                <a:latin typeface="Helvetica Neue" panose="02000503000000020004" pitchFamily="2" charset="0"/>
              </a:rPr>
              <a:t> -c myprog1.c</a:t>
            </a:r>
          </a:p>
          <a:p>
            <a:r>
              <a:rPr lang="en-US" dirty="0">
                <a:effectLst/>
                <a:latin typeface="Helvetica Neue" panose="02000503000000020004" pitchFamily="2" charset="0"/>
              </a:rPr>
              <a:t>echo "I am target rule"</a:t>
            </a:r>
          </a:p>
          <a:p>
            <a:r>
              <a:rPr lang="en-US" dirty="0">
                <a:effectLst/>
                <a:latin typeface="Helvetica Neue" panose="02000503000000020004" pitchFamily="2" charset="0"/>
              </a:rPr>
              <a:t>clean:</a:t>
            </a:r>
          </a:p>
          <a:p>
            <a:r>
              <a:rPr lang="en-US" dirty="0">
                <a:effectLst/>
                <a:latin typeface="Helvetica Neue" panose="02000503000000020004" pitchFamily="2" charset="0"/>
              </a:rPr>
              <a:t>rm -f </a:t>
            </a:r>
            <a:r>
              <a:rPr lang="en-US" dirty="0" err="1">
                <a:effectLst/>
                <a:latin typeface="Helvetica Neue" panose="02000503000000020004" pitchFamily="2" charset="0"/>
              </a:rPr>
              <a:t>a.out</a:t>
            </a:r>
            <a:endParaRPr lang="en-US" dirty="0">
              <a:effectLst/>
              <a:latin typeface="Helvetica Neue" panose="02000503000000020004" pitchFamily="2" charset="0"/>
            </a:endParaRPr>
          </a:p>
          <a:p>
            <a:r>
              <a:rPr lang="en-US" dirty="0">
                <a:effectLst/>
                <a:latin typeface="Helvetica Neue" panose="02000503000000020004" pitchFamily="2" charset="0"/>
              </a:rPr>
              <a:t>rm -f *.o</a:t>
            </a:r>
          </a:p>
          <a:p>
            <a:r>
              <a:rPr lang="en-US" dirty="0">
                <a:effectLst/>
                <a:latin typeface="Helvetica Neue" panose="02000503000000020004" pitchFamily="2" charset="0"/>
              </a:rPr>
              <a:t>rm -f *~</a:t>
            </a:r>
          </a:p>
          <a:p>
            <a:r>
              <a:rPr lang="en-US" dirty="0">
                <a:effectLst/>
                <a:latin typeface="Helvetica Neue" panose="02000503000000020004" pitchFamily="2" charset="0"/>
              </a:rPr>
              <a:t>rm -f core</a:t>
            </a:r>
          </a:p>
          <a:p>
            <a:r>
              <a:rPr lang="en-US" dirty="0">
                <a:effectLst/>
                <a:latin typeface="Helvetica Neue" panose="02000503000000020004" pitchFamily="2" charset="0"/>
              </a:rPr>
              <a:t>demo: </a:t>
            </a:r>
            <a:r>
              <a:rPr lang="en-US" dirty="0" err="1">
                <a:effectLst/>
                <a:latin typeface="Helvetica Neue" panose="02000503000000020004" pitchFamily="2" charset="0"/>
              </a:rPr>
              <a:t>a.out</a:t>
            </a:r>
            <a:endParaRPr lang="en-US" dirty="0">
              <a:effectLst/>
              <a:latin typeface="Helvetica Neue" panose="02000503000000020004" pitchFamily="2" charset="0"/>
            </a:endParaRPr>
          </a:p>
          <a:p>
            <a:r>
              <a:rPr lang="en-US" dirty="0" err="1">
                <a:effectLst/>
                <a:latin typeface="Helvetica Neue" panose="02000503000000020004" pitchFamily="2" charset="0"/>
              </a:rPr>
              <a:t>a.out</a:t>
            </a:r>
            <a:endParaRPr lang="en-US" dirty="0">
              <a:effectLst/>
              <a:latin typeface="Helvetica Neue" panose="02000503000000020004" pitchFamily="2" charset="0"/>
            </a:endParaRPr>
          </a:p>
          <a:p>
            <a:endParaRPr lang="en-US" dirty="0"/>
          </a:p>
          <a:p>
            <a:endParaRPr lang="en-US" altLang="en-US" dirty="0"/>
          </a:p>
          <a:p>
            <a:endParaRPr lang="en-US" altLang="en-US" dirty="0"/>
          </a:p>
          <a:p>
            <a:r>
              <a:rPr lang="en-US" b="1" i="0" dirty="0">
                <a:solidFill>
                  <a:srgbClr val="0D0D0D"/>
                </a:solidFill>
                <a:effectLst/>
                <a:latin typeface="Söhne"/>
              </a:rPr>
              <a:t>What happens when we do ‘make </a:t>
            </a:r>
            <a:r>
              <a:rPr lang="en-US" b="1" i="0" dirty="0" err="1">
                <a:solidFill>
                  <a:srgbClr val="0D0D0D"/>
                </a:solidFill>
                <a:effectLst/>
                <a:latin typeface="Söhne"/>
              </a:rPr>
              <a:t>a.o</a:t>
            </a:r>
            <a:r>
              <a:rPr lang="en-US" b="1" i="0" dirty="0">
                <a:solidFill>
                  <a:srgbClr val="0D0D0D"/>
                </a:solidFill>
                <a:effectLst/>
                <a:latin typeface="Söhne"/>
              </a:rPr>
              <a:t>’? What about ‘make </a:t>
            </a:r>
            <a:r>
              <a:rPr lang="en-US" b="1" i="0" dirty="0" err="1">
                <a:solidFill>
                  <a:srgbClr val="0D0D0D"/>
                </a:solidFill>
                <a:effectLst/>
                <a:latin typeface="Söhne"/>
              </a:rPr>
              <a:t>b.o</a:t>
            </a:r>
            <a:r>
              <a:rPr lang="en-US" b="1" i="0" dirty="0">
                <a:solidFill>
                  <a:srgbClr val="0D0D0D"/>
                </a:solidFill>
                <a:effectLst/>
                <a:latin typeface="Söhne"/>
              </a:rPr>
              <a:t>’?</a:t>
            </a:r>
            <a:r>
              <a:rPr lang="en-US" b="0" i="0" dirty="0">
                <a:solidFill>
                  <a:srgbClr val="0D0D0D"/>
                </a:solidFill>
                <a:effectLst/>
                <a:latin typeface="Söhne"/>
              </a:rPr>
              <a:t> When you run </a:t>
            </a:r>
            <a:r>
              <a:rPr lang="en-US" dirty="0"/>
              <a:t>make </a:t>
            </a:r>
            <a:r>
              <a:rPr lang="en-US" dirty="0" err="1"/>
              <a:t>a.o</a:t>
            </a:r>
            <a:r>
              <a:rPr lang="en-US" b="0" i="0" dirty="0">
                <a:solidFill>
                  <a:srgbClr val="0D0D0D"/>
                </a:solidFill>
                <a:effectLst/>
                <a:latin typeface="Söhne"/>
              </a:rPr>
              <a:t>, it will look for a rule to make </a:t>
            </a:r>
            <a:r>
              <a:rPr lang="en-US" dirty="0" err="1"/>
              <a:t>a.o</a:t>
            </a:r>
            <a:r>
              <a:rPr lang="en-US" b="0" i="0" dirty="0" err="1">
                <a:solidFill>
                  <a:srgbClr val="0D0D0D"/>
                </a:solidFill>
                <a:effectLst/>
                <a:latin typeface="Söhne"/>
              </a:rPr>
              <a:t>.</a:t>
            </a:r>
            <a:r>
              <a:rPr lang="en-US" b="0" i="0" dirty="0">
                <a:solidFill>
                  <a:srgbClr val="0D0D0D"/>
                </a:solidFill>
                <a:effectLst/>
                <a:latin typeface="Söhne"/>
              </a:rPr>
              <a:t> There is a pattern rule </a:t>
            </a:r>
            <a:r>
              <a:rPr lang="en-US" dirty="0"/>
              <a:t>%.o: %.c</a:t>
            </a:r>
            <a:r>
              <a:rPr lang="en-US" b="0" i="0" dirty="0">
                <a:solidFill>
                  <a:srgbClr val="0D0D0D"/>
                </a:solidFill>
                <a:effectLst/>
                <a:latin typeface="Söhne"/>
              </a:rPr>
              <a:t> which matches any </a:t>
            </a:r>
            <a:r>
              <a:rPr lang="en-US" dirty="0"/>
              <a:t>.o</a:t>
            </a:r>
            <a:r>
              <a:rPr lang="en-US" b="0" i="0" dirty="0">
                <a:solidFill>
                  <a:srgbClr val="0D0D0D"/>
                </a:solidFill>
                <a:effectLst/>
                <a:latin typeface="Söhne"/>
              </a:rPr>
              <a:t> file and expects a </a:t>
            </a:r>
            <a:r>
              <a:rPr lang="en-US" dirty="0"/>
              <a:t>.c</a:t>
            </a:r>
            <a:r>
              <a:rPr lang="en-US" b="0" i="0" dirty="0">
                <a:solidFill>
                  <a:srgbClr val="0D0D0D"/>
                </a:solidFill>
                <a:effectLst/>
                <a:latin typeface="Söhne"/>
              </a:rPr>
              <a:t> file of the same stem (the </a:t>
            </a:r>
            <a:r>
              <a:rPr lang="en-US" dirty="0"/>
              <a:t>%</a:t>
            </a:r>
            <a:r>
              <a:rPr lang="en-US" b="0" i="0" dirty="0">
                <a:solidFill>
                  <a:srgbClr val="0D0D0D"/>
                </a:solidFill>
                <a:effectLst/>
                <a:latin typeface="Söhne"/>
              </a:rPr>
              <a:t> part). If </a:t>
            </a:r>
            <a:r>
              <a:rPr lang="en-US" dirty="0" err="1"/>
              <a:t>a.c</a:t>
            </a:r>
            <a:r>
              <a:rPr lang="en-US" b="0" i="0" dirty="0">
                <a:solidFill>
                  <a:srgbClr val="0D0D0D"/>
                </a:solidFill>
                <a:effectLst/>
                <a:latin typeface="Söhne"/>
              </a:rPr>
              <a:t> exists, </a:t>
            </a:r>
            <a:r>
              <a:rPr lang="en-US" dirty="0"/>
              <a:t>make</a:t>
            </a:r>
            <a:r>
              <a:rPr lang="en-US" b="0" i="0" dirty="0">
                <a:solidFill>
                  <a:srgbClr val="0D0D0D"/>
                </a:solidFill>
                <a:effectLst/>
                <a:latin typeface="Söhne"/>
              </a:rPr>
              <a:t> will use the pattern rule to compile it into </a:t>
            </a:r>
            <a:r>
              <a:rPr lang="en-US" dirty="0" err="1"/>
              <a:t>a.o</a:t>
            </a:r>
            <a:r>
              <a:rPr lang="en-US" b="0" i="0" dirty="0">
                <a:solidFill>
                  <a:srgbClr val="0D0D0D"/>
                </a:solidFill>
                <a:effectLst/>
                <a:latin typeface="Söhne"/>
              </a:rPr>
              <a:t> using the command </a:t>
            </a:r>
            <a:r>
              <a:rPr lang="en-US" dirty="0"/>
              <a:t>$(CC) -c $(CFLAGS) $&lt; -o $@</a:t>
            </a:r>
            <a:r>
              <a:rPr lang="en-US" b="0" i="0" dirty="0">
                <a:solidFill>
                  <a:srgbClr val="0D0D0D"/>
                </a:solidFill>
                <a:effectLst/>
                <a:latin typeface="Söhne"/>
              </a:rPr>
              <a:t>. The same goes for </a:t>
            </a:r>
            <a:r>
              <a:rPr lang="en-US" dirty="0"/>
              <a:t>make </a:t>
            </a:r>
            <a:r>
              <a:rPr lang="en-US" dirty="0" err="1"/>
              <a:t>b.o</a:t>
            </a:r>
            <a:r>
              <a:rPr lang="en-US" b="0" i="0" dirty="0">
                <a:solidFill>
                  <a:srgbClr val="0D0D0D"/>
                </a:solidFill>
                <a:effectLst/>
                <a:latin typeface="Söhne"/>
              </a:rPr>
              <a:t> if </a:t>
            </a:r>
            <a:r>
              <a:rPr lang="en-US" dirty="0" err="1"/>
              <a:t>b.c</a:t>
            </a:r>
            <a:r>
              <a:rPr lang="en-US" b="0" i="0" dirty="0">
                <a:solidFill>
                  <a:srgbClr val="0D0D0D"/>
                </a:solidFill>
                <a:effectLst/>
                <a:latin typeface="Söhne"/>
              </a:rPr>
              <a:t> exists.</a:t>
            </a:r>
          </a:p>
          <a:p>
            <a:endParaRPr lang="en-US" altLang="en-US" b="0" i="0" dirty="0">
              <a:solidFill>
                <a:srgbClr val="0D0D0D"/>
              </a:solidFill>
              <a:effectLst/>
              <a:latin typeface="Söhne"/>
            </a:endParaRPr>
          </a:p>
          <a:p>
            <a:pPr algn="l"/>
            <a:r>
              <a:rPr lang="en-US" b="1" i="0" dirty="0">
                <a:solidFill>
                  <a:srgbClr val="0D0D0D"/>
                </a:solidFill>
                <a:effectLst/>
                <a:latin typeface="Söhne"/>
              </a:rPr>
              <a:t>What happens when we do ‘make myprog1.o’?</a:t>
            </a:r>
            <a:r>
              <a:rPr lang="en-US" b="0" i="0" dirty="0">
                <a:solidFill>
                  <a:srgbClr val="0D0D0D"/>
                </a:solidFill>
                <a:effectLst/>
                <a:latin typeface="Söhne"/>
              </a:rPr>
              <a:t> There are two rules in the </a:t>
            </a:r>
            <a:r>
              <a:rPr lang="en-US" b="0" i="0" dirty="0" err="1">
                <a:solidFill>
                  <a:srgbClr val="0D0D0D"/>
                </a:solidFill>
                <a:effectLst/>
                <a:latin typeface="Söhne"/>
              </a:rPr>
              <a:t>Makefile</a:t>
            </a:r>
            <a:r>
              <a:rPr lang="en-US" b="0" i="0" dirty="0">
                <a:solidFill>
                  <a:srgbClr val="0D0D0D"/>
                </a:solidFill>
                <a:effectLst/>
                <a:latin typeface="Söhne"/>
              </a:rPr>
              <a:t> that could apply when we make myprog1.o. There is an explicit rule:</a:t>
            </a:r>
          </a:p>
          <a:p>
            <a:r>
              <a:rPr lang="en-US" dirty="0" err="1">
                <a:effectLst/>
                <a:latin typeface="Söhne"/>
              </a:rPr>
              <a:t>makefileCopy</a:t>
            </a:r>
            <a:r>
              <a:rPr lang="en-US" dirty="0">
                <a:effectLst/>
                <a:latin typeface="Söhne"/>
              </a:rPr>
              <a:t> code</a:t>
            </a:r>
          </a:p>
          <a:p>
            <a:r>
              <a:rPr lang="en-US" dirty="0">
                <a:effectLst/>
              </a:rPr>
              <a:t>myprog1.o: myprog1.c </a:t>
            </a:r>
            <a:r>
              <a:rPr lang="en-US" dirty="0" err="1">
                <a:effectLst/>
              </a:rPr>
              <a:t>myprog.h</a:t>
            </a:r>
            <a:r>
              <a:rPr lang="en-US" dirty="0">
                <a:effectLst/>
              </a:rPr>
              <a:t> </a:t>
            </a:r>
            <a:r>
              <a:rPr lang="en-US" dirty="0" err="1">
                <a:effectLst/>
              </a:rPr>
              <a:t>gcc</a:t>
            </a:r>
            <a:r>
              <a:rPr lang="en-US" dirty="0">
                <a:effectLst/>
              </a:rPr>
              <a:t> -c myprog1.c echo </a:t>
            </a:r>
            <a:r>
              <a:rPr lang="en-US" dirty="0">
                <a:solidFill>
                  <a:srgbClr val="00A67D"/>
                </a:solidFill>
                <a:effectLst/>
              </a:rPr>
              <a:t>"I am target rule"</a:t>
            </a:r>
            <a:r>
              <a:rPr lang="en-US" dirty="0">
                <a:effectLst/>
              </a:rPr>
              <a:t> </a:t>
            </a:r>
          </a:p>
          <a:p>
            <a:pPr algn="l"/>
            <a:r>
              <a:rPr lang="en-US" b="0" i="0" dirty="0">
                <a:solidFill>
                  <a:srgbClr val="0D0D0D"/>
                </a:solidFill>
                <a:effectLst/>
                <a:latin typeface="Söhne"/>
              </a:rPr>
              <a:t>And there is also a pattern rule:</a:t>
            </a:r>
          </a:p>
          <a:p>
            <a:r>
              <a:rPr lang="en-US" dirty="0" err="1">
                <a:effectLst/>
                <a:latin typeface="Söhne"/>
              </a:rPr>
              <a:t>makefileCopy</a:t>
            </a:r>
            <a:r>
              <a:rPr lang="en-US" dirty="0">
                <a:effectLst/>
                <a:latin typeface="Söhne"/>
              </a:rPr>
              <a:t> code</a:t>
            </a:r>
          </a:p>
          <a:p>
            <a:r>
              <a:rPr lang="en-US" dirty="0">
                <a:effectLst/>
              </a:rPr>
              <a:t>%.o: %.c </a:t>
            </a:r>
            <a:r>
              <a:rPr lang="en-US" dirty="0">
                <a:solidFill>
                  <a:srgbClr val="DF3079"/>
                </a:solidFill>
                <a:effectLst/>
              </a:rPr>
              <a:t>$(CC)</a:t>
            </a:r>
            <a:r>
              <a:rPr lang="en-US" dirty="0">
                <a:effectLst/>
              </a:rPr>
              <a:t> -c </a:t>
            </a:r>
            <a:r>
              <a:rPr lang="en-US" dirty="0">
                <a:solidFill>
                  <a:srgbClr val="DF3079"/>
                </a:solidFill>
                <a:effectLst/>
              </a:rPr>
              <a:t>$(CFLAGS)</a:t>
            </a:r>
            <a:r>
              <a:rPr lang="en-US" dirty="0">
                <a:effectLst/>
              </a:rPr>
              <a:t> </a:t>
            </a:r>
            <a:r>
              <a:rPr lang="en-US" dirty="0">
                <a:solidFill>
                  <a:srgbClr val="DF3079"/>
                </a:solidFill>
                <a:effectLst/>
              </a:rPr>
              <a:t>$&lt;</a:t>
            </a:r>
            <a:r>
              <a:rPr lang="en-US" dirty="0">
                <a:effectLst/>
              </a:rPr>
              <a:t> -o </a:t>
            </a:r>
            <a:r>
              <a:rPr lang="en-US" dirty="0">
                <a:solidFill>
                  <a:srgbClr val="DF3079"/>
                </a:solidFill>
                <a:effectLst/>
              </a:rPr>
              <a:t>$@</a:t>
            </a:r>
            <a:r>
              <a:rPr lang="en-US" dirty="0">
                <a:effectLst/>
              </a:rPr>
              <a:t> </a:t>
            </a:r>
          </a:p>
          <a:p>
            <a:pPr algn="l"/>
            <a:r>
              <a:rPr lang="en-US" b="0" i="0" dirty="0">
                <a:solidFill>
                  <a:srgbClr val="0D0D0D"/>
                </a:solidFill>
                <a:effectLst/>
                <a:latin typeface="Söhne"/>
              </a:rPr>
              <a:t>When make myprog1.o is executed, make will use the explicit rule for myprog1.o instead of the pattern rule because explicit rules have higher precedence over pattern rules. So, it will compile myprog1.c with the command </a:t>
            </a:r>
            <a:r>
              <a:rPr lang="en-US" b="0" i="0" dirty="0" err="1">
                <a:solidFill>
                  <a:srgbClr val="0D0D0D"/>
                </a:solidFill>
                <a:effectLst/>
                <a:latin typeface="Söhne"/>
              </a:rPr>
              <a:t>gcc</a:t>
            </a:r>
            <a:r>
              <a:rPr lang="en-US" b="0" i="0" dirty="0">
                <a:solidFill>
                  <a:srgbClr val="0D0D0D"/>
                </a:solidFill>
                <a:effectLst/>
                <a:latin typeface="Söhne"/>
              </a:rPr>
              <a:t> -c myprog1.c and then execute echo "I am target rule".</a:t>
            </a:r>
          </a:p>
          <a:p>
            <a:pPr algn="l"/>
            <a:endParaRPr lang="en-US" b="0" i="0" dirty="0">
              <a:solidFill>
                <a:srgbClr val="0D0D0D"/>
              </a:solidFill>
              <a:effectLst/>
              <a:latin typeface="Söhne"/>
            </a:endParaRPr>
          </a:p>
          <a:p>
            <a:pPr algn="l"/>
            <a:r>
              <a:rPr lang="en-US" b="1" i="0" dirty="0">
                <a:solidFill>
                  <a:srgbClr val="0D0D0D"/>
                </a:solidFill>
                <a:effectLst/>
                <a:latin typeface="Söhne"/>
              </a:rPr>
              <a:t>What happens when myprog2.o also depends on </a:t>
            </a:r>
            <a:r>
              <a:rPr lang="en-US" b="1" i="0" dirty="0" err="1">
                <a:solidFill>
                  <a:srgbClr val="0D0D0D"/>
                </a:solidFill>
                <a:effectLst/>
                <a:latin typeface="Söhne"/>
              </a:rPr>
              <a:t>myprog.h</a:t>
            </a:r>
            <a:r>
              <a:rPr lang="en-US" b="1" i="0" dirty="0">
                <a:solidFill>
                  <a:srgbClr val="0D0D0D"/>
                </a:solidFill>
                <a:effectLst/>
                <a:latin typeface="Söhne"/>
              </a:rPr>
              <a:t>?</a:t>
            </a:r>
            <a:r>
              <a:rPr lang="en-US" b="0" i="0" dirty="0">
                <a:solidFill>
                  <a:srgbClr val="0D0D0D"/>
                </a:solidFill>
                <a:effectLst/>
                <a:latin typeface="Söhne"/>
              </a:rPr>
              <a:t> If you want </a:t>
            </a:r>
            <a:r>
              <a:rPr lang="en-US" dirty="0"/>
              <a:t>myprog2.o</a:t>
            </a:r>
            <a:r>
              <a:rPr lang="en-US" b="0" i="0" dirty="0">
                <a:solidFill>
                  <a:srgbClr val="0D0D0D"/>
                </a:solidFill>
                <a:effectLst/>
                <a:latin typeface="Söhne"/>
              </a:rPr>
              <a:t> to depend on </a:t>
            </a:r>
            <a:r>
              <a:rPr lang="en-US" dirty="0" err="1"/>
              <a:t>myprog.h</a:t>
            </a:r>
            <a:r>
              <a:rPr lang="en-US" b="0" i="0" dirty="0">
                <a:solidFill>
                  <a:srgbClr val="0D0D0D"/>
                </a:solidFill>
                <a:effectLst/>
                <a:latin typeface="Söhne"/>
              </a:rPr>
              <a:t>, you need to add an explicit rule for </a:t>
            </a:r>
            <a:r>
              <a:rPr lang="en-US" dirty="0"/>
              <a:t>myprog2.o</a:t>
            </a:r>
            <a:r>
              <a:rPr lang="en-US" b="0" i="0" dirty="0">
                <a:solidFill>
                  <a:srgbClr val="0D0D0D"/>
                </a:solidFill>
                <a:effectLst/>
                <a:latin typeface="Söhne"/>
              </a:rPr>
              <a:t>, similar to </a:t>
            </a:r>
            <a:r>
              <a:rPr lang="en-US" dirty="0"/>
              <a:t>myprog1.o</a:t>
            </a:r>
            <a:r>
              <a:rPr lang="en-US" b="0" i="0" dirty="0">
                <a:solidFill>
                  <a:srgbClr val="0D0D0D"/>
                </a:solidFill>
                <a:effectLst/>
                <a:latin typeface="Söhne"/>
              </a:rPr>
              <a:t>, or simply add </a:t>
            </a:r>
            <a:r>
              <a:rPr lang="en-US" dirty="0" err="1"/>
              <a:t>myprog.h</a:t>
            </a:r>
            <a:r>
              <a:rPr lang="en-US" b="0" i="0" dirty="0">
                <a:solidFill>
                  <a:srgbClr val="0D0D0D"/>
                </a:solidFill>
                <a:effectLst/>
                <a:latin typeface="Söhne"/>
              </a:rPr>
              <a:t> as a dependency in the pattern rule. If you do not modify the </a:t>
            </a:r>
            <a:r>
              <a:rPr lang="en-US" b="0" i="0" dirty="0" err="1">
                <a:solidFill>
                  <a:srgbClr val="0D0D0D"/>
                </a:solidFill>
                <a:effectLst/>
                <a:latin typeface="Söhne"/>
              </a:rPr>
              <a:t>Makefile</a:t>
            </a:r>
            <a:r>
              <a:rPr lang="en-US" b="0" i="0" dirty="0">
                <a:solidFill>
                  <a:srgbClr val="0D0D0D"/>
                </a:solidFill>
                <a:effectLst/>
                <a:latin typeface="Söhne"/>
              </a:rPr>
              <a:t>, </a:t>
            </a:r>
            <a:r>
              <a:rPr lang="en-US" dirty="0"/>
              <a:t>make</a:t>
            </a:r>
            <a:r>
              <a:rPr lang="en-US" b="0" i="0" dirty="0">
                <a:solidFill>
                  <a:srgbClr val="0D0D0D"/>
                </a:solidFill>
                <a:effectLst/>
                <a:latin typeface="Söhne"/>
              </a:rPr>
              <a:t> will not know about the dependency on </a:t>
            </a:r>
            <a:r>
              <a:rPr lang="en-US" dirty="0" err="1"/>
              <a:t>myprog.h</a:t>
            </a:r>
            <a:r>
              <a:rPr lang="en-US" b="0" i="0" dirty="0">
                <a:solidFill>
                  <a:srgbClr val="0D0D0D"/>
                </a:solidFill>
                <a:effectLst/>
                <a:latin typeface="Söhne"/>
              </a:rPr>
              <a:t> for </a:t>
            </a:r>
            <a:r>
              <a:rPr lang="en-US" dirty="0"/>
              <a:t>myprog2.o</a:t>
            </a:r>
            <a:r>
              <a:rPr lang="en-US" b="0" i="0" dirty="0">
                <a:solidFill>
                  <a:srgbClr val="0D0D0D"/>
                </a:solidFill>
                <a:effectLst/>
                <a:latin typeface="Söhne"/>
              </a:rPr>
              <a:t>, and changes to </a:t>
            </a:r>
            <a:r>
              <a:rPr lang="en-US" dirty="0" err="1"/>
              <a:t>myprog.h</a:t>
            </a:r>
            <a:r>
              <a:rPr lang="en-US" b="0" i="0" dirty="0">
                <a:solidFill>
                  <a:srgbClr val="0D0D0D"/>
                </a:solidFill>
                <a:effectLst/>
                <a:latin typeface="Söhne"/>
              </a:rPr>
              <a:t> will not trigger a recompilation of </a:t>
            </a:r>
            <a:r>
              <a:rPr lang="en-US" dirty="0"/>
              <a:t>myprog2.o</a:t>
            </a:r>
            <a:r>
              <a:rPr lang="en-US" b="0" i="0" dirty="0">
                <a:solidFill>
                  <a:srgbClr val="0D0D0D"/>
                </a:solidFill>
                <a:effectLst/>
                <a:latin typeface="Söhne"/>
              </a:rPr>
              <a:t> when running </a:t>
            </a:r>
            <a:r>
              <a:rPr lang="en-US" dirty="0"/>
              <a:t>make myprog2.o</a:t>
            </a:r>
            <a:r>
              <a:rPr lang="en-US" b="0" i="0" dirty="0">
                <a:solidFill>
                  <a:srgbClr val="0D0D0D"/>
                </a:solidFill>
                <a:effectLst/>
                <a:latin typeface="Söhne"/>
              </a:rPr>
              <a:t>.</a:t>
            </a:r>
          </a:p>
          <a:p>
            <a:pPr algn="l"/>
            <a:endParaRPr lang="en-US" b="0" i="0" dirty="0">
              <a:solidFill>
                <a:srgbClr val="0D0D0D"/>
              </a:solidFill>
              <a:effectLst/>
              <a:latin typeface="Söhne"/>
            </a:endParaRPr>
          </a:p>
          <a:p>
            <a:pPr algn="l"/>
            <a:r>
              <a:rPr lang="en-US" b="1" i="0" dirty="0">
                <a:solidFill>
                  <a:srgbClr val="0D0D0D"/>
                </a:solidFill>
                <a:effectLst/>
                <a:latin typeface="Söhne"/>
              </a:rPr>
              <a:t>When multiple rules match the target, explicit rules have higher priority over pattern rules?</a:t>
            </a:r>
            <a:r>
              <a:rPr lang="en-US" b="0" i="0" dirty="0">
                <a:solidFill>
                  <a:srgbClr val="0D0D0D"/>
                </a:solidFill>
                <a:effectLst/>
                <a:latin typeface="Söhne"/>
              </a:rPr>
              <a:t> Yes, explicit rules are always chosen over implicit or pattern rules when there is a match. This means if you have a specific rule written for a target, </a:t>
            </a:r>
            <a:r>
              <a:rPr lang="en-US" dirty="0"/>
              <a:t>make</a:t>
            </a:r>
            <a:r>
              <a:rPr lang="en-US" b="0" i="0" dirty="0">
                <a:solidFill>
                  <a:srgbClr val="0D0D0D"/>
                </a:solidFill>
                <a:effectLst/>
                <a:latin typeface="Söhne"/>
              </a:rPr>
              <a:t> will use that rule rather than a more general pattern rule. In the context of this </a:t>
            </a:r>
            <a:r>
              <a:rPr lang="en-US" b="0" i="0" dirty="0" err="1">
                <a:solidFill>
                  <a:srgbClr val="0D0D0D"/>
                </a:solidFill>
                <a:effectLst/>
                <a:latin typeface="Söhne"/>
              </a:rPr>
              <a:t>Makefile</a:t>
            </a:r>
            <a:r>
              <a:rPr lang="en-US" b="0" i="0" dirty="0">
                <a:solidFill>
                  <a:srgbClr val="0D0D0D"/>
                </a:solidFill>
                <a:effectLst/>
                <a:latin typeface="Söhne"/>
              </a:rPr>
              <a:t>, the explicit rule for </a:t>
            </a:r>
            <a:r>
              <a:rPr lang="en-US" dirty="0"/>
              <a:t>myprog1.o</a:t>
            </a:r>
            <a:r>
              <a:rPr lang="en-US" b="0" i="0" dirty="0">
                <a:solidFill>
                  <a:srgbClr val="0D0D0D"/>
                </a:solidFill>
                <a:effectLst/>
                <a:latin typeface="Söhne"/>
              </a:rPr>
              <a:t> takes precedence over the pattern rule.</a:t>
            </a:r>
          </a:p>
          <a:p>
            <a:endParaRPr lang="en-US" altLang="en-US" dirty="0"/>
          </a:p>
        </p:txBody>
      </p:sp>
      <p:sp>
        <p:nvSpPr>
          <p:cNvPr id="4198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charset="0"/>
              </a:defRPr>
            </a:lvl1pPr>
            <a:lvl2pPr marL="742950" indent="-285750" eaLnBrk="0" hangingPunct="0">
              <a:defRPr sz="2400">
                <a:solidFill>
                  <a:schemeClr val="tx1"/>
                </a:solidFill>
                <a:latin typeface="Times New Roman" charset="0"/>
              </a:defRPr>
            </a:lvl2pPr>
            <a:lvl3pPr marL="1143000" indent="-228600" eaLnBrk="0" hangingPunct="0">
              <a:defRPr sz="2400">
                <a:solidFill>
                  <a:schemeClr val="tx1"/>
                </a:solidFill>
                <a:latin typeface="Times New Roman" charset="0"/>
              </a:defRPr>
            </a:lvl3pPr>
            <a:lvl4pPr marL="1600200" indent="-228600" eaLnBrk="0" hangingPunct="0">
              <a:defRPr sz="2400">
                <a:solidFill>
                  <a:schemeClr val="tx1"/>
                </a:solidFill>
                <a:latin typeface="Times New Roman" charset="0"/>
              </a:defRPr>
            </a:lvl4pPr>
            <a:lvl5pPr marL="2057400" indent="-228600" eaLnBrk="0" hangingPunct="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eaLnBrk="1" hangingPunct="1"/>
            <a:fld id="{11AF8789-4566-450C-9AC1-C484CA1255F3}" type="slidenum">
              <a:rPr lang="en-US" altLang="en-US" sz="1200" smtClean="0"/>
              <a:pPr eaLnBrk="1" hangingPunct="1"/>
              <a:t>15</a:t>
            </a:fld>
            <a:endParaRPr lang="en-US" altLang="en-US" sz="120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701C9849-4521-49AA-B549-7B2D9D1714E3}" type="slidenum">
              <a:rPr lang="en-US" smtClean="0"/>
              <a:pPr>
                <a:defRPr/>
              </a:pPr>
              <a:t>16</a:t>
            </a:fld>
            <a:endParaRPr lang="en-US"/>
          </a:p>
        </p:txBody>
      </p:sp>
    </p:spTree>
    <p:extLst>
      <p:ext uri="{BB962C8B-B14F-4D97-AF65-F5344CB8AC3E}">
        <p14:creationId xmlns:p14="http://schemas.microsoft.com/office/powerpoint/2010/main" val="21339805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n-US" b="0" i="0" dirty="0">
                <a:solidFill>
                  <a:srgbClr val="0D0D0D"/>
                </a:solidFill>
                <a:effectLst/>
                <a:latin typeface="Söhne"/>
              </a:rPr>
              <a:t>a macro is processed during the pre-processing stage of compilation. This is where all preprocessor directives (those lines starting with a </a:t>
            </a:r>
            <a:r>
              <a:rPr lang="en-US" dirty="0"/>
              <a:t>#</a:t>
            </a:r>
            <a:r>
              <a:rPr lang="en-US" b="0" i="0" dirty="0">
                <a:solidFill>
                  <a:srgbClr val="0D0D0D"/>
                </a:solidFill>
                <a:effectLst/>
                <a:latin typeface="Söhne"/>
              </a:rPr>
              <a:t>) are executed before the actual compilation begins. </a:t>
            </a:r>
          </a:p>
          <a:p>
            <a:pPr algn="l">
              <a:buFont typeface="+mj-lt"/>
              <a:buAutoNum type="arabicPeriod"/>
            </a:pPr>
            <a:r>
              <a:rPr lang="en-US" b="1" i="0" dirty="0">
                <a:solidFill>
                  <a:srgbClr val="0D0D0D"/>
                </a:solidFill>
                <a:effectLst/>
                <a:latin typeface="Söhne"/>
              </a:rPr>
              <a:t>Using </a:t>
            </a:r>
            <a:r>
              <a:rPr lang="en-US" b="1" i="0" dirty="0" err="1">
                <a:solidFill>
                  <a:srgbClr val="0D0D0D"/>
                </a:solidFill>
                <a:effectLst/>
                <a:latin typeface="Söhne"/>
              </a:rPr>
              <a:t>gcc</a:t>
            </a:r>
            <a:r>
              <a:rPr lang="en-US" b="1" i="0" dirty="0">
                <a:solidFill>
                  <a:srgbClr val="0D0D0D"/>
                </a:solidFill>
                <a:effectLst/>
                <a:latin typeface="Söhne"/>
              </a:rPr>
              <a:t> -E</a:t>
            </a:r>
            <a:r>
              <a:rPr lang="en-US" b="0" i="0" dirty="0">
                <a:solidFill>
                  <a:srgbClr val="0D0D0D"/>
                </a:solidFill>
                <a:effectLst/>
                <a:latin typeface="Söhne"/>
              </a:rPr>
              <a:t>: The -E flag tells GCC to stop after the pre-processing stage. When you execute </a:t>
            </a:r>
            <a:r>
              <a:rPr lang="en-US" b="0" i="0" dirty="0" err="1">
                <a:solidFill>
                  <a:srgbClr val="0D0D0D"/>
                </a:solidFill>
                <a:effectLst/>
                <a:latin typeface="Söhne"/>
              </a:rPr>
              <a:t>gcc</a:t>
            </a:r>
            <a:r>
              <a:rPr lang="en-US" b="0" i="0" dirty="0">
                <a:solidFill>
                  <a:srgbClr val="0D0D0D"/>
                </a:solidFill>
                <a:effectLst/>
                <a:latin typeface="Söhne"/>
              </a:rPr>
              <a:t> -E example1a.c, GCC will process all preprocessor directives, including macro expansions, and output the result to the standard output (typically the console). This will show you the code after all macros have been expanded but before it has been compiled.</a:t>
            </a:r>
          </a:p>
          <a:p>
            <a:pPr algn="l">
              <a:buFont typeface="+mj-lt"/>
              <a:buAutoNum type="arabicPeriod"/>
            </a:pPr>
            <a:r>
              <a:rPr lang="en-US" b="1" i="0" dirty="0">
                <a:solidFill>
                  <a:srgbClr val="0D0D0D"/>
                </a:solidFill>
                <a:effectLst/>
                <a:latin typeface="Söhne"/>
              </a:rPr>
              <a:t>Using </a:t>
            </a:r>
            <a:r>
              <a:rPr lang="en-US" b="1" i="0" dirty="0" err="1">
                <a:solidFill>
                  <a:srgbClr val="0D0D0D"/>
                </a:solidFill>
                <a:effectLst/>
                <a:latin typeface="Söhne"/>
              </a:rPr>
              <a:t>cpp</a:t>
            </a:r>
            <a:r>
              <a:rPr lang="en-US" b="0" i="0" dirty="0">
                <a:solidFill>
                  <a:srgbClr val="0D0D0D"/>
                </a:solidFill>
                <a:effectLst/>
                <a:latin typeface="Söhne"/>
              </a:rPr>
              <a:t>: The </a:t>
            </a:r>
            <a:r>
              <a:rPr lang="en-US" b="0" i="0" dirty="0" err="1">
                <a:solidFill>
                  <a:srgbClr val="0D0D0D"/>
                </a:solidFill>
                <a:effectLst/>
                <a:latin typeface="Söhne"/>
              </a:rPr>
              <a:t>cpp</a:t>
            </a:r>
            <a:r>
              <a:rPr lang="en-US" b="0" i="0" dirty="0">
                <a:solidFill>
                  <a:srgbClr val="0D0D0D"/>
                </a:solidFill>
                <a:effectLst/>
                <a:latin typeface="Söhne"/>
              </a:rPr>
              <a:t> command is the C Preprocessor itself and can be used directly. Running </a:t>
            </a:r>
            <a:r>
              <a:rPr lang="en-US" b="0" i="0" dirty="0" err="1">
                <a:solidFill>
                  <a:srgbClr val="0D0D0D"/>
                </a:solidFill>
                <a:effectLst/>
                <a:latin typeface="Söhne"/>
              </a:rPr>
              <a:t>cpp</a:t>
            </a:r>
            <a:r>
              <a:rPr lang="en-US" b="0" i="0" dirty="0">
                <a:solidFill>
                  <a:srgbClr val="0D0D0D"/>
                </a:solidFill>
                <a:effectLst/>
                <a:latin typeface="Söhne"/>
              </a:rPr>
              <a:t> example1a.c will, much like </a:t>
            </a:r>
            <a:r>
              <a:rPr lang="en-US" b="0" i="0" dirty="0" err="1">
                <a:solidFill>
                  <a:srgbClr val="0D0D0D"/>
                </a:solidFill>
                <a:effectLst/>
                <a:latin typeface="Söhne"/>
              </a:rPr>
              <a:t>gcc</a:t>
            </a:r>
            <a:r>
              <a:rPr lang="en-US" b="0" i="0" dirty="0">
                <a:solidFill>
                  <a:srgbClr val="0D0D0D"/>
                </a:solidFill>
                <a:effectLst/>
                <a:latin typeface="Söhne"/>
              </a:rPr>
              <a:t> -E, process the preprocessor directives and output the result. The </a:t>
            </a:r>
            <a:r>
              <a:rPr lang="en-US" b="0" i="0" dirty="0" err="1">
                <a:solidFill>
                  <a:srgbClr val="0D0D0D"/>
                </a:solidFill>
                <a:effectLst/>
                <a:latin typeface="Söhne"/>
              </a:rPr>
              <a:t>cpp</a:t>
            </a:r>
            <a:r>
              <a:rPr lang="en-US" b="0" i="0" dirty="0">
                <a:solidFill>
                  <a:srgbClr val="0D0D0D"/>
                </a:solidFill>
                <a:effectLst/>
                <a:latin typeface="Söhne"/>
              </a:rPr>
              <a:t> command is actually invoked by </a:t>
            </a:r>
            <a:r>
              <a:rPr lang="en-US" b="0" i="0" dirty="0" err="1">
                <a:solidFill>
                  <a:srgbClr val="0D0D0D"/>
                </a:solidFill>
                <a:effectLst/>
                <a:latin typeface="Söhne"/>
              </a:rPr>
              <a:t>gcc</a:t>
            </a:r>
            <a:r>
              <a:rPr lang="en-US" b="0" i="0" dirty="0">
                <a:solidFill>
                  <a:srgbClr val="0D0D0D"/>
                </a:solidFill>
                <a:effectLst/>
                <a:latin typeface="Söhne"/>
              </a:rPr>
              <a:t> during the preprocessing phase when you compile a program.</a:t>
            </a:r>
          </a:p>
          <a:p>
            <a:endParaRPr lang="en-US" dirty="0"/>
          </a:p>
        </p:txBody>
      </p:sp>
      <p:sp>
        <p:nvSpPr>
          <p:cNvPr id="4" name="Slide Number Placeholder 3"/>
          <p:cNvSpPr>
            <a:spLocks noGrp="1"/>
          </p:cNvSpPr>
          <p:nvPr>
            <p:ph type="sldNum" sz="quarter" idx="5"/>
          </p:nvPr>
        </p:nvSpPr>
        <p:spPr/>
        <p:txBody>
          <a:bodyPr/>
          <a:lstStyle/>
          <a:p>
            <a:pPr>
              <a:defRPr/>
            </a:pPr>
            <a:fld id="{701C9849-4521-49AA-B549-7B2D9D1714E3}" type="slidenum">
              <a:rPr lang="en-US" smtClean="0"/>
              <a:pPr>
                <a:defRPr/>
              </a:pPr>
              <a:t>18</a:t>
            </a:fld>
            <a:endParaRPr lang="en-US"/>
          </a:p>
        </p:txBody>
      </p:sp>
    </p:spTree>
    <p:extLst>
      <p:ext uri="{BB962C8B-B14F-4D97-AF65-F5344CB8AC3E}">
        <p14:creationId xmlns:p14="http://schemas.microsoft.com/office/powerpoint/2010/main" val="16909404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701C9849-4521-49AA-B549-7B2D9D1714E3}" type="slidenum">
              <a:rPr lang="en-US" smtClean="0"/>
              <a:pPr>
                <a:defRPr/>
              </a:pPr>
              <a:t>20</a:t>
            </a:fld>
            <a:endParaRPr lang="en-US"/>
          </a:p>
        </p:txBody>
      </p:sp>
    </p:spTree>
    <p:extLst>
      <p:ext uri="{BB962C8B-B14F-4D97-AF65-F5344CB8AC3E}">
        <p14:creationId xmlns:p14="http://schemas.microsoft.com/office/powerpoint/2010/main" val="46619128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701C9849-4521-49AA-B549-7B2D9D1714E3}" type="slidenum">
              <a:rPr lang="en-US" smtClean="0"/>
              <a:pPr>
                <a:defRPr/>
              </a:pPr>
              <a:t>22</a:t>
            </a:fld>
            <a:endParaRPr lang="en-US"/>
          </a:p>
        </p:txBody>
      </p:sp>
    </p:spTree>
    <p:extLst>
      <p:ext uri="{BB962C8B-B14F-4D97-AF65-F5344CB8AC3E}">
        <p14:creationId xmlns:p14="http://schemas.microsoft.com/office/powerpoint/2010/main" val="83757469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50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normAutofit fontScale="85000" lnSpcReduction="20000"/>
          </a:bodyPr>
          <a:lstStyle/>
          <a:p>
            <a:r>
              <a:rPr lang="en-US" b="1" dirty="0">
                <a:effectLst/>
                <a:latin typeface="Helvetica Neue" panose="02000503000000020004" pitchFamily="2" charset="0"/>
              </a:rPr>
              <a:t>When a program is executed, the process that does the exec can pass command-line arguments to the new program. This is part of the normal operation of the UNIX system shells. We have already seen this in many of the examples from earlier chapters. </a:t>
            </a:r>
            <a:endParaRPr lang="en-US" dirty="0">
              <a:effectLst/>
              <a:latin typeface="Helvetica Neue" panose="02000503000000020004" pitchFamily="2" charset="0"/>
            </a:endParaRPr>
          </a:p>
          <a:p>
            <a:r>
              <a:rPr lang="en-US" b="1" dirty="0">
                <a:effectLst/>
                <a:latin typeface="Helvetica Neue" panose="02000503000000020004" pitchFamily="2" charset="0"/>
              </a:rPr>
              <a:t>Example </a:t>
            </a:r>
            <a:endParaRPr lang="en-US" dirty="0">
              <a:effectLst/>
              <a:latin typeface="Helvetica Neue" panose="02000503000000020004" pitchFamily="2" charset="0"/>
            </a:endParaRPr>
          </a:p>
          <a:p>
            <a:r>
              <a:rPr lang="en-US" b="1" dirty="0">
                <a:effectLst/>
                <a:latin typeface="Helvetica Neue" panose="02000503000000020004" pitchFamily="2" charset="0"/>
              </a:rPr>
              <a:t>The program in Figure 7.4 echoes all its command-line arguments to standard output. Note that the normal echo(1) program doesn’t echo the zeroth argument. </a:t>
            </a:r>
            <a:endParaRPr lang="en-US" dirty="0">
              <a:effectLst/>
              <a:latin typeface="Helvetica Neue" panose="02000503000000020004" pitchFamily="2" charset="0"/>
            </a:endParaRPr>
          </a:p>
          <a:p>
            <a:r>
              <a:rPr lang="en-US" dirty="0">
                <a:effectLst/>
                <a:latin typeface="Helvetica Neue" panose="02000503000000020004" pitchFamily="2" charset="0"/>
              </a:rPr>
              <a:t>       #include "</a:t>
            </a:r>
            <a:r>
              <a:rPr lang="en-US" dirty="0" err="1">
                <a:effectLst/>
                <a:latin typeface="Helvetica Neue" panose="02000503000000020004" pitchFamily="2" charset="0"/>
              </a:rPr>
              <a:t>apue.h</a:t>
            </a:r>
            <a:r>
              <a:rPr lang="en-US" dirty="0">
                <a:effectLst/>
                <a:latin typeface="Helvetica Neue" panose="02000503000000020004" pitchFamily="2" charset="0"/>
              </a:rPr>
              <a:t>"</a:t>
            </a:r>
          </a:p>
          <a:p>
            <a:r>
              <a:rPr lang="en-US" dirty="0">
                <a:effectLst/>
                <a:latin typeface="Helvetica Neue" panose="02000503000000020004" pitchFamily="2" charset="0"/>
              </a:rPr>
              <a:t>       int</a:t>
            </a:r>
          </a:p>
          <a:p>
            <a:r>
              <a:rPr lang="en-US" dirty="0">
                <a:effectLst/>
                <a:latin typeface="Helvetica Neue" panose="02000503000000020004" pitchFamily="2" charset="0"/>
              </a:rPr>
              <a:t>       main(int </a:t>
            </a:r>
            <a:r>
              <a:rPr lang="en-US" dirty="0" err="1">
                <a:effectLst/>
                <a:latin typeface="Helvetica Neue" panose="02000503000000020004" pitchFamily="2" charset="0"/>
              </a:rPr>
              <a:t>argc</a:t>
            </a:r>
            <a:r>
              <a:rPr lang="en-US" dirty="0">
                <a:effectLst/>
                <a:latin typeface="Helvetica Neue" panose="02000503000000020004" pitchFamily="2" charset="0"/>
              </a:rPr>
              <a:t>, char *</a:t>
            </a:r>
            <a:r>
              <a:rPr lang="en-US" dirty="0" err="1">
                <a:effectLst/>
                <a:latin typeface="Helvetica Neue" panose="02000503000000020004" pitchFamily="2" charset="0"/>
              </a:rPr>
              <a:t>argv</a:t>
            </a:r>
            <a:r>
              <a:rPr lang="en-US" dirty="0">
                <a:effectLst/>
                <a:latin typeface="Helvetica Neue" panose="02000503000000020004" pitchFamily="2" charset="0"/>
              </a:rPr>
              <a:t>[])</a:t>
            </a:r>
          </a:p>
          <a:p>
            <a:r>
              <a:rPr lang="en-US" dirty="0">
                <a:effectLst/>
                <a:latin typeface="Helvetica Neue" panose="02000503000000020004" pitchFamily="2" charset="0"/>
              </a:rPr>
              <a:t>       {</a:t>
            </a:r>
          </a:p>
          <a:p>
            <a:pPr lvl="1"/>
            <a:r>
              <a:rPr lang="en-US" dirty="0">
                <a:effectLst/>
                <a:latin typeface="Helvetica Neue" panose="02000503000000020004" pitchFamily="2" charset="0"/>
              </a:rPr>
              <a:t>int </a:t>
            </a:r>
            <a:r>
              <a:rPr lang="en-US" dirty="0" err="1">
                <a:effectLst/>
                <a:latin typeface="Helvetica Neue" panose="02000503000000020004" pitchFamily="2" charset="0"/>
              </a:rPr>
              <a:t>i</a:t>
            </a:r>
            <a:r>
              <a:rPr lang="en-US" dirty="0">
                <a:effectLst/>
                <a:latin typeface="Helvetica Neue" panose="02000503000000020004" pitchFamily="2" charset="0"/>
              </a:rPr>
              <a:t>; </a:t>
            </a:r>
          </a:p>
          <a:p>
            <a:pPr marL="457200" marR="0" lvl="1" indent="0" algn="l" defTabSz="914400" rtl="0" eaLnBrk="0" fontAlgn="base" latinLnBrk="0" hangingPunct="0">
              <a:lnSpc>
                <a:spcPct val="100000"/>
              </a:lnSpc>
              <a:spcBef>
                <a:spcPct val="30000"/>
              </a:spcBef>
              <a:spcAft>
                <a:spcPct val="0"/>
              </a:spcAft>
              <a:buClrTx/>
              <a:buSzTx/>
              <a:buFontTx/>
              <a:buNone/>
              <a:tabLst/>
              <a:defRPr/>
            </a:pPr>
            <a:r>
              <a:rPr lang="en-US" sz="1800" dirty="0">
                <a:effectLst/>
                <a:latin typeface="Courier" panose="02070309020205020404" pitchFamily="49" charset="0"/>
              </a:rPr>
              <a:t>for (</a:t>
            </a:r>
            <a:r>
              <a:rPr lang="en-US" sz="1800" dirty="0" err="1">
                <a:effectLst/>
                <a:latin typeface="Courier" panose="02070309020205020404" pitchFamily="49" charset="0"/>
              </a:rPr>
              <a:t>i</a:t>
            </a:r>
            <a:r>
              <a:rPr lang="en-US" sz="1800" dirty="0">
                <a:effectLst/>
                <a:latin typeface="Courier" panose="02070309020205020404" pitchFamily="49" charset="0"/>
              </a:rPr>
              <a:t> = 0; </a:t>
            </a:r>
            <a:r>
              <a:rPr lang="en-US" sz="1800" dirty="0" err="1">
                <a:effectLst/>
                <a:latin typeface="Courier" panose="02070309020205020404" pitchFamily="49" charset="0"/>
              </a:rPr>
              <a:t>i</a:t>
            </a:r>
            <a:r>
              <a:rPr lang="en-US" sz="1800" dirty="0">
                <a:effectLst/>
                <a:latin typeface="Courier" panose="02070309020205020404" pitchFamily="49" charset="0"/>
              </a:rPr>
              <a:t> &lt; </a:t>
            </a:r>
            <a:r>
              <a:rPr lang="en-US" sz="1800" dirty="0" err="1">
                <a:effectLst/>
                <a:latin typeface="Courier" panose="02070309020205020404" pitchFamily="49" charset="0"/>
              </a:rPr>
              <a:t>argc</a:t>
            </a:r>
            <a:r>
              <a:rPr lang="en-US" sz="1800" dirty="0">
                <a:effectLst/>
                <a:latin typeface="Courier" panose="02070309020205020404" pitchFamily="49" charset="0"/>
              </a:rPr>
              <a:t>; </a:t>
            </a:r>
            <a:r>
              <a:rPr lang="en-US" sz="1800" dirty="0" err="1">
                <a:effectLst/>
                <a:latin typeface="Courier" panose="02070309020205020404" pitchFamily="49" charset="0"/>
              </a:rPr>
              <a:t>i</a:t>
            </a:r>
            <a:r>
              <a:rPr lang="en-US" sz="1800" dirty="0">
                <a:effectLst/>
                <a:latin typeface="Courier" panose="02070309020205020404" pitchFamily="49" charset="0"/>
              </a:rPr>
              <a:t>++) </a:t>
            </a:r>
            <a:r>
              <a:rPr lang="en-US" sz="1800" dirty="0" err="1">
                <a:effectLst/>
                <a:latin typeface="Courier" panose="02070309020205020404" pitchFamily="49" charset="0"/>
              </a:rPr>
              <a:t>printf</a:t>
            </a:r>
            <a:r>
              <a:rPr lang="en-US" sz="1800" dirty="0">
                <a:effectLst/>
                <a:latin typeface="Courier" panose="02070309020205020404" pitchFamily="49" charset="0"/>
              </a:rPr>
              <a:t>("</a:t>
            </a:r>
            <a:r>
              <a:rPr lang="en-US" sz="1800" dirty="0" err="1">
                <a:effectLst/>
                <a:latin typeface="Courier" panose="02070309020205020404" pitchFamily="49" charset="0"/>
              </a:rPr>
              <a:t>argv</a:t>
            </a:r>
            <a:r>
              <a:rPr lang="en-US" sz="1800" dirty="0">
                <a:effectLst/>
                <a:latin typeface="Courier" panose="02070309020205020404" pitchFamily="49" charset="0"/>
              </a:rPr>
              <a:t>[%d]: %s\n", </a:t>
            </a:r>
            <a:r>
              <a:rPr lang="en-US" sz="1800" dirty="0" err="1">
                <a:effectLst/>
                <a:latin typeface="Courier" panose="02070309020205020404" pitchFamily="49" charset="0"/>
              </a:rPr>
              <a:t>i</a:t>
            </a:r>
            <a:r>
              <a:rPr lang="en-US" sz="1800" dirty="0">
                <a:effectLst/>
                <a:latin typeface="Courier" panose="02070309020205020404" pitchFamily="49" charset="0"/>
              </a:rPr>
              <a:t>, </a:t>
            </a:r>
            <a:r>
              <a:rPr lang="en-US" sz="1800" dirty="0" err="1">
                <a:effectLst/>
                <a:latin typeface="Courier" panose="02070309020205020404" pitchFamily="49" charset="0"/>
              </a:rPr>
              <a:t>argv</a:t>
            </a:r>
            <a:r>
              <a:rPr lang="en-US" sz="1800" dirty="0">
                <a:effectLst/>
                <a:latin typeface="Courier" panose="02070309020205020404" pitchFamily="49" charset="0"/>
              </a:rPr>
              <a:t>[</a:t>
            </a:r>
            <a:r>
              <a:rPr lang="en-US" sz="1800" dirty="0" err="1">
                <a:effectLst/>
                <a:latin typeface="Courier" panose="02070309020205020404" pitchFamily="49" charset="0"/>
              </a:rPr>
              <a:t>i</a:t>
            </a:r>
            <a:r>
              <a:rPr lang="en-US" sz="1800" dirty="0">
                <a:effectLst/>
                <a:latin typeface="Courier" panose="02070309020205020404" pitchFamily="49" charset="0"/>
              </a:rPr>
              <a:t>]); </a:t>
            </a:r>
            <a:r>
              <a:rPr lang="en-US" dirty="0">
                <a:effectLst/>
                <a:latin typeface="Helvetica Neue" panose="02000503000000020004" pitchFamily="2" charset="0"/>
              </a:rPr>
              <a:t>/* echo all command-line </a:t>
            </a:r>
            <a:r>
              <a:rPr lang="en-US" dirty="0" err="1">
                <a:effectLst/>
                <a:latin typeface="Helvetica Neue" panose="02000503000000020004" pitchFamily="2" charset="0"/>
              </a:rPr>
              <a:t>args</a:t>
            </a:r>
            <a:r>
              <a:rPr lang="en-US" dirty="0">
                <a:effectLst/>
                <a:latin typeface="Helvetica Neue" panose="02000503000000020004" pitchFamily="2" charset="0"/>
              </a:rPr>
              <a:t> */</a:t>
            </a:r>
            <a:endParaRPr lang="en-US" dirty="0"/>
          </a:p>
          <a:p>
            <a:pPr lvl="1"/>
            <a:r>
              <a:rPr lang="en-US" sz="1800" dirty="0">
                <a:effectLst/>
                <a:latin typeface="Courier" panose="02070309020205020404" pitchFamily="49" charset="0"/>
              </a:rPr>
              <a:t>exit(0); </a:t>
            </a:r>
            <a:endParaRPr lang="en-US" sz="1800" dirty="0">
              <a:effectLst/>
              <a:latin typeface="+mn-lt"/>
            </a:endParaRPr>
          </a:p>
          <a:p>
            <a:pPr lvl="1"/>
            <a:r>
              <a:rPr lang="en-US" dirty="0">
                <a:effectLst/>
                <a:latin typeface="Helvetica Neue" panose="02000503000000020004" pitchFamily="2" charset="0"/>
              </a:rPr>
              <a:t>}</a:t>
            </a:r>
          </a:p>
          <a:p>
            <a:r>
              <a:rPr lang="en-US" b="1" dirty="0">
                <a:effectLst/>
                <a:latin typeface="Helvetica Neue" panose="02000503000000020004" pitchFamily="2" charset="0"/>
              </a:rPr>
              <a:t>Figure 7.4 </a:t>
            </a:r>
            <a:r>
              <a:rPr lang="en-US" dirty="0">
                <a:effectLst/>
                <a:latin typeface="Helvetica Neue" panose="02000503000000020004" pitchFamily="2" charset="0"/>
              </a:rPr>
              <a:t>Echo all command-line arguments to standard output </a:t>
            </a:r>
            <a:r>
              <a:rPr lang="en-US" b="1" dirty="0">
                <a:effectLst/>
                <a:latin typeface="Helvetica Neue" panose="02000503000000020004" pitchFamily="2" charset="0"/>
              </a:rPr>
              <a:t>If we compile this program and name the executable </a:t>
            </a:r>
            <a:r>
              <a:rPr lang="en-US" b="1" dirty="0" err="1">
                <a:effectLst/>
                <a:latin typeface="Helvetica Neue" panose="02000503000000020004" pitchFamily="2" charset="0"/>
              </a:rPr>
              <a:t>echoarg</a:t>
            </a:r>
            <a:r>
              <a:rPr lang="en-US" b="1" dirty="0">
                <a:effectLst/>
                <a:latin typeface="Helvetica Neue" panose="02000503000000020004" pitchFamily="2" charset="0"/>
              </a:rPr>
              <a:t>, we have </a:t>
            </a:r>
            <a:endParaRPr lang="en-US" dirty="0">
              <a:effectLst/>
              <a:latin typeface="Helvetica Neue" panose="02000503000000020004" pitchFamily="2" charset="0"/>
            </a:endParaRPr>
          </a:p>
          <a:p>
            <a:r>
              <a:rPr lang="en-US" dirty="0">
                <a:effectLst/>
                <a:latin typeface="Helvetica Neue" panose="02000503000000020004" pitchFamily="2" charset="0"/>
              </a:rPr>
              <a:t>$ </a:t>
            </a:r>
            <a:r>
              <a:rPr lang="en-US" b="1" dirty="0">
                <a:effectLst/>
                <a:latin typeface="Helvetica Neue" panose="02000503000000020004" pitchFamily="2" charset="0"/>
              </a:rPr>
              <a:t>./</a:t>
            </a:r>
            <a:r>
              <a:rPr lang="en-US" b="1" dirty="0" err="1">
                <a:effectLst/>
                <a:latin typeface="Helvetica Neue" panose="02000503000000020004" pitchFamily="2" charset="0"/>
              </a:rPr>
              <a:t>echoarg</a:t>
            </a:r>
            <a:r>
              <a:rPr lang="en-US" b="1" dirty="0">
                <a:effectLst/>
                <a:latin typeface="Helvetica Neue" panose="02000503000000020004" pitchFamily="2" charset="0"/>
              </a:rPr>
              <a:t> arg1 TEST foo </a:t>
            </a:r>
          </a:p>
          <a:p>
            <a:r>
              <a:rPr lang="en-US" dirty="0" err="1">
                <a:effectLst/>
                <a:latin typeface="Helvetica Neue" panose="02000503000000020004" pitchFamily="2" charset="0"/>
              </a:rPr>
              <a:t>argv</a:t>
            </a:r>
            <a:r>
              <a:rPr lang="en-US" dirty="0">
                <a:effectLst/>
                <a:latin typeface="Helvetica Neue" panose="02000503000000020004" pitchFamily="2" charset="0"/>
              </a:rPr>
              <a:t>[0]: ./</a:t>
            </a:r>
            <a:r>
              <a:rPr lang="en-US" dirty="0" err="1">
                <a:effectLst/>
                <a:latin typeface="Helvetica Neue" panose="02000503000000020004" pitchFamily="2" charset="0"/>
              </a:rPr>
              <a:t>echoarg</a:t>
            </a:r>
            <a:r>
              <a:rPr lang="en-US" dirty="0">
                <a:effectLst/>
                <a:latin typeface="Helvetica Neue" panose="02000503000000020004" pitchFamily="2" charset="0"/>
              </a:rPr>
              <a:t> </a:t>
            </a:r>
          </a:p>
          <a:p>
            <a:r>
              <a:rPr lang="en-US" dirty="0" err="1">
                <a:effectLst/>
                <a:latin typeface="Helvetica Neue" panose="02000503000000020004" pitchFamily="2" charset="0"/>
              </a:rPr>
              <a:t>argv</a:t>
            </a:r>
            <a:r>
              <a:rPr lang="en-US" dirty="0">
                <a:effectLst/>
                <a:latin typeface="Helvetica Neue" panose="02000503000000020004" pitchFamily="2" charset="0"/>
              </a:rPr>
              <a:t>[1]: arg1</a:t>
            </a:r>
            <a:br>
              <a:rPr lang="en-US" dirty="0">
                <a:effectLst/>
                <a:latin typeface="Helvetica Neue" panose="02000503000000020004" pitchFamily="2" charset="0"/>
              </a:rPr>
            </a:br>
            <a:r>
              <a:rPr lang="en-US" dirty="0" err="1">
                <a:effectLst/>
                <a:latin typeface="Helvetica Neue" panose="02000503000000020004" pitchFamily="2" charset="0"/>
              </a:rPr>
              <a:t>argv</a:t>
            </a:r>
            <a:r>
              <a:rPr lang="en-US" dirty="0">
                <a:effectLst/>
                <a:latin typeface="Helvetica Neue" panose="02000503000000020004" pitchFamily="2" charset="0"/>
              </a:rPr>
              <a:t>[2]: TEST </a:t>
            </a:r>
          </a:p>
          <a:p>
            <a:r>
              <a:rPr lang="en-US" dirty="0" err="1">
                <a:effectLst/>
                <a:latin typeface="Helvetica Neue" panose="02000503000000020004" pitchFamily="2" charset="0"/>
              </a:rPr>
              <a:t>argv</a:t>
            </a:r>
            <a:r>
              <a:rPr lang="en-US" dirty="0">
                <a:effectLst/>
                <a:latin typeface="Helvetica Neue" panose="02000503000000020004" pitchFamily="2" charset="0"/>
              </a:rPr>
              <a:t>[3]: foo</a:t>
            </a:r>
            <a:br>
              <a:rPr lang="en-US" dirty="0">
                <a:effectLst/>
                <a:latin typeface="Helvetica Neue" panose="02000503000000020004" pitchFamily="2" charset="0"/>
              </a:rPr>
            </a:br>
            <a:r>
              <a:rPr lang="en-US" b="1" dirty="0">
                <a:effectLst/>
                <a:latin typeface="Helvetica Neue" panose="02000503000000020004" pitchFamily="2" charset="0"/>
              </a:rPr>
              <a:t>We are guaranteed by both ISO C and POSIX.1 that </a:t>
            </a:r>
            <a:r>
              <a:rPr lang="en-US" b="1" dirty="0" err="1">
                <a:effectLst/>
                <a:latin typeface="Helvetica Neue" panose="02000503000000020004" pitchFamily="2" charset="0"/>
              </a:rPr>
              <a:t>argv</a:t>
            </a:r>
            <a:r>
              <a:rPr lang="en-US" b="1" dirty="0">
                <a:effectLst/>
                <a:latin typeface="Helvetica Neue" panose="02000503000000020004" pitchFamily="2" charset="0"/>
              </a:rPr>
              <a:t>[</a:t>
            </a:r>
            <a:r>
              <a:rPr lang="en-US" b="1" dirty="0" err="1">
                <a:effectLst/>
                <a:latin typeface="Helvetica Neue" panose="02000503000000020004" pitchFamily="2" charset="0"/>
              </a:rPr>
              <a:t>argc</a:t>
            </a:r>
            <a:r>
              <a:rPr lang="en-US" b="1" dirty="0">
                <a:effectLst/>
                <a:latin typeface="Helvetica Neue" panose="02000503000000020004" pitchFamily="2" charset="0"/>
              </a:rPr>
              <a:t>] is a null pointer. This </a:t>
            </a:r>
            <a:endParaRPr lang="en-US" dirty="0">
              <a:effectLst/>
              <a:latin typeface="Helvetica Neue" panose="02000503000000020004" pitchFamily="2" charset="0"/>
            </a:endParaRPr>
          </a:p>
          <a:p>
            <a:r>
              <a:rPr lang="en-US" b="1" dirty="0">
                <a:effectLst/>
                <a:latin typeface="Helvetica Neue" panose="02000503000000020004" pitchFamily="2" charset="0"/>
              </a:rPr>
              <a:t>lets us alternatively code the argument-processing loop as </a:t>
            </a:r>
            <a:endParaRPr lang="en-US" dirty="0">
              <a:effectLst/>
              <a:latin typeface="Helvetica Neue" panose="02000503000000020004" pitchFamily="2" charset="0"/>
            </a:endParaRPr>
          </a:p>
          <a:p>
            <a:r>
              <a:rPr lang="en-US" dirty="0">
                <a:effectLst/>
                <a:latin typeface="Helvetica Neue" panose="02000503000000020004" pitchFamily="2" charset="0"/>
              </a:rPr>
              <a:t>          for (</a:t>
            </a:r>
            <a:r>
              <a:rPr lang="en-US" dirty="0" err="1">
                <a:effectLst/>
                <a:latin typeface="Helvetica Neue" panose="02000503000000020004" pitchFamily="2" charset="0"/>
              </a:rPr>
              <a:t>i</a:t>
            </a:r>
            <a:r>
              <a:rPr lang="en-US" dirty="0">
                <a:effectLst/>
                <a:latin typeface="Helvetica Neue" panose="02000503000000020004" pitchFamily="2" charset="0"/>
              </a:rPr>
              <a:t> = 0; </a:t>
            </a:r>
            <a:r>
              <a:rPr lang="en-US" dirty="0" err="1">
                <a:effectLst/>
                <a:latin typeface="Helvetica Neue" panose="02000503000000020004" pitchFamily="2" charset="0"/>
              </a:rPr>
              <a:t>argv</a:t>
            </a:r>
            <a:r>
              <a:rPr lang="en-US" dirty="0">
                <a:effectLst/>
                <a:latin typeface="Helvetica Neue" panose="02000503000000020004" pitchFamily="2" charset="0"/>
              </a:rPr>
              <a:t>[</a:t>
            </a:r>
            <a:r>
              <a:rPr lang="en-US" dirty="0" err="1">
                <a:effectLst/>
                <a:latin typeface="Helvetica Neue" panose="02000503000000020004" pitchFamily="2" charset="0"/>
              </a:rPr>
              <a:t>i</a:t>
            </a:r>
            <a:r>
              <a:rPr lang="en-US" dirty="0">
                <a:effectLst/>
                <a:latin typeface="Helvetica Neue" panose="02000503000000020004" pitchFamily="2" charset="0"/>
              </a:rPr>
              <a:t>] != NULL; </a:t>
            </a:r>
            <a:r>
              <a:rPr lang="en-US" dirty="0" err="1">
                <a:effectLst/>
                <a:latin typeface="Helvetica Neue" panose="02000503000000020004" pitchFamily="2" charset="0"/>
              </a:rPr>
              <a:t>i</a:t>
            </a:r>
            <a:r>
              <a:rPr lang="en-US" dirty="0">
                <a:effectLst/>
                <a:latin typeface="Helvetica Neue" panose="02000503000000020004" pitchFamily="2" charset="0"/>
              </a:rPr>
              <a:t>++)</a:t>
            </a:r>
          </a:p>
          <a:p>
            <a:endParaRPr lang="en-US" altLang="en-US" dirty="0"/>
          </a:p>
        </p:txBody>
      </p:sp>
      <p:sp>
        <p:nvSpPr>
          <p:cNvPr id="4506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charset="0"/>
              </a:defRPr>
            </a:lvl1pPr>
            <a:lvl2pPr marL="742950" indent="-285750" eaLnBrk="0" hangingPunct="0">
              <a:defRPr sz="2400">
                <a:solidFill>
                  <a:schemeClr val="tx1"/>
                </a:solidFill>
                <a:latin typeface="Times New Roman" charset="0"/>
              </a:defRPr>
            </a:lvl2pPr>
            <a:lvl3pPr marL="1143000" indent="-228600" eaLnBrk="0" hangingPunct="0">
              <a:defRPr sz="2400">
                <a:solidFill>
                  <a:schemeClr val="tx1"/>
                </a:solidFill>
                <a:latin typeface="Times New Roman" charset="0"/>
              </a:defRPr>
            </a:lvl3pPr>
            <a:lvl4pPr marL="1600200" indent="-228600" eaLnBrk="0" hangingPunct="0">
              <a:defRPr sz="2400">
                <a:solidFill>
                  <a:schemeClr val="tx1"/>
                </a:solidFill>
                <a:latin typeface="Times New Roman" charset="0"/>
              </a:defRPr>
            </a:lvl4pPr>
            <a:lvl5pPr marL="2057400" indent="-228600" eaLnBrk="0" hangingPunct="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eaLnBrk="1" hangingPunct="1"/>
            <a:fld id="{EDFC384D-3AE9-4063-B5DC-BBF0D0F57B52}" type="slidenum">
              <a:rPr lang="en-US" altLang="en-US" sz="1200" smtClean="0"/>
              <a:pPr eaLnBrk="1" hangingPunct="1"/>
              <a:t>23</a:t>
            </a:fld>
            <a:endParaRPr lang="en-US" altLang="en-US" sz="120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Example 0.c</a:t>
            </a:r>
          </a:p>
          <a:p>
            <a:r>
              <a:rPr lang="en-US" dirty="0"/>
              <a:t>#include &lt;</a:t>
            </a:r>
            <a:r>
              <a:rPr lang="en-US" dirty="0" err="1"/>
              <a:t>stdio.h</a:t>
            </a:r>
            <a:r>
              <a:rPr lang="en-US" dirty="0"/>
              <a:t>&gt;</a:t>
            </a:r>
          </a:p>
          <a:p>
            <a:r>
              <a:rPr lang="en-US" dirty="0"/>
              <a:t> #include &lt;</a:t>
            </a:r>
            <a:r>
              <a:rPr lang="en-US" dirty="0" err="1"/>
              <a:t>stdlib.h</a:t>
            </a:r>
            <a:r>
              <a:rPr lang="en-US" dirty="0"/>
              <a:t>&gt; </a:t>
            </a:r>
          </a:p>
          <a:p>
            <a:r>
              <a:rPr lang="en-US" dirty="0"/>
              <a:t>int main() { </a:t>
            </a:r>
          </a:p>
          <a:p>
            <a:r>
              <a:rPr lang="en-US" dirty="0"/>
              <a:t>int </a:t>
            </a:r>
            <a:r>
              <a:rPr lang="en-US" dirty="0" err="1"/>
              <a:t>i</a:t>
            </a:r>
            <a:r>
              <a:rPr lang="en-US" dirty="0"/>
              <a:t>, j; </a:t>
            </a:r>
          </a:p>
          <a:p>
            <a:r>
              <a:rPr lang="en-US" dirty="0"/>
              <a:t>char a, b; </a:t>
            </a:r>
          </a:p>
          <a:p>
            <a:r>
              <a:rPr lang="en-US" dirty="0" err="1"/>
              <a:t>printf</a:t>
            </a:r>
            <a:r>
              <a:rPr lang="en-US" dirty="0"/>
              <a:t>("a = %c, b = %c\n", ({a='</a:t>
            </a:r>
            <a:r>
              <a:rPr lang="en-US" dirty="0" err="1"/>
              <a:t>a';b</a:t>
            </a:r>
            <a:r>
              <a:rPr lang="en-US" dirty="0"/>
              <a:t>='b';}), b); </a:t>
            </a:r>
          </a:p>
          <a:p>
            <a:r>
              <a:rPr lang="en-US" dirty="0"/>
              <a:t>{</a:t>
            </a:r>
          </a:p>
          <a:p>
            <a:r>
              <a:rPr lang="en-US" dirty="0" err="1"/>
              <a:t>typeof</a:t>
            </a:r>
            <a:r>
              <a:rPr lang="en-US" dirty="0"/>
              <a:t>(</a:t>
            </a:r>
            <a:r>
              <a:rPr lang="en-US" dirty="0" err="1"/>
              <a:t>i</a:t>
            </a:r>
            <a:r>
              <a:rPr lang="en-US" dirty="0"/>
              <a:t>) a = b;</a:t>
            </a:r>
          </a:p>
          <a:p>
            <a:r>
              <a:rPr lang="en-US" dirty="0"/>
              <a:t>} </a:t>
            </a:r>
          </a:p>
          <a:p>
            <a:r>
              <a:rPr lang="en-US" dirty="0" err="1"/>
              <a:t>printf</a:t>
            </a:r>
            <a:r>
              <a:rPr lang="en-US" dirty="0"/>
              <a:t>("a = %c, b = %c\n", a, b); </a:t>
            </a:r>
          </a:p>
          <a:p>
            <a:r>
              <a:rPr lang="en-US" dirty="0"/>
              <a:t>exit(1); </a:t>
            </a:r>
          </a:p>
          <a:p>
            <a:r>
              <a:rPr lang="en-US" dirty="0"/>
              <a:t>} </a:t>
            </a:r>
            <a:br>
              <a:rPr lang="en-US" dirty="0"/>
            </a:br>
            <a:endParaRPr lang="en-US" dirty="0"/>
          </a:p>
        </p:txBody>
      </p:sp>
      <p:sp>
        <p:nvSpPr>
          <p:cNvPr id="4" name="Slide Number Placeholder 3"/>
          <p:cNvSpPr>
            <a:spLocks noGrp="1"/>
          </p:cNvSpPr>
          <p:nvPr>
            <p:ph type="sldNum" sz="quarter" idx="5"/>
          </p:nvPr>
        </p:nvSpPr>
        <p:spPr/>
        <p:txBody>
          <a:bodyPr/>
          <a:lstStyle/>
          <a:p>
            <a:pPr>
              <a:defRPr/>
            </a:pPr>
            <a:fld id="{701C9849-4521-49AA-B549-7B2D9D1714E3}" type="slidenum">
              <a:rPr lang="en-US" smtClean="0"/>
              <a:pPr>
                <a:defRPr/>
              </a:pPr>
              <a:t>2</a:t>
            </a:fld>
            <a:endParaRPr lang="en-US"/>
          </a:p>
        </p:txBody>
      </p:sp>
    </p:spTree>
    <p:extLst>
      <p:ext uri="{BB962C8B-B14F-4D97-AF65-F5344CB8AC3E}">
        <p14:creationId xmlns:p14="http://schemas.microsoft.com/office/powerpoint/2010/main" val="152588647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Palatino" pitchFamily="2" charset="77"/>
              </a:rPr>
              <a:t>Each program is also passed an </a:t>
            </a:r>
            <a:r>
              <a:rPr lang="en-US" sz="1800" i="1" dirty="0">
                <a:effectLst/>
                <a:latin typeface="Palatino" pitchFamily="2" charset="77"/>
              </a:rPr>
              <a:t>environment list</a:t>
            </a:r>
            <a:r>
              <a:rPr lang="en-US" sz="1800" dirty="0">
                <a:effectLst/>
                <a:latin typeface="Palatino" pitchFamily="2" charset="77"/>
              </a:rPr>
              <a:t>. Like the argument list, the environment list is an array of character pointers, with each pointer containing the address of a null-terminated C string. The address of the array of pointers is contained in the global variable </a:t>
            </a:r>
            <a:r>
              <a:rPr lang="en-US" sz="1800" dirty="0">
                <a:effectLst/>
                <a:latin typeface="Courier" panose="02070309020205020404" pitchFamily="49" charset="0"/>
              </a:rPr>
              <a:t>environ</a:t>
            </a:r>
            <a:r>
              <a:rPr lang="en-US" sz="1800" dirty="0">
                <a:effectLst/>
                <a:latin typeface="Palatino" pitchFamily="2" charset="77"/>
              </a:rPr>
              <a:t>: </a:t>
            </a:r>
            <a:endParaRPr lang="en-US" dirty="0"/>
          </a:p>
          <a:p>
            <a:r>
              <a:rPr lang="en-US" sz="1800" dirty="0">
                <a:effectLst/>
                <a:latin typeface="Courier" panose="02070309020205020404" pitchFamily="49" charset="0"/>
              </a:rPr>
              <a:t>extern char **environ; </a:t>
            </a:r>
            <a:endParaRPr lang="en-US" dirty="0"/>
          </a:p>
          <a:p>
            <a:endParaRPr lang="en-US" dirty="0"/>
          </a:p>
        </p:txBody>
      </p:sp>
      <p:sp>
        <p:nvSpPr>
          <p:cNvPr id="4" name="Slide Number Placeholder 3"/>
          <p:cNvSpPr>
            <a:spLocks noGrp="1"/>
          </p:cNvSpPr>
          <p:nvPr>
            <p:ph type="sldNum" sz="quarter" idx="10"/>
          </p:nvPr>
        </p:nvSpPr>
        <p:spPr/>
        <p:txBody>
          <a:bodyPr/>
          <a:lstStyle/>
          <a:p>
            <a:pPr>
              <a:defRPr/>
            </a:pPr>
            <a:fld id="{701C9849-4521-49AA-B549-7B2D9D1714E3}" type="slidenum">
              <a:rPr lang="en-US" smtClean="0"/>
              <a:pPr>
                <a:defRPr/>
              </a:pPr>
              <a:t>24</a:t>
            </a:fld>
            <a:endParaRPr lang="en-US"/>
          </a:p>
        </p:txBody>
      </p:sp>
    </p:spTree>
    <p:extLst>
      <p:ext uri="{BB962C8B-B14F-4D97-AF65-F5344CB8AC3E}">
        <p14:creationId xmlns:p14="http://schemas.microsoft.com/office/powerpoint/2010/main" val="377680526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7500" lnSpcReduction="20000"/>
          </a:bodyPr>
          <a:lstStyle/>
          <a:p>
            <a:r>
              <a:rPr lang="en-US" sz="1800" dirty="0">
                <a:effectLst/>
                <a:latin typeface="Palatino" pitchFamily="2" charset="77"/>
              </a:rPr>
              <a:t>For example, if the environment consisted of five strings, it could look like Figure 7.5. Here we explicitly show the null bytes at the end of each string. We’ll call </a:t>
            </a:r>
            <a:r>
              <a:rPr lang="en-US" sz="1800" dirty="0">
                <a:effectLst/>
                <a:latin typeface="Courier" panose="02070309020205020404" pitchFamily="49" charset="0"/>
              </a:rPr>
              <a:t>environ </a:t>
            </a:r>
            <a:r>
              <a:rPr lang="en-US" sz="1800" dirty="0">
                <a:effectLst/>
                <a:latin typeface="Palatino" pitchFamily="2" charset="77"/>
              </a:rPr>
              <a:t>the </a:t>
            </a:r>
            <a:r>
              <a:rPr lang="en-US" sz="1800" i="1" dirty="0">
                <a:effectLst/>
                <a:latin typeface="Palatino" pitchFamily="2" charset="77"/>
              </a:rPr>
              <a:t>environment pointer</a:t>
            </a:r>
            <a:r>
              <a:rPr lang="en-US" sz="1800" dirty="0">
                <a:effectLst/>
                <a:latin typeface="Palatino" pitchFamily="2" charset="77"/>
              </a:rPr>
              <a:t>, the array of pointers the environment list, and the strings they point to the </a:t>
            </a:r>
            <a:r>
              <a:rPr lang="en-US" sz="1800" i="1" dirty="0">
                <a:effectLst/>
                <a:latin typeface="Palatino" pitchFamily="2" charset="77"/>
              </a:rPr>
              <a:t>environment strings</a:t>
            </a:r>
            <a:r>
              <a:rPr lang="en-US" sz="1800" dirty="0">
                <a:effectLst/>
                <a:latin typeface="Palatino" pitchFamily="2" charset="77"/>
              </a:rPr>
              <a:t>. </a:t>
            </a:r>
            <a:endParaRPr lang="en-US" dirty="0"/>
          </a:p>
          <a:p>
            <a:r>
              <a:rPr lang="en-US" sz="1800" dirty="0">
                <a:effectLst/>
                <a:latin typeface="Palatino" pitchFamily="2" charset="77"/>
              </a:rPr>
              <a:t>By convention, the environment consists of </a:t>
            </a:r>
            <a:endParaRPr lang="en-US" dirty="0"/>
          </a:p>
          <a:p>
            <a:r>
              <a:rPr lang="en-US" sz="1800" i="1" dirty="0">
                <a:effectLst/>
                <a:latin typeface="Palatino" pitchFamily="2" charset="77"/>
              </a:rPr>
              <a:t>name</a:t>
            </a:r>
            <a:r>
              <a:rPr lang="en-US" sz="1800" dirty="0">
                <a:effectLst/>
                <a:latin typeface="Courier" panose="02070309020205020404" pitchFamily="49" charset="0"/>
              </a:rPr>
              <a:t>=</a:t>
            </a:r>
            <a:r>
              <a:rPr lang="en-US" sz="1800" i="1" dirty="0">
                <a:effectLst/>
                <a:latin typeface="Palatino" pitchFamily="2" charset="77"/>
              </a:rPr>
              <a:t>value </a:t>
            </a:r>
            <a:endParaRPr lang="en-US" dirty="0"/>
          </a:p>
          <a:p>
            <a:r>
              <a:rPr lang="en-US" sz="1800" dirty="0">
                <a:effectLst/>
                <a:latin typeface="Palatino" pitchFamily="2" charset="77"/>
              </a:rPr>
              <a:t>strings, as shown in Figure 7.5. Most predefined names are entirely uppercase, but this is only a convention. </a:t>
            </a:r>
            <a:endParaRPr lang="en-US" dirty="0"/>
          </a:p>
          <a:p>
            <a:r>
              <a:rPr lang="en-US" sz="1800" dirty="0">
                <a:effectLst/>
                <a:latin typeface="Palatino" pitchFamily="2" charset="77"/>
              </a:rPr>
              <a:t>Historically, most UNIX systems have provided a third argument to the </a:t>
            </a:r>
            <a:r>
              <a:rPr lang="en-US" sz="1800" dirty="0">
                <a:effectLst/>
                <a:latin typeface="Courier" panose="02070309020205020404" pitchFamily="49" charset="0"/>
              </a:rPr>
              <a:t>main </a:t>
            </a:r>
            <a:r>
              <a:rPr lang="en-US" sz="1800" dirty="0">
                <a:effectLst/>
                <a:latin typeface="Palatino" pitchFamily="2" charset="77"/>
              </a:rPr>
              <a:t>function that is the address of the environment list: </a:t>
            </a:r>
            <a:endParaRPr lang="en-US" dirty="0"/>
          </a:p>
          <a:p>
            <a:r>
              <a:rPr lang="en-US" sz="1800" dirty="0">
                <a:effectLst/>
                <a:latin typeface="Courier" panose="02070309020205020404" pitchFamily="49" charset="0"/>
              </a:rPr>
              <a:t>int main(int </a:t>
            </a:r>
            <a:r>
              <a:rPr lang="en-US" sz="1800" i="1" dirty="0" err="1">
                <a:effectLst/>
                <a:latin typeface="Palatino" pitchFamily="2" charset="77"/>
              </a:rPr>
              <a:t>argc</a:t>
            </a:r>
            <a:r>
              <a:rPr lang="en-US" sz="1800" dirty="0">
                <a:effectLst/>
                <a:latin typeface="Courier" panose="02070309020205020404" pitchFamily="49" charset="0"/>
              </a:rPr>
              <a:t>, char *</a:t>
            </a:r>
            <a:r>
              <a:rPr lang="en-US" sz="1800" i="1" dirty="0" err="1">
                <a:effectLst/>
                <a:latin typeface="Palatino" pitchFamily="2" charset="77"/>
              </a:rPr>
              <a:t>argv</a:t>
            </a:r>
            <a:r>
              <a:rPr lang="en-US" sz="1800" dirty="0">
                <a:effectLst/>
                <a:latin typeface="Courier" panose="02070309020205020404" pitchFamily="49" charset="0"/>
              </a:rPr>
              <a:t>[], char *</a:t>
            </a:r>
            <a:r>
              <a:rPr lang="en-US" sz="1800" i="1" dirty="0" err="1">
                <a:effectLst/>
                <a:latin typeface="Palatino" pitchFamily="2" charset="77"/>
              </a:rPr>
              <a:t>envp</a:t>
            </a:r>
            <a:r>
              <a:rPr lang="en-US" sz="1800" dirty="0">
                <a:effectLst/>
                <a:latin typeface="Courier" panose="02070309020205020404" pitchFamily="49" charset="0"/>
              </a:rPr>
              <a:t>[]); </a:t>
            </a:r>
            <a:endParaRPr lang="en-US" dirty="0"/>
          </a:p>
          <a:p>
            <a:r>
              <a:rPr lang="en-US" sz="1800" dirty="0">
                <a:effectLst/>
                <a:latin typeface="Palatino" pitchFamily="2" charset="77"/>
              </a:rPr>
              <a:t>Because ISO C specifies that the </a:t>
            </a:r>
            <a:r>
              <a:rPr lang="en-US" sz="1800" dirty="0">
                <a:effectLst/>
                <a:latin typeface="Courier" panose="02070309020205020404" pitchFamily="49" charset="0"/>
              </a:rPr>
              <a:t>main </a:t>
            </a:r>
            <a:r>
              <a:rPr lang="en-US" sz="1800" dirty="0">
                <a:effectLst/>
                <a:latin typeface="Palatino" pitchFamily="2" charset="77"/>
              </a:rPr>
              <a:t>function be written with two arguments, and because this third argument provides no benefit over the global variable </a:t>
            </a:r>
            <a:r>
              <a:rPr lang="en-US" sz="1800" dirty="0">
                <a:effectLst/>
                <a:latin typeface="Courier" panose="02070309020205020404" pitchFamily="49" charset="0"/>
              </a:rPr>
              <a:t>environ</a:t>
            </a:r>
            <a:r>
              <a:rPr lang="en-US" sz="1800" dirty="0">
                <a:effectLst/>
                <a:latin typeface="Palatino" pitchFamily="2" charset="77"/>
              </a:rPr>
              <a:t>, POSIX.1 specifies that </a:t>
            </a:r>
            <a:r>
              <a:rPr lang="en-US" sz="1800" dirty="0">
                <a:effectLst/>
                <a:latin typeface="Courier" panose="02070309020205020404" pitchFamily="49" charset="0"/>
              </a:rPr>
              <a:t>environ </a:t>
            </a:r>
            <a:r>
              <a:rPr lang="en-US" sz="1800" dirty="0">
                <a:effectLst/>
                <a:latin typeface="Palatino" pitchFamily="2" charset="77"/>
              </a:rPr>
              <a:t>should be used instead of the (possible) third argument. Access to specific environment variables is normally through the </a:t>
            </a:r>
            <a:r>
              <a:rPr lang="en-US" sz="1800" dirty="0" err="1">
                <a:effectLst/>
                <a:latin typeface="Courier" panose="02070309020205020404" pitchFamily="49" charset="0"/>
              </a:rPr>
              <a:t>getenv</a:t>
            </a:r>
            <a:r>
              <a:rPr lang="en-US" sz="1800" dirty="0">
                <a:effectLst/>
                <a:latin typeface="Courier" panose="02070309020205020404" pitchFamily="49" charset="0"/>
              </a:rPr>
              <a:t> </a:t>
            </a:r>
            <a:r>
              <a:rPr lang="en-US" sz="1800" dirty="0">
                <a:effectLst/>
                <a:latin typeface="Palatino" pitchFamily="2" charset="77"/>
              </a:rPr>
              <a:t>and </a:t>
            </a:r>
            <a:r>
              <a:rPr lang="en-US" sz="1800" dirty="0" err="1">
                <a:effectLst/>
                <a:latin typeface="Courier" panose="02070309020205020404" pitchFamily="49" charset="0"/>
              </a:rPr>
              <a:t>putenv</a:t>
            </a:r>
            <a:r>
              <a:rPr lang="en-US" sz="1800" dirty="0">
                <a:effectLst/>
                <a:latin typeface="Courier" panose="02070309020205020404" pitchFamily="49" charset="0"/>
              </a:rPr>
              <a:t> </a:t>
            </a:r>
            <a:r>
              <a:rPr lang="en-US" sz="1800" dirty="0">
                <a:effectLst/>
                <a:latin typeface="Palatino" pitchFamily="2" charset="77"/>
              </a:rPr>
              <a:t>functions.</a:t>
            </a:r>
            <a:endParaRPr lang="en-US" dirty="0"/>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a:p>
          <a:p>
            <a:r>
              <a:rPr lang="en-US" dirty="0"/>
              <a:t>example 6.c</a:t>
            </a:r>
          </a:p>
          <a:p>
            <a:endParaRPr lang="en-US" dirty="0"/>
          </a:p>
          <a:p>
            <a:br>
              <a:rPr lang="en-US" dirty="0">
                <a:effectLst/>
                <a:latin typeface="Helvetica Neue" panose="02000503000000020004" pitchFamily="2" charset="0"/>
              </a:rPr>
            </a:br>
            <a:endParaRPr lang="en-US" dirty="0">
              <a:effectLst/>
              <a:latin typeface="Helvetica Neue" panose="02000503000000020004" pitchFamily="2" charset="0"/>
            </a:endParaRPr>
          </a:p>
          <a:p>
            <a:r>
              <a:rPr lang="en-US" dirty="0">
                <a:effectLst/>
                <a:latin typeface="Helvetica Neue" panose="02000503000000020004" pitchFamily="2" charset="0"/>
              </a:rPr>
              <a:t>#include &lt;</a:t>
            </a:r>
            <a:r>
              <a:rPr lang="en-US" dirty="0" err="1">
                <a:effectLst/>
                <a:latin typeface="Helvetica Neue" panose="02000503000000020004" pitchFamily="2" charset="0"/>
              </a:rPr>
              <a:t>stdio.h</a:t>
            </a:r>
            <a:r>
              <a:rPr lang="en-US" dirty="0">
                <a:effectLst/>
                <a:latin typeface="Helvetica Neue" panose="02000503000000020004" pitchFamily="2" charset="0"/>
              </a:rPr>
              <a:t>&gt;</a:t>
            </a:r>
          </a:p>
          <a:p>
            <a:r>
              <a:rPr lang="en-US" dirty="0">
                <a:effectLst/>
                <a:latin typeface="Helvetica Neue" panose="02000503000000020004" pitchFamily="2" charset="0"/>
              </a:rPr>
              <a:t>extern char **environ;</a:t>
            </a:r>
          </a:p>
          <a:p>
            <a:br>
              <a:rPr lang="en-US" dirty="0">
                <a:effectLst/>
                <a:latin typeface="Helvetica Neue" panose="02000503000000020004" pitchFamily="2" charset="0"/>
              </a:rPr>
            </a:br>
            <a:endParaRPr lang="en-US" dirty="0">
              <a:effectLst/>
              <a:latin typeface="Helvetica Neue" panose="02000503000000020004" pitchFamily="2" charset="0"/>
            </a:endParaRPr>
          </a:p>
          <a:p>
            <a:r>
              <a:rPr lang="en-US" dirty="0">
                <a:effectLst/>
                <a:latin typeface="Helvetica Neue" panose="02000503000000020004" pitchFamily="2" charset="0"/>
              </a:rPr>
              <a:t>int main()</a:t>
            </a:r>
          </a:p>
          <a:p>
            <a:r>
              <a:rPr lang="en-US" dirty="0">
                <a:effectLst/>
                <a:latin typeface="Helvetica Neue" panose="02000503000000020004" pitchFamily="2" charset="0"/>
              </a:rPr>
              <a:t>{</a:t>
            </a:r>
          </a:p>
          <a:p>
            <a:r>
              <a:rPr lang="en-US" dirty="0">
                <a:effectLst/>
                <a:latin typeface="Helvetica Neue" panose="02000503000000020004" pitchFamily="2" charset="0"/>
              </a:rPr>
              <a:t>  int </a:t>
            </a:r>
            <a:r>
              <a:rPr lang="en-US" dirty="0" err="1">
                <a:effectLst/>
                <a:latin typeface="Helvetica Neue" panose="02000503000000020004" pitchFamily="2" charset="0"/>
              </a:rPr>
              <a:t>i</a:t>
            </a:r>
            <a:r>
              <a:rPr lang="en-US" dirty="0">
                <a:effectLst/>
                <a:latin typeface="Helvetica Neue" panose="02000503000000020004" pitchFamily="2" charset="0"/>
              </a:rPr>
              <a:t>;</a:t>
            </a:r>
          </a:p>
          <a:p>
            <a:r>
              <a:rPr lang="en-US" dirty="0">
                <a:effectLst/>
                <a:latin typeface="Helvetica Neue" panose="02000503000000020004" pitchFamily="2" charset="0"/>
              </a:rPr>
              <a:t>  </a:t>
            </a:r>
            <a:r>
              <a:rPr lang="en-US" dirty="0" err="1">
                <a:effectLst/>
                <a:latin typeface="Helvetica Neue" panose="02000503000000020004" pitchFamily="2" charset="0"/>
              </a:rPr>
              <a:t>i</a:t>
            </a:r>
            <a:r>
              <a:rPr lang="en-US" dirty="0">
                <a:effectLst/>
                <a:latin typeface="Helvetica Neue" panose="02000503000000020004" pitchFamily="2" charset="0"/>
              </a:rPr>
              <a:t> = 0;</a:t>
            </a:r>
          </a:p>
          <a:p>
            <a:r>
              <a:rPr lang="en-US" dirty="0">
                <a:effectLst/>
                <a:latin typeface="Helvetica Neue" panose="02000503000000020004" pitchFamily="2" charset="0"/>
              </a:rPr>
              <a:t>  while (environ[</a:t>
            </a:r>
            <a:r>
              <a:rPr lang="en-US" dirty="0" err="1">
                <a:effectLst/>
                <a:latin typeface="Helvetica Neue" panose="02000503000000020004" pitchFamily="2" charset="0"/>
              </a:rPr>
              <a:t>i</a:t>
            </a:r>
            <a:r>
              <a:rPr lang="en-US" dirty="0">
                <a:effectLst/>
                <a:latin typeface="Helvetica Neue" panose="02000503000000020004" pitchFamily="2" charset="0"/>
              </a:rPr>
              <a:t>]) </a:t>
            </a:r>
          </a:p>
          <a:p>
            <a:r>
              <a:rPr lang="en-US" dirty="0">
                <a:effectLst/>
                <a:latin typeface="Helvetica Neue" panose="02000503000000020004" pitchFamily="2" charset="0"/>
              </a:rPr>
              <a:t>    </a:t>
            </a:r>
            <a:r>
              <a:rPr lang="en-US" dirty="0" err="1">
                <a:effectLst/>
                <a:latin typeface="Helvetica Neue" panose="02000503000000020004" pitchFamily="2" charset="0"/>
              </a:rPr>
              <a:t>printf</a:t>
            </a:r>
            <a:r>
              <a:rPr lang="en-US" dirty="0">
                <a:effectLst/>
                <a:latin typeface="Helvetica Neue" panose="02000503000000020004" pitchFamily="2" charset="0"/>
              </a:rPr>
              <a:t>("%s\n", environ[</a:t>
            </a:r>
            <a:r>
              <a:rPr lang="en-US" dirty="0" err="1">
                <a:effectLst/>
                <a:latin typeface="Helvetica Neue" panose="02000503000000020004" pitchFamily="2" charset="0"/>
              </a:rPr>
              <a:t>i</a:t>
            </a:r>
            <a:r>
              <a:rPr lang="en-US" dirty="0">
                <a:effectLst/>
                <a:latin typeface="Helvetica Neue" panose="02000503000000020004" pitchFamily="2" charset="0"/>
              </a:rPr>
              <a:t>++]);</a:t>
            </a:r>
          </a:p>
          <a:p>
            <a:r>
              <a:rPr lang="en-US" dirty="0">
                <a:effectLst/>
                <a:latin typeface="Helvetica Neue" panose="02000503000000020004" pitchFamily="2" charset="0"/>
              </a:rPr>
              <a:t>  return 0;</a:t>
            </a:r>
          </a:p>
          <a:p>
            <a:r>
              <a:rPr lang="en-US" dirty="0">
                <a:effectLst/>
                <a:latin typeface="Helvetica Neue" panose="02000503000000020004" pitchFamily="2" charset="0"/>
              </a:rPr>
              <a:t>}</a:t>
            </a:r>
          </a:p>
          <a:p>
            <a:endParaRPr lang="en-US" dirty="0"/>
          </a:p>
        </p:txBody>
      </p:sp>
      <p:sp>
        <p:nvSpPr>
          <p:cNvPr id="4" name="Slide Number Placeholder 3"/>
          <p:cNvSpPr>
            <a:spLocks noGrp="1"/>
          </p:cNvSpPr>
          <p:nvPr>
            <p:ph type="sldNum" sz="quarter" idx="5"/>
          </p:nvPr>
        </p:nvSpPr>
        <p:spPr/>
        <p:txBody>
          <a:bodyPr/>
          <a:lstStyle/>
          <a:p>
            <a:pPr>
              <a:defRPr/>
            </a:pPr>
            <a:fld id="{701C9849-4521-49AA-B549-7B2D9D1714E3}" type="slidenum">
              <a:rPr lang="en-US" smtClean="0"/>
              <a:pPr>
                <a:defRPr/>
              </a:pPr>
              <a:t>25</a:t>
            </a:fld>
            <a:endParaRPr lang="en-US"/>
          </a:p>
        </p:txBody>
      </p:sp>
    </p:spTree>
    <p:extLst>
      <p:ext uri="{BB962C8B-B14F-4D97-AF65-F5344CB8AC3E}">
        <p14:creationId xmlns:p14="http://schemas.microsoft.com/office/powerpoint/2010/main" val="43340925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608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normAutofit fontScale="47500" lnSpcReduction="20000"/>
          </a:bodyPr>
          <a:lstStyle/>
          <a:p>
            <a:r>
              <a:rPr lang="en-US" altLang="en-US" dirty="0"/>
              <a:t>Example 7.c</a:t>
            </a:r>
          </a:p>
          <a:p>
            <a:endParaRPr lang="en-US" altLang="en-US" dirty="0"/>
          </a:p>
          <a:p>
            <a:r>
              <a:rPr lang="en-US" dirty="0"/>
              <a:t>#include &lt;</a:t>
            </a:r>
            <a:r>
              <a:rPr lang="en-US" dirty="0" err="1"/>
              <a:t>stdlib.h</a:t>
            </a:r>
            <a:r>
              <a:rPr lang="en-US" dirty="0"/>
              <a:t>&gt;</a:t>
            </a:r>
          </a:p>
          <a:p>
            <a:r>
              <a:rPr lang="en-US" dirty="0"/>
              <a:t>#include &lt;</a:t>
            </a:r>
            <a:r>
              <a:rPr lang="en-US" dirty="0" err="1"/>
              <a:t>stdio.h</a:t>
            </a:r>
            <a:r>
              <a:rPr lang="en-US" dirty="0"/>
              <a:t>&gt;</a:t>
            </a:r>
          </a:p>
          <a:p>
            <a:endParaRPr lang="en-US" dirty="0"/>
          </a:p>
          <a:p>
            <a:r>
              <a:rPr lang="en-US" dirty="0"/>
              <a:t>int main()</a:t>
            </a:r>
          </a:p>
          <a:p>
            <a:r>
              <a:rPr lang="en-US" dirty="0"/>
              <a:t>{</a:t>
            </a:r>
          </a:p>
          <a:p>
            <a:r>
              <a:rPr lang="en-US" dirty="0"/>
              <a:t>  char name[100];</a:t>
            </a:r>
          </a:p>
          <a:p>
            <a:r>
              <a:rPr lang="en-US" dirty="0"/>
              <a:t>  char </a:t>
            </a:r>
            <a:r>
              <a:rPr lang="en-US" dirty="0" err="1"/>
              <a:t>buf</a:t>
            </a:r>
            <a:r>
              <a:rPr lang="en-US" dirty="0"/>
              <a:t>[100];</a:t>
            </a:r>
          </a:p>
          <a:p>
            <a:endParaRPr lang="en-US" dirty="0"/>
          </a:p>
          <a:p>
            <a:r>
              <a:rPr lang="en-US" dirty="0"/>
              <a:t>  while (</a:t>
            </a:r>
            <a:r>
              <a:rPr lang="en-US" dirty="0" err="1"/>
              <a:t>fgets</a:t>
            </a:r>
            <a:r>
              <a:rPr lang="en-US" dirty="0"/>
              <a:t>(</a:t>
            </a:r>
            <a:r>
              <a:rPr lang="en-US" dirty="0" err="1"/>
              <a:t>buf</a:t>
            </a:r>
            <a:r>
              <a:rPr lang="en-US" dirty="0"/>
              <a:t>, 100, stdin)) {</a:t>
            </a:r>
          </a:p>
          <a:p>
            <a:r>
              <a:rPr lang="en-US" dirty="0"/>
              <a:t>    </a:t>
            </a:r>
            <a:r>
              <a:rPr lang="en-US" dirty="0" err="1"/>
              <a:t>sscanf</a:t>
            </a:r>
            <a:r>
              <a:rPr lang="en-US" dirty="0"/>
              <a:t>(</a:t>
            </a:r>
            <a:r>
              <a:rPr lang="en-US" dirty="0" err="1"/>
              <a:t>buf</a:t>
            </a:r>
            <a:r>
              <a:rPr lang="en-US" dirty="0"/>
              <a:t>, "%s", name);</a:t>
            </a:r>
          </a:p>
          <a:p>
            <a:r>
              <a:rPr lang="en-US" dirty="0"/>
              <a:t>    </a:t>
            </a:r>
            <a:r>
              <a:rPr lang="en-US" dirty="0" err="1"/>
              <a:t>printf</a:t>
            </a:r>
            <a:r>
              <a:rPr lang="en-US" dirty="0"/>
              <a:t>("%s = %s\n", name, </a:t>
            </a:r>
            <a:r>
              <a:rPr lang="en-US" dirty="0" err="1"/>
              <a:t>getenv</a:t>
            </a:r>
            <a:r>
              <a:rPr lang="en-US" dirty="0"/>
              <a:t>(name));</a:t>
            </a:r>
          </a:p>
          <a:p>
            <a:r>
              <a:rPr lang="en-US" dirty="0"/>
              <a:t>  }</a:t>
            </a:r>
          </a:p>
          <a:p>
            <a:r>
              <a:rPr lang="en-US" dirty="0"/>
              <a:t>  return 0;</a:t>
            </a:r>
          </a:p>
          <a:p>
            <a:r>
              <a:rPr lang="en-US" dirty="0"/>
              <a:t>}</a:t>
            </a:r>
          </a:p>
          <a:p>
            <a:endParaRPr lang="en-US" altLang="en-US" dirty="0"/>
          </a:p>
          <a:p>
            <a:r>
              <a:rPr lang="en-US" altLang="en-US" dirty="0"/>
              <a:t>Example 8.c</a:t>
            </a:r>
          </a:p>
          <a:p>
            <a:endParaRPr lang="en-US" altLang="en-US" dirty="0"/>
          </a:p>
          <a:p>
            <a:r>
              <a:rPr lang="en-US" altLang="en-US" dirty="0"/>
              <a:t>#include &lt;</a:t>
            </a:r>
            <a:r>
              <a:rPr lang="en-US" altLang="en-US" dirty="0" err="1"/>
              <a:t>stdio.h</a:t>
            </a:r>
            <a:r>
              <a:rPr lang="en-US" altLang="en-US" dirty="0"/>
              <a:t>&gt;</a:t>
            </a:r>
          </a:p>
          <a:p>
            <a:r>
              <a:rPr lang="en-US" altLang="en-US" dirty="0"/>
              <a:t>#include &lt;</a:t>
            </a:r>
            <a:r>
              <a:rPr lang="en-US" altLang="en-US" dirty="0" err="1"/>
              <a:t>stdlib.h</a:t>
            </a:r>
            <a:r>
              <a:rPr lang="en-US" altLang="en-US" dirty="0"/>
              <a:t>&gt;</a:t>
            </a:r>
          </a:p>
          <a:p>
            <a:endParaRPr lang="en-US" altLang="en-US" dirty="0"/>
          </a:p>
          <a:p>
            <a:r>
              <a:rPr lang="en-US" altLang="en-US" dirty="0"/>
              <a:t>extern char **environ;</a:t>
            </a:r>
          </a:p>
          <a:p>
            <a:endParaRPr lang="en-US" altLang="en-US" dirty="0"/>
          </a:p>
          <a:p>
            <a:r>
              <a:rPr lang="en-US" altLang="en-US" dirty="0"/>
              <a:t>int main()</a:t>
            </a:r>
          </a:p>
          <a:p>
            <a:r>
              <a:rPr lang="en-US" altLang="en-US" dirty="0"/>
              <a:t>{</a:t>
            </a:r>
          </a:p>
          <a:p>
            <a:r>
              <a:rPr lang="en-US" altLang="en-US" dirty="0"/>
              <a:t>	int </a:t>
            </a:r>
            <a:r>
              <a:rPr lang="en-US" altLang="en-US" dirty="0" err="1"/>
              <a:t>i</a:t>
            </a:r>
            <a:r>
              <a:rPr lang="en-US" altLang="en-US" dirty="0"/>
              <a:t>;</a:t>
            </a:r>
          </a:p>
          <a:p>
            <a:endParaRPr lang="en-US" altLang="en-US" dirty="0"/>
          </a:p>
          <a:p>
            <a:r>
              <a:rPr lang="en-US" altLang="en-US" dirty="0"/>
              <a:t>	</a:t>
            </a:r>
            <a:r>
              <a:rPr lang="en-US" altLang="en-US" dirty="0" err="1"/>
              <a:t>i</a:t>
            </a:r>
            <a:r>
              <a:rPr lang="en-US" altLang="en-US" dirty="0"/>
              <a:t> = 0;</a:t>
            </a:r>
          </a:p>
          <a:p>
            <a:r>
              <a:rPr lang="en-US" altLang="en-US" dirty="0"/>
              <a:t>	while (environ[</a:t>
            </a:r>
            <a:r>
              <a:rPr lang="en-US" altLang="en-US" dirty="0" err="1"/>
              <a:t>i</a:t>
            </a:r>
            <a:r>
              <a:rPr lang="en-US" altLang="en-US" dirty="0"/>
              <a:t>]) </a:t>
            </a:r>
          </a:p>
          <a:p>
            <a:r>
              <a:rPr lang="en-US" altLang="en-US" dirty="0"/>
              <a:t>		</a:t>
            </a:r>
            <a:r>
              <a:rPr lang="en-US" altLang="en-US" dirty="0" err="1"/>
              <a:t>printf</a:t>
            </a:r>
            <a:r>
              <a:rPr lang="en-US" altLang="en-US" dirty="0"/>
              <a:t>("%s\n", environ[</a:t>
            </a:r>
            <a:r>
              <a:rPr lang="en-US" altLang="en-US" dirty="0" err="1"/>
              <a:t>i</a:t>
            </a:r>
            <a:r>
              <a:rPr lang="en-US" altLang="en-US" dirty="0"/>
              <a:t>++]);</a:t>
            </a:r>
          </a:p>
          <a:p>
            <a:endParaRPr lang="en-US" altLang="en-US" dirty="0"/>
          </a:p>
          <a:p>
            <a:r>
              <a:rPr lang="en-US" altLang="en-US" dirty="0"/>
              <a:t>	</a:t>
            </a:r>
            <a:r>
              <a:rPr lang="en-US" altLang="en-US" dirty="0" err="1"/>
              <a:t>setenv</a:t>
            </a:r>
            <a:r>
              <a:rPr lang="en-US" altLang="en-US" dirty="0"/>
              <a:t>("MYNEW", "/home/faculty", 1);</a:t>
            </a:r>
          </a:p>
          <a:p>
            <a:endParaRPr lang="en-US" altLang="en-US" dirty="0"/>
          </a:p>
          <a:p>
            <a:r>
              <a:rPr lang="en-US" altLang="en-US" dirty="0"/>
              <a:t>	</a:t>
            </a:r>
            <a:r>
              <a:rPr lang="en-US" altLang="en-US" dirty="0" err="1"/>
              <a:t>printf</a:t>
            </a:r>
            <a:r>
              <a:rPr lang="en-US" altLang="en-US" dirty="0"/>
              <a:t>("After adding a </a:t>
            </a:r>
            <a:r>
              <a:rPr lang="en-US" altLang="en-US" dirty="0" err="1"/>
              <a:t>varaible</a:t>
            </a:r>
            <a:r>
              <a:rPr lang="en-US" altLang="en-US" dirty="0"/>
              <a:t>\n\n");</a:t>
            </a:r>
          </a:p>
          <a:p>
            <a:endParaRPr lang="en-US" altLang="en-US" dirty="0"/>
          </a:p>
          <a:p>
            <a:r>
              <a:rPr lang="en-US" altLang="en-US" dirty="0"/>
              <a:t>	</a:t>
            </a:r>
            <a:r>
              <a:rPr lang="en-US" altLang="en-US" dirty="0" err="1"/>
              <a:t>printf</a:t>
            </a:r>
            <a:r>
              <a:rPr lang="en-US" altLang="en-US" dirty="0"/>
              <a:t>("HOME=%s\n", </a:t>
            </a:r>
            <a:r>
              <a:rPr lang="en-US" altLang="en-US" dirty="0" err="1"/>
              <a:t>getenv</a:t>
            </a:r>
            <a:r>
              <a:rPr lang="en-US" altLang="en-US" dirty="0"/>
              <a:t>("HOME"));</a:t>
            </a:r>
          </a:p>
          <a:p>
            <a:r>
              <a:rPr lang="en-US" altLang="en-US" dirty="0"/>
              <a:t>	</a:t>
            </a:r>
            <a:r>
              <a:rPr lang="en-US" altLang="en-US" dirty="0" err="1"/>
              <a:t>printf</a:t>
            </a:r>
            <a:r>
              <a:rPr lang="en-US" altLang="en-US" dirty="0"/>
              <a:t>("MYNEW=%s\n", </a:t>
            </a:r>
            <a:r>
              <a:rPr lang="en-US" altLang="en-US" dirty="0" err="1"/>
              <a:t>getenv</a:t>
            </a:r>
            <a:r>
              <a:rPr lang="en-US" altLang="en-US" dirty="0"/>
              <a:t>("MYNEW"));</a:t>
            </a:r>
          </a:p>
          <a:p>
            <a:r>
              <a:rPr lang="en-US" altLang="en-US" dirty="0"/>
              <a:t>	return 0;</a:t>
            </a:r>
          </a:p>
          <a:p>
            <a:r>
              <a:rPr lang="en-US" altLang="en-US" dirty="0"/>
              <a:t>}</a:t>
            </a:r>
          </a:p>
          <a:p>
            <a:endParaRPr lang="en-US" altLang="en-US" dirty="0"/>
          </a:p>
          <a:p>
            <a:r>
              <a:rPr lang="en-US" altLang="en-US" dirty="0"/>
              <a:t>Example 8a.c</a:t>
            </a:r>
          </a:p>
          <a:p>
            <a:endParaRPr lang="en-US" altLang="en-US" dirty="0"/>
          </a:p>
          <a:p>
            <a:r>
              <a:rPr lang="en-US" altLang="en-US" dirty="0"/>
              <a:t>#include &lt;</a:t>
            </a:r>
            <a:r>
              <a:rPr lang="en-US" altLang="en-US" dirty="0" err="1"/>
              <a:t>stdio.h</a:t>
            </a:r>
            <a:r>
              <a:rPr lang="en-US" altLang="en-US" dirty="0"/>
              <a:t>&gt;</a:t>
            </a:r>
          </a:p>
          <a:p>
            <a:r>
              <a:rPr lang="en-US" altLang="en-US" dirty="0"/>
              <a:t>#include &lt;</a:t>
            </a:r>
            <a:r>
              <a:rPr lang="en-US" altLang="en-US" dirty="0" err="1"/>
              <a:t>stdlib.h</a:t>
            </a:r>
            <a:r>
              <a:rPr lang="en-US" altLang="en-US" dirty="0"/>
              <a:t>&gt;</a:t>
            </a:r>
          </a:p>
          <a:p>
            <a:endParaRPr lang="en-US" altLang="en-US" dirty="0"/>
          </a:p>
          <a:p>
            <a:r>
              <a:rPr lang="en-US" altLang="en-US" dirty="0"/>
              <a:t>int main()</a:t>
            </a:r>
          </a:p>
          <a:p>
            <a:r>
              <a:rPr lang="en-US" altLang="en-US" dirty="0"/>
              <a:t>{</a:t>
            </a:r>
          </a:p>
          <a:p>
            <a:r>
              <a:rPr lang="en-US" altLang="en-US" dirty="0"/>
              <a:t>	int </a:t>
            </a:r>
            <a:r>
              <a:rPr lang="en-US" altLang="en-US" dirty="0" err="1"/>
              <a:t>i</a:t>
            </a:r>
            <a:r>
              <a:rPr lang="en-US" altLang="en-US" dirty="0"/>
              <a:t>;</a:t>
            </a:r>
          </a:p>
          <a:p>
            <a:endParaRPr lang="en-US" altLang="en-US" dirty="0"/>
          </a:p>
          <a:p>
            <a:r>
              <a:rPr lang="en-US" altLang="en-US" dirty="0"/>
              <a:t>        system("hostname");</a:t>
            </a:r>
          </a:p>
          <a:p>
            <a:r>
              <a:rPr lang="en-US" altLang="en-US" dirty="0"/>
              <a:t>        </a:t>
            </a:r>
            <a:r>
              <a:rPr lang="en-US" altLang="en-US" dirty="0" err="1"/>
              <a:t>printf</a:t>
            </a:r>
            <a:r>
              <a:rPr lang="en-US" altLang="en-US" dirty="0"/>
              <a:t>("I am No. %s of a group of %s.\n", </a:t>
            </a:r>
            <a:r>
              <a:rPr lang="en-US" altLang="en-US" dirty="0" err="1"/>
              <a:t>getenv</a:t>
            </a:r>
            <a:r>
              <a:rPr lang="en-US" altLang="en-US" dirty="0"/>
              <a:t>("MYID"), </a:t>
            </a:r>
            <a:r>
              <a:rPr lang="en-US" altLang="en-US" dirty="0" err="1"/>
              <a:t>getenv</a:t>
            </a:r>
            <a:r>
              <a:rPr lang="en-US" altLang="en-US" dirty="0"/>
              <a:t>("GROUPSIZE"));</a:t>
            </a:r>
          </a:p>
          <a:p>
            <a:r>
              <a:rPr lang="en-US" altLang="en-US" dirty="0"/>
              <a:t>	return 0;</a:t>
            </a:r>
          </a:p>
          <a:p>
            <a:r>
              <a:rPr lang="en-US" altLang="en-US" dirty="0"/>
              <a:t>}</a:t>
            </a:r>
          </a:p>
          <a:p>
            <a:endParaRPr lang="en-US" altLang="en-US" dirty="0"/>
          </a:p>
        </p:txBody>
      </p:sp>
      <p:sp>
        <p:nvSpPr>
          <p:cNvPr id="4608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charset="0"/>
              </a:defRPr>
            </a:lvl1pPr>
            <a:lvl2pPr marL="742950" indent="-285750" eaLnBrk="0" hangingPunct="0">
              <a:defRPr sz="2400">
                <a:solidFill>
                  <a:schemeClr val="tx1"/>
                </a:solidFill>
                <a:latin typeface="Times New Roman" charset="0"/>
              </a:defRPr>
            </a:lvl2pPr>
            <a:lvl3pPr marL="1143000" indent="-228600" eaLnBrk="0" hangingPunct="0">
              <a:defRPr sz="2400">
                <a:solidFill>
                  <a:schemeClr val="tx1"/>
                </a:solidFill>
                <a:latin typeface="Times New Roman" charset="0"/>
              </a:defRPr>
            </a:lvl3pPr>
            <a:lvl4pPr marL="1600200" indent="-228600" eaLnBrk="0" hangingPunct="0">
              <a:defRPr sz="2400">
                <a:solidFill>
                  <a:schemeClr val="tx1"/>
                </a:solidFill>
                <a:latin typeface="Times New Roman" charset="0"/>
              </a:defRPr>
            </a:lvl4pPr>
            <a:lvl5pPr marL="2057400" indent="-228600" eaLnBrk="0" hangingPunct="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eaLnBrk="1" hangingPunct="1"/>
            <a:fld id="{E8A5FC14-686A-47F0-947D-B2DB899EB9FE}" type="slidenum">
              <a:rPr lang="en-US" altLang="en-US" sz="1200" smtClean="0"/>
              <a:pPr eaLnBrk="1" hangingPunct="1"/>
              <a:t>26</a:t>
            </a:fld>
            <a:endParaRPr lang="en-US" altLang="en-US" sz="120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71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normAutofit fontScale="85000" lnSpcReduction="20000"/>
          </a:bodyPr>
          <a:lstStyle/>
          <a:p>
            <a:r>
              <a:rPr lang="en-US" altLang="en-US" dirty="0"/>
              <a:t>#include &lt;</a:t>
            </a:r>
            <a:r>
              <a:rPr lang="en-US" altLang="en-US" dirty="0" err="1"/>
              <a:t>stdio.h</a:t>
            </a:r>
            <a:r>
              <a:rPr lang="en-US" altLang="en-US" dirty="0"/>
              <a:t>&gt;</a:t>
            </a:r>
          </a:p>
          <a:p>
            <a:endParaRPr lang="en-US" altLang="en-US" dirty="0"/>
          </a:p>
          <a:p>
            <a:r>
              <a:rPr lang="en-US" altLang="en-US" dirty="0"/>
              <a:t>int main() {</a:t>
            </a:r>
          </a:p>
          <a:p>
            <a:r>
              <a:rPr lang="en-US" altLang="en-US" dirty="0"/>
              <a:t>    char buffer[100];</a:t>
            </a:r>
          </a:p>
          <a:p>
            <a:r>
              <a:rPr lang="en-US" altLang="en-US" dirty="0"/>
              <a:t>    int age = 25;</a:t>
            </a:r>
          </a:p>
          <a:p>
            <a:r>
              <a:rPr lang="en-US" altLang="en-US" dirty="0"/>
              <a:t>    float height = 5.9;</a:t>
            </a:r>
          </a:p>
          <a:p>
            <a:r>
              <a:rPr lang="en-US" altLang="en-US" dirty="0"/>
              <a:t>    </a:t>
            </a:r>
          </a:p>
          <a:p>
            <a:r>
              <a:rPr lang="en-US" altLang="en-US" dirty="0"/>
              <a:t>    // Use </a:t>
            </a:r>
            <a:r>
              <a:rPr lang="en-US" altLang="en-US" dirty="0" err="1"/>
              <a:t>sprintf</a:t>
            </a:r>
            <a:r>
              <a:rPr lang="en-US" altLang="en-US" dirty="0"/>
              <a:t> to format a string with variables</a:t>
            </a:r>
          </a:p>
          <a:p>
            <a:r>
              <a:rPr lang="en-US" altLang="en-US" dirty="0"/>
              <a:t>    </a:t>
            </a:r>
            <a:r>
              <a:rPr lang="en-US" altLang="en-US" dirty="0" err="1"/>
              <a:t>sprintf</a:t>
            </a:r>
            <a:r>
              <a:rPr lang="en-US" altLang="en-US" dirty="0"/>
              <a:t>(buffer, "Age: %d, Height: %.1f", age, height);</a:t>
            </a:r>
          </a:p>
          <a:p>
            <a:r>
              <a:rPr lang="en-US" altLang="en-US" dirty="0"/>
              <a:t>    </a:t>
            </a:r>
            <a:r>
              <a:rPr lang="en-US" altLang="en-US" dirty="0" err="1"/>
              <a:t>printf</a:t>
            </a:r>
            <a:r>
              <a:rPr lang="en-US" altLang="en-US" dirty="0"/>
              <a:t>("Formatted string: %s\n", buffer);</a:t>
            </a:r>
          </a:p>
          <a:p>
            <a:r>
              <a:rPr lang="en-US" altLang="en-US" dirty="0"/>
              <a:t>    </a:t>
            </a:r>
          </a:p>
          <a:p>
            <a:r>
              <a:rPr lang="en-US" altLang="en-US" dirty="0"/>
              <a:t>    int </a:t>
            </a:r>
            <a:r>
              <a:rPr lang="en-US" altLang="en-US" dirty="0" err="1"/>
              <a:t>scannedAge</a:t>
            </a:r>
            <a:r>
              <a:rPr lang="en-US" altLang="en-US" dirty="0"/>
              <a:t>;</a:t>
            </a:r>
          </a:p>
          <a:p>
            <a:r>
              <a:rPr lang="en-US" altLang="en-US" dirty="0"/>
              <a:t>    float </a:t>
            </a:r>
            <a:r>
              <a:rPr lang="en-US" altLang="en-US" dirty="0" err="1"/>
              <a:t>scannedHeight</a:t>
            </a:r>
            <a:r>
              <a:rPr lang="en-US" altLang="en-US" dirty="0"/>
              <a:t>;</a:t>
            </a:r>
          </a:p>
          <a:p>
            <a:r>
              <a:rPr lang="en-US" altLang="en-US" dirty="0"/>
              <a:t>    </a:t>
            </a:r>
          </a:p>
          <a:p>
            <a:r>
              <a:rPr lang="en-US" altLang="en-US" dirty="0"/>
              <a:t>    // Use </a:t>
            </a:r>
            <a:r>
              <a:rPr lang="en-US" altLang="en-US" dirty="0" err="1"/>
              <a:t>sscanf</a:t>
            </a:r>
            <a:r>
              <a:rPr lang="en-US" altLang="en-US" dirty="0"/>
              <a:t> to parse the data back from the string</a:t>
            </a:r>
          </a:p>
          <a:p>
            <a:r>
              <a:rPr lang="en-US" altLang="en-US" dirty="0"/>
              <a:t>    </a:t>
            </a:r>
            <a:r>
              <a:rPr lang="en-US" altLang="en-US" dirty="0" err="1"/>
              <a:t>sscanf</a:t>
            </a:r>
            <a:r>
              <a:rPr lang="en-US" altLang="en-US" dirty="0"/>
              <a:t>(buffer, "Age: %d, Height: %f", &amp;</a:t>
            </a:r>
            <a:r>
              <a:rPr lang="en-US" altLang="en-US" dirty="0" err="1"/>
              <a:t>scannedAge</a:t>
            </a:r>
            <a:r>
              <a:rPr lang="en-US" altLang="en-US" dirty="0"/>
              <a:t>, &amp;</a:t>
            </a:r>
            <a:r>
              <a:rPr lang="en-US" altLang="en-US" dirty="0" err="1"/>
              <a:t>scannedHeight</a:t>
            </a:r>
            <a:r>
              <a:rPr lang="en-US" altLang="en-US" dirty="0"/>
              <a:t>);</a:t>
            </a:r>
          </a:p>
          <a:p>
            <a:r>
              <a:rPr lang="en-US" altLang="en-US" dirty="0"/>
              <a:t>    </a:t>
            </a:r>
            <a:r>
              <a:rPr lang="en-US" altLang="en-US" dirty="0" err="1"/>
              <a:t>printf</a:t>
            </a:r>
            <a:r>
              <a:rPr lang="en-US" altLang="en-US" dirty="0"/>
              <a:t>("Scanned from string - Age: %d, Height: %f\n", </a:t>
            </a:r>
            <a:r>
              <a:rPr lang="en-US" altLang="en-US" dirty="0" err="1"/>
              <a:t>scannedAge</a:t>
            </a:r>
            <a:r>
              <a:rPr lang="en-US" altLang="en-US" dirty="0"/>
              <a:t>, </a:t>
            </a:r>
            <a:r>
              <a:rPr lang="en-US" altLang="en-US" dirty="0" err="1"/>
              <a:t>scannedHeight</a:t>
            </a:r>
            <a:r>
              <a:rPr lang="en-US" altLang="en-US" dirty="0"/>
              <a:t>);</a:t>
            </a:r>
          </a:p>
          <a:p>
            <a:r>
              <a:rPr lang="en-US" altLang="en-US" dirty="0"/>
              <a:t>    </a:t>
            </a:r>
          </a:p>
          <a:p>
            <a:r>
              <a:rPr lang="en-US" altLang="en-US" dirty="0"/>
              <a:t>    return 0;</a:t>
            </a:r>
          </a:p>
          <a:p>
            <a:r>
              <a:rPr lang="en-US" altLang="en-US" dirty="0"/>
              <a:t>}</a:t>
            </a:r>
          </a:p>
          <a:p>
            <a:r>
              <a:rPr lang="en-US" altLang="en-US" dirty="0"/>
              <a:t> output:</a:t>
            </a:r>
          </a:p>
          <a:p>
            <a:endParaRPr lang="en-US" altLang="en-US" dirty="0"/>
          </a:p>
          <a:p>
            <a:r>
              <a:rPr lang="en-US" b="0" i="0" dirty="0">
                <a:solidFill>
                  <a:srgbClr val="DF3079"/>
                </a:solidFill>
                <a:effectLst/>
                <a:latin typeface="Söhne Mono"/>
              </a:rPr>
              <a:t>Formatted string: Age:</a:t>
            </a:r>
            <a:r>
              <a:rPr lang="en-US" b="0" i="0" dirty="0">
                <a:solidFill>
                  <a:srgbClr val="FFFFFF"/>
                </a:solidFill>
                <a:effectLst/>
                <a:latin typeface="Söhne Mono"/>
              </a:rPr>
              <a:t> </a:t>
            </a:r>
            <a:r>
              <a:rPr lang="en-US" b="0" i="0" dirty="0">
                <a:solidFill>
                  <a:srgbClr val="DF3079"/>
                </a:solidFill>
                <a:effectLst/>
                <a:latin typeface="Söhne Mono"/>
              </a:rPr>
              <a:t>25</a:t>
            </a:r>
            <a:r>
              <a:rPr lang="en-US" b="0" i="0" dirty="0">
                <a:solidFill>
                  <a:srgbClr val="00A67D"/>
                </a:solidFill>
                <a:effectLst/>
                <a:latin typeface="Söhne Mono"/>
              </a:rPr>
              <a:t>,</a:t>
            </a:r>
            <a:r>
              <a:rPr lang="en-US" b="0" i="0" dirty="0">
                <a:solidFill>
                  <a:srgbClr val="FFFFFF"/>
                </a:solidFill>
                <a:effectLst/>
                <a:latin typeface="Söhne Mono"/>
              </a:rPr>
              <a:t> </a:t>
            </a:r>
            <a:r>
              <a:rPr lang="en-US" b="0" i="0" dirty="0">
                <a:solidFill>
                  <a:srgbClr val="DF3079"/>
                </a:solidFill>
                <a:effectLst/>
                <a:latin typeface="Söhne Mono"/>
              </a:rPr>
              <a:t>Height:</a:t>
            </a:r>
            <a:r>
              <a:rPr lang="en-US" b="0" i="0" dirty="0">
                <a:solidFill>
                  <a:srgbClr val="FFFFFF"/>
                </a:solidFill>
                <a:effectLst/>
                <a:latin typeface="Söhne Mono"/>
              </a:rPr>
              <a:t> </a:t>
            </a:r>
            <a:r>
              <a:rPr lang="en-US" b="0" i="0" dirty="0">
                <a:solidFill>
                  <a:srgbClr val="DF3079"/>
                </a:solidFill>
                <a:effectLst/>
                <a:latin typeface="Söhne Mono"/>
              </a:rPr>
              <a:t>5.9</a:t>
            </a:r>
            <a:r>
              <a:rPr lang="en-US" b="0" i="0" dirty="0">
                <a:solidFill>
                  <a:srgbClr val="FFFFFF"/>
                </a:solidFill>
                <a:effectLst/>
                <a:latin typeface="Söhne Mono"/>
              </a:rPr>
              <a:t> </a:t>
            </a:r>
            <a:r>
              <a:rPr lang="en-US" b="0" i="0" dirty="0">
                <a:solidFill>
                  <a:srgbClr val="DF3079"/>
                </a:solidFill>
                <a:effectLst/>
                <a:latin typeface="Söhne Mono"/>
              </a:rPr>
              <a:t>Scanned from string - Age:</a:t>
            </a:r>
            <a:r>
              <a:rPr lang="en-US" b="0" i="0" dirty="0">
                <a:solidFill>
                  <a:srgbClr val="FFFFFF"/>
                </a:solidFill>
                <a:effectLst/>
                <a:latin typeface="Söhne Mono"/>
              </a:rPr>
              <a:t> </a:t>
            </a:r>
            <a:r>
              <a:rPr lang="en-US" b="0" i="0" dirty="0">
                <a:solidFill>
                  <a:srgbClr val="DF3079"/>
                </a:solidFill>
                <a:effectLst/>
                <a:latin typeface="Söhne Mono"/>
              </a:rPr>
              <a:t>25</a:t>
            </a:r>
            <a:r>
              <a:rPr lang="en-US" b="0" i="0" dirty="0">
                <a:solidFill>
                  <a:srgbClr val="00A67D"/>
                </a:solidFill>
                <a:effectLst/>
                <a:latin typeface="Söhne Mono"/>
              </a:rPr>
              <a:t>,</a:t>
            </a:r>
            <a:r>
              <a:rPr lang="en-US" b="0" i="0" dirty="0">
                <a:solidFill>
                  <a:srgbClr val="FFFFFF"/>
                </a:solidFill>
                <a:effectLst/>
                <a:latin typeface="Söhne Mono"/>
              </a:rPr>
              <a:t> </a:t>
            </a:r>
            <a:r>
              <a:rPr lang="en-US" b="0" i="0" dirty="0">
                <a:solidFill>
                  <a:srgbClr val="DF3079"/>
                </a:solidFill>
                <a:effectLst/>
                <a:latin typeface="Söhne Mono"/>
              </a:rPr>
              <a:t>Height:</a:t>
            </a:r>
            <a:r>
              <a:rPr lang="en-US" b="0" i="0" dirty="0">
                <a:solidFill>
                  <a:srgbClr val="FFFFFF"/>
                </a:solidFill>
                <a:effectLst/>
                <a:latin typeface="Söhne Mono"/>
              </a:rPr>
              <a:t> </a:t>
            </a:r>
            <a:r>
              <a:rPr lang="en-US" b="0" i="0" dirty="0">
                <a:solidFill>
                  <a:srgbClr val="DF3079"/>
                </a:solidFill>
                <a:effectLst/>
                <a:latin typeface="Söhne Mono"/>
              </a:rPr>
              <a:t>5.900000</a:t>
            </a:r>
            <a:endParaRPr lang="en-US" altLang="en-US" dirty="0"/>
          </a:p>
        </p:txBody>
      </p:sp>
      <p:sp>
        <p:nvSpPr>
          <p:cNvPr id="4710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charset="0"/>
              </a:defRPr>
            </a:lvl1pPr>
            <a:lvl2pPr marL="742950" indent="-285750" eaLnBrk="0" hangingPunct="0">
              <a:defRPr sz="2400">
                <a:solidFill>
                  <a:schemeClr val="tx1"/>
                </a:solidFill>
                <a:latin typeface="Times New Roman" charset="0"/>
              </a:defRPr>
            </a:lvl2pPr>
            <a:lvl3pPr marL="1143000" indent="-228600" eaLnBrk="0" hangingPunct="0">
              <a:defRPr sz="2400">
                <a:solidFill>
                  <a:schemeClr val="tx1"/>
                </a:solidFill>
                <a:latin typeface="Times New Roman" charset="0"/>
              </a:defRPr>
            </a:lvl3pPr>
            <a:lvl4pPr marL="1600200" indent="-228600" eaLnBrk="0" hangingPunct="0">
              <a:defRPr sz="2400">
                <a:solidFill>
                  <a:schemeClr val="tx1"/>
                </a:solidFill>
                <a:latin typeface="Times New Roman" charset="0"/>
              </a:defRPr>
            </a:lvl4pPr>
            <a:lvl5pPr marL="2057400" indent="-228600" eaLnBrk="0" hangingPunct="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eaLnBrk="1" hangingPunct="1"/>
            <a:fld id="{F21924BC-4E79-43DB-A3B9-34B8DFC6EDC3}" type="slidenum">
              <a:rPr lang="en-US" altLang="en-US" sz="1200" smtClean="0"/>
              <a:pPr eaLnBrk="1" hangingPunct="1"/>
              <a:t>27</a:t>
            </a:fld>
            <a:endParaRPr lang="en-US" altLang="en-US" sz="120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#include &lt;</a:t>
            </a:r>
            <a:r>
              <a:rPr lang="en-US" dirty="0" err="1"/>
              <a:t>stdio.h</a:t>
            </a:r>
            <a:r>
              <a:rPr lang="en-US" dirty="0"/>
              <a:t>&gt;</a:t>
            </a:r>
          </a:p>
          <a:p>
            <a:r>
              <a:rPr lang="en-US" dirty="0"/>
              <a:t>#include &lt;</a:t>
            </a:r>
            <a:r>
              <a:rPr lang="en-US" dirty="0" err="1"/>
              <a:t>stdlib.h</a:t>
            </a:r>
            <a:r>
              <a:rPr lang="en-US" dirty="0"/>
              <a:t>&gt;</a:t>
            </a:r>
          </a:p>
          <a:p>
            <a:r>
              <a:rPr lang="en-US" dirty="0"/>
              <a:t>#include &lt;sys/</a:t>
            </a:r>
            <a:r>
              <a:rPr lang="en-US" dirty="0" err="1"/>
              <a:t>types.h</a:t>
            </a:r>
            <a:r>
              <a:rPr lang="en-US" dirty="0"/>
              <a:t>&gt;</a:t>
            </a:r>
          </a:p>
          <a:p>
            <a:r>
              <a:rPr lang="en-US" dirty="0"/>
              <a:t>#include &lt;</a:t>
            </a:r>
            <a:r>
              <a:rPr lang="en-US" dirty="0" err="1"/>
              <a:t>time.h</a:t>
            </a:r>
            <a:r>
              <a:rPr lang="en-US" dirty="0"/>
              <a:t>&gt;</a:t>
            </a:r>
          </a:p>
          <a:p>
            <a:endParaRPr lang="en-US" dirty="0"/>
          </a:p>
          <a:p>
            <a:r>
              <a:rPr lang="en-US" dirty="0"/>
              <a:t>int main()</a:t>
            </a:r>
          </a:p>
          <a:p>
            <a:r>
              <a:rPr lang="en-US" dirty="0"/>
              <a:t>{</a:t>
            </a:r>
          </a:p>
          <a:p>
            <a:r>
              <a:rPr lang="en-US" dirty="0"/>
              <a:t>  </a:t>
            </a:r>
            <a:r>
              <a:rPr lang="en-US" dirty="0" err="1"/>
              <a:t>time_t</a:t>
            </a:r>
            <a:r>
              <a:rPr lang="en-US" dirty="0"/>
              <a:t> t;</a:t>
            </a:r>
          </a:p>
          <a:p>
            <a:endParaRPr lang="en-US" dirty="0"/>
          </a:p>
          <a:p>
            <a:r>
              <a:rPr lang="en-US" dirty="0"/>
              <a:t>  </a:t>
            </a:r>
            <a:r>
              <a:rPr lang="en-US" dirty="0" err="1"/>
              <a:t>fprintf</a:t>
            </a:r>
            <a:r>
              <a:rPr lang="en-US" dirty="0"/>
              <a:t>(stderr, "Time by Date :\n  ");</a:t>
            </a:r>
          </a:p>
          <a:p>
            <a:r>
              <a:rPr lang="en-US" dirty="0"/>
              <a:t>  system("date");</a:t>
            </a:r>
          </a:p>
          <a:p>
            <a:endParaRPr lang="en-US" dirty="0"/>
          </a:p>
          <a:p>
            <a:r>
              <a:rPr lang="en-US" dirty="0"/>
              <a:t>  </a:t>
            </a:r>
            <a:r>
              <a:rPr lang="en-US" dirty="0" err="1"/>
              <a:t>fprintf</a:t>
            </a:r>
            <a:r>
              <a:rPr lang="en-US" dirty="0"/>
              <a:t>(stderr, "Time by the time/</a:t>
            </a:r>
            <a:r>
              <a:rPr lang="en-US" dirty="0" err="1"/>
              <a:t>ctime</a:t>
            </a:r>
            <a:r>
              <a:rPr lang="en-US" dirty="0"/>
              <a:t> system calls :\n  ");</a:t>
            </a:r>
          </a:p>
          <a:p>
            <a:r>
              <a:rPr lang="en-US" dirty="0"/>
              <a:t>  t = time(NULL);</a:t>
            </a:r>
          </a:p>
          <a:p>
            <a:r>
              <a:rPr lang="en-US" dirty="0"/>
              <a:t>  </a:t>
            </a:r>
            <a:r>
              <a:rPr lang="en-US" dirty="0" err="1"/>
              <a:t>fprintf</a:t>
            </a:r>
            <a:r>
              <a:rPr lang="en-US" dirty="0"/>
              <a:t>(stderr, "%s\n", </a:t>
            </a:r>
            <a:r>
              <a:rPr lang="en-US" dirty="0" err="1"/>
              <a:t>ctime</a:t>
            </a:r>
            <a:r>
              <a:rPr lang="en-US" dirty="0"/>
              <a:t>(&amp;t));</a:t>
            </a:r>
          </a:p>
          <a:p>
            <a:r>
              <a:rPr lang="en-US" dirty="0"/>
              <a:t>  return 0;</a:t>
            </a:r>
          </a:p>
          <a:p>
            <a:r>
              <a:rPr lang="en-US" dirty="0"/>
              <a:t>}</a:t>
            </a:r>
          </a:p>
        </p:txBody>
      </p:sp>
      <p:sp>
        <p:nvSpPr>
          <p:cNvPr id="4" name="Slide Number Placeholder 3"/>
          <p:cNvSpPr>
            <a:spLocks noGrp="1"/>
          </p:cNvSpPr>
          <p:nvPr>
            <p:ph type="sldNum" sz="quarter" idx="10"/>
          </p:nvPr>
        </p:nvSpPr>
        <p:spPr/>
        <p:txBody>
          <a:bodyPr/>
          <a:lstStyle/>
          <a:p>
            <a:pPr>
              <a:defRPr/>
            </a:pPr>
            <a:fld id="{701C9849-4521-49AA-B549-7B2D9D1714E3}" type="slidenum">
              <a:rPr lang="en-US" smtClean="0"/>
              <a:pPr>
                <a:defRPr/>
              </a:pPr>
              <a:t>28</a:t>
            </a:fld>
            <a:endParaRPr lang="en-US"/>
          </a:p>
        </p:txBody>
      </p:sp>
    </p:spTree>
    <p:extLst>
      <p:ext uri="{BB962C8B-B14F-4D97-AF65-F5344CB8AC3E}">
        <p14:creationId xmlns:p14="http://schemas.microsoft.com/office/powerpoint/2010/main" val="8669696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a:p>
        </p:txBody>
      </p:sp>
      <p:sp>
        <p:nvSpPr>
          <p:cNvPr id="317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charset="0"/>
              </a:defRPr>
            </a:lvl1pPr>
            <a:lvl2pPr marL="742950" indent="-285750" eaLnBrk="0" hangingPunct="0">
              <a:defRPr sz="2400">
                <a:solidFill>
                  <a:schemeClr val="tx1"/>
                </a:solidFill>
                <a:latin typeface="Times New Roman" charset="0"/>
              </a:defRPr>
            </a:lvl2pPr>
            <a:lvl3pPr marL="1143000" indent="-228600" eaLnBrk="0" hangingPunct="0">
              <a:defRPr sz="2400">
                <a:solidFill>
                  <a:schemeClr val="tx1"/>
                </a:solidFill>
                <a:latin typeface="Times New Roman" charset="0"/>
              </a:defRPr>
            </a:lvl3pPr>
            <a:lvl4pPr marL="1600200" indent="-228600" eaLnBrk="0" hangingPunct="0">
              <a:defRPr sz="2400">
                <a:solidFill>
                  <a:schemeClr val="tx1"/>
                </a:solidFill>
                <a:latin typeface="Times New Roman" charset="0"/>
              </a:defRPr>
            </a:lvl4pPr>
            <a:lvl5pPr marL="2057400" indent="-228600" eaLnBrk="0" hangingPunct="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eaLnBrk="1" hangingPunct="1"/>
            <a:fld id="{03FC1539-2981-4473-8B4E-FB7AF423B748}" type="slidenum">
              <a:rPr lang="en-US" altLang="en-US" sz="1200" smtClean="0"/>
              <a:pPr eaLnBrk="1" hangingPunct="1"/>
              <a:t>4</a:t>
            </a:fld>
            <a:endParaRPr lang="en-US" altLang="en-US" sz="120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dirty="0">
                <a:effectLst/>
                <a:latin typeface="Helvetica Neue" panose="02000503000000020004" pitchFamily="2" charset="0"/>
              </a:rPr>
              <a:t>Example 1.c</a:t>
            </a:r>
          </a:p>
          <a:p>
            <a:r>
              <a:rPr lang="en-US" dirty="0">
                <a:effectLst/>
                <a:latin typeface="Helvetica Neue" panose="02000503000000020004" pitchFamily="2" charset="0"/>
              </a:rPr>
              <a:t>#include &lt;</a:t>
            </a:r>
            <a:r>
              <a:rPr lang="en-US" dirty="0" err="1">
                <a:effectLst/>
                <a:latin typeface="Helvetica Neue" panose="02000503000000020004" pitchFamily="2" charset="0"/>
              </a:rPr>
              <a:t>stdio.h</a:t>
            </a:r>
            <a:r>
              <a:rPr lang="en-US" dirty="0">
                <a:effectLst/>
                <a:latin typeface="Helvetica Neue" panose="02000503000000020004" pitchFamily="2" charset="0"/>
              </a:rPr>
              <a:t>&gt;</a:t>
            </a:r>
          </a:p>
          <a:p>
            <a:r>
              <a:rPr lang="en-US" dirty="0">
                <a:effectLst/>
                <a:latin typeface="Helvetica Neue" panose="02000503000000020004" pitchFamily="2" charset="0"/>
              </a:rPr>
              <a:t>#include &lt;</a:t>
            </a:r>
            <a:r>
              <a:rPr lang="en-US" dirty="0" err="1">
                <a:effectLst/>
                <a:latin typeface="Helvetica Neue" panose="02000503000000020004" pitchFamily="2" charset="0"/>
              </a:rPr>
              <a:t>stdlib.h</a:t>
            </a:r>
            <a:r>
              <a:rPr lang="en-US" dirty="0">
                <a:effectLst/>
                <a:latin typeface="Helvetica Neue" panose="02000503000000020004" pitchFamily="2" charset="0"/>
              </a:rPr>
              <a:t>&gt;</a:t>
            </a:r>
          </a:p>
          <a:p>
            <a:r>
              <a:rPr lang="en-US" dirty="0">
                <a:effectLst/>
                <a:latin typeface="Helvetica Neue" panose="02000503000000020004" pitchFamily="2" charset="0"/>
              </a:rPr>
              <a:t>#include &lt;</a:t>
            </a:r>
            <a:r>
              <a:rPr lang="en-US" dirty="0" err="1">
                <a:effectLst/>
                <a:latin typeface="Helvetica Neue" panose="02000503000000020004" pitchFamily="2" charset="0"/>
              </a:rPr>
              <a:t>string.h</a:t>
            </a:r>
            <a:r>
              <a:rPr lang="en-US" dirty="0">
                <a:effectLst/>
                <a:latin typeface="Helvetica Neue" panose="02000503000000020004" pitchFamily="2" charset="0"/>
              </a:rPr>
              <a:t>&gt;</a:t>
            </a:r>
          </a:p>
          <a:p>
            <a:r>
              <a:rPr lang="en-US" dirty="0">
                <a:effectLst/>
                <a:latin typeface="Helvetica Neue" panose="02000503000000020004" pitchFamily="2" charset="0"/>
              </a:rPr>
              <a:t>char *str;</a:t>
            </a:r>
          </a:p>
          <a:p>
            <a:r>
              <a:rPr lang="en-US" dirty="0">
                <a:effectLst/>
                <a:latin typeface="Helvetica Neue" panose="02000503000000020004" pitchFamily="2" charset="0"/>
              </a:rPr>
              <a:t>int main()</a:t>
            </a:r>
          </a:p>
          <a:p>
            <a:r>
              <a:rPr lang="en-US" dirty="0">
                <a:effectLst/>
                <a:latin typeface="Helvetica Neue" panose="02000503000000020004" pitchFamily="2" charset="0"/>
              </a:rPr>
              <a:t>{</a:t>
            </a:r>
          </a:p>
          <a:p>
            <a:r>
              <a:rPr lang="en-US" dirty="0">
                <a:effectLst/>
                <a:latin typeface="Helvetica Neue" panose="02000503000000020004" pitchFamily="2" charset="0"/>
              </a:rPr>
              <a:t>  int ii;</a:t>
            </a:r>
          </a:p>
          <a:p>
            <a:r>
              <a:rPr lang="en-US" dirty="0">
                <a:effectLst/>
                <a:latin typeface="Helvetica Neue" panose="02000503000000020004" pitchFamily="2" charset="0"/>
              </a:rPr>
              <a:t>  </a:t>
            </a:r>
            <a:r>
              <a:rPr lang="en-US" dirty="0" err="1">
                <a:effectLst/>
                <a:latin typeface="Helvetica Neue" panose="02000503000000020004" pitchFamily="2" charset="0"/>
              </a:rPr>
              <a:t>printf</a:t>
            </a:r>
            <a:r>
              <a:rPr lang="en-US" dirty="0">
                <a:effectLst/>
                <a:latin typeface="Helvetica Neue" panose="02000503000000020004" pitchFamily="2" charset="0"/>
              </a:rPr>
              <a:t>("Hello, world. ii = %d\n", ii);</a:t>
            </a:r>
          </a:p>
          <a:p>
            <a:r>
              <a:rPr lang="en-US" dirty="0">
                <a:effectLst/>
                <a:latin typeface="Helvetica Neue" panose="02000503000000020004" pitchFamily="2" charset="0"/>
              </a:rPr>
              <a:t>  </a:t>
            </a:r>
            <a:r>
              <a:rPr lang="en-US" dirty="0" err="1">
                <a:effectLst/>
                <a:latin typeface="Helvetica Neue" panose="02000503000000020004" pitchFamily="2" charset="0"/>
              </a:rPr>
              <a:t>strcpy</a:t>
            </a:r>
            <a:r>
              <a:rPr lang="en-US" dirty="0">
                <a:effectLst/>
                <a:latin typeface="Helvetica Neue" panose="02000503000000020004" pitchFamily="2" charset="0"/>
              </a:rPr>
              <a:t>(str, "Hello, world.");</a:t>
            </a:r>
          </a:p>
          <a:p>
            <a:r>
              <a:rPr lang="en-US" dirty="0">
                <a:effectLst/>
                <a:latin typeface="Helvetica Neue" panose="02000503000000020004" pitchFamily="2" charset="0"/>
              </a:rPr>
              <a:t>  </a:t>
            </a:r>
            <a:r>
              <a:rPr lang="en-US" dirty="0" err="1">
                <a:effectLst/>
                <a:latin typeface="Helvetica Neue" panose="02000503000000020004" pitchFamily="2" charset="0"/>
              </a:rPr>
              <a:t>printf</a:t>
            </a:r>
            <a:r>
              <a:rPr lang="en-US" dirty="0">
                <a:effectLst/>
                <a:latin typeface="Helvetica Neue" panose="02000503000000020004" pitchFamily="2" charset="0"/>
              </a:rPr>
              <a:t>("%s\n", str);</a:t>
            </a:r>
          </a:p>
          <a:p>
            <a:r>
              <a:rPr lang="en-US" dirty="0">
                <a:effectLst/>
                <a:latin typeface="Helvetica Neue" panose="02000503000000020004" pitchFamily="2" charset="0"/>
              </a:rPr>
              <a:t>  return(EXIT_SUCCESS);</a:t>
            </a:r>
          </a:p>
          <a:p>
            <a:r>
              <a:rPr lang="en-US" dirty="0">
                <a:effectLst/>
                <a:latin typeface="Helvetica Neue" panose="02000503000000020004" pitchFamily="2" charset="0"/>
              </a:rPr>
              <a:t>}</a:t>
            </a:r>
          </a:p>
          <a:p>
            <a:br>
              <a:rPr lang="en-US" dirty="0">
                <a:effectLst/>
                <a:latin typeface="Helvetica Neue" panose="02000503000000020004" pitchFamily="2" charset="0"/>
              </a:rPr>
            </a:br>
            <a:endParaRPr lang="en-US" dirty="0">
              <a:effectLst/>
              <a:latin typeface="Helvetica Neue" panose="02000503000000020004" pitchFamily="2" charset="0"/>
            </a:endParaRPr>
          </a:p>
          <a:p>
            <a:r>
              <a:rPr lang="en-US" dirty="0">
                <a:effectLst/>
                <a:latin typeface="Helvetica Neue" panose="02000503000000020004" pitchFamily="2" charset="0"/>
              </a:rPr>
              <a:t>  </a:t>
            </a:r>
          </a:p>
          <a:p>
            <a:endParaRPr lang="en-US" altLang="en-US" dirty="0"/>
          </a:p>
        </p:txBody>
      </p:sp>
      <p:sp>
        <p:nvSpPr>
          <p:cNvPr id="3277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charset="0"/>
              </a:defRPr>
            </a:lvl1pPr>
            <a:lvl2pPr marL="742950" indent="-285750" eaLnBrk="0" hangingPunct="0">
              <a:defRPr sz="2400">
                <a:solidFill>
                  <a:schemeClr val="tx1"/>
                </a:solidFill>
                <a:latin typeface="Times New Roman" charset="0"/>
              </a:defRPr>
            </a:lvl2pPr>
            <a:lvl3pPr marL="1143000" indent="-228600" eaLnBrk="0" hangingPunct="0">
              <a:defRPr sz="2400">
                <a:solidFill>
                  <a:schemeClr val="tx1"/>
                </a:solidFill>
                <a:latin typeface="Times New Roman" charset="0"/>
              </a:defRPr>
            </a:lvl3pPr>
            <a:lvl4pPr marL="1600200" indent="-228600" eaLnBrk="0" hangingPunct="0">
              <a:defRPr sz="2400">
                <a:solidFill>
                  <a:schemeClr val="tx1"/>
                </a:solidFill>
                <a:latin typeface="Times New Roman" charset="0"/>
              </a:defRPr>
            </a:lvl4pPr>
            <a:lvl5pPr marL="2057400" indent="-228600" eaLnBrk="0" hangingPunct="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eaLnBrk="1" hangingPunct="1"/>
            <a:fld id="{391FE5A1-9081-4FDF-8D64-FE78F3FB91E5}" type="slidenum">
              <a:rPr lang="en-US" altLang="en-US" sz="1200" smtClean="0"/>
              <a:pPr eaLnBrk="1" hangingPunct="1"/>
              <a:t>5</a:t>
            </a:fld>
            <a:endParaRPr lang="en-US" altLang="en-US" sz="120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701C9849-4521-49AA-B549-7B2D9D1714E3}" type="slidenum">
              <a:rPr lang="en-US" smtClean="0"/>
              <a:pPr>
                <a:defRPr/>
              </a:pPr>
              <a:t>6</a:t>
            </a:fld>
            <a:endParaRPr lang="en-US"/>
          </a:p>
        </p:txBody>
      </p:sp>
    </p:spTree>
    <p:extLst>
      <p:ext uri="{BB962C8B-B14F-4D97-AF65-F5344CB8AC3E}">
        <p14:creationId xmlns:p14="http://schemas.microsoft.com/office/powerpoint/2010/main" val="19380245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Notes Placeholder 2"/>
          <p:cNvSpPr>
            <a:spLocks noGrp="1"/>
          </p:cNvSpPr>
          <p:nvPr>
            <p:ph type="body" idx="1"/>
          </p:nvPr>
        </p:nvSpPr>
        <p:spPr/>
        <p:txBody>
          <a:bodyPr>
            <a:normAutofit/>
          </a:bodyPr>
          <a:lstStyle/>
          <a:p>
            <a:pPr>
              <a:defRPr/>
            </a:pPr>
            <a:endParaRPr lang="en-US" dirty="0"/>
          </a:p>
        </p:txBody>
      </p:sp>
      <p:sp>
        <p:nvSpPr>
          <p:cNvPr id="3379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charset="0"/>
              </a:defRPr>
            </a:lvl1pPr>
            <a:lvl2pPr marL="742950" indent="-285750" eaLnBrk="0" hangingPunct="0">
              <a:defRPr sz="2400">
                <a:solidFill>
                  <a:schemeClr val="tx1"/>
                </a:solidFill>
                <a:latin typeface="Times New Roman" charset="0"/>
              </a:defRPr>
            </a:lvl2pPr>
            <a:lvl3pPr marL="1143000" indent="-228600" eaLnBrk="0" hangingPunct="0">
              <a:defRPr sz="2400">
                <a:solidFill>
                  <a:schemeClr val="tx1"/>
                </a:solidFill>
                <a:latin typeface="Times New Roman" charset="0"/>
              </a:defRPr>
            </a:lvl3pPr>
            <a:lvl4pPr marL="1600200" indent="-228600" eaLnBrk="0" hangingPunct="0">
              <a:defRPr sz="2400">
                <a:solidFill>
                  <a:schemeClr val="tx1"/>
                </a:solidFill>
                <a:latin typeface="Times New Roman" charset="0"/>
              </a:defRPr>
            </a:lvl4pPr>
            <a:lvl5pPr marL="2057400" indent="-228600" eaLnBrk="0" hangingPunct="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eaLnBrk="1" hangingPunct="1"/>
            <a:fld id="{196F52CC-3289-4C73-A656-C9C8190C7456}" type="slidenum">
              <a:rPr lang="en-US" altLang="en-US" sz="1200" smtClean="0"/>
              <a:pPr eaLnBrk="1" hangingPunct="1"/>
              <a:t>7</a:t>
            </a:fld>
            <a:endParaRPr lang="en-US" altLang="en-US" sz="120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a:p>
        </p:txBody>
      </p:sp>
      <p:sp>
        <p:nvSpPr>
          <p:cNvPr id="3482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charset="0"/>
              </a:defRPr>
            </a:lvl1pPr>
            <a:lvl2pPr marL="742950" indent="-285750" eaLnBrk="0" hangingPunct="0">
              <a:defRPr sz="2400">
                <a:solidFill>
                  <a:schemeClr val="tx1"/>
                </a:solidFill>
                <a:latin typeface="Times New Roman" charset="0"/>
              </a:defRPr>
            </a:lvl2pPr>
            <a:lvl3pPr marL="1143000" indent="-228600" eaLnBrk="0" hangingPunct="0">
              <a:defRPr sz="2400">
                <a:solidFill>
                  <a:schemeClr val="tx1"/>
                </a:solidFill>
                <a:latin typeface="Times New Roman" charset="0"/>
              </a:defRPr>
            </a:lvl3pPr>
            <a:lvl4pPr marL="1600200" indent="-228600" eaLnBrk="0" hangingPunct="0">
              <a:defRPr sz="2400">
                <a:solidFill>
                  <a:schemeClr val="tx1"/>
                </a:solidFill>
                <a:latin typeface="Times New Roman" charset="0"/>
              </a:defRPr>
            </a:lvl4pPr>
            <a:lvl5pPr marL="2057400" indent="-228600" eaLnBrk="0" hangingPunct="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eaLnBrk="1" hangingPunct="1"/>
            <a:fld id="{064680C1-4B31-4883-B671-699FB521E1A6}" type="slidenum">
              <a:rPr lang="en-US" altLang="en-US" sz="1200" smtClean="0"/>
              <a:pPr eaLnBrk="1" hangingPunct="1"/>
              <a:t>8</a:t>
            </a:fld>
            <a:endParaRPr lang="en-US" altLang="en-US" sz="120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8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a:p>
        </p:txBody>
      </p:sp>
      <p:sp>
        <p:nvSpPr>
          <p:cNvPr id="3584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charset="0"/>
              </a:defRPr>
            </a:lvl1pPr>
            <a:lvl2pPr marL="742950" indent="-285750" eaLnBrk="0" hangingPunct="0">
              <a:defRPr sz="2400">
                <a:solidFill>
                  <a:schemeClr val="tx1"/>
                </a:solidFill>
                <a:latin typeface="Times New Roman" charset="0"/>
              </a:defRPr>
            </a:lvl2pPr>
            <a:lvl3pPr marL="1143000" indent="-228600" eaLnBrk="0" hangingPunct="0">
              <a:defRPr sz="2400">
                <a:solidFill>
                  <a:schemeClr val="tx1"/>
                </a:solidFill>
                <a:latin typeface="Times New Roman" charset="0"/>
              </a:defRPr>
            </a:lvl3pPr>
            <a:lvl4pPr marL="1600200" indent="-228600" eaLnBrk="0" hangingPunct="0">
              <a:defRPr sz="2400">
                <a:solidFill>
                  <a:schemeClr val="tx1"/>
                </a:solidFill>
                <a:latin typeface="Times New Roman" charset="0"/>
              </a:defRPr>
            </a:lvl4pPr>
            <a:lvl5pPr marL="2057400" indent="-228600" eaLnBrk="0" hangingPunct="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eaLnBrk="1" hangingPunct="1"/>
            <a:fld id="{C94219E9-8790-43F3-933E-6AD02D19BE6F}" type="slidenum">
              <a:rPr lang="en-US" altLang="en-US" sz="1200" smtClean="0"/>
              <a:pPr eaLnBrk="1" hangingPunct="1"/>
              <a:t>9</a:t>
            </a:fld>
            <a:endParaRPr lang="en-US" altLang="en-US" sz="120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a:p>
        </p:txBody>
      </p:sp>
      <p:sp>
        <p:nvSpPr>
          <p:cNvPr id="3686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charset="0"/>
              </a:defRPr>
            </a:lvl1pPr>
            <a:lvl2pPr marL="742950" indent="-285750" eaLnBrk="0" hangingPunct="0">
              <a:defRPr sz="2400">
                <a:solidFill>
                  <a:schemeClr val="tx1"/>
                </a:solidFill>
                <a:latin typeface="Times New Roman" charset="0"/>
              </a:defRPr>
            </a:lvl2pPr>
            <a:lvl3pPr marL="1143000" indent="-228600" eaLnBrk="0" hangingPunct="0">
              <a:defRPr sz="2400">
                <a:solidFill>
                  <a:schemeClr val="tx1"/>
                </a:solidFill>
                <a:latin typeface="Times New Roman" charset="0"/>
              </a:defRPr>
            </a:lvl3pPr>
            <a:lvl4pPr marL="1600200" indent="-228600" eaLnBrk="0" hangingPunct="0">
              <a:defRPr sz="2400">
                <a:solidFill>
                  <a:schemeClr val="tx1"/>
                </a:solidFill>
                <a:latin typeface="Times New Roman" charset="0"/>
              </a:defRPr>
            </a:lvl4pPr>
            <a:lvl5pPr marL="2057400" indent="-228600" eaLnBrk="0" hangingPunct="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eaLnBrk="1" hangingPunct="1"/>
            <a:fld id="{F1B13B7C-A09A-4712-96C8-E3CBB34DF4D4}" type="slidenum">
              <a:rPr lang="en-US" altLang="en-US" sz="1200" smtClean="0"/>
              <a:pPr eaLnBrk="1" hangingPunct="1"/>
              <a:t>10</a:t>
            </a:fld>
            <a:endParaRPr lang="en-US" altLang="en-US" sz="12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16A645EF-B1B0-41DC-A702-8A2F1C41BE69}" type="slidenum">
              <a:rPr lang="en-US"/>
              <a:pPr>
                <a:defRPr/>
              </a:pPr>
              <a:t>‹#›</a:t>
            </a:fld>
            <a:endParaRPr lang="en-US"/>
          </a:p>
        </p:txBody>
      </p:sp>
    </p:spTree>
    <p:extLst>
      <p:ext uri="{BB962C8B-B14F-4D97-AF65-F5344CB8AC3E}">
        <p14:creationId xmlns:p14="http://schemas.microsoft.com/office/powerpoint/2010/main" val="12839059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6BBBB843-1F58-450D-8A67-55EAF5ED0962}" type="slidenum">
              <a:rPr lang="en-US"/>
              <a:pPr>
                <a:defRPr/>
              </a:pPr>
              <a:t>‹#›</a:t>
            </a:fld>
            <a:endParaRPr lang="en-US"/>
          </a:p>
        </p:txBody>
      </p:sp>
    </p:spTree>
    <p:extLst>
      <p:ext uri="{BB962C8B-B14F-4D97-AF65-F5344CB8AC3E}">
        <p14:creationId xmlns:p14="http://schemas.microsoft.com/office/powerpoint/2010/main" val="24510093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381000"/>
            <a:ext cx="1943100" cy="5715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381000"/>
            <a:ext cx="5676900" cy="5715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299B2B63-DC9E-438E-A7A9-26400AF430FB}" type="slidenum">
              <a:rPr lang="en-US"/>
              <a:pPr>
                <a:defRPr/>
              </a:pPr>
              <a:t>‹#›</a:t>
            </a:fld>
            <a:endParaRPr lang="en-US"/>
          </a:p>
        </p:txBody>
      </p:sp>
    </p:spTree>
    <p:extLst>
      <p:ext uri="{BB962C8B-B14F-4D97-AF65-F5344CB8AC3E}">
        <p14:creationId xmlns:p14="http://schemas.microsoft.com/office/powerpoint/2010/main" val="4054871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EEF18B74-CD5B-4117-9D7F-A0AB72CE6A7E}" type="slidenum">
              <a:rPr lang="en-US"/>
              <a:pPr>
                <a:defRPr/>
              </a:pPr>
              <a:t>‹#›</a:t>
            </a:fld>
            <a:endParaRPr lang="en-US"/>
          </a:p>
        </p:txBody>
      </p:sp>
    </p:spTree>
    <p:extLst>
      <p:ext uri="{BB962C8B-B14F-4D97-AF65-F5344CB8AC3E}">
        <p14:creationId xmlns:p14="http://schemas.microsoft.com/office/powerpoint/2010/main" val="9758385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FF47B620-121F-472E-8CD3-9088E448DD74}" type="slidenum">
              <a:rPr lang="en-US"/>
              <a:pPr>
                <a:defRPr/>
              </a:pPr>
              <a:t>‹#›</a:t>
            </a:fld>
            <a:endParaRPr lang="en-US"/>
          </a:p>
        </p:txBody>
      </p:sp>
    </p:spTree>
    <p:extLst>
      <p:ext uri="{BB962C8B-B14F-4D97-AF65-F5344CB8AC3E}">
        <p14:creationId xmlns:p14="http://schemas.microsoft.com/office/powerpoint/2010/main" val="37417203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371600"/>
            <a:ext cx="3810000" cy="4724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371600"/>
            <a:ext cx="3810000" cy="4724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6A1083E8-FB74-4F6F-B7FA-E93066E05839}" type="slidenum">
              <a:rPr lang="en-US"/>
              <a:pPr>
                <a:defRPr/>
              </a:pPr>
              <a:t>‹#›</a:t>
            </a:fld>
            <a:endParaRPr lang="en-US"/>
          </a:p>
        </p:txBody>
      </p:sp>
    </p:spTree>
    <p:extLst>
      <p:ext uri="{BB962C8B-B14F-4D97-AF65-F5344CB8AC3E}">
        <p14:creationId xmlns:p14="http://schemas.microsoft.com/office/powerpoint/2010/main" val="41795124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6C17BD7A-B44B-4424-BACA-EEDA77221E0A}" type="slidenum">
              <a:rPr lang="en-US"/>
              <a:pPr>
                <a:defRPr/>
              </a:pPr>
              <a:t>‹#›</a:t>
            </a:fld>
            <a:endParaRPr lang="en-US"/>
          </a:p>
        </p:txBody>
      </p:sp>
    </p:spTree>
    <p:extLst>
      <p:ext uri="{BB962C8B-B14F-4D97-AF65-F5344CB8AC3E}">
        <p14:creationId xmlns:p14="http://schemas.microsoft.com/office/powerpoint/2010/main" val="39746533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93B77DD8-DA03-4D15-B64D-95AC2F6706AE}" type="slidenum">
              <a:rPr lang="en-US"/>
              <a:pPr>
                <a:defRPr/>
              </a:pPr>
              <a:t>‹#›</a:t>
            </a:fld>
            <a:endParaRPr lang="en-US"/>
          </a:p>
        </p:txBody>
      </p:sp>
    </p:spTree>
    <p:extLst>
      <p:ext uri="{BB962C8B-B14F-4D97-AF65-F5344CB8AC3E}">
        <p14:creationId xmlns:p14="http://schemas.microsoft.com/office/powerpoint/2010/main" val="4044421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3198D378-66B5-4661-B9D3-4D232370AB3C}" type="slidenum">
              <a:rPr lang="en-US"/>
              <a:pPr>
                <a:defRPr/>
              </a:pPr>
              <a:t>‹#›</a:t>
            </a:fld>
            <a:endParaRPr lang="en-US"/>
          </a:p>
        </p:txBody>
      </p:sp>
    </p:spTree>
    <p:extLst>
      <p:ext uri="{BB962C8B-B14F-4D97-AF65-F5344CB8AC3E}">
        <p14:creationId xmlns:p14="http://schemas.microsoft.com/office/powerpoint/2010/main" val="13434112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A5BA25A1-06C9-44AB-A80A-387FDCD8311D}" type="slidenum">
              <a:rPr lang="en-US"/>
              <a:pPr>
                <a:defRPr/>
              </a:pPr>
              <a:t>‹#›</a:t>
            </a:fld>
            <a:endParaRPr lang="en-US"/>
          </a:p>
        </p:txBody>
      </p:sp>
    </p:spTree>
    <p:extLst>
      <p:ext uri="{BB962C8B-B14F-4D97-AF65-F5344CB8AC3E}">
        <p14:creationId xmlns:p14="http://schemas.microsoft.com/office/powerpoint/2010/main" val="26059281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C8E46A49-9CF7-4C0A-AA53-825A294D2D5F}" type="slidenum">
              <a:rPr lang="en-US"/>
              <a:pPr>
                <a:defRPr/>
              </a:pPr>
              <a:t>‹#›</a:t>
            </a:fld>
            <a:endParaRPr lang="en-US"/>
          </a:p>
        </p:txBody>
      </p:sp>
    </p:spTree>
    <p:extLst>
      <p:ext uri="{BB962C8B-B14F-4D97-AF65-F5344CB8AC3E}">
        <p14:creationId xmlns:p14="http://schemas.microsoft.com/office/powerpoint/2010/main" val="35200577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381000"/>
            <a:ext cx="77724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685800" y="1371600"/>
            <a:ext cx="7772400" cy="472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60420"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mn-lt"/>
              </a:defRPr>
            </a:lvl1pPr>
          </a:lstStyle>
          <a:p>
            <a:pPr>
              <a:defRPr/>
            </a:pPr>
            <a:endParaRPr lang="en-US"/>
          </a:p>
        </p:txBody>
      </p:sp>
      <p:sp>
        <p:nvSpPr>
          <p:cNvPr id="60421"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mn-lt"/>
              </a:defRPr>
            </a:lvl1pPr>
          </a:lstStyle>
          <a:p>
            <a:pPr>
              <a:defRPr/>
            </a:pPr>
            <a:endParaRPr lang="en-US"/>
          </a:p>
        </p:txBody>
      </p:sp>
      <p:sp>
        <p:nvSpPr>
          <p:cNvPr id="60422"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mn-lt"/>
              </a:defRPr>
            </a:lvl1pPr>
          </a:lstStyle>
          <a:p>
            <a:pPr>
              <a:defRPr/>
            </a:pPr>
            <a:fld id="{06822E6F-A470-4DA3-9A06-CF1E8170AB8E}"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ctr" rtl="0" eaLnBrk="0" fontAlgn="base" hangingPunct="0">
        <a:spcBef>
          <a:spcPct val="0"/>
        </a:spcBef>
        <a:spcAft>
          <a:spcPct val="0"/>
        </a:spcAft>
        <a:defRPr sz="3200">
          <a:solidFill>
            <a:schemeClr val="tx2"/>
          </a:solidFill>
          <a:latin typeface="+mj-lt"/>
          <a:ea typeface="+mj-ea"/>
          <a:cs typeface="+mj-cs"/>
        </a:defRPr>
      </a:lvl1pPr>
      <a:lvl2pPr algn="ctr" rtl="0" eaLnBrk="0" fontAlgn="base" hangingPunct="0">
        <a:spcBef>
          <a:spcPct val="0"/>
        </a:spcBef>
        <a:spcAft>
          <a:spcPct val="0"/>
        </a:spcAft>
        <a:defRPr sz="3200">
          <a:solidFill>
            <a:schemeClr val="tx2"/>
          </a:solidFill>
          <a:latin typeface="Arial" charset="0"/>
        </a:defRPr>
      </a:lvl2pPr>
      <a:lvl3pPr algn="ctr" rtl="0" eaLnBrk="0" fontAlgn="base" hangingPunct="0">
        <a:spcBef>
          <a:spcPct val="0"/>
        </a:spcBef>
        <a:spcAft>
          <a:spcPct val="0"/>
        </a:spcAft>
        <a:defRPr sz="3200">
          <a:solidFill>
            <a:schemeClr val="tx2"/>
          </a:solidFill>
          <a:latin typeface="Arial" charset="0"/>
        </a:defRPr>
      </a:lvl3pPr>
      <a:lvl4pPr algn="ctr" rtl="0" eaLnBrk="0" fontAlgn="base" hangingPunct="0">
        <a:spcBef>
          <a:spcPct val="0"/>
        </a:spcBef>
        <a:spcAft>
          <a:spcPct val="0"/>
        </a:spcAft>
        <a:defRPr sz="3200">
          <a:solidFill>
            <a:schemeClr val="tx2"/>
          </a:solidFill>
          <a:latin typeface="Arial" charset="0"/>
        </a:defRPr>
      </a:lvl4pPr>
      <a:lvl5pPr algn="ctr" rtl="0" eaLnBrk="0" fontAlgn="base" hangingPunct="0">
        <a:spcBef>
          <a:spcPct val="0"/>
        </a:spcBef>
        <a:spcAft>
          <a:spcPct val="0"/>
        </a:spcAft>
        <a:defRPr sz="3200">
          <a:solidFill>
            <a:schemeClr val="tx2"/>
          </a:solidFill>
          <a:latin typeface="Arial" charset="0"/>
        </a:defRPr>
      </a:lvl5pPr>
      <a:lvl6pPr marL="457200" algn="ctr" rtl="0" eaLnBrk="1" fontAlgn="base" hangingPunct="1">
        <a:spcBef>
          <a:spcPct val="0"/>
        </a:spcBef>
        <a:spcAft>
          <a:spcPct val="0"/>
        </a:spcAft>
        <a:defRPr sz="3200">
          <a:solidFill>
            <a:schemeClr val="tx2"/>
          </a:solidFill>
          <a:latin typeface="Arial" charset="0"/>
        </a:defRPr>
      </a:lvl6pPr>
      <a:lvl7pPr marL="914400" algn="ctr" rtl="0" eaLnBrk="1" fontAlgn="base" hangingPunct="1">
        <a:spcBef>
          <a:spcPct val="0"/>
        </a:spcBef>
        <a:spcAft>
          <a:spcPct val="0"/>
        </a:spcAft>
        <a:defRPr sz="3200">
          <a:solidFill>
            <a:schemeClr val="tx2"/>
          </a:solidFill>
          <a:latin typeface="Arial" charset="0"/>
        </a:defRPr>
      </a:lvl7pPr>
      <a:lvl8pPr marL="1371600" algn="ctr" rtl="0" eaLnBrk="1" fontAlgn="base" hangingPunct="1">
        <a:spcBef>
          <a:spcPct val="0"/>
        </a:spcBef>
        <a:spcAft>
          <a:spcPct val="0"/>
        </a:spcAft>
        <a:defRPr sz="3200">
          <a:solidFill>
            <a:schemeClr val="tx2"/>
          </a:solidFill>
          <a:latin typeface="Arial" charset="0"/>
        </a:defRPr>
      </a:lvl8pPr>
      <a:lvl9pPr marL="1828800" algn="ctr" rtl="0" eaLnBrk="1" fontAlgn="base" hangingPunct="1">
        <a:spcBef>
          <a:spcPct val="0"/>
        </a:spcBef>
        <a:spcAft>
          <a:spcPct val="0"/>
        </a:spcAft>
        <a:defRPr sz="3200">
          <a:solidFill>
            <a:schemeClr val="tx2"/>
          </a:solidFill>
          <a:latin typeface="Arial" charset="0"/>
        </a:defRPr>
      </a:lvl9pPr>
    </p:titleStyle>
    <p:bodyStyle>
      <a:lvl1pPr marL="342900" indent="-342900" algn="l" rtl="0" eaLnBrk="0" fontAlgn="base" hangingPunct="0">
        <a:spcBef>
          <a:spcPct val="20000"/>
        </a:spcBef>
        <a:spcAft>
          <a:spcPct val="0"/>
        </a:spcAft>
        <a:buChar char="•"/>
        <a:defRPr sz="2400">
          <a:solidFill>
            <a:srgbClr val="FF0000"/>
          </a:solidFill>
          <a:latin typeface="+mn-lt"/>
          <a:ea typeface="+mn-ea"/>
          <a:cs typeface="+mn-cs"/>
        </a:defRPr>
      </a:lvl1pPr>
      <a:lvl2pPr marL="742950" indent="-285750" algn="l" rtl="0" eaLnBrk="0" fontAlgn="base" hangingPunct="0">
        <a:spcBef>
          <a:spcPct val="20000"/>
        </a:spcBef>
        <a:spcAft>
          <a:spcPct val="0"/>
        </a:spcAft>
        <a:buChar char="–"/>
        <a:defRPr sz="20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1600">
          <a:solidFill>
            <a:schemeClr val="tx1"/>
          </a:solidFill>
          <a:latin typeface="+mn-lt"/>
        </a:defRPr>
      </a:lvl4pPr>
      <a:lvl5pPr marL="2057400" indent="-228600" algn="l" rtl="0" eaLnBrk="0" fontAlgn="base" hangingPunct="0">
        <a:spcBef>
          <a:spcPct val="20000"/>
        </a:spcBef>
        <a:spcAft>
          <a:spcPct val="0"/>
        </a:spcAft>
        <a:buChar char="»"/>
        <a:defRPr sz="1400">
          <a:solidFill>
            <a:schemeClr val="tx1"/>
          </a:solidFill>
          <a:latin typeface="+mn-lt"/>
        </a:defRPr>
      </a:lvl5pPr>
      <a:lvl6pPr marL="2514600" indent="-228600" algn="l" rtl="0" eaLnBrk="1" fontAlgn="base" hangingPunct="1">
        <a:spcBef>
          <a:spcPct val="20000"/>
        </a:spcBef>
        <a:spcAft>
          <a:spcPct val="0"/>
        </a:spcAft>
        <a:buChar char="»"/>
        <a:defRPr sz="1400">
          <a:solidFill>
            <a:schemeClr val="tx1"/>
          </a:solidFill>
          <a:latin typeface="+mn-lt"/>
        </a:defRPr>
      </a:lvl6pPr>
      <a:lvl7pPr marL="2971800" indent="-228600" algn="l" rtl="0" eaLnBrk="1" fontAlgn="base" hangingPunct="1">
        <a:spcBef>
          <a:spcPct val="20000"/>
        </a:spcBef>
        <a:spcAft>
          <a:spcPct val="0"/>
        </a:spcAft>
        <a:buChar char="»"/>
        <a:defRPr sz="1400">
          <a:solidFill>
            <a:schemeClr val="tx1"/>
          </a:solidFill>
          <a:latin typeface="+mn-lt"/>
        </a:defRPr>
      </a:lvl7pPr>
      <a:lvl8pPr marL="3429000" indent="-228600" algn="l" rtl="0" eaLnBrk="1" fontAlgn="base" hangingPunct="1">
        <a:spcBef>
          <a:spcPct val="20000"/>
        </a:spcBef>
        <a:spcAft>
          <a:spcPct val="0"/>
        </a:spcAft>
        <a:buChar char="»"/>
        <a:defRPr sz="1400">
          <a:solidFill>
            <a:schemeClr val="tx1"/>
          </a:solidFill>
          <a:latin typeface="+mn-lt"/>
        </a:defRPr>
      </a:lvl8pPr>
      <a:lvl9pPr marL="3886200" indent="-228600" algn="l" rtl="0" eaLnBrk="1" fontAlgn="base" hangingPunct="1">
        <a:spcBef>
          <a:spcPct val="20000"/>
        </a:spcBef>
        <a:spcAft>
          <a:spcPct val="0"/>
        </a:spcAft>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www.gnu.org/software/make/manual/make.html"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www.cs.fsu.edu/~duan/classes/cop5570/examples/lect2/example1.c"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www.gnu.org/software/ddd/"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p:txBody>
          <a:bodyPr/>
          <a:lstStyle/>
          <a:p>
            <a:pPr eaLnBrk="1" hangingPunct="1"/>
            <a:r>
              <a:rPr lang="en-US" altLang="en-US"/>
              <a:t>Miscellaneous UNIX/C Concepts</a:t>
            </a:r>
          </a:p>
        </p:txBody>
      </p:sp>
      <p:sp>
        <p:nvSpPr>
          <p:cNvPr id="2051" name="Rectangle 3"/>
          <p:cNvSpPr>
            <a:spLocks noGrp="1" noChangeArrowheads="1"/>
          </p:cNvSpPr>
          <p:nvPr>
            <p:ph idx="1"/>
          </p:nvPr>
        </p:nvSpPr>
        <p:spPr/>
        <p:txBody>
          <a:bodyPr/>
          <a:lstStyle/>
          <a:p>
            <a:pPr eaLnBrk="1" hangingPunct="1"/>
            <a:r>
              <a:rPr lang="en-US" altLang="en-US" dirty="0"/>
              <a:t>UNIX environment</a:t>
            </a:r>
          </a:p>
          <a:p>
            <a:pPr lvl="1" eaLnBrk="1" hangingPunct="1"/>
            <a:r>
              <a:rPr lang="en-US" altLang="en-US" dirty="0"/>
              <a:t>C standards and portable C program</a:t>
            </a:r>
          </a:p>
          <a:p>
            <a:pPr lvl="1" eaLnBrk="1" hangingPunct="1"/>
            <a:r>
              <a:rPr lang="en-US" altLang="en-US" dirty="0"/>
              <a:t>C compilers</a:t>
            </a:r>
          </a:p>
          <a:p>
            <a:pPr lvl="1" eaLnBrk="1" hangingPunct="1"/>
            <a:r>
              <a:rPr lang="en-US" altLang="en-US" dirty="0"/>
              <a:t>Debugger</a:t>
            </a:r>
          </a:p>
          <a:p>
            <a:pPr lvl="1" eaLnBrk="1" hangingPunct="1"/>
            <a:r>
              <a:rPr lang="en-US" altLang="en-US" dirty="0"/>
              <a:t>Make</a:t>
            </a:r>
          </a:p>
          <a:p>
            <a:pPr lvl="1" eaLnBrk="1" hangingPunct="1"/>
            <a:r>
              <a:rPr lang="en-US" altLang="en-US" dirty="0"/>
              <a:t>Some commonly used  C/C++ programming tricks and conventions.</a:t>
            </a:r>
          </a:p>
          <a:p>
            <a:pPr lvl="1" eaLnBrk="1" hangingPunct="1"/>
            <a:r>
              <a:rPr lang="en-US" altLang="en-US" dirty="0"/>
              <a:t>The </a:t>
            </a:r>
            <a:r>
              <a:rPr lang="en-US" altLang="en-US" i="1" dirty="0">
                <a:solidFill>
                  <a:schemeClr val="accent2"/>
                </a:solidFill>
              </a:rPr>
              <a:t>system</a:t>
            </a:r>
            <a:r>
              <a:rPr lang="en-US" altLang="en-US" dirty="0"/>
              <a:t> function</a:t>
            </a:r>
          </a:p>
          <a:p>
            <a:pPr lvl="1" eaLnBrk="1" hangingPunct="1"/>
            <a:r>
              <a:rPr lang="en-US" altLang="en-US" dirty="0"/>
              <a:t>Key based authentication</a:t>
            </a:r>
          </a:p>
          <a:p>
            <a:pPr lvl="1" eaLnBrk="1" hangingPunct="1"/>
            <a:r>
              <a:rPr lang="en-US" altLang="en-US" dirty="0"/>
              <a:t>Run commands on a remote machine</a:t>
            </a:r>
          </a:p>
          <a:p>
            <a:pPr lvl="1" eaLnBrk="1" hangingPunct="1"/>
            <a:endParaRPr lang="en-US" altLang="en-US" dirty="0"/>
          </a:p>
          <a:p>
            <a:pPr eaLnBrk="1" hangingPunct="1"/>
            <a:r>
              <a:rPr lang="en-US" altLang="en-US" dirty="0"/>
              <a:t>Readings</a:t>
            </a:r>
          </a:p>
          <a:p>
            <a:pPr lvl="1" eaLnBrk="1" hangingPunct="1"/>
            <a:r>
              <a:rPr lang="en-US" altLang="en-US" dirty="0"/>
              <a:t>APUE 7.4, 7.5, 7.9, 8.13</a:t>
            </a:r>
          </a:p>
          <a:p>
            <a:pPr lvl="1" eaLnBrk="1" hangingPunct="1"/>
            <a:endParaRPr lang="en-US" altLang="en-US" dirty="0"/>
          </a:p>
        </p:txBody>
      </p:sp>
      <p:sp>
        <p:nvSpPr>
          <p:cNvPr id="4" name="Slide Number Placeholder 3"/>
          <p:cNvSpPr>
            <a:spLocks noGrp="1"/>
          </p:cNvSpPr>
          <p:nvPr>
            <p:ph type="sldNum" sz="quarter" idx="12"/>
          </p:nvPr>
        </p:nvSpPr>
        <p:spPr/>
        <p:txBody>
          <a:bodyPr/>
          <a:lstStyle/>
          <a:p>
            <a:pPr>
              <a:defRPr/>
            </a:pPr>
            <a:fld id="{FEA67A6E-2132-4D65-9355-510EC81A6BC9}" type="slidenum">
              <a:rPr lang="en-US"/>
              <a:pPr>
                <a:defRPr/>
              </a:pPr>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a:xfrm>
            <a:off x="685800" y="304800"/>
            <a:ext cx="7772400" cy="609600"/>
          </a:xfrm>
        </p:spPr>
        <p:txBody>
          <a:bodyPr/>
          <a:lstStyle/>
          <a:p>
            <a:pPr eaLnBrk="1" hangingPunct="1"/>
            <a:r>
              <a:rPr lang="en-US" altLang="en-US"/>
              <a:t>Make</a:t>
            </a:r>
          </a:p>
        </p:txBody>
      </p:sp>
      <p:sp>
        <p:nvSpPr>
          <p:cNvPr id="8195" name="Content Placeholder 2"/>
          <p:cNvSpPr>
            <a:spLocks noGrp="1"/>
          </p:cNvSpPr>
          <p:nvPr>
            <p:ph idx="1"/>
          </p:nvPr>
        </p:nvSpPr>
        <p:spPr>
          <a:xfrm>
            <a:off x="685800" y="914400"/>
            <a:ext cx="7772400" cy="5257800"/>
          </a:xfrm>
        </p:spPr>
        <p:txBody>
          <a:bodyPr/>
          <a:lstStyle/>
          <a:p>
            <a:pPr eaLnBrk="1" hangingPunct="1">
              <a:defRPr/>
            </a:pPr>
            <a:r>
              <a:rPr lang="en-US" dirty="0"/>
              <a:t>Variable definitions:</a:t>
            </a:r>
          </a:p>
          <a:p>
            <a:pPr lvl="1" eaLnBrk="1" hangingPunct="1">
              <a:defRPr/>
            </a:pPr>
            <a:r>
              <a:rPr lang="en-US" dirty="0"/>
              <a:t>String1 = string2</a:t>
            </a:r>
          </a:p>
          <a:p>
            <a:pPr lvl="1" eaLnBrk="1" hangingPunct="1">
              <a:defRPr/>
            </a:pPr>
            <a:r>
              <a:rPr lang="en-US" dirty="0"/>
              <a:t>E.g.  </a:t>
            </a:r>
            <a:r>
              <a:rPr lang="en-US" dirty="0">
                <a:solidFill>
                  <a:schemeClr val="accent6"/>
                </a:solidFill>
              </a:rPr>
              <a:t>CC=</a:t>
            </a:r>
            <a:r>
              <a:rPr lang="en-US" dirty="0" err="1">
                <a:solidFill>
                  <a:schemeClr val="accent6"/>
                </a:solidFill>
              </a:rPr>
              <a:t>gcc</a:t>
            </a:r>
            <a:endParaRPr lang="en-US" dirty="0">
              <a:solidFill>
                <a:schemeClr val="accent6"/>
              </a:solidFill>
            </a:endParaRPr>
          </a:p>
          <a:p>
            <a:pPr lvl="3" eaLnBrk="1" hangingPunct="1">
              <a:buFontTx/>
              <a:buNone/>
              <a:defRPr/>
            </a:pPr>
            <a:r>
              <a:rPr lang="en-US" dirty="0">
                <a:solidFill>
                  <a:schemeClr val="accent6"/>
                </a:solidFill>
              </a:rPr>
              <a:t>CFLAG=-Wall –</a:t>
            </a:r>
            <a:r>
              <a:rPr lang="en-US" dirty="0" err="1">
                <a:solidFill>
                  <a:schemeClr val="accent6"/>
                </a:solidFill>
              </a:rPr>
              <a:t>ansi</a:t>
            </a:r>
            <a:r>
              <a:rPr lang="en-US" dirty="0">
                <a:solidFill>
                  <a:schemeClr val="accent6"/>
                </a:solidFill>
              </a:rPr>
              <a:t> –pedantic</a:t>
            </a:r>
          </a:p>
          <a:p>
            <a:pPr marL="914400" lvl="1" indent="-457200" eaLnBrk="1" hangingPunct="1">
              <a:defRPr/>
            </a:pPr>
            <a:r>
              <a:rPr lang="en-US" dirty="0"/>
              <a:t>Default variables (default value)</a:t>
            </a:r>
          </a:p>
          <a:p>
            <a:pPr marL="1314450" lvl="2" indent="-457200" eaLnBrk="1" hangingPunct="1">
              <a:defRPr/>
            </a:pPr>
            <a:r>
              <a:rPr lang="en-US" sz="1600" dirty="0"/>
              <a:t>CC: default C compiler (cc)</a:t>
            </a:r>
          </a:p>
          <a:p>
            <a:pPr marL="1314450" lvl="2" indent="-457200" eaLnBrk="1" hangingPunct="1">
              <a:defRPr/>
            </a:pPr>
            <a:r>
              <a:rPr lang="en-US" sz="1600" dirty="0"/>
              <a:t>CXX: default C++ compiler (g++)</a:t>
            </a:r>
          </a:p>
          <a:p>
            <a:pPr marL="1314450" lvl="2" indent="-457200" eaLnBrk="1" hangingPunct="1">
              <a:defRPr/>
            </a:pPr>
            <a:r>
              <a:rPr lang="en-US" sz="1600" dirty="0"/>
              <a:t>CFLAGS: extra flags to give to C compiler (empty)</a:t>
            </a:r>
          </a:p>
          <a:p>
            <a:pPr marL="1314450" lvl="2" indent="-457200" eaLnBrk="1" hangingPunct="1">
              <a:defRPr/>
            </a:pPr>
            <a:r>
              <a:rPr lang="en-US" sz="1600" dirty="0"/>
              <a:t>CXXFLAGS: extra flags to give to C++ compiler (empty)</a:t>
            </a:r>
          </a:p>
          <a:p>
            <a:pPr marL="1314450" lvl="2" indent="-457200" eaLnBrk="1" hangingPunct="1">
              <a:defRPr/>
            </a:pPr>
            <a:r>
              <a:rPr lang="en-US" sz="1600" dirty="0"/>
              <a:t>CPPFLAGS and LDFLAGS (empty)</a:t>
            </a:r>
          </a:p>
        </p:txBody>
      </p:sp>
      <p:sp>
        <p:nvSpPr>
          <p:cNvPr id="4" name="Slide Number Placeholder 3"/>
          <p:cNvSpPr>
            <a:spLocks noGrp="1"/>
          </p:cNvSpPr>
          <p:nvPr>
            <p:ph type="sldNum" sz="quarter" idx="12"/>
          </p:nvPr>
        </p:nvSpPr>
        <p:spPr/>
        <p:txBody>
          <a:bodyPr/>
          <a:lstStyle/>
          <a:p>
            <a:pPr>
              <a:defRPr/>
            </a:pPr>
            <a:fld id="{FFDA6F13-940A-4FD8-84AE-6D3D345491F7}" type="slidenum">
              <a:rPr lang="en-US"/>
              <a:pPr>
                <a:defRPr/>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altLang="en-US"/>
              <a:t>Make</a:t>
            </a:r>
          </a:p>
        </p:txBody>
      </p:sp>
      <p:sp>
        <p:nvSpPr>
          <p:cNvPr id="3" name="Content Placeholder 2"/>
          <p:cNvSpPr>
            <a:spLocks noGrp="1"/>
          </p:cNvSpPr>
          <p:nvPr>
            <p:ph idx="1"/>
          </p:nvPr>
        </p:nvSpPr>
        <p:spPr>
          <a:xfrm>
            <a:off x="685800" y="1219200"/>
            <a:ext cx="7772400" cy="4876800"/>
          </a:xfrm>
        </p:spPr>
        <p:txBody>
          <a:bodyPr>
            <a:normAutofit fontScale="92500" lnSpcReduction="10000"/>
          </a:bodyPr>
          <a:lstStyle/>
          <a:p>
            <a:pPr eaLnBrk="1" hangingPunct="1">
              <a:defRPr/>
            </a:pPr>
            <a:r>
              <a:rPr lang="en-US" dirty="0"/>
              <a:t>Explicit rules:</a:t>
            </a:r>
          </a:p>
          <a:p>
            <a:pPr lvl="1" eaLnBrk="1" hangingPunct="1">
              <a:defRPr/>
            </a:pPr>
            <a:r>
              <a:rPr lang="en-US" dirty="0"/>
              <a:t>Target [target…] : [prerequisite…]</a:t>
            </a:r>
          </a:p>
          <a:p>
            <a:pPr lvl="1" eaLnBrk="1" hangingPunct="1">
              <a:defRPr/>
            </a:pPr>
            <a:r>
              <a:rPr lang="en-US" dirty="0"/>
              <a:t>&lt;tab&gt; command</a:t>
            </a:r>
          </a:p>
          <a:p>
            <a:pPr lvl="1" eaLnBrk="1" hangingPunct="1">
              <a:defRPr/>
            </a:pPr>
            <a:r>
              <a:rPr lang="en-US" dirty="0"/>
              <a:t>&lt;tab&gt; command</a:t>
            </a:r>
          </a:p>
          <a:p>
            <a:pPr lvl="1" eaLnBrk="1" hangingPunct="1">
              <a:defRPr/>
            </a:pPr>
            <a:r>
              <a:rPr lang="en-US" dirty="0"/>
              <a:t>…</a:t>
            </a:r>
          </a:p>
          <a:p>
            <a:pPr eaLnBrk="1" hangingPunct="1">
              <a:defRPr/>
            </a:pPr>
            <a:r>
              <a:rPr lang="en-US" dirty="0"/>
              <a:t>Example:</a:t>
            </a:r>
          </a:p>
          <a:p>
            <a:pPr lvl="1" eaLnBrk="1" hangingPunct="1">
              <a:defRPr/>
            </a:pPr>
            <a:r>
              <a:rPr lang="en-US" dirty="0" err="1">
                <a:solidFill>
                  <a:schemeClr val="accent6"/>
                </a:solidFill>
              </a:rPr>
              <a:t>a.out</a:t>
            </a:r>
            <a:r>
              <a:rPr lang="en-US" dirty="0">
                <a:solidFill>
                  <a:schemeClr val="accent6"/>
                </a:solidFill>
              </a:rPr>
              <a:t> : myprog1.c myprog2.c myprog3.c</a:t>
            </a:r>
          </a:p>
          <a:p>
            <a:pPr lvl="1" eaLnBrk="1" hangingPunct="1">
              <a:buFontTx/>
              <a:buNone/>
              <a:defRPr/>
            </a:pPr>
            <a:r>
              <a:rPr lang="en-US" dirty="0">
                <a:solidFill>
                  <a:schemeClr val="accent6"/>
                </a:solidFill>
              </a:rPr>
              <a:t>		       $(CC) myprog1.c myprog2.c myprog3.c</a:t>
            </a:r>
          </a:p>
          <a:p>
            <a:pPr lvl="1" eaLnBrk="1" hangingPunct="1">
              <a:buFontTx/>
              <a:buNone/>
              <a:defRPr/>
            </a:pPr>
            <a:endParaRPr lang="en-US" dirty="0">
              <a:solidFill>
                <a:schemeClr val="accent6"/>
              </a:solidFill>
            </a:endParaRPr>
          </a:p>
          <a:p>
            <a:pPr eaLnBrk="1" hangingPunct="1">
              <a:defRPr/>
            </a:pPr>
            <a:r>
              <a:rPr lang="en-US" dirty="0">
                <a:solidFill>
                  <a:schemeClr val="accent6"/>
                </a:solidFill>
              </a:rPr>
              <a:t>When type ‘make’, the first rule in the make file will be applied</a:t>
            </a:r>
          </a:p>
          <a:p>
            <a:pPr lvl="1" eaLnBrk="1" hangingPunct="1">
              <a:defRPr/>
            </a:pPr>
            <a:r>
              <a:rPr lang="en-US" dirty="0">
                <a:solidFill>
                  <a:schemeClr val="accent6"/>
                </a:solidFill>
              </a:rPr>
              <a:t>Prerequisites are checked recursively. See the </a:t>
            </a:r>
            <a:r>
              <a:rPr lang="en-US" dirty="0" err="1">
                <a:solidFill>
                  <a:schemeClr val="accent6"/>
                </a:solidFill>
              </a:rPr>
              <a:t>makefile</a:t>
            </a:r>
            <a:r>
              <a:rPr lang="en-US" dirty="0">
                <a:solidFill>
                  <a:schemeClr val="accent6"/>
                </a:solidFill>
              </a:rPr>
              <a:t> example</a:t>
            </a:r>
          </a:p>
          <a:p>
            <a:pPr eaLnBrk="1" hangingPunct="1">
              <a:defRPr/>
            </a:pPr>
            <a:r>
              <a:rPr lang="en-US" dirty="0">
                <a:solidFill>
                  <a:schemeClr val="accent6"/>
                </a:solidFill>
              </a:rPr>
              <a:t>One can use ‘make target’ to make the specific target.</a:t>
            </a:r>
          </a:p>
          <a:p>
            <a:pPr>
              <a:defRPr/>
            </a:pPr>
            <a:endParaRPr lang="en-US" dirty="0"/>
          </a:p>
        </p:txBody>
      </p:sp>
      <p:sp>
        <p:nvSpPr>
          <p:cNvPr id="4" name="Slide Number Placeholder 3"/>
          <p:cNvSpPr>
            <a:spLocks noGrp="1"/>
          </p:cNvSpPr>
          <p:nvPr>
            <p:ph type="sldNum" sz="quarter" idx="12"/>
          </p:nvPr>
        </p:nvSpPr>
        <p:spPr/>
        <p:txBody>
          <a:bodyPr/>
          <a:lstStyle/>
          <a:p>
            <a:pPr>
              <a:defRPr/>
            </a:pPr>
            <a:fld id="{371C178A-58F8-4BC6-9235-50A45F04A387}" type="slidenum">
              <a:rPr lang="en-US" smtClean="0"/>
              <a:pPr>
                <a:defRPr/>
              </a:pPr>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685800" y="304800"/>
            <a:ext cx="7772400" cy="457200"/>
          </a:xfrm>
        </p:spPr>
        <p:txBody>
          <a:bodyPr/>
          <a:lstStyle/>
          <a:p>
            <a:pPr eaLnBrk="1" hangingPunct="1"/>
            <a:r>
              <a:rPr lang="en-US" altLang="en-US"/>
              <a:t>Make</a:t>
            </a:r>
          </a:p>
        </p:txBody>
      </p:sp>
      <p:sp>
        <p:nvSpPr>
          <p:cNvPr id="9219" name="Content Placeholder 2"/>
          <p:cNvSpPr>
            <a:spLocks noGrp="1"/>
          </p:cNvSpPr>
          <p:nvPr>
            <p:ph idx="1"/>
          </p:nvPr>
        </p:nvSpPr>
        <p:spPr>
          <a:xfrm>
            <a:off x="685800" y="990600"/>
            <a:ext cx="7772400" cy="5105400"/>
          </a:xfrm>
        </p:spPr>
        <p:txBody>
          <a:bodyPr/>
          <a:lstStyle/>
          <a:p>
            <a:pPr eaLnBrk="1" hangingPunct="1">
              <a:defRPr/>
            </a:pPr>
            <a:r>
              <a:rPr lang="en-US" dirty="0"/>
              <a:t>Implicit rules:</a:t>
            </a:r>
          </a:p>
          <a:p>
            <a:pPr lvl="1" eaLnBrk="1" hangingPunct="1">
              <a:defRPr/>
            </a:pPr>
            <a:r>
              <a:rPr lang="en-US" dirty="0"/>
              <a:t>Tell make how to use certain customary techniques to remake a target so that you do not have to supply the rules</a:t>
            </a:r>
          </a:p>
          <a:p>
            <a:pPr lvl="1" eaLnBrk="1" hangingPunct="1">
              <a:defRPr/>
            </a:pPr>
            <a:r>
              <a:rPr lang="en-US" dirty="0"/>
              <a:t>For example, look at the following </a:t>
            </a:r>
            <a:r>
              <a:rPr lang="en-US" dirty="0" err="1"/>
              <a:t>makefile</a:t>
            </a:r>
            <a:endParaRPr lang="en-US" dirty="0"/>
          </a:p>
          <a:p>
            <a:pPr lvl="1" eaLnBrk="1" hangingPunct="1">
              <a:defRPr/>
            </a:pPr>
            <a:endParaRPr lang="en-US" dirty="0"/>
          </a:p>
          <a:p>
            <a:pPr lvl="1" eaLnBrk="1" hangingPunct="1">
              <a:defRPr/>
            </a:pPr>
            <a:endParaRPr lang="en-US" dirty="0"/>
          </a:p>
          <a:p>
            <a:pPr lvl="1" eaLnBrk="1" hangingPunct="1">
              <a:defRPr/>
            </a:pPr>
            <a:r>
              <a:rPr lang="en-US" dirty="0"/>
              <a:t>make will search an implicit rule to make </a:t>
            </a:r>
            <a:r>
              <a:rPr lang="en-US" dirty="0" err="1"/>
              <a:t>foo.o</a:t>
            </a:r>
            <a:r>
              <a:rPr lang="en-US" dirty="0"/>
              <a:t> and </a:t>
            </a:r>
            <a:r>
              <a:rPr lang="en-US" dirty="0" err="1"/>
              <a:t>bar.o</a:t>
            </a:r>
            <a:r>
              <a:rPr lang="en-US" dirty="0"/>
              <a:t> since we did not specify how to make them </a:t>
            </a:r>
          </a:p>
          <a:p>
            <a:pPr eaLnBrk="1" hangingPunct="1">
              <a:defRPr/>
            </a:pPr>
            <a:r>
              <a:rPr lang="en-US" dirty="0"/>
              <a:t>Define new implicit rules by writing </a:t>
            </a:r>
            <a:r>
              <a:rPr lang="en-US" dirty="0">
                <a:solidFill>
                  <a:schemeClr val="accent6"/>
                </a:solidFill>
              </a:rPr>
              <a:t>pattern rules</a:t>
            </a:r>
          </a:p>
          <a:p>
            <a:pPr lvl="1" eaLnBrk="1" hangingPunct="1">
              <a:defRPr/>
            </a:pPr>
            <a:r>
              <a:rPr lang="en-US" sz="1800" dirty="0"/>
              <a:t>Similar to explicit rule, except target contains “%”</a:t>
            </a:r>
          </a:p>
          <a:p>
            <a:pPr lvl="1" eaLnBrk="1" hangingPunct="1">
              <a:defRPr/>
            </a:pPr>
            <a:r>
              <a:rPr lang="en-US" sz="1800" dirty="0"/>
              <a:t>Example </a:t>
            </a:r>
          </a:p>
          <a:p>
            <a:pPr lvl="1" eaLnBrk="1" hangingPunct="1">
              <a:defRPr/>
            </a:pPr>
            <a:endParaRPr lang="en-US" dirty="0"/>
          </a:p>
          <a:p>
            <a:pPr lvl="1" eaLnBrk="1" hangingPunct="1">
              <a:defRPr/>
            </a:pPr>
            <a:endParaRPr lang="en-US" dirty="0"/>
          </a:p>
          <a:p>
            <a:pPr lvl="1" eaLnBrk="1" hangingPunct="1">
              <a:defRPr/>
            </a:pPr>
            <a:endParaRPr lang="en-US" dirty="0"/>
          </a:p>
        </p:txBody>
      </p:sp>
      <p:sp>
        <p:nvSpPr>
          <p:cNvPr id="4" name="Slide Number Placeholder 3"/>
          <p:cNvSpPr>
            <a:spLocks noGrp="1"/>
          </p:cNvSpPr>
          <p:nvPr>
            <p:ph type="sldNum" sz="quarter" idx="12"/>
          </p:nvPr>
        </p:nvSpPr>
        <p:spPr/>
        <p:txBody>
          <a:bodyPr/>
          <a:lstStyle/>
          <a:p>
            <a:pPr>
              <a:defRPr/>
            </a:pPr>
            <a:fld id="{2F235C32-4F69-4E1F-BEB4-6316D3E47981}" type="slidenum">
              <a:rPr lang="en-US"/>
              <a:pPr>
                <a:defRPr/>
              </a:pPr>
              <a:t>12</a:t>
            </a:fld>
            <a:endParaRPr lang="en-US"/>
          </a:p>
        </p:txBody>
      </p:sp>
      <p:sp>
        <p:nvSpPr>
          <p:cNvPr id="5" name="TextBox 4"/>
          <p:cNvSpPr txBox="1"/>
          <p:nvPr/>
        </p:nvSpPr>
        <p:spPr>
          <a:xfrm>
            <a:off x="1524000" y="2590800"/>
            <a:ext cx="6415088" cy="584200"/>
          </a:xfrm>
          <a:prstGeom prst="rect">
            <a:avLst/>
          </a:prstGeom>
          <a:noFill/>
        </p:spPr>
        <p:txBody>
          <a:bodyPr wrap="none">
            <a:spAutoFit/>
          </a:bodyPr>
          <a:lstStyle/>
          <a:p>
            <a:pPr>
              <a:defRPr/>
            </a:pPr>
            <a:r>
              <a:rPr lang="en-US" sz="1600" b="1" dirty="0" err="1">
                <a:solidFill>
                  <a:schemeClr val="accent6"/>
                </a:solidFill>
                <a:latin typeface="Courier New" pitchFamily="49" charset="0"/>
                <a:cs typeface="Courier New" pitchFamily="49" charset="0"/>
              </a:rPr>
              <a:t>foo</a:t>
            </a:r>
            <a:r>
              <a:rPr lang="en-US" sz="1600" b="1" dirty="0">
                <a:solidFill>
                  <a:schemeClr val="accent6"/>
                </a:solidFill>
                <a:latin typeface="Courier New" pitchFamily="49" charset="0"/>
                <a:cs typeface="Courier New" pitchFamily="49" charset="0"/>
              </a:rPr>
              <a:t> : </a:t>
            </a:r>
            <a:r>
              <a:rPr lang="en-US" sz="1600" b="1" dirty="0" err="1">
                <a:solidFill>
                  <a:schemeClr val="accent6"/>
                </a:solidFill>
                <a:latin typeface="Courier New" pitchFamily="49" charset="0"/>
                <a:cs typeface="Courier New" pitchFamily="49" charset="0"/>
              </a:rPr>
              <a:t>foo.o</a:t>
            </a:r>
            <a:r>
              <a:rPr lang="en-US" sz="1600" b="1" dirty="0">
                <a:solidFill>
                  <a:schemeClr val="accent6"/>
                </a:solidFill>
                <a:latin typeface="Courier New" pitchFamily="49" charset="0"/>
                <a:cs typeface="Courier New" pitchFamily="49" charset="0"/>
              </a:rPr>
              <a:t> </a:t>
            </a:r>
            <a:r>
              <a:rPr lang="en-US" sz="1600" b="1" dirty="0" err="1">
                <a:solidFill>
                  <a:schemeClr val="accent6"/>
                </a:solidFill>
                <a:latin typeface="Courier New" pitchFamily="49" charset="0"/>
                <a:cs typeface="Courier New" pitchFamily="49" charset="0"/>
              </a:rPr>
              <a:t>bar.o</a:t>
            </a:r>
            <a:r>
              <a:rPr lang="en-US" sz="1600" b="1" dirty="0">
                <a:solidFill>
                  <a:schemeClr val="accent6"/>
                </a:solidFill>
                <a:latin typeface="Courier New" pitchFamily="49" charset="0"/>
                <a:cs typeface="Courier New" pitchFamily="49" charset="0"/>
              </a:rPr>
              <a:t> </a:t>
            </a:r>
          </a:p>
          <a:p>
            <a:pPr>
              <a:defRPr/>
            </a:pPr>
            <a:r>
              <a:rPr lang="en-US" sz="1600" b="1" dirty="0">
                <a:solidFill>
                  <a:schemeClr val="accent6"/>
                </a:solidFill>
                <a:latin typeface="Courier New" pitchFamily="49" charset="0"/>
                <a:cs typeface="Courier New" pitchFamily="49" charset="0"/>
              </a:rPr>
              <a:t>	cc -o </a:t>
            </a:r>
            <a:r>
              <a:rPr lang="en-US" sz="1600" b="1" dirty="0" err="1">
                <a:solidFill>
                  <a:schemeClr val="accent6"/>
                </a:solidFill>
                <a:latin typeface="Courier New" pitchFamily="49" charset="0"/>
                <a:cs typeface="Courier New" pitchFamily="49" charset="0"/>
              </a:rPr>
              <a:t>foo</a:t>
            </a:r>
            <a:r>
              <a:rPr lang="en-US" sz="1600" b="1" dirty="0">
                <a:solidFill>
                  <a:schemeClr val="accent6"/>
                </a:solidFill>
                <a:latin typeface="Courier New" pitchFamily="49" charset="0"/>
                <a:cs typeface="Courier New" pitchFamily="49" charset="0"/>
              </a:rPr>
              <a:t> </a:t>
            </a:r>
            <a:r>
              <a:rPr lang="en-US" sz="1600" b="1" dirty="0" err="1">
                <a:solidFill>
                  <a:schemeClr val="accent6"/>
                </a:solidFill>
                <a:latin typeface="Courier New" pitchFamily="49" charset="0"/>
                <a:cs typeface="Courier New" pitchFamily="49" charset="0"/>
              </a:rPr>
              <a:t>foo.o</a:t>
            </a:r>
            <a:r>
              <a:rPr lang="en-US" sz="1600" b="1" dirty="0">
                <a:solidFill>
                  <a:schemeClr val="accent6"/>
                </a:solidFill>
                <a:latin typeface="Courier New" pitchFamily="49" charset="0"/>
                <a:cs typeface="Courier New" pitchFamily="49" charset="0"/>
              </a:rPr>
              <a:t> </a:t>
            </a:r>
            <a:r>
              <a:rPr lang="en-US" sz="1600" b="1" dirty="0" err="1">
                <a:solidFill>
                  <a:schemeClr val="accent6"/>
                </a:solidFill>
                <a:latin typeface="Courier New" pitchFamily="49" charset="0"/>
                <a:cs typeface="Courier New" pitchFamily="49" charset="0"/>
              </a:rPr>
              <a:t>bar.o</a:t>
            </a:r>
            <a:r>
              <a:rPr lang="en-US" sz="1600" b="1" dirty="0">
                <a:solidFill>
                  <a:schemeClr val="accent6"/>
                </a:solidFill>
                <a:latin typeface="Courier New" pitchFamily="49" charset="0"/>
                <a:cs typeface="Courier New" pitchFamily="49" charset="0"/>
              </a:rPr>
              <a:t> $(CFLAGS) $(LDFLAGS) </a:t>
            </a:r>
          </a:p>
        </p:txBody>
      </p:sp>
      <p:sp>
        <p:nvSpPr>
          <p:cNvPr id="6" name="TextBox 5"/>
          <p:cNvSpPr txBox="1"/>
          <p:nvPr/>
        </p:nvSpPr>
        <p:spPr>
          <a:xfrm>
            <a:off x="1524000" y="5029200"/>
            <a:ext cx="6045200" cy="1077913"/>
          </a:xfrm>
          <a:prstGeom prst="rect">
            <a:avLst/>
          </a:prstGeom>
          <a:noFill/>
        </p:spPr>
        <p:txBody>
          <a:bodyPr wrap="none">
            <a:spAutoFit/>
          </a:bodyPr>
          <a:lstStyle/>
          <a:p>
            <a:pPr>
              <a:defRPr/>
            </a:pPr>
            <a:r>
              <a:rPr lang="pt-BR" sz="1600" b="1" dirty="0">
                <a:solidFill>
                  <a:schemeClr val="accent6"/>
                </a:solidFill>
                <a:latin typeface="Courier New" pitchFamily="49" charset="0"/>
                <a:cs typeface="Courier New" pitchFamily="49" charset="0"/>
              </a:rPr>
              <a:t>%.o : %.c </a:t>
            </a:r>
          </a:p>
          <a:p>
            <a:pPr>
              <a:defRPr/>
            </a:pPr>
            <a:r>
              <a:rPr lang="pt-BR" sz="1600" b="1" dirty="0">
                <a:solidFill>
                  <a:schemeClr val="accent6"/>
                </a:solidFill>
                <a:latin typeface="Courier New" pitchFamily="49" charset="0"/>
                <a:cs typeface="Courier New" pitchFamily="49" charset="0"/>
              </a:rPr>
              <a:t>	$(CC) -c $(CFLAGS) $(CPPFLAGS) $&lt; -o $@ </a:t>
            </a:r>
          </a:p>
          <a:p>
            <a:pPr>
              <a:defRPr/>
            </a:pPr>
            <a:r>
              <a:rPr lang="pt-BR" sz="1600" b="1" dirty="0">
                <a:solidFill>
                  <a:schemeClr val="accent6"/>
                </a:solidFill>
                <a:latin typeface="Courier New" pitchFamily="49" charset="0"/>
                <a:cs typeface="Courier New" pitchFamily="49" charset="0"/>
              </a:rPr>
              <a:t>% : %.c</a:t>
            </a:r>
          </a:p>
          <a:p>
            <a:pPr>
              <a:defRPr/>
            </a:pPr>
            <a:r>
              <a:rPr lang="pt-BR" sz="1600" b="1" dirty="0">
                <a:solidFill>
                  <a:schemeClr val="accent6"/>
                </a:solidFill>
                <a:latin typeface="Courier New" pitchFamily="49" charset="0"/>
                <a:cs typeface="Courier New" pitchFamily="49" charset="0"/>
              </a:rPr>
              <a:t>	$(CC) $(CFLAGS) $(CPPFLAGS) $&lt; -o $@</a:t>
            </a:r>
            <a:endParaRPr lang="en-US" sz="1600" b="1" dirty="0">
              <a:solidFill>
                <a:schemeClr val="accent6"/>
              </a:solidFill>
              <a:latin typeface="Courier New" pitchFamily="49" charset="0"/>
              <a:cs typeface="Courier New" pitchFamily="49"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altLang="en-US"/>
              <a:t>Make </a:t>
            </a:r>
          </a:p>
        </p:txBody>
      </p:sp>
      <p:sp>
        <p:nvSpPr>
          <p:cNvPr id="15363" name="Content Placeholder 2"/>
          <p:cNvSpPr>
            <a:spLocks noGrp="1"/>
          </p:cNvSpPr>
          <p:nvPr>
            <p:ph idx="1"/>
          </p:nvPr>
        </p:nvSpPr>
        <p:spPr>
          <a:xfrm>
            <a:off x="685800" y="1371600"/>
            <a:ext cx="7772400" cy="4800600"/>
          </a:xfrm>
        </p:spPr>
        <p:txBody>
          <a:bodyPr/>
          <a:lstStyle/>
          <a:p>
            <a:r>
              <a:rPr lang="en-US" altLang="en-US" dirty="0"/>
              <a:t>Automatic variables</a:t>
            </a:r>
          </a:p>
          <a:p>
            <a:pPr lvl="1"/>
            <a:r>
              <a:rPr lang="en-US" altLang="en-US" dirty="0"/>
              <a:t>$@: target file</a:t>
            </a:r>
          </a:p>
          <a:p>
            <a:pPr lvl="1"/>
            <a:r>
              <a:rPr lang="en-US" altLang="en-US" dirty="0"/>
              <a:t>$&lt;: name of first prerequisite</a:t>
            </a:r>
          </a:p>
          <a:p>
            <a:pPr lvl="1"/>
            <a:r>
              <a:rPr lang="en-US" altLang="en-US" dirty="0"/>
              <a:t>$?: name of all prerequisites newer than target</a:t>
            </a:r>
          </a:p>
          <a:p>
            <a:pPr lvl="1"/>
            <a:r>
              <a:rPr lang="en-US" altLang="en-US" dirty="0"/>
              <a:t>$^: name of all prerequisites</a:t>
            </a:r>
          </a:p>
        </p:txBody>
      </p:sp>
      <p:sp>
        <p:nvSpPr>
          <p:cNvPr id="4" name="Slide Number Placeholder 3"/>
          <p:cNvSpPr>
            <a:spLocks noGrp="1"/>
          </p:cNvSpPr>
          <p:nvPr>
            <p:ph type="sldNum" sz="quarter" idx="12"/>
          </p:nvPr>
        </p:nvSpPr>
        <p:spPr/>
        <p:txBody>
          <a:bodyPr/>
          <a:lstStyle/>
          <a:p>
            <a:pPr>
              <a:defRPr/>
            </a:pPr>
            <a:fld id="{B1509EC1-5CF2-4EA7-852A-1858420E64F6}" type="slidenum">
              <a:rPr lang="en-US" smtClean="0"/>
              <a:pPr>
                <a:defRPr/>
              </a:pPr>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685800" y="304800"/>
            <a:ext cx="7772400" cy="457200"/>
          </a:xfrm>
        </p:spPr>
        <p:txBody>
          <a:bodyPr/>
          <a:lstStyle/>
          <a:p>
            <a:pPr eaLnBrk="1" hangingPunct="1"/>
            <a:r>
              <a:rPr lang="en-US" altLang="en-US"/>
              <a:t>Make</a:t>
            </a:r>
          </a:p>
        </p:txBody>
      </p:sp>
      <p:sp>
        <p:nvSpPr>
          <p:cNvPr id="9219" name="Content Placeholder 2"/>
          <p:cNvSpPr>
            <a:spLocks noGrp="1"/>
          </p:cNvSpPr>
          <p:nvPr>
            <p:ph idx="1"/>
          </p:nvPr>
        </p:nvSpPr>
        <p:spPr>
          <a:xfrm>
            <a:off x="685800" y="990600"/>
            <a:ext cx="7772400" cy="5105400"/>
          </a:xfrm>
        </p:spPr>
        <p:txBody>
          <a:bodyPr/>
          <a:lstStyle/>
          <a:p>
            <a:pPr eaLnBrk="1" hangingPunct="1">
              <a:defRPr/>
            </a:pPr>
            <a:r>
              <a:rPr lang="en-US" dirty="0"/>
              <a:t>Implicit rules vs explicit rules:</a:t>
            </a:r>
          </a:p>
          <a:p>
            <a:pPr lvl="1" eaLnBrk="1" hangingPunct="1">
              <a:defRPr/>
            </a:pPr>
            <a:r>
              <a:rPr lang="en-US" dirty="0"/>
              <a:t>Use the same rule for many files. This results in the same dependence pattern to be applied. This is often undesired.</a:t>
            </a:r>
          </a:p>
          <a:p>
            <a:pPr lvl="1" eaLnBrk="1" hangingPunct="1">
              <a:defRPr/>
            </a:pPr>
            <a:r>
              <a:rPr lang="en-US" dirty="0"/>
              <a:t>Avoid implicit rules if possible. </a:t>
            </a:r>
          </a:p>
          <a:p>
            <a:pPr lvl="1" eaLnBrk="1" hangingPunct="1">
              <a:defRPr/>
            </a:pPr>
            <a:endParaRPr lang="en-US" dirty="0"/>
          </a:p>
        </p:txBody>
      </p:sp>
      <p:sp>
        <p:nvSpPr>
          <p:cNvPr id="4" name="Slide Number Placeholder 3"/>
          <p:cNvSpPr>
            <a:spLocks noGrp="1"/>
          </p:cNvSpPr>
          <p:nvPr>
            <p:ph type="sldNum" sz="quarter" idx="12"/>
          </p:nvPr>
        </p:nvSpPr>
        <p:spPr/>
        <p:txBody>
          <a:bodyPr/>
          <a:lstStyle/>
          <a:p>
            <a:pPr>
              <a:defRPr/>
            </a:pPr>
            <a:fld id="{2F235C32-4F69-4E1F-BEB4-6316D3E47981}" type="slidenum">
              <a:rPr lang="en-US"/>
              <a:pPr>
                <a:defRPr/>
              </a:pPr>
              <a:t>14</a:t>
            </a:fld>
            <a:endParaRPr lang="en-US"/>
          </a:p>
        </p:txBody>
      </p:sp>
      <p:sp>
        <p:nvSpPr>
          <p:cNvPr id="6" name="TextBox 5"/>
          <p:cNvSpPr txBox="1"/>
          <p:nvPr/>
        </p:nvSpPr>
        <p:spPr>
          <a:xfrm>
            <a:off x="1676400" y="3200400"/>
            <a:ext cx="6045200" cy="1077913"/>
          </a:xfrm>
          <a:prstGeom prst="rect">
            <a:avLst/>
          </a:prstGeom>
          <a:noFill/>
        </p:spPr>
        <p:txBody>
          <a:bodyPr wrap="none">
            <a:spAutoFit/>
          </a:bodyPr>
          <a:lstStyle/>
          <a:p>
            <a:pPr>
              <a:defRPr/>
            </a:pPr>
            <a:r>
              <a:rPr lang="pt-BR" sz="1600" b="1" dirty="0">
                <a:solidFill>
                  <a:schemeClr val="accent6"/>
                </a:solidFill>
                <a:latin typeface="Courier New" pitchFamily="49" charset="0"/>
                <a:cs typeface="Courier New" pitchFamily="49" charset="0"/>
              </a:rPr>
              <a:t>%.o : %.c </a:t>
            </a:r>
          </a:p>
          <a:p>
            <a:pPr>
              <a:defRPr/>
            </a:pPr>
            <a:r>
              <a:rPr lang="pt-BR" sz="1600" b="1" dirty="0">
                <a:solidFill>
                  <a:schemeClr val="accent6"/>
                </a:solidFill>
                <a:latin typeface="Courier New" pitchFamily="49" charset="0"/>
                <a:cs typeface="Courier New" pitchFamily="49" charset="0"/>
              </a:rPr>
              <a:t>	$(CC) -c $(CFLAGS) $(CPPFLAGS) $&lt; -o $@ </a:t>
            </a:r>
          </a:p>
          <a:p>
            <a:pPr>
              <a:defRPr/>
            </a:pPr>
            <a:r>
              <a:rPr lang="pt-BR" sz="1600" b="1" dirty="0">
                <a:solidFill>
                  <a:schemeClr val="accent6"/>
                </a:solidFill>
                <a:latin typeface="Courier New" pitchFamily="49" charset="0"/>
                <a:cs typeface="Courier New" pitchFamily="49" charset="0"/>
              </a:rPr>
              <a:t>% : %.c</a:t>
            </a:r>
          </a:p>
          <a:p>
            <a:pPr>
              <a:defRPr/>
            </a:pPr>
            <a:r>
              <a:rPr lang="pt-BR" sz="1600" b="1" dirty="0">
                <a:solidFill>
                  <a:schemeClr val="accent6"/>
                </a:solidFill>
                <a:latin typeface="Courier New" pitchFamily="49" charset="0"/>
                <a:cs typeface="Courier New" pitchFamily="49" charset="0"/>
              </a:rPr>
              <a:t>	$(CC) $(CFLAGS) $(CPPFLAGS) $&lt; -o $@</a:t>
            </a:r>
            <a:endParaRPr lang="en-US" sz="1600" b="1" dirty="0">
              <a:solidFill>
                <a:schemeClr val="accent6"/>
              </a:solidFill>
              <a:latin typeface="Courier New" pitchFamily="49" charset="0"/>
              <a:cs typeface="Courier New" pitchFamily="49" charset="0"/>
            </a:endParaRPr>
          </a:p>
        </p:txBody>
      </p:sp>
    </p:spTree>
    <p:extLst>
      <p:ext uri="{BB962C8B-B14F-4D97-AF65-F5344CB8AC3E}">
        <p14:creationId xmlns:p14="http://schemas.microsoft.com/office/powerpoint/2010/main" val="2400373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a:xfrm>
            <a:off x="685800" y="381000"/>
            <a:ext cx="7772400" cy="533400"/>
          </a:xfrm>
        </p:spPr>
        <p:txBody>
          <a:bodyPr/>
          <a:lstStyle/>
          <a:p>
            <a:pPr eaLnBrk="1" hangingPunct="1"/>
            <a:r>
              <a:rPr lang="en-US" altLang="en-US"/>
              <a:t>Make</a:t>
            </a:r>
          </a:p>
        </p:txBody>
      </p:sp>
      <p:sp>
        <p:nvSpPr>
          <p:cNvPr id="16387" name="Content Placeholder 2"/>
          <p:cNvSpPr>
            <a:spLocks noGrp="1"/>
          </p:cNvSpPr>
          <p:nvPr>
            <p:ph idx="1"/>
          </p:nvPr>
        </p:nvSpPr>
        <p:spPr>
          <a:xfrm>
            <a:off x="685800" y="1143000"/>
            <a:ext cx="7772400" cy="4953000"/>
          </a:xfrm>
        </p:spPr>
        <p:txBody>
          <a:bodyPr/>
          <a:lstStyle/>
          <a:p>
            <a:pPr eaLnBrk="1" hangingPunct="1"/>
            <a:r>
              <a:rPr lang="en-US" altLang="en-US" dirty="0"/>
              <a:t>See the example makefile2</a:t>
            </a:r>
          </a:p>
          <a:p>
            <a:pPr lvl="1" eaLnBrk="1" hangingPunct="1"/>
            <a:r>
              <a:rPr lang="en-US" altLang="en-US" dirty="0"/>
              <a:t>How to modify the </a:t>
            </a:r>
            <a:r>
              <a:rPr lang="en-US" altLang="en-US" dirty="0" err="1"/>
              <a:t>makefile</a:t>
            </a:r>
            <a:r>
              <a:rPr lang="en-US" altLang="en-US" dirty="0"/>
              <a:t> if I want only recompile one file instead of the whole system?</a:t>
            </a:r>
          </a:p>
          <a:p>
            <a:pPr lvl="1" eaLnBrk="1" hangingPunct="1"/>
            <a:endParaRPr lang="en-US" altLang="en-US" dirty="0"/>
          </a:p>
          <a:p>
            <a:pPr eaLnBrk="1" hangingPunct="1"/>
            <a:r>
              <a:rPr lang="en-US" altLang="en-US" dirty="0"/>
              <a:t>A file (makefile5) with pattern rules</a:t>
            </a:r>
          </a:p>
          <a:p>
            <a:pPr lvl="1" eaLnBrk="1" hangingPunct="1"/>
            <a:r>
              <a:rPr lang="en-US" altLang="en-US" dirty="0"/>
              <a:t>What happens when we do ‘make </a:t>
            </a:r>
            <a:r>
              <a:rPr lang="en-US" altLang="en-US" dirty="0" err="1"/>
              <a:t>a.o</a:t>
            </a:r>
            <a:r>
              <a:rPr lang="en-US" altLang="en-US" dirty="0"/>
              <a:t>’? What about ‘make </a:t>
            </a:r>
            <a:r>
              <a:rPr lang="en-US" altLang="en-US" dirty="0" err="1"/>
              <a:t>b.o</a:t>
            </a:r>
            <a:r>
              <a:rPr lang="en-US" altLang="en-US" dirty="0"/>
              <a:t>’?</a:t>
            </a:r>
          </a:p>
          <a:p>
            <a:pPr lvl="1" eaLnBrk="1" hangingPunct="1"/>
            <a:r>
              <a:rPr lang="en-US" altLang="en-US" dirty="0"/>
              <a:t>What happens when we do ‘make myprog1.o’?</a:t>
            </a:r>
          </a:p>
          <a:p>
            <a:pPr lvl="1" eaLnBrk="1" hangingPunct="1"/>
            <a:r>
              <a:rPr lang="en-US" altLang="en-US" dirty="0"/>
              <a:t>What happens when myprog2.o also depends on </a:t>
            </a:r>
            <a:r>
              <a:rPr lang="en-US" altLang="en-US" dirty="0" err="1"/>
              <a:t>myprog.h</a:t>
            </a:r>
            <a:r>
              <a:rPr lang="en-US" altLang="en-US" dirty="0"/>
              <a:t>?</a:t>
            </a:r>
          </a:p>
          <a:p>
            <a:pPr lvl="1" eaLnBrk="1" hangingPunct="1"/>
            <a:r>
              <a:rPr lang="en-US" altLang="en-US" dirty="0"/>
              <a:t>When multiple rules match the target, explicit rules have higher priority over pattern rules</a:t>
            </a:r>
          </a:p>
          <a:p>
            <a:pPr eaLnBrk="1" hangingPunct="1"/>
            <a:r>
              <a:rPr lang="en-US" altLang="en-US" dirty="0"/>
              <a:t>More info</a:t>
            </a:r>
          </a:p>
          <a:p>
            <a:pPr lvl="1" eaLnBrk="1" hangingPunct="1"/>
            <a:r>
              <a:rPr lang="en-US" altLang="en-US" dirty="0">
                <a:hlinkClick r:id="rId3"/>
              </a:rPr>
              <a:t>GNU make</a:t>
            </a:r>
            <a:endParaRPr lang="en-US" altLang="en-US" dirty="0"/>
          </a:p>
        </p:txBody>
      </p:sp>
      <p:sp>
        <p:nvSpPr>
          <p:cNvPr id="4" name="Slide Number Placeholder 3"/>
          <p:cNvSpPr>
            <a:spLocks noGrp="1"/>
          </p:cNvSpPr>
          <p:nvPr>
            <p:ph type="sldNum" sz="quarter" idx="12"/>
          </p:nvPr>
        </p:nvSpPr>
        <p:spPr/>
        <p:txBody>
          <a:bodyPr/>
          <a:lstStyle/>
          <a:p>
            <a:pPr>
              <a:defRPr/>
            </a:pPr>
            <a:fld id="{29A3358B-8BAA-48B7-A1B6-82FAF8FB2226}" type="slidenum">
              <a:rPr lang="en-US"/>
              <a:pPr>
                <a:defRPr/>
              </a:pPr>
              <a:t>15</a:t>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Some C programming tricks:</a:t>
            </a:r>
            <a:br>
              <a:rPr lang="en-US" altLang="en-US" dirty="0"/>
            </a:br>
            <a:endParaRPr lang="en-US" dirty="0"/>
          </a:p>
        </p:txBody>
      </p:sp>
      <p:sp>
        <p:nvSpPr>
          <p:cNvPr id="3" name="Content Placeholder 2"/>
          <p:cNvSpPr>
            <a:spLocks noGrp="1"/>
          </p:cNvSpPr>
          <p:nvPr>
            <p:ph idx="1"/>
          </p:nvPr>
        </p:nvSpPr>
        <p:spPr/>
        <p:txBody>
          <a:bodyPr/>
          <a:lstStyle/>
          <a:p>
            <a:pPr eaLnBrk="1" hangingPunct="1"/>
            <a:r>
              <a:rPr lang="en-US" altLang="en-US" dirty="0"/>
              <a:t>Header files: contain common declarations.</a:t>
            </a:r>
          </a:p>
          <a:p>
            <a:pPr lvl="1" eaLnBrk="1" hangingPunct="1"/>
            <a:r>
              <a:rPr lang="en-US" altLang="en-US" dirty="0"/>
              <a:t>Source files use the </a:t>
            </a:r>
            <a:r>
              <a:rPr lang="en-US" altLang="en-US" i="1" dirty="0"/>
              <a:t>#include</a:t>
            </a:r>
            <a:r>
              <a:rPr lang="en-US" altLang="en-US" dirty="0"/>
              <a:t> directive to include the header files.</a:t>
            </a:r>
          </a:p>
          <a:p>
            <a:pPr lvl="1" eaLnBrk="1" hangingPunct="1"/>
            <a:r>
              <a:rPr lang="en-US" altLang="en-US" dirty="0"/>
              <a:t>Sometimes using header files can cause problems, see example2.c.</a:t>
            </a:r>
          </a:p>
          <a:p>
            <a:pPr lvl="2" eaLnBrk="1" hangingPunct="1"/>
            <a:r>
              <a:rPr lang="en-US" altLang="en-US" dirty="0"/>
              <a:t>Including a header file multiple times may cause “duplicate declaration” errors.</a:t>
            </a:r>
          </a:p>
          <a:p>
            <a:pPr lvl="2" eaLnBrk="1" hangingPunct="1"/>
            <a:r>
              <a:rPr lang="en-US" altLang="en-US" dirty="0"/>
              <a:t>Why including </a:t>
            </a:r>
            <a:r>
              <a:rPr lang="en-US" altLang="en-US" dirty="0" err="1"/>
              <a:t>stdio.h</a:t>
            </a:r>
            <a:r>
              <a:rPr lang="en-US" altLang="en-US" dirty="0"/>
              <a:t> two times does not have any problem?</a:t>
            </a:r>
          </a:p>
          <a:p>
            <a:pPr lvl="3" eaLnBrk="1" hangingPunct="1"/>
            <a:r>
              <a:rPr lang="en-US" altLang="en-US" dirty="0"/>
              <a:t>Look at /</a:t>
            </a:r>
            <a:r>
              <a:rPr lang="en-US" altLang="en-US" dirty="0" err="1"/>
              <a:t>usr</a:t>
            </a:r>
            <a:r>
              <a:rPr lang="en-US" altLang="en-US" dirty="0"/>
              <a:t>/include/</a:t>
            </a:r>
            <a:r>
              <a:rPr lang="en-US" altLang="en-US" dirty="0" err="1"/>
              <a:t>stdio.h</a:t>
            </a:r>
            <a:r>
              <a:rPr lang="en-US" altLang="en-US" dirty="0"/>
              <a:t>, this file is protected and will never be included in any file two times.</a:t>
            </a:r>
          </a:p>
          <a:p>
            <a:pPr eaLnBrk="1" hangingPunct="1"/>
            <a:endParaRPr lang="en-US" altLang="en-US" dirty="0"/>
          </a:p>
          <a:p>
            <a:endParaRPr lang="en-US" dirty="0"/>
          </a:p>
        </p:txBody>
      </p:sp>
      <p:sp>
        <p:nvSpPr>
          <p:cNvPr id="4" name="Slide Number Placeholder 3"/>
          <p:cNvSpPr>
            <a:spLocks noGrp="1"/>
          </p:cNvSpPr>
          <p:nvPr>
            <p:ph type="sldNum" sz="quarter" idx="12"/>
          </p:nvPr>
        </p:nvSpPr>
        <p:spPr/>
        <p:txBody>
          <a:bodyPr/>
          <a:lstStyle/>
          <a:p>
            <a:pPr>
              <a:defRPr/>
            </a:pPr>
            <a:fld id="{EEF18B74-CD5B-4117-9D7F-A0AB72CE6A7E}" type="slidenum">
              <a:rPr lang="en-US" smtClean="0"/>
              <a:pPr>
                <a:defRPr/>
              </a:pPr>
              <a:t>16</a:t>
            </a:fld>
            <a:endParaRPr lang="en-US"/>
          </a:p>
        </p:txBody>
      </p:sp>
    </p:spTree>
    <p:extLst>
      <p:ext uri="{BB962C8B-B14F-4D97-AF65-F5344CB8AC3E}">
        <p14:creationId xmlns:p14="http://schemas.microsoft.com/office/powerpoint/2010/main" val="29854983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Some C programming tricks:</a:t>
            </a:r>
            <a:br>
              <a:rPr lang="en-US" altLang="en-US" dirty="0"/>
            </a:br>
            <a:endParaRPr lang="en-US" dirty="0"/>
          </a:p>
        </p:txBody>
      </p:sp>
      <p:sp>
        <p:nvSpPr>
          <p:cNvPr id="3" name="Content Placeholder 2"/>
          <p:cNvSpPr>
            <a:spLocks noGrp="1"/>
          </p:cNvSpPr>
          <p:nvPr>
            <p:ph idx="1"/>
          </p:nvPr>
        </p:nvSpPr>
        <p:spPr/>
        <p:txBody>
          <a:bodyPr/>
          <a:lstStyle/>
          <a:p>
            <a:pPr eaLnBrk="1" hangingPunct="1"/>
            <a:r>
              <a:rPr lang="en-US" altLang="en-US" dirty="0"/>
              <a:t>Header files:</a:t>
            </a:r>
          </a:p>
          <a:p>
            <a:pPr lvl="1" eaLnBrk="1" hangingPunct="1"/>
            <a:r>
              <a:rPr lang="en-US" altLang="en-US" dirty="0"/>
              <a:t>The following mechanism prevents the body of a header file from being included multiple times under any situation. All system .h files are protected this way, and you should protect your .h files as well!</a:t>
            </a:r>
          </a:p>
          <a:p>
            <a:pPr lvl="1" eaLnBrk="1" hangingPunct="1"/>
            <a:endParaRPr lang="en-US" altLang="en-US" dirty="0"/>
          </a:p>
          <a:p>
            <a:pPr lvl="3" eaLnBrk="1" hangingPunct="1">
              <a:buFontTx/>
              <a:buNone/>
            </a:pPr>
            <a:r>
              <a:rPr lang="en-US" altLang="en-US" dirty="0"/>
              <a:t>#</a:t>
            </a:r>
            <a:r>
              <a:rPr lang="en-US" altLang="en-US" dirty="0" err="1"/>
              <a:t>ifndef</a:t>
            </a:r>
            <a:r>
              <a:rPr lang="en-US" altLang="en-US" dirty="0"/>
              <a:t> MYHEADER</a:t>
            </a:r>
          </a:p>
          <a:p>
            <a:pPr lvl="3" eaLnBrk="1" hangingPunct="1">
              <a:buFontTx/>
              <a:buNone/>
            </a:pPr>
            <a:r>
              <a:rPr lang="en-US" altLang="en-US" dirty="0"/>
              <a:t>#define MYHEADER</a:t>
            </a:r>
          </a:p>
          <a:p>
            <a:pPr lvl="3" eaLnBrk="1" hangingPunct="1">
              <a:buFontTx/>
              <a:buNone/>
            </a:pPr>
            <a:r>
              <a:rPr lang="en-US" altLang="en-US" dirty="0"/>
              <a:t>….</a:t>
            </a:r>
          </a:p>
          <a:p>
            <a:pPr lvl="3" eaLnBrk="1" hangingPunct="1">
              <a:buFontTx/>
              <a:buNone/>
            </a:pPr>
            <a:r>
              <a:rPr lang="en-US" altLang="en-US" dirty="0"/>
              <a:t>/* the body of the header file */</a:t>
            </a:r>
          </a:p>
          <a:p>
            <a:pPr lvl="3" eaLnBrk="1" hangingPunct="1">
              <a:buFontTx/>
              <a:buNone/>
            </a:pPr>
            <a:r>
              <a:rPr lang="en-US" altLang="en-US" dirty="0"/>
              <a:t>#</a:t>
            </a:r>
            <a:r>
              <a:rPr lang="en-US" altLang="en-US" dirty="0" err="1"/>
              <a:t>endif</a:t>
            </a:r>
            <a:endParaRPr lang="en-US" altLang="en-US" dirty="0"/>
          </a:p>
          <a:p>
            <a:pPr eaLnBrk="1" hangingPunct="1"/>
            <a:endParaRPr lang="en-US" altLang="en-US" dirty="0"/>
          </a:p>
          <a:p>
            <a:r>
              <a:rPr lang="en-US" dirty="0"/>
              <a:t>Each header file must use a different MYHEADER variable.</a:t>
            </a:r>
          </a:p>
        </p:txBody>
      </p:sp>
      <p:sp>
        <p:nvSpPr>
          <p:cNvPr id="4" name="Slide Number Placeholder 3"/>
          <p:cNvSpPr>
            <a:spLocks noGrp="1"/>
          </p:cNvSpPr>
          <p:nvPr>
            <p:ph type="sldNum" sz="quarter" idx="12"/>
          </p:nvPr>
        </p:nvSpPr>
        <p:spPr/>
        <p:txBody>
          <a:bodyPr/>
          <a:lstStyle/>
          <a:p>
            <a:pPr>
              <a:defRPr/>
            </a:pPr>
            <a:fld id="{EEF18B74-CD5B-4117-9D7F-A0AB72CE6A7E}" type="slidenum">
              <a:rPr lang="en-US" smtClean="0"/>
              <a:pPr>
                <a:defRPr/>
              </a:pPr>
              <a:t>17</a:t>
            </a:fld>
            <a:endParaRPr lang="en-US"/>
          </a:p>
        </p:txBody>
      </p:sp>
    </p:spTree>
    <p:extLst>
      <p:ext uri="{BB962C8B-B14F-4D97-AF65-F5344CB8AC3E}">
        <p14:creationId xmlns:p14="http://schemas.microsoft.com/office/powerpoint/2010/main" val="28515210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Some C programming tricks:</a:t>
            </a:r>
            <a:br>
              <a:rPr lang="en-US" altLang="en-US" dirty="0"/>
            </a:br>
            <a:endParaRPr lang="en-US" dirty="0"/>
          </a:p>
        </p:txBody>
      </p:sp>
      <p:sp>
        <p:nvSpPr>
          <p:cNvPr id="3" name="Content Placeholder 2"/>
          <p:cNvSpPr>
            <a:spLocks noGrp="1"/>
          </p:cNvSpPr>
          <p:nvPr>
            <p:ph idx="1"/>
          </p:nvPr>
        </p:nvSpPr>
        <p:spPr/>
        <p:txBody>
          <a:bodyPr/>
          <a:lstStyle/>
          <a:p>
            <a:pPr eaLnBrk="1" hangingPunct="1">
              <a:lnSpc>
                <a:spcPct val="90000"/>
              </a:lnSpc>
            </a:pPr>
            <a:r>
              <a:rPr lang="en-US" altLang="en-US" dirty="0"/>
              <a:t>How/when is a macro processed? </a:t>
            </a:r>
          </a:p>
          <a:p>
            <a:pPr lvl="1" eaLnBrk="1" hangingPunct="1">
              <a:lnSpc>
                <a:spcPct val="90000"/>
              </a:lnSpc>
            </a:pPr>
            <a:r>
              <a:rPr lang="en-US" altLang="en-US" dirty="0"/>
              <a:t>Try ‘</a:t>
            </a:r>
            <a:r>
              <a:rPr lang="en-US" altLang="en-US" dirty="0" err="1"/>
              <a:t>gcc</a:t>
            </a:r>
            <a:r>
              <a:rPr lang="en-US" altLang="en-US" dirty="0"/>
              <a:t> –E example1a.c’ and ‘</a:t>
            </a:r>
            <a:r>
              <a:rPr lang="en-US" altLang="en-US" dirty="0" err="1"/>
              <a:t>cpp</a:t>
            </a:r>
            <a:r>
              <a:rPr lang="en-US" altLang="en-US" dirty="0"/>
              <a:t> example1a.c’</a:t>
            </a:r>
          </a:p>
          <a:p>
            <a:pPr lvl="1" eaLnBrk="1" hangingPunct="1">
              <a:lnSpc>
                <a:spcPct val="90000"/>
              </a:lnSpc>
            </a:pPr>
            <a:endParaRPr lang="en-US" altLang="en-US" dirty="0"/>
          </a:p>
          <a:p>
            <a:pPr lvl="2" eaLnBrk="1" hangingPunct="1">
              <a:lnSpc>
                <a:spcPct val="90000"/>
              </a:lnSpc>
              <a:buFontTx/>
              <a:buNone/>
            </a:pPr>
            <a:r>
              <a:rPr lang="en-US" altLang="en-US" dirty="0"/>
              <a:t>#define MAX_LENGTH 256</a:t>
            </a:r>
          </a:p>
          <a:p>
            <a:pPr lvl="2" eaLnBrk="1" hangingPunct="1">
              <a:lnSpc>
                <a:spcPct val="90000"/>
              </a:lnSpc>
              <a:buFontTx/>
              <a:buNone/>
            </a:pPr>
            <a:endParaRPr lang="en-US" altLang="en-US" dirty="0"/>
          </a:p>
          <a:p>
            <a:pPr lvl="2" eaLnBrk="1" hangingPunct="1">
              <a:lnSpc>
                <a:spcPct val="90000"/>
              </a:lnSpc>
              <a:buFontTx/>
              <a:buNone/>
            </a:pPr>
            <a:r>
              <a:rPr lang="en-US" altLang="en-US" dirty="0"/>
              <a:t>For (I=0; I&lt;MAX_LENGTH; I++) ….</a:t>
            </a:r>
          </a:p>
        </p:txBody>
      </p:sp>
      <p:sp>
        <p:nvSpPr>
          <p:cNvPr id="4" name="Slide Number Placeholder 3"/>
          <p:cNvSpPr>
            <a:spLocks noGrp="1"/>
          </p:cNvSpPr>
          <p:nvPr>
            <p:ph type="sldNum" sz="quarter" idx="12"/>
          </p:nvPr>
        </p:nvSpPr>
        <p:spPr/>
        <p:txBody>
          <a:bodyPr/>
          <a:lstStyle/>
          <a:p>
            <a:pPr>
              <a:defRPr/>
            </a:pPr>
            <a:fld id="{EEF18B74-CD5B-4117-9D7F-A0AB72CE6A7E}" type="slidenum">
              <a:rPr lang="en-US" smtClean="0"/>
              <a:pPr>
                <a:defRPr/>
              </a:pPr>
              <a:t>18</a:t>
            </a:fld>
            <a:endParaRPr lang="en-US"/>
          </a:p>
        </p:txBody>
      </p:sp>
    </p:spTree>
    <p:extLst>
      <p:ext uri="{BB962C8B-B14F-4D97-AF65-F5344CB8AC3E}">
        <p14:creationId xmlns:p14="http://schemas.microsoft.com/office/powerpoint/2010/main" val="38809148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Some C programming tricks:</a:t>
            </a:r>
            <a:br>
              <a:rPr lang="en-US" altLang="en-US" dirty="0"/>
            </a:br>
            <a:endParaRPr lang="en-US" dirty="0"/>
          </a:p>
        </p:txBody>
      </p:sp>
      <p:sp>
        <p:nvSpPr>
          <p:cNvPr id="3" name="Content Placeholder 2"/>
          <p:cNvSpPr>
            <a:spLocks noGrp="1"/>
          </p:cNvSpPr>
          <p:nvPr>
            <p:ph idx="1"/>
          </p:nvPr>
        </p:nvSpPr>
        <p:spPr/>
        <p:txBody>
          <a:bodyPr/>
          <a:lstStyle/>
          <a:p>
            <a:pPr eaLnBrk="1" hangingPunct="1">
              <a:lnSpc>
                <a:spcPct val="90000"/>
              </a:lnSpc>
            </a:pPr>
            <a:r>
              <a:rPr lang="en-US" altLang="en-US" dirty="0"/>
              <a:t>Macros with parameters are not the same as functions:</a:t>
            </a:r>
          </a:p>
          <a:p>
            <a:pPr lvl="1" eaLnBrk="1" hangingPunct="1">
              <a:lnSpc>
                <a:spcPct val="90000"/>
              </a:lnSpc>
            </a:pPr>
            <a:r>
              <a:rPr lang="en-US" altLang="en-US" dirty="0"/>
              <a:t>Macros with parameters look/work like functions:</a:t>
            </a:r>
          </a:p>
          <a:p>
            <a:pPr lvl="2" eaLnBrk="1" hangingPunct="1">
              <a:lnSpc>
                <a:spcPct val="90000"/>
              </a:lnSpc>
            </a:pPr>
            <a:r>
              <a:rPr lang="en-US" altLang="en-US" dirty="0"/>
              <a:t>#define max(a, b)  (a&gt;b)?</a:t>
            </a:r>
            <a:r>
              <a:rPr lang="en-US" altLang="en-US" dirty="0" err="1"/>
              <a:t>a:b</a:t>
            </a:r>
            <a:endParaRPr lang="en-US" altLang="en-US" dirty="0"/>
          </a:p>
          <a:p>
            <a:pPr lvl="2" eaLnBrk="1" hangingPunct="1">
              <a:lnSpc>
                <a:spcPct val="90000"/>
              </a:lnSpc>
            </a:pPr>
            <a:endParaRPr lang="en-US" altLang="en-US" dirty="0"/>
          </a:p>
          <a:p>
            <a:pPr lvl="1" eaLnBrk="1" hangingPunct="1">
              <a:lnSpc>
                <a:spcPct val="90000"/>
              </a:lnSpc>
            </a:pPr>
            <a:r>
              <a:rPr lang="en-US" altLang="en-US" dirty="0"/>
              <a:t>Macros with parameters need to be defined carefully, otherwise weird things can happen.</a:t>
            </a:r>
          </a:p>
          <a:p>
            <a:pPr lvl="2" eaLnBrk="1" hangingPunct="1">
              <a:lnSpc>
                <a:spcPct val="90000"/>
              </a:lnSpc>
            </a:pPr>
            <a:r>
              <a:rPr lang="en-US" altLang="en-US" dirty="0"/>
              <a:t>What is wrong with the following macro?</a:t>
            </a:r>
          </a:p>
          <a:p>
            <a:pPr lvl="3" eaLnBrk="1" hangingPunct="1">
              <a:lnSpc>
                <a:spcPct val="90000"/>
              </a:lnSpc>
            </a:pPr>
            <a:r>
              <a:rPr lang="en-US" altLang="en-US" dirty="0"/>
              <a:t>#define sum(a, b) </a:t>
            </a:r>
            <a:r>
              <a:rPr lang="en-US" altLang="en-US" dirty="0" err="1"/>
              <a:t>a+b</a:t>
            </a:r>
            <a:endParaRPr lang="en-US" altLang="en-US" dirty="0"/>
          </a:p>
        </p:txBody>
      </p:sp>
      <p:sp>
        <p:nvSpPr>
          <p:cNvPr id="4" name="Slide Number Placeholder 3"/>
          <p:cNvSpPr>
            <a:spLocks noGrp="1"/>
          </p:cNvSpPr>
          <p:nvPr>
            <p:ph type="sldNum" sz="quarter" idx="12"/>
          </p:nvPr>
        </p:nvSpPr>
        <p:spPr/>
        <p:txBody>
          <a:bodyPr/>
          <a:lstStyle/>
          <a:p>
            <a:pPr>
              <a:defRPr/>
            </a:pPr>
            <a:fld id="{EEF18B74-CD5B-4117-9D7F-A0AB72CE6A7E}" type="slidenum">
              <a:rPr lang="en-US" smtClean="0"/>
              <a:pPr>
                <a:defRPr/>
              </a:pPr>
              <a:t>19</a:t>
            </a:fld>
            <a:endParaRPr lang="en-US"/>
          </a:p>
        </p:txBody>
      </p:sp>
    </p:spTree>
    <p:extLst>
      <p:ext uri="{BB962C8B-B14F-4D97-AF65-F5344CB8AC3E}">
        <p14:creationId xmlns:p14="http://schemas.microsoft.com/office/powerpoint/2010/main" val="40385954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Portable C/C++ programs and C/C++ standards</a:t>
            </a:r>
            <a:br>
              <a:rPr lang="en-US" dirty="0"/>
            </a:br>
            <a:endParaRPr lang="en-US" dirty="0"/>
          </a:p>
        </p:txBody>
      </p:sp>
      <p:sp>
        <p:nvSpPr>
          <p:cNvPr id="3" name="Content Placeholder 2"/>
          <p:cNvSpPr>
            <a:spLocks noGrp="1"/>
          </p:cNvSpPr>
          <p:nvPr>
            <p:ph idx="1"/>
          </p:nvPr>
        </p:nvSpPr>
        <p:spPr/>
        <p:txBody>
          <a:bodyPr>
            <a:normAutofit/>
          </a:bodyPr>
          <a:lstStyle/>
          <a:p>
            <a:pPr eaLnBrk="1" hangingPunct="1">
              <a:defRPr/>
            </a:pPr>
            <a:r>
              <a:rPr lang="en-US" dirty="0"/>
              <a:t>Portable programs run on different platforms.</a:t>
            </a:r>
          </a:p>
          <a:p>
            <a:pPr lvl="1" eaLnBrk="1" hangingPunct="1">
              <a:defRPr/>
            </a:pPr>
            <a:r>
              <a:rPr lang="en-US" dirty="0"/>
              <a:t>Most C/C++ compilers by default support ANSI C/C++ plus </a:t>
            </a:r>
            <a:r>
              <a:rPr lang="en-US" dirty="0">
                <a:solidFill>
                  <a:srgbClr val="00B050"/>
                </a:solidFill>
              </a:rPr>
              <a:t>extensions</a:t>
            </a:r>
            <a:r>
              <a:rPr lang="en-US" dirty="0">
                <a:solidFill>
                  <a:srgbClr val="FF0000"/>
                </a:solidFill>
              </a:rPr>
              <a:t>.</a:t>
            </a:r>
          </a:p>
          <a:p>
            <a:pPr lvl="2" eaLnBrk="1" hangingPunct="1">
              <a:defRPr/>
            </a:pPr>
            <a:r>
              <a:rPr lang="en-US" dirty="0"/>
              <a:t>The extensions kill the portability. </a:t>
            </a:r>
          </a:p>
          <a:p>
            <a:pPr lvl="2" eaLnBrk="1" hangingPunct="1">
              <a:defRPr/>
            </a:pPr>
            <a:r>
              <a:rPr lang="en-US" dirty="0"/>
              <a:t>Example non-standard constructs: </a:t>
            </a:r>
            <a:r>
              <a:rPr lang="en-US" dirty="0" err="1"/>
              <a:t>typeof</a:t>
            </a:r>
            <a:r>
              <a:rPr lang="en-US" dirty="0"/>
              <a:t>(</a:t>
            </a:r>
            <a:r>
              <a:rPr lang="en-US" dirty="0" err="1"/>
              <a:t>var</a:t>
            </a:r>
            <a:r>
              <a:rPr lang="en-US" dirty="0"/>
              <a:t>), ({a=1; b=2;}), see example0.c.</a:t>
            </a:r>
          </a:p>
          <a:p>
            <a:pPr lvl="1" eaLnBrk="1" hangingPunct="1">
              <a:defRPr/>
            </a:pPr>
            <a:r>
              <a:rPr lang="en-US" dirty="0"/>
              <a:t>Keys for writing portable programs</a:t>
            </a:r>
          </a:p>
          <a:p>
            <a:pPr lvl="2" eaLnBrk="1" hangingPunct="1">
              <a:defRPr/>
            </a:pPr>
            <a:r>
              <a:rPr lang="en-US" dirty="0"/>
              <a:t>Following language standard (</a:t>
            </a:r>
            <a:r>
              <a:rPr lang="en-US" dirty="0" err="1"/>
              <a:t>e.g</a:t>
            </a:r>
            <a:r>
              <a:rPr lang="en-US" dirty="0"/>
              <a:t> using ANSI C/C++). </a:t>
            </a:r>
          </a:p>
          <a:p>
            <a:pPr lvl="2" eaLnBrk="1" hangingPunct="1">
              <a:defRPr/>
            </a:pPr>
            <a:r>
              <a:rPr lang="en-US" dirty="0"/>
              <a:t>Knowing which language extensions are used.</a:t>
            </a:r>
          </a:p>
          <a:p>
            <a:pPr marL="457200" lvl="1" indent="0" eaLnBrk="1" hangingPunct="1">
              <a:buNone/>
              <a:defRPr/>
            </a:pPr>
            <a:endParaRPr lang="en-US" dirty="0"/>
          </a:p>
          <a:p>
            <a:endParaRPr lang="en-US" dirty="0"/>
          </a:p>
        </p:txBody>
      </p:sp>
      <p:sp>
        <p:nvSpPr>
          <p:cNvPr id="4" name="Slide Number Placeholder 3"/>
          <p:cNvSpPr>
            <a:spLocks noGrp="1"/>
          </p:cNvSpPr>
          <p:nvPr>
            <p:ph type="sldNum" sz="quarter" idx="12"/>
          </p:nvPr>
        </p:nvSpPr>
        <p:spPr/>
        <p:txBody>
          <a:bodyPr/>
          <a:lstStyle/>
          <a:p>
            <a:pPr>
              <a:defRPr/>
            </a:pPr>
            <a:fld id="{EEF18B74-CD5B-4117-9D7F-A0AB72CE6A7E}" type="slidenum">
              <a:rPr lang="en-US" smtClean="0"/>
              <a:pPr>
                <a:defRPr/>
              </a:pPr>
              <a:t>2</a:t>
            </a:fld>
            <a:endParaRPr lang="en-US"/>
          </a:p>
        </p:txBody>
      </p:sp>
    </p:spTree>
    <p:extLst>
      <p:ext uri="{BB962C8B-B14F-4D97-AF65-F5344CB8AC3E}">
        <p14:creationId xmlns:p14="http://schemas.microsoft.com/office/powerpoint/2010/main" val="3613214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Some C programming tricks:</a:t>
            </a:r>
            <a:br>
              <a:rPr lang="en-US" altLang="en-US" dirty="0"/>
            </a:br>
            <a:endParaRPr lang="en-US" dirty="0"/>
          </a:p>
        </p:txBody>
      </p:sp>
      <p:sp>
        <p:nvSpPr>
          <p:cNvPr id="3" name="Content Placeholder 2"/>
          <p:cNvSpPr>
            <a:spLocks noGrp="1"/>
          </p:cNvSpPr>
          <p:nvPr>
            <p:ph idx="1"/>
          </p:nvPr>
        </p:nvSpPr>
        <p:spPr/>
        <p:txBody>
          <a:bodyPr/>
          <a:lstStyle/>
          <a:p>
            <a:pPr eaLnBrk="1" hangingPunct="1"/>
            <a:r>
              <a:rPr lang="en-US" altLang="en-US" dirty="0"/>
              <a:t>What is wrong with the following macro?</a:t>
            </a:r>
          </a:p>
          <a:p>
            <a:pPr lvl="1" eaLnBrk="1" hangingPunct="1"/>
            <a:r>
              <a:rPr lang="en-US" altLang="en-US" dirty="0"/>
              <a:t>#define sum(a, b) a +b</a:t>
            </a:r>
          </a:p>
          <a:p>
            <a:pPr lvl="1" eaLnBrk="1" hangingPunct="1"/>
            <a:r>
              <a:rPr lang="en-US" altLang="en-US" dirty="0"/>
              <a:t>Checkout example3.c</a:t>
            </a:r>
          </a:p>
          <a:p>
            <a:pPr lvl="1" eaLnBrk="1" hangingPunct="1"/>
            <a:endParaRPr lang="en-US" altLang="en-US" dirty="0"/>
          </a:p>
          <a:p>
            <a:pPr eaLnBrk="1" hangingPunct="1"/>
            <a:r>
              <a:rPr lang="en-US" altLang="en-US" dirty="0"/>
              <a:t>How to fix the problem?</a:t>
            </a:r>
            <a:br>
              <a:rPr lang="en-US" altLang="en-US" dirty="0"/>
            </a:br>
            <a:r>
              <a:rPr lang="en-US" altLang="en-US" dirty="0">
                <a:solidFill>
                  <a:schemeClr val="tx1"/>
                </a:solidFill>
              </a:rPr>
              <a:t>#define sum(a, b) ((a) +(b))</a:t>
            </a:r>
          </a:p>
        </p:txBody>
      </p:sp>
      <p:sp>
        <p:nvSpPr>
          <p:cNvPr id="4" name="Slide Number Placeholder 3"/>
          <p:cNvSpPr>
            <a:spLocks noGrp="1"/>
          </p:cNvSpPr>
          <p:nvPr>
            <p:ph type="sldNum" sz="quarter" idx="12"/>
          </p:nvPr>
        </p:nvSpPr>
        <p:spPr/>
        <p:txBody>
          <a:bodyPr/>
          <a:lstStyle/>
          <a:p>
            <a:pPr>
              <a:defRPr/>
            </a:pPr>
            <a:fld id="{EEF18B74-CD5B-4117-9D7F-A0AB72CE6A7E}" type="slidenum">
              <a:rPr lang="en-US" smtClean="0"/>
              <a:pPr>
                <a:defRPr/>
              </a:pPr>
              <a:t>20</a:t>
            </a:fld>
            <a:endParaRPr lang="en-US"/>
          </a:p>
        </p:txBody>
      </p:sp>
    </p:spTree>
    <p:extLst>
      <p:ext uri="{BB962C8B-B14F-4D97-AF65-F5344CB8AC3E}">
        <p14:creationId xmlns:p14="http://schemas.microsoft.com/office/powerpoint/2010/main" val="16245879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UNIX convention</a:t>
            </a:r>
          </a:p>
        </p:txBody>
      </p:sp>
      <p:sp>
        <p:nvSpPr>
          <p:cNvPr id="3" name="Content Placeholder 2"/>
          <p:cNvSpPr>
            <a:spLocks noGrp="1"/>
          </p:cNvSpPr>
          <p:nvPr>
            <p:ph idx="1"/>
          </p:nvPr>
        </p:nvSpPr>
        <p:spPr/>
        <p:txBody>
          <a:bodyPr/>
          <a:lstStyle/>
          <a:p>
            <a:r>
              <a:rPr lang="en-US" dirty="0"/>
              <a:t>Question: When you write your main function in a C/C++ program, what is the return value of the main function?</a:t>
            </a:r>
          </a:p>
          <a:p>
            <a:r>
              <a:rPr lang="en-US" b="0" i="0" dirty="0">
                <a:solidFill>
                  <a:srgbClr val="0D0D0D"/>
                </a:solidFill>
                <a:effectLst/>
                <a:latin typeface="Söhne"/>
              </a:rPr>
              <a:t>In C and C++ programs, the </a:t>
            </a:r>
            <a:r>
              <a:rPr lang="en-US" dirty="0"/>
              <a:t>main</a:t>
            </a:r>
            <a:r>
              <a:rPr lang="en-US" b="0" i="0" dirty="0">
                <a:solidFill>
                  <a:srgbClr val="0D0D0D"/>
                </a:solidFill>
                <a:effectLst/>
                <a:latin typeface="Söhne"/>
              </a:rPr>
              <a:t> function should return an </a:t>
            </a:r>
            <a:r>
              <a:rPr lang="en-US" dirty="0"/>
              <a:t>int</a:t>
            </a:r>
            <a:r>
              <a:rPr lang="en-US" b="0" i="0" dirty="0">
                <a:solidFill>
                  <a:srgbClr val="0D0D0D"/>
                </a:solidFill>
                <a:effectLst/>
                <a:latin typeface="Söhne"/>
              </a:rPr>
              <a:t> value. By convention, returning </a:t>
            </a:r>
            <a:r>
              <a:rPr lang="en-US" dirty="0"/>
              <a:t>0</a:t>
            </a:r>
            <a:r>
              <a:rPr lang="en-US" b="0" i="0" dirty="0">
                <a:solidFill>
                  <a:srgbClr val="0D0D0D"/>
                </a:solidFill>
                <a:effectLst/>
                <a:latin typeface="Söhne"/>
              </a:rPr>
              <a:t> indicates that the program terminated successfully. A non-zero value is used to indicate an error. </a:t>
            </a:r>
            <a:endParaRPr lang="en-US" dirty="0"/>
          </a:p>
        </p:txBody>
      </p:sp>
      <p:sp>
        <p:nvSpPr>
          <p:cNvPr id="4" name="Slide Number Placeholder 3"/>
          <p:cNvSpPr>
            <a:spLocks noGrp="1"/>
          </p:cNvSpPr>
          <p:nvPr>
            <p:ph type="sldNum" sz="quarter" idx="12"/>
          </p:nvPr>
        </p:nvSpPr>
        <p:spPr/>
        <p:txBody>
          <a:bodyPr/>
          <a:lstStyle/>
          <a:p>
            <a:pPr>
              <a:defRPr/>
            </a:pPr>
            <a:fld id="{EEF18B74-CD5B-4117-9D7F-A0AB72CE6A7E}" type="slidenum">
              <a:rPr lang="en-US" smtClean="0"/>
              <a:pPr>
                <a:defRPr/>
              </a:pPr>
              <a:t>21</a:t>
            </a:fld>
            <a:endParaRPr lang="en-US"/>
          </a:p>
        </p:txBody>
      </p:sp>
    </p:spTree>
    <p:extLst>
      <p:ext uri="{BB962C8B-B14F-4D97-AF65-F5344CB8AC3E}">
        <p14:creationId xmlns:p14="http://schemas.microsoft.com/office/powerpoint/2010/main" val="1124657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pPr eaLnBrk="1" hangingPunct="1"/>
            <a:r>
              <a:rPr lang="en-US" altLang="en-US"/>
              <a:t>UNIX Convention</a:t>
            </a:r>
          </a:p>
        </p:txBody>
      </p:sp>
      <p:sp>
        <p:nvSpPr>
          <p:cNvPr id="17411" name="Content Placeholder 2"/>
          <p:cNvSpPr>
            <a:spLocks noGrp="1"/>
          </p:cNvSpPr>
          <p:nvPr>
            <p:ph idx="1"/>
          </p:nvPr>
        </p:nvSpPr>
        <p:spPr/>
        <p:txBody>
          <a:bodyPr>
            <a:normAutofit fontScale="92500" lnSpcReduction="10000"/>
          </a:bodyPr>
          <a:lstStyle/>
          <a:p>
            <a:pPr eaLnBrk="1" hangingPunct="1"/>
            <a:r>
              <a:rPr lang="en-US" altLang="en-US" dirty="0"/>
              <a:t>Normal execution: exit code 0</a:t>
            </a:r>
          </a:p>
          <a:p>
            <a:pPr lvl="1" eaLnBrk="1" hangingPunct="1"/>
            <a:r>
              <a:rPr lang="en-US" altLang="en-US" dirty="0"/>
              <a:t>This is the default exit code.</a:t>
            </a:r>
          </a:p>
          <a:p>
            <a:pPr lvl="1" eaLnBrk="1" hangingPunct="1"/>
            <a:r>
              <a:rPr lang="en-US" altLang="en-US" dirty="0"/>
              <a:t>This is achieved by calling exit(0) or return 0 in the main function.</a:t>
            </a:r>
          </a:p>
          <a:p>
            <a:pPr eaLnBrk="1" hangingPunct="1"/>
            <a:r>
              <a:rPr lang="en-US" altLang="en-US" dirty="0"/>
              <a:t>Abnormal execution: exit with a non-zero code</a:t>
            </a:r>
          </a:p>
          <a:p>
            <a:pPr eaLnBrk="1" hangingPunct="1"/>
            <a:r>
              <a:rPr lang="en-US" altLang="en-US" dirty="0"/>
              <a:t>Try to follow this convention in this course, or some utility may break.</a:t>
            </a:r>
          </a:p>
          <a:p>
            <a:pPr lvl="1" eaLnBrk="1" hangingPunct="1"/>
            <a:r>
              <a:rPr lang="en-US" altLang="en-US" dirty="0"/>
              <a:t>See example x.mk</a:t>
            </a:r>
          </a:p>
          <a:p>
            <a:pPr lvl="1" eaLnBrk="1" hangingPunct="1"/>
            <a:r>
              <a:rPr lang="en-US" altLang="en-US" dirty="0"/>
              <a:t>Make checks exist status of each command, and gives up when error occurs. All UNIX utilities do the similar thing.</a:t>
            </a:r>
          </a:p>
          <a:p>
            <a:pPr lvl="1" eaLnBrk="1" hangingPunct="1"/>
            <a:r>
              <a:rPr lang="en-US" altLang="en-US" dirty="0"/>
              <a:t>You can use –</a:t>
            </a:r>
            <a:r>
              <a:rPr lang="en-US" altLang="en-US" dirty="0" err="1"/>
              <a:t>i</a:t>
            </a:r>
            <a:r>
              <a:rPr lang="en-US" altLang="en-US" dirty="0"/>
              <a:t> option to ignore errors</a:t>
            </a:r>
          </a:p>
          <a:p>
            <a:pPr lvl="2" eaLnBrk="1" hangingPunct="1"/>
            <a:r>
              <a:rPr lang="en-US" altLang="en-US" sz="1800" dirty="0">
                <a:solidFill>
                  <a:schemeClr val="accent2"/>
                </a:solidFill>
              </a:rPr>
              <a:t>make –</a:t>
            </a:r>
            <a:r>
              <a:rPr lang="en-US" altLang="en-US" sz="1800" dirty="0" err="1">
                <a:solidFill>
                  <a:schemeClr val="accent2"/>
                </a:solidFill>
              </a:rPr>
              <a:t>i</a:t>
            </a:r>
            <a:r>
              <a:rPr lang="en-US" altLang="en-US" sz="1800" dirty="0">
                <a:solidFill>
                  <a:schemeClr val="accent2"/>
                </a:solidFill>
              </a:rPr>
              <a:t> –f x.mk</a:t>
            </a:r>
          </a:p>
          <a:p>
            <a:pPr eaLnBrk="1" hangingPunct="1"/>
            <a:r>
              <a:rPr lang="en-US" altLang="en-US" dirty="0"/>
              <a:t>More portable</a:t>
            </a:r>
          </a:p>
          <a:p>
            <a:pPr lvl="1" eaLnBrk="1" hangingPunct="1"/>
            <a:r>
              <a:rPr lang="en-US" altLang="en-US" dirty="0"/>
              <a:t>EXIT_SUCCESS, and EXIT_FAILURE</a:t>
            </a:r>
          </a:p>
        </p:txBody>
      </p:sp>
      <p:sp>
        <p:nvSpPr>
          <p:cNvPr id="4" name="Slide Number Placeholder 3"/>
          <p:cNvSpPr>
            <a:spLocks noGrp="1"/>
          </p:cNvSpPr>
          <p:nvPr>
            <p:ph type="sldNum" sz="quarter" idx="12"/>
          </p:nvPr>
        </p:nvSpPr>
        <p:spPr/>
        <p:txBody>
          <a:bodyPr/>
          <a:lstStyle/>
          <a:p>
            <a:pPr>
              <a:defRPr/>
            </a:pPr>
            <a:fld id="{0DD7E935-A3C7-4DBC-9222-4788F33B957D}" type="slidenum">
              <a:rPr lang="en-US"/>
              <a:pPr>
                <a:defRPr/>
              </a:pPr>
              <a:t>22</a:t>
            </a:fld>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pPr eaLnBrk="1" hangingPunct="1"/>
            <a:r>
              <a:rPr lang="en-US" altLang="en-US" sz="2800"/>
              <a:t>C Programs with command line arguments</a:t>
            </a:r>
          </a:p>
        </p:txBody>
      </p:sp>
      <p:sp>
        <p:nvSpPr>
          <p:cNvPr id="22531" name="Content Placeholder 2"/>
          <p:cNvSpPr>
            <a:spLocks noGrp="1"/>
          </p:cNvSpPr>
          <p:nvPr>
            <p:ph idx="1"/>
          </p:nvPr>
        </p:nvSpPr>
        <p:spPr/>
        <p:txBody>
          <a:bodyPr/>
          <a:lstStyle/>
          <a:p>
            <a:pPr eaLnBrk="1" hangingPunct="1"/>
            <a:r>
              <a:rPr lang="en-US" altLang="en-US" dirty="0" err="1"/>
              <a:t>int</a:t>
            </a:r>
            <a:r>
              <a:rPr lang="en-US" altLang="en-US" dirty="0"/>
              <a:t> main(</a:t>
            </a:r>
            <a:r>
              <a:rPr lang="en-US" altLang="en-US" dirty="0" err="1"/>
              <a:t>int</a:t>
            </a:r>
            <a:r>
              <a:rPr lang="en-US" altLang="en-US" dirty="0"/>
              <a:t> </a:t>
            </a:r>
            <a:r>
              <a:rPr lang="en-US" altLang="en-US" dirty="0" err="1"/>
              <a:t>argc</a:t>
            </a:r>
            <a:r>
              <a:rPr lang="en-US" altLang="en-US" dirty="0"/>
              <a:t>, char* </a:t>
            </a:r>
            <a:r>
              <a:rPr lang="en-US" altLang="en-US" dirty="0" err="1"/>
              <a:t>argv</a:t>
            </a:r>
            <a:r>
              <a:rPr lang="en-US" altLang="en-US" dirty="0"/>
              <a:t>[]) {}</a:t>
            </a:r>
          </a:p>
          <a:p>
            <a:pPr lvl="1" eaLnBrk="1" hangingPunct="1"/>
            <a:r>
              <a:rPr lang="en-US" altLang="en-US" dirty="0" err="1"/>
              <a:t>argc</a:t>
            </a:r>
            <a:r>
              <a:rPr lang="en-US" altLang="en-US" dirty="0"/>
              <a:t> is the count of command line arguments. </a:t>
            </a:r>
            <a:r>
              <a:rPr lang="en-US" altLang="en-US" dirty="0" err="1"/>
              <a:t>argc</a:t>
            </a:r>
            <a:r>
              <a:rPr lang="en-US" altLang="en-US" dirty="0"/>
              <a:t> &gt;=1. Command line arguments are separated by spaces.</a:t>
            </a:r>
          </a:p>
          <a:p>
            <a:pPr lvl="1" eaLnBrk="1" hangingPunct="1"/>
            <a:r>
              <a:rPr lang="en-US" altLang="en-US" dirty="0" err="1"/>
              <a:t>argv</a:t>
            </a:r>
            <a:r>
              <a:rPr lang="en-US" altLang="en-US" dirty="0"/>
              <a:t> is an array of pointers to character strings that contain the actual command-line arguments.</a:t>
            </a:r>
          </a:p>
          <a:p>
            <a:pPr lvl="1" eaLnBrk="1" hangingPunct="1"/>
            <a:r>
              <a:rPr lang="en-US" altLang="en-US" dirty="0"/>
              <a:t>See example4.c for the use of command line arguments.</a:t>
            </a:r>
          </a:p>
          <a:p>
            <a:pPr lvl="2" eaLnBrk="1" hangingPunct="1"/>
            <a:r>
              <a:rPr lang="en-US" altLang="en-US" sz="1800" dirty="0"/>
              <a:t>You will need to use command line arguments in most of the programming assignments.</a:t>
            </a:r>
          </a:p>
          <a:p>
            <a:pPr eaLnBrk="1" hangingPunct="1"/>
            <a:endParaRPr lang="en-US" altLang="en-US" dirty="0"/>
          </a:p>
        </p:txBody>
      </p:sp>
      <p:sp>
        <p:nvSpPr>
          <p:cNvPr id="4" name="Slide Number Placeholder 3"/>
          <p:cNvSpPr>
            <a:spLocks noGrp="1"/>
          </p:cNvSpPr>
          <p:nvPr>
            <p:ph type="sldNum" sz="quarter" idx="12"/>
          </p:nvPr>
        </p:nvSpPr>
        <p:spPr/>
        <p:txBody>
          <a:bodyPr/>
          <a:lstStyle/>
          <a:p>
            <a:pPr>
              <a:defRPr/>
            </a:pPr>
            <a:fld id="{7ACE8BD5-7DD0-4FCB-B88B-D4DCEE983487}" type="slidenum">
              <a:rPr lang="en-US"/>
              <a:pPr>
                <a:defRPr/>
              </a:pPr>
              <a:t>23</a:t>
            </a:fld>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pPr eaLnBrk="1" hangingPunct="1"/>
            <a:r>
              <a:rPr lang="en-US" altLang="en-US"/>
              <a:t>The Environment List</a:t>
            </a:r>
          </a:p>
        </p:txBody>
      </p:sp>
      <p:sp>
        <p:nvSpPr>
          <p:cNvPr id="3" name="Content Placeholder 2"/>
          <p:cNvSpPr>
            <a:spLocks noGrp="1"/>
          </p:cNvSpPr>
          <p:nvPr>
            <p:ph idx="1"/>
          </p:nvPr>
        </p:nvSpPr>
        <p:spPr/>
        <p:txBody>
          <a:bodyPr/>
          <a:lstStyle/>
          <a:p>
            <a:pPr eaLnBrk="1" hangingPunct="1">
              <a:defRPr/>
            </a:pPr>
            <a:r>
              <a:rPr lang="en-US" dirty="0"/>
              <a:t>Try command </a:t>
            </a:r>
            <a:r>
              <a:rPr lang="en-US" dirty="0" err="1">
                <a:solidFill>
                  <a:schemeClr val="accent6"/>
                </a:solidFill>
              </a:rPr>
              <a:t>env</a:t>
            </a:r>
            <a:endParaRPr lang="en-US" dirty="0">
              <a:solidFill>
                <a:schemeClr val="accent6"/>
              </a:solidFill>
            </a:endParaRPr>
          </a:p>
          <a:p>
            <a:pPr eaLnBrk="1" hangingPunct="1">
              <a:defRPr/>
            </a:pPr>
            <a:r>
              <a:rPr lang="en-US" dirty="0"/>
              <a:t>Environment variables can be defined in shell</a:t>
            </a:r>
          </a:p>
          <a:p>
            <a:pPr lvl="1" eaLnBrk="1" hangingPunct="1">
              <a:defRPr/>
            </a:pPr>
            <a:r>
              <a:rPr lang="en-US" dirty="0" err="1"/>
              <a:t>setenv</a:t>
            </a:r>
            <a:r>
              <a:rPr lang="en-US" dirty="0"/>
              <a:t> DISPLAY L103:0.0      -- </a:t>
            </a:r>
            <a:r>
              <a:rPr lang="en-US" dirty="0" err="1"/>
              <a:t>tcsh</a:t>
            </a:r>
            <a:endParaRPr lang="en-US" dirty="0"/>
          </a:p>
          <a:p>
            <a:pPr lvl="1" eaLnBrk="1" hangingPunct="1">
              <a:defRPr/>
            </a:pPr>
            <a:r>
              <a:rPr lang="en-US" dirty="0"/>
              <a:t>export DISPLAY=L103:0.0      -- bash</a:t>
            </a:r>
          </a:p>
          <a:p>
            <a:pPr eaLnBrk="1" hangingPunct="1">
              <a:defRPr/>
            </a:pPr>
            <a:r>
              <a:rPr lang="en-US" dirty="0"/>
              <a:t>These variables can be accessed in the program</a:t>
            </a:r>
          </a:p>
          <a:p>
            <a:pPr lvl="1" eaLnBrk="1" hangingPunct="1">
              <a:defRPr/>
            </a:pPr>
            <a:r>
              <a:rPr lang="en-US" dirty="0"/>
              <a:t>extern char **environ;</a:t>
            </a:r>
          </a:p>
          <a:p>
            <a:pPr lvl="1" eaLnBrk="1" hangingPunct="1">
              <a:defRPr/>
            </a:pPr>
            <a:endParaRPr lang="en-US" dirty="0"/>
          </a:p>
          <a:p>
            <a:pPr eaLnBrk="1" hangingPunct="1">
              <a:defRPr/>
            </a:pPr>
            <a:endParaRPr lang="en-US" dirty="0"/>
          </a:p>
        </p:txBody>
      </p:sp>
      <p:sp>
        <p:nvSpPr>
          <p:cNvPr id="4" name="Slide Number Placeholder 3"/>
          <p:cNvSpPr>
            <a:spLocks noGrp="1"/>
          </p:cNvSpPr>
          <p:nvPr>
            <p:ph type="sldNum" sz="quarter" idx="12"/>
          </p:nvPr>
        </p:nvSpPr>
        <p:spPr/>
        <p:txBody>
          <a:bodyPr/>
          <a:lstStyle/>
          <a:p>
            <a:pPr>
              <a:defRPr/>
            </a:pPr>
            <a:fld id="{D6A164F0-5FC6-465F-BB92-9D93036B2BC7}" type="slidenum">
              <a:rPr lang="en-US"/>
              <a:pPr>
                <a:defRPr/>
              </a:pPr>
              <a:t>24</a:t>
            </a:fld>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pPr eaLnBrk="1" hangingPunct="1"/>
            <a:r>
              <a:rPr lang="en-US" altLang="en-US"/>
              <a:t>Environment List</a:t>
            </a:r>
          </a:p>
        </p:txBody>
      </p:sp>
      <p:sp>
        <p:nvSpPr>
          <p:cNvPr id="24579" name="Content Placeholder 2"/>
          <p:cNvSpPr>
            <a:spLocks noGrp="1"/>
          </p:cNvSpPr>
          <p:nvPr>
            <p:ph idx="1"/>
          </p:nvPr>
        </p:nvSpPr>
        <p:spPr>
          <a:xfrm>
            <a:off x="685800" y="4495800"/>
            <a:ext cx="7772400" cy="1600200"/>
          </a:xfrm>
        </p:spPr>
        <p:txBody>
          <a:bodyPr/>
          <a:lstStyle/>
          <a:p>
            <a:pPr eaLnBrk="1" hangingPunct="1"/>
            <a:r>
              <a:rPr lang="en-US" altLang="en-US"/>
              <a:t>This figure shows an example how the environment list is organized.</a:t>
            </a:r>
          </a:p>
          <a:p>
            <a:pPr eaLnBrk="1" hangingPunct="1"/>
            <a:r>
              <a:rPr lang="en-US" altLang="en-US"/>
              <a:t>See example6.c for how to use </a:t>
            </a:r>
            <a:r>
              <a:rPr lang="en-US" altLang="en-US" i="1"/>
              <a:t>environ</a:t>
            </a:r>
            <a:r>
              <a:rPr lang="en-US" altLang="en-US"/>
              <a:t>.</a:t>
            </a:r>
          </a:p>
          <a:p>
            <a:pPr eaLnBrk="1" hangingPunct="1"/>
            <a:endParaRPr lang="en-US" altLang="en-US"/>
          </a:p>
        </p:txBody>
      </p:sp>
      <p:pic>
        <p:nvPicPr>
          <p:cNvPr id="2458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1447800"/>
            <a:ext cx="7839075" cy="295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Slide Number Placeholder 4"/>
          <p:cNvSpPr>
            <a:spLocks noGrp="1"/>
          </p:cNvSpPr>
          <p:nvPr>
            <p:ph type="sldNum" sz="quarter" idx="12"/>
          </p:nvPr>
        </p:nvSpPr>
        <p:spPr/>
        <p:txBody>
          <a:bodyPr/>
          <a:lstStyle/>
          <a:p>
            <a:pPr>
              <a:defRPr/>
            </a:pPr>
            <a:fld id="{227317F2-284C-49BF-B62A-8B934F98B34C}" type="slidenum">
              <a:rPr lang="en-US"/>
              <a:pPr>
                <a:defRPr/>
              </a:pPr>
              <a:t>25</a:t>
            </a:fld>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pPr eaLnBrk="1" hangingPunct="1"/>
            <a:r>
              <a:rPr lang="en-US" altLang="en-US"/>
              <a:t>Environment List</a:t>
            </a:r>
          </a:p>
        </p:txBody>
      </p:sp>
      <p:sp>
        <p:nvSpPr>
          <p:cNvPr id="25603" name="Content Placeholder 2"/>
          <p:cNvSpPr>
            <a:spLocks noGrp="1"/>
          </p:cNvSpPr>
          <p:nvPr>
            <p:ph idx="1"/>
          </p:nvPr>
        </p:nvSpPr>
        <p:spPr/>
        <p:txBody>
          <a:bodyPr/>
          <a:lstStyle/>
          <a:p>
            <a:pPr eaLnBrk="1" hangingPunct="1">
              <a:lnSpc>
                <a:spcPct val="90000"/>
              </a:lnSpc>
            </a:pPr>
            <a:r>
              <a:rPr lang="en-US" altLang="en-US" dirty="0"/>
              <a:t>ANSI C also specifies a routine for accessing environment variables:</a:t>
            </a:r>
          </a:p>
          <a:p>
            <a:pPr lvl="1" eaLnBrk="1" hangingPunct="1">
              <a:lnSpc>
                <a:spcPct val="90000"/>
              </a:lnSpc>
            </a:pPr>
            <a:r>
              <a:rPr lang="en-US" altLang="en-US" dirty="0"/>
              <a:t>char *</a:t>
            </a:r>
            <a:r>
              <a:rPr lang="en-US" altLang="en-US" dirty="0" err="1"/>
              <a:t>getenv</a:t>
            </a:r>
            <a:r>
              <a:rPr lang="en-US" altLang="en-US" dirty="0"/>
              <a:t>(char *name)</a:t>
            </a:r>
          </a:p>
          <a:p>
            <a:pPr lvl="1" eaLnBrk="1" hangingPunct="1">
              <a:lnSpc>
                <a:spcPct val="90000"/>
              </a:lnSpc>
            </a:pPr>
            <a:r>
              <a:rPr lang="en-US" altLang="en-US" dirty="0"/>
              <a:t>See example7.c.</a:t>
            </a:r>
          </a:p>
          <a:p>
            <a:pPr eaLnBrk="1" hangingPunct="1">
              <a:lnSpc>
                <a:spcPct val="90000"/>
              </a:lnSpc>
            </a:pPr>
            <a:r>
              <a:rPr lang="en-US" altLang="en-US" dirty="0"/>
              <a:t>Other routines (not in ANSI, now in some POSIX):</a:t>
            </a:r>
          </a:p>
          <a:p>
            <a:pPr lvl="1" eaLnBrk="1" hangingPunct="1">
              <a:lnSpc>
                <a:spcPct val="90000"/>
              </a:lnSpc>
            </a:pPr>
            <a:r>
              <a:rPr lang="en-US" altLang="en-US" dirty="0" err="1"/>
              <a:t>int</a:t>
            </a:r>
            <a:r>
              <a:rPr lang="en-US" altLang="en-US" dirty="0"/>
              <a:t> </a:t>
            </a:r>
            <a:r>
              <a:rPr lang="en-US" altLang="en-US" dirty="0" err="1"/>
              <a:t>putenv</a:t>
            </a:r>
            <a:r>
              <a:rPr lang="en-US" altLang="en-US" dirty="0"/>
              <a:t>(</a:t>
            </a:r>
            <a:r>
              <a:rPr lang="en-US" altLang="en-US" dirty="0" err="1"/>
              <a:t>const</a:t>
            </a:r>
            <a:r>
              <a:rPr lang="en-US" altLang="en-US" dirty="0"/>
              <a:t> char *</a:t>
            </a:r>
            <a:r>
              <a:rPr lang="en-US" altLang="en-US" dirty="0" err="1"/>
              <a:t>str</a:t>
            </a:r>
            <a:r>
              <a:rPr lang="en-US" altLang="en-US" dirty="0"/>
              <a:t>);</a:t>
            </a:r>
          </a:p>
          <a:p>
            <a:pPr lvl="1" eaLnBrk="1" hangingPunct="1">
              <a:lnSpc>
                <a:spcPct val="90000"/>
              </a:lnSpc>
            </a:pPr>
            <a:r>
              <a:rPr lang="en-US" altLang="en-US" dirty="0" err="1"/>
              <a:t>int</a:t>
            </a:r>
            <a:r>
              <a:rPr lang="en-US" altLang="en-US" dirty="0"/>
              <a:t> </a:t>
            </a:r>
            <a:r>
              <a:rPr lang="en-US" altLang="en-US" dirty="0" err="1"/>
              <a:t>setenv</a:t>
            </a:r>
            <a:r>
              <a:rPr lang="en-US" altLang="en-US" dirty="0"/>
              <a:t> (</a:t>
            </a:r>
            <a:r>
              <a:rPr lang="en-US" altLang="en-US" dirty="0" err="1"/>
              <a:t>const</a:t>
            </a:r>
            <a:r>
              <a:rPr lang="en-US" altLang="en-US" dirty="0"/>
              <a:t> char *name, </a:t>
            </a:r>
            <a:r>
              <a:rPr lang="en-US" altLang="en-US" dirty="0" err="1"/>
              <a:t>const</a:t>
            </a:r>
            <a:r>
              <a:rPr lang="en-US" altLang="en-US" dirty="0"/>
              <a:t> char *value, </a:t>
            </a:r>
            <a:r>
              <a:rPr lang="en-US" altLang="en-US" dirty="0" err="1"/>
              <a:t>int</a:t>
            </a:r>
            <a:r>
              <a:rPr lang="en-US" altLang="en-US" dirty="0"/>
              <a:t> rewrite);</a:t>
            </a:r>
          </a:p>
          <a:p>
            <a:pPr lvl="1" eaLnBrk="1" hangingPunct="1">
              <a:lnSpc>
                <a:spcPct val="90000"/>
              </a:lnSpc>
            </a:pPr>
            <a:r>
              <a:rPr lang="en-US" altLang="en-US" dirty="0"/>
              <a:t>void </a:t>
            </a:r>
            <a:r>
              <a:rPr lang="en-US" altLang="en-US" dirty="0" err="1"/>
              <a:t>unsetenv</a:t>
            </a:r>
            <a:r>
              <a:rPr lang="en-US" altLang="en-US" dirty="0"/>
              <a:t> (</a:t>
            </a:r>
            <a:r>
              <a:rPr lang="en-US" altLang="en-US" dirty="0" err="1"/>
              <a:t>const</a:t>
            </a:r>
            <a:r>
              <a:rPr lang="en-US" altLang="en-US" dirty="0"/>
              <a:t> char *name);</a:t>
            </a:r>
          </a:p>
          <a:p>
            <a:pPr lvl="1" eaLnBrk="1" hangingPunct="1">
              <a:lnSpc>
                <a:spcPct val="90000"/>
              </a:lnSpc>
            </a:pPr>
            <a:r>
              <a:rPr lang="en-US" altLang="en-US" dirty="0"/>
              <a:t>See example8.c</a:t>
            </a:r>
          </a:p>
          <a:p>
            <a:pPr lvl="1" eaLnBrk="1" hangingPunct="1">
              <a:lnSpc>
                <a:spcPct val="90000"/>
              </a:lnSpc>
            </a:pPr>
            <a:endParaRPr lang="en-US" altLang="en-US" dirty="0"/>
          </a:p>
          <a:p>
            <a:pPr eaLnBrk="1" hangingPunct="1">
              <a:lnSpc>
                <a:spcPct val="90000"/>
              </a:lnSpc>
            </a:pPr>
            <a:r>
              <a:rPr lang="en-US" altLang="en-US" dirty="0"/>
              <a:t>You can use environment variables to direct the program execution. See example8a.c. Try</a:t>
            </a:r>
          </a:p>
          <a:p>
            <a:pPr lvl="1" eaLnBrk="1" hangingPunct="1">
              <a:lnSpc>
                <a:spcPct val="90000"/>
              </a:lnSpc>
            </a:pPr>
            <a:r>
              <a:rPr lang="en-US" altLang="en-US" dirty="0"/>
              <a:t>‘</a:t>
            </a:r>
            <a:r>
              <a:rPr lang="en-US" altLang="en-US" dirty="0" err="1"/>
              <a:t>setenv</a:t>
            </a:r>
            <a:r>
              <a:rPr lang="en-US" altLang="en-US" dirty="0"/>
              <a:t> GROUPSIZE 8; </a:t>
            </a:r>
            <a:r>
              <a:rPr lang="en-US" altLang="en-US" dirty="0" err="1"/>
              <a:t>setenv</a:t>
            </a:r>
            <a:r>
              <a:rPr lang="en-US" altLang="en-US" dirty="0"/>
              <a:t> MYID 0; ./</a:t>
            </a:r>
            <a:r>
              <a:rPr lang="en-US" altLang="en-US" dirty="0" err="1"/>
              <a:t>a.out</a:t>
            </a:r>
            <a:r>
              <a:rPr lang="en-US" altLang="en-US" dirty="0"/>
              <a:t>’</a:t>
            </a:r>
          </a:p>
          <a:p>
            <a:pPr lvl="1" eaLnBrk="1" hangingPunct="1">
              <a:lnSpc>
                <a:spcPct val="90000"/>
              </a:lnSpc>
            </a:pPr>
            <a:r>
              <a:rPr lang="en-US" altLang="en-US" dirty="0"/>
              <a:t>‘</a:t>
            </a:r>
            <a:r>
              <a:rPr lang="en-US" altLang="en-US" dirty="0" err="1"/>
              <a:t>setenv</a:t>
            </a:r>
            <a:r>
              <a:rPr lang="en-US" altLang="en-US" dirty="0"/>
              <a:t> GROUPSIZE 8; </a:t>
            </a:r>
            <a:r>
              <a:rPr lang="en-US" altLang="en-US" dirty="0" err="1"/>
              <a:t>setenv</a:t>
            </a:r>
            <a:r>
              <a:rPr lang="en-US" altLang="en-US" dirty="0"/>
              <a:t> MYID 1; ./</a:t>
            </a:r>
            <a:r>
              <a:rPr lang="en-US" altLang="en-US" dirty="0" err="1"/>
              <a:t>a.out</a:t>
            </a:r>
            <a:r>
              <a:rPr lang="en-US" altLang="en-US" dirty="0"/>
              <a:t>’</a:t>
            </a:r>
          </a:p>
          <a:p>
            <a:pPr lvl="1" eaLnBrk="1" hangingPunct="1">
              <a:lnSpc>
                <a:spcPct val="90000"/>
              </a:lnSpc>
            </a:pPr>
            <a:endParaRPr lang="en-US" altLang="en-US" dirty="0"/>
          </a:p>
          <a:p>
            <a:pPr eaLnBrk="1" hangingPunct="1"/>
            <a:endParaRPr lang="en-US" altLang="en-US" dirty="0"/>
          </a:p>
        </p:txBody>
      </p:sp>
      <p:sp>
        <p:nvSpPr>
          <p:cNvPr id="4" name="Slide Number Placeholder 3"/>
          <p:cNvSpPr>
            <a:spLocks noGrp="1"/>
          </p:cNvSpPr>
          <p:nvPr>
            <p:ph type="sldNum" sz="quarter" idx="12"/>
          </p:nvPr>
        </p:nvSpPr>
        <p:spPr/>
        <p:txBody>
          <a:bodyPr/>
          <a:lstStyle/>
          <a:p>
            <a:pPr>
              <a:defRPr/>
            </a:pPr>
            <a:fld id="{5B6DAC4B-EE52-4D89-99E3-F43DD7852064}" type="slidenum">
              <a:rPr lang="en-US"/>
              <a:pPr>
                <a:defRPr/>
              </a:pPr>
              <a:t>26</a:t>
            </a:fld>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pPr eaLnBrk="1" hangingPunct="1"/>
            <a:r>
              <a:rPr lang="en-US" altLang="en-US" sz="2800"/>
              <a:t>Some routines to parse/format strings in C</a:t>
            </a:r>
          </a:p>
        </p:txBody>
      </p:sp>
      <p:sp>
        <p:nvSpPr>
          <p:cNvPr id="26627" name="Content Placeholder 2"/>
          <p:cNvSpPr>
            <a:spLocks noGrp="1"/>
          </p:cNvSpPr>
          <p:nvPr>
            <p:ph idx="1"/>
          </p:nvPr>
        </p:nvSpPr>
        <p:spPr/>
        <p:txBody>
          <a:bodyPr/>
          <a:lstStyle/>
          <a:p>
            <a:pPr eaLnBrk="1" hangingPunct="1">
              <a:lnSpc>
                <a:spcPct val="90000"/>
              </a:lnSpc>
            </a:pPr>
            <a:r>
              <a:rPr lang="en-US" altLang="en-US" dirty="0" err="1"/>
              <a:t>sprintf</a:t>
            </a:r>
            <a:r>
              <a:rPr lang="en-US" altLang="en-US" dirty="0"/>
              <a:t>/</a:t>
            </a:r>
            <a:r>
              <a:rPr lang="en-US" altLang="en-US" dirty="0" err="1"/>
              <a:t>sscanf</a:t>
            </a:r>
            <a:endParaRPr lang="en-US" altLang="en-US" dirty="0"/>
          </a:p>
          <a:p>
            <a:pPr eaLnBrk="1" hangingPunct="1">
              <a:lnSpc>
                <a:spcPct val="90000"/>
              </a:lnSpc>
            </a:pPr>
            <a:endParaRPr lang="en-US" altLang="en-US" dirty="0"/>
          </a:p>
          <a:p>
            <a:pPr eaLnBrk="1" hangingPunct="1">
              <a:lnSpc>
                <a:spcPct val="90000"/>
              </a:lnSpc>
            </a:pPr>
            <a:r>
              <a:rPr lang="en-US" altLang="en-US" dirty="0" err="1"/>
              <a:t>sprintf</a:t>
            </a:r>
            <a:r>
              <a:rPr lang="en-US" altLang="en-US" dirty="0"/>
              <a:t>(</a:t>
            </a:r>
            <a:r>
              <a:rPr lang="en-US" altLang="en-US" dirty="0" err="1"/>
              <a:t>str</a:t>
            </a:r>
            <a:r>
              <a:rPr lang="en-US" altLang="en-US" dirty="0"/>
              <a:t>, format, arg1, arg2….)</a:t>
            </a:r>
          </a:p>
          <a:p>
            <a:pPr lvl="1" eaLnBrk="1" hangingPunct="1">
              <a:lnSpc>
                <a:spcPct val="90000"/>
              </a:lnSpc>
            </a:pPr>
            <a:r>
              <a:rPr lang="en-US" altLang="en-US" dirty="0"/>
              <a:t>Similar to </a:t>
            </a:r>
            <a:r>
              <a:rPr lang="en-US" altLang="en-US" dirty="0" err="1"/>
              <a:t>printf</a:t>
            </a:r>
            <a:r>
              <a:rPr lang="en-US" altLang="en-US" dirty="0"/>
              <a:t> except that the result is stored in str.</a:t>
            </a:r>
          </a:p>
          <a:p>
            <a:pPr lvl="1" eaLnBrk="1" hangingPunct="1">
              <a:lnSpc>
                <a:spcPct val="90000"/>
              </a:lnSpc>
            </a:pPr>
            <a:endParaRPr lang="en-US" altLang="en-US" dirty="0"/>
          </a:p>
          <a:p>
            <a:pPr eaLnBrk="1" hangingPunct="1">
              <a:lnSpc>
                <a:spcPct val="90000"/>
              </a:lnSpc>
            </a:pPr>
            <a:r>
              <a:rPr lang="en-US" altLang="en-US" dirty="0" err="1"/>
              <a:t>sscanf</a:t>
            </a:r>
            <a:r>
              <a:rPr lang="en-US" altLang="en-US" dirty="0"/>
              <a:t>(</a:t>
            </a:r>
            <a:r>
              <a:rPr lang="en-US" altLang="en-US" dirty="0" err="1"/>
              <a:t>str</a:t>
            </a:r>
            <a:r>
              <a:rPr lang="en-US" altLang="en-US" dirty="0"/>
              <a:t>, format, arg1, arg2,…)</a:t>
            </a:r>
          </a:p>
          <a:p>
            <a:pPr lvl="1" eaLnBrk="1" hangingPunct="1">
              <a:lnSpc>
                <a:spcPct val="90000"/>
              </a:lnSpc>
            </a:pPr>
            <a:r>
              <a:rPr lang="en-US" altLang="en-US" dirty="0"/>
              <a:t>Similar to </a:t>
            </a:r>
            <a:r>
              <a:rPr lang="en-US" altLang="en-US" dirty="0" err="1"/>
              <a:t>scanf</a:t>
            </a:r>
            <a:r>
              <a:rPr lang="en-US" altLang="en-US" dirty="0"/>
              <a:t> except that the values are read from str.</a:t>
            </a:r>
          </a:p>
          <a:p>
            <a:pPr lvl="1" eaLnBrk="1" hangingPunct="1">
              <a:lnSpc>
                <a:spcPct val="90000"/>
              </a:lnSpc>
            </a:pPr>
            <a:endParaRPr lang="en-US" altLang="en-US" dirty="0"/>
          </a:p>
          <a:p>
            <a:pPr lvl="1" eaLnBrk="1" hangingPunct="1">
              <a:lnSpc>
                <a:spcPct val="90000"/>
              </a:lnSpc>
            </a:pPr>
            <a:r>
              <a:rPr lang="en-US" altLang="en-US" dirty="0"/>
              <a:t>Example: How to get all the fields from the output of ‘</a:t>
            </a:r>
            <a:r>
              <a:rPr lang="en-US" altLang="en-US" dirty="0" err="1"/>
              <a:t>ps</a:t>
            </a:r>
            <a:r>
              <a:rPr lang="en-US" altLang="en-US" dirty="0"/>
              <a:t>’ on </a:t>
            </a:r>
            <a:r>
              <a:rPr lang="en-US" altLang="en-US" dirty="0" err="1"/>
              <a:t>linprog</a:t>
            </a:r>
            <a:r>
              <a:rPr lang="en-US" altLang="en-US" dirty="0"/>
              <a:t>?</a:t>
            </a:r>
          </a:p>
          <a:p>
            <a:pPr lvl="2" eaLnBrk="1" hangingPunct="1">
              <a:lnSpc>
                <a:spcPct val="90000"/>
              </a:lnSpc>
            </a:pPr>
            <a:r>
              <a:rPr lang="en-US" altLang="en-US" sz="2000" dirty="0"/>
              <a:t>See example5.c for the use of </a:t>
            </a:r>
            <a:r>
              <a:rPr lang="en-US" altLang="en-US" sz="2000" dirty="0" err="1"/>
              <a:t>sprintf</a:t>
            </a:r>
            <a:r>
              <a:rPr lang="en-US" altLang="en-US" sz="2000" dirty="0"/>
              <a:t>/</a:t>
            </a:r>
            <a:r>
              <a:rPr lang="en-US" altLang="en-US" sz="2000" dirty="0" err="1"/>
              <a:t>sscanf</a:t>
            </a:r>
            <a:endParaRPr lang="en-US" altLang="en-US" sz="2000" dirty="0"/>
          </a:p>
          <a:p>
            <a:pPr eaLnBrk="1" hangingPunct="1"/>
            <a:endParaRPr lang="en-US" altLang="en-US" dirty="0"/>
          </a:p>
        </p:txBody>
      </p:sp>
      <p:sp>
        <p:nvSpPr>
          <p:cNvPr id="4" name="Slide Number Placeholder 3"/>
          <p:cNvSpPr>
            <a:spLocks noGrp="1"/>
          </p:cNvSpPr>
          <p:nvPr>
            <p:ph type="sldNum" sz="quarter" idx="12"/>
          </p:nvPr>
        </p:nvSpPr>
        <p:spPr/>
        <p:txBody>
          <a:bodyPr/>
          <a:lstStyle/>
          <a:p>
            <a:pPr>
              <a:defRPr/>
            </a:pPr>
            <a:fld id="{E5BCACEC-0D62-4120-96F5-D05F37B222D6}" type="slidenum">
              <a:rPr lang="en-US"/>
              <a:pPr>
                <a:defRPr/>
              </a:pPr>
              <a:t>27</a:t>
            </a:fld>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pPr eaLnBrk="1" hangingPunct="1"/>
            <a:r>
              <a:rPr lang="en-US" altLang="en-US"/>
              <a:t>The system Function</a:t>
            </a:r>
          </a:p>
        </p:txBody>
      </p:sp>
      <p:sp>
        <p:nvSpPr>
          <p:cNvPr id="27651" name="Content Placeholder 2"/>
          <p:cNvSpPr>
            <a:spLocks noGrp="1"/>
          </p:cNvSpPr>
          <p:nvPr>
            <p:ph idx="1"/>
          </p:nvPr>
        </p:nvSpPr>
        <p:spPr/>
        <p:txBody>
          <a:bodyPr/>
          <a:lstStyle/>
          <a:p>
            <a:pPr eaLnBrk="1" hangingPunct="1"/>
            <a:r>
              <a:rPr lang="en-US" altLang="en-US"/>
              <a:t>Allows commands to be executed in a program</a:t>
            </a:r>
          </a:p>
          <a:p>
            <a:pPr eaLnBrk="1" hangingPunct="1"/>
            <a:r>
              <a:rPr lang="en-US" altLang="en-US"/>
              <a:t>int system(const char *string)</a:t>
            </a:r>
          </a:p>
          <a:p>
            <a:pPr lvl="1" eaLnBrk="1" hangingPunct="1"/>
            <a:r>
              <a:rPr lang="en-US" altLang="en-US"/>
              <a:t>Works as if string is typed in a terminal.</a:t>
            </a:r>
          </a:p>
          <a:p>
            <a:pPr lvl="1" eaLnBrk="1" hangingPunct="1"/>
            <a:r>
              <a:rPr lang="en-US" altLang="en-US"/>
              <a:t>Returns the exit status (format specified by waitpid()) if  successful.</a:t>
            </a:r>
          </a:p>
          <a:p>
            <a:pPr lvl="1" eaLnBrk="1" hangingPunct="1"/>
            <a:r>
              <a:rPr lang="en-US" altLang="en-US"/>
              <a:t>Returns –1 or 127 if error. </a:t>
            </a:r>
          </a:p>
          <a:p>
            <a:pPr eaLnBrk="1" hangingPunct="1"/>
            <a:r>
              <a:rPr lang="en-US" altLang="en-US"/>
              <a:t>See example5a.c.</a:t>
            </a:r>
          </a:p>
          <a:p>
            <a:pPr eaLnBrk="1" hangingPunct="1"/>
            <a:endParaRPr lang="en-US" altLang="en-US"/>
          </a:p>
        </p:txBody>
      </p:sp>
      <p:sp>
        <p:nvSpPr>
          <p:cNvPr id="4" name="Slide Number Placeholder 3"/>
          <p:cNvSpPr>
            <a:spLocks noGrp="1"/>
          </p:cNvSpPr>
          <p:nvPr>
            <p:ph type="sldNum" sz="quarter" idx="12"/>
          </p:nvPr>
        </p:nvSpPr>
        <p:spPr/>
        <p:txBody>
          <a:bodyPr/>
          <a:lstStyle/>
          <a:p>
            <a:pPr>
              <a:defRPr/>
            </a:pPr>
            <a:fld id="{B686B095-6F63-4E30-9008-AD7B05687BD2}" type="slidenum">
              <a:rPr lang="en-US"/>
              <a:pPr>
                <a:defRPr/>
              </a:pPr>
              <a:t>28</a:t>
            </a:fld>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body" idx="1"/>
          </p:nvPr>
        </p:nvSpPr>
        <p:spPr>
          <a:xfrm>
            <a:off x="685800" y="381000"/>
            <a:ext cx="7772400" cy="5715000"/>
          </a:xfrm>
        </p:spPr>
        <p:txBody>
          <a:bodyPr>
            <a:normAutofit lnSpcReduction="10000"/>
          </a:bodyPr>
          <a:lstStyle/>
          <a:p>
            <a:pPr eaLnBrk="1" hangingPunct="1">
              <a:defRPr/>
            </a:pPr>
            <a:r>
              <a:rPr lang="en-US" dirty="0" err="1"/>
              <a:t>ssh</a:t>
            </a:r>
            <a:r>
              <a:rPr lang="en-US" dirty="0"/>
              <a:t> with Key based authentication</a:t>
            </a:r>
          </a:p>
          <a:p>
            <a:pPr lvl="2" eaLnBrk="1" hangingPunct="1">
              <a:defRPr/>
            </a:pPr>
            <a:r>
              <a:rPr lang="en-US" dirty="0"/>
              <a:t>Password based authentication is inconvenient at times</a:t>
            </a:r>
          </a:p>
          <a:p>
            <a:pPr lvl="3" eaLnBrk="1" hangingPunct="1">
              <a:defRPr/>
            </a:pPr>
            <a:r>
              <a:rPr lang="en-US" dirty="0"/>
              <a:t>Remote system management</a:t>
            </a:r>
          </a:p>
          <a:p>
            <a:pPr lvl="3" eaLnBrk="1" hangingPunct="1">
              <a:defRPr/>
            </a:pPr>
            <a:r>
              <a:rPr lang="en-US" dirty="0"/>
              <a:t>Starting a remote program</a:t>
            </a:r>
          </a:p>
          <a:p>
            <a:pPr lvl="3" eaLnBrk="1" hangingPunct="1">
              <a:defRPr/>
            </a:pPr>
            <a:r>
              <a:rPr lang="en-US" dirty="0"/>
              <a:t>……</a:t>
            </a:r>
          </a:p>
          <a:p>
            <a:pPr lvl="2" eaLnBrk="1" hangingPunct="1">
              <a:defRPr/>
            </a:pPr>
            <a:r>
              <a:rPr lang="en-US" dirty="0"/>
              <a:t>Key based authentication allows login without typing the password.</a:t>
            </a:r>
          </a:p>
          <a:p>
            <a:pPr lvl="1" eaLnBrk="1" hangingPunct="1">
              <a:defRPr/>
            </a:pPr>
            <a:r>
              <a:rPr lang="en-US" dirty="0"/>
              <a:t>Key based authentication with </a:t>
            </a:r>
            <a:r>
              <a:rPr lang="en-US" dirty="0" err="1"/>
              <a:t>ssh</a:t>
            </a:r>
            <a:r>
              <a:rPr lang="en-US" dirty="0"/>
              <a:t> in UNIX</a:t>
            </a:r>
          </a:p>
          <a:p>
            <a:pPr lvl="2" eaLnBrk="1" hangingPunct="1">
              <a:defRPr/>
            </a:pPr>
            <a:r>
              <a:rPr lang="en-US" dirty="0"/>
              <a:t>Remote </a:t>
            </a:r>
            <a:r>
              <a:rPr lang="en-US" dirty="0" err="1"/>
              <a:t>ssh</a:t>
            </a:r>
            <a:r>
              <a:rPr lang="en-US" dirty="0"/>
              <a:t> from machine A to machine B</a:t>
            </a:r>
          </a:p>
          <a:p>
            <a:pPr lvl="3" eaLnBrk="1" hangingPunct="1">
              <a:buFontTx/>
              <a:buNone/>
              <a:defRPr/>
            </a:pPr>
            <a:r>
              <a:rPr lang="en-US" sz="1800" dirty="0"/>
              <a:t>Step 1: at machine A: </a:t>
            </a:r>
            <a:r>
              <a:rPr lang="en-US" sz="1800" dirty="0" err="1"/>
              <a:t>ssh-keygen</a:t>
            </a:r>
            <a:r>
              <a:rPr lang="en-US" sz="1800" dirty="0"/>
              <a:t> –t </a:t>
            </a:r>
            <a:r>
              <a:rPr lang="en-US" sz="1800" dirty="0" err="1"/>
              <a:t>rsa</a:t>
            </a:r>
            <a:endParaRPr lang="en-US" sz="1800" dirty="0"/>
          </a:p>
          <a:p>
            <a:pPr lvl="3" eaLnBrk="1" hangingPunct="1">
              <a:buFontTx/>
              <a:buNone/>
              <a:defRPr/>
            </a:pPr>
            <a:r>
              <a:rPr lang="en-US" sz="1800" dirty="0"/>
              <a:t>           (do not enter any pass phrase, just keep typing “enter”)</a:t>
            </a:r>
          </a:p>
          <a:p>
            <a:pPr lvl="3" eaLnBrk="1" hangingPunct="1">
              <a:buFontTx/>
              <a:buNone/>
              <a:defRPr/>
            </a:pPr>
            <a:r>
              <a:rPr lang="en-US" sz="1800" dirty="0"/>
              <a:t>Step 2: append A:.ssh/id_rsa.pub to B:.ssh/authorized_keys</a:t>
            </a:r>
          </a:p>
          <a:p>
            <a:pPr marL="514350" indent="-457200" eaLnBrk="1" hangingPunct="1">
              <a:defRPr/>
            </a:pPr>
            <a:r>
              <a:rPr lang="en-US" sz="2200" dirty="0"/>
              <a:t>More information, SSH with Keys HOWTO at http://sshkeychain.sourceforge.net/mirrors/SSH-with-Keys-HOWTO/SSH-with-Keys-HOWTO.html</a:t>
            </a:r>
          </a:p>
        </p:txBody>
      </p:sp>
    </p:spTree>
    <p:extLst>
      <p:ext uri="{BB962C8B-B14F-4D97-AF65-F5344CB8AC3E}">
        <p14:creationId xmlns:p14="http://schemas.microsoft.com/office/powerpoint/2010/main" val="2884845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Portable C/C++ programs and C/C++ standards</a:t>
            </a:r>
            <a:br>
              <a:rPr lang="en-US" dirty="0"/>
            </a:br>
            <a:endParaRPr lang="en-US" dirty="0"/>
          </a:p>
        </p:txBody>
      </p:sp>
      <p:sp>
        <p:nvSpPr>
          <p:cNvPr id="3" name="Content Placeholder 2"/>
          <p:cNvSpPr>
            <a:spLocks noGrp="1"/>
          </p:cNvSpPr>
          <p:nvPr>
            <p:ph idx="1"/>
          </p:nvPr>
        </p:nvSpPr>
        <p:spPr/>
        <p:txBody>
          <a:bodyPr>
            <a:normAutofit lnSpcReduction="10000"/>
          </a:bodyPr>
          <a:lstStyle/>
          <a:p>
            <a:pPr eaLnBrk="1" hangingPunct="1">
              <a:defRPr/>
            </a:pPr>
            <a:r>
              <a:rPr lang="en-US" dirty="0"/>
              <a:t>C standards:</a:t>
            </a:r>
          </a:p>
          <a:p>
            <a:pPr lvl="1" eaLnBrk="1" hangingPunct="1">
              <a:defRPr/>
            </a:pPr>
            <a:r>
              <a:rPr lang="en-US" dirty="0"/>
              <a:t>Original ANSI C of 1989: ANSI/ISO/IEC 9899:1990</a:t>
            </a:r>
          </a:p>
          <a:p>
            <a:pPr lvl="1" eaLnBrk="1" hangingPunct="1">
              <a:defRPr/>
            </a:pPr>
            <a:r>
              <a:rPr lang="en-US" dirty="0"/>
              <a:t>ANSI/ISO/IEC 9899:1995</a:t>
            </a:r>
          </a:p>
          <a:p>
            <a:pPr lvl="1" eaLnBrk="1" hangingPunct="1">
              <a:defRPr/>
            </a:pPr>
            <a:r>
              <a:rPr lang="en-US" dirty="0"/>
              <a:t>ISO/IEC 9899:1999</a:t>
            </a:r>
          </a:p>
          <a:p>
            <a:pPr lvl="1" eaLnBrk="1" hangingPunct="1">
              <a:defRPr/>
            </a:pPr>
            <a:r>
              <a:rPr lang="en-US" dirty="0"/>
              <a:t>ISO9899:2011</a:t>
            </a:r>
          </a:p>
          <a:p>
            <a:pPr eaLnBrk="1" hangingPunct="1">
              <a:defRPr/>
            </a:pPr>
            <a:r>
              <a:rPr lang="en-US" dirty="0"/>
              <a:t>C++ standards:</a:t>
            </a:r>
          </a:p>
          <a:p>
            <a:pPr lvl="1" eaLnBrk="1" hangingPunct="1">
              <a:defRPr/>
            </a:pPr>
            <a:r>
              <a:rPr lang="en-US" dirty="0"/>
              <a:t>Original ANSI C++ of 1998: ANSI/ISO/IEC 14882: 1998</a:t>
            </a:r>
          </a:p>
          <a:p>
            <a:pPr lvl="1" eaLnBrk="1" hangingPunct="1">
              <a:defRPr/>
            </a:pPr>
            <a:r>
              <a:rPr lang="en-US" dirty="0"/>
              <a:t>ISO/IEC 14882: 2003</a:t>
            </a:r>
          </a:p>
          <a:p>
            <a:pPr lvl="1" eaLnBrk="1" hangingPunct="1">
              <a:defRPr/>
            </a:pPr>
            <a:r>
              <a:rPr lang="en-US" dirty="0"/>
              <a:t>ISO/IEC 14882: 2011</a:t>
            </a:r>
          </a:p>
          <a:p>
            <a:pPr lvl="1" eaLnBrk="1" hangingPunct="1">
              <a:defRPr/>
            </a:pPr>
            <a:r>
              <a:rPr lang="en-US" dirty="0"/>
              <a:t>ISO/IEC 14882: 2014</a:t>
            </a:r>
          </a:p>
          <a:p>
            <a:pPr lvl="1" eaLnBrk="1" hangingPunct="1">
              <a:defRPr/>
            </a:pPr>
            <a:r>
              <a:rPr lang="en-US" dirty="0"/>
              <a:t>ISO/IEC 14882: 2017</a:t>
            </a:r>
          </a:p>
          <a:p>
            <a:pPr lvl="1" eaLnBrk="1" hangingPunct="1">
              <a:defRPr/>
            </a:pPr>
            <a:r>
              <a:rPr lang="en-US" dirty="0"/>
              <a:t>ISO/IEC 14882: 2020</a:t>
            </a:r>
          </a:p>
          <a:p>
            <a:pPr eaLnBrk="1" hangingPunct="1">
              <a:defRPr/>
            </a:pPr>
            <a:r>
              <a:rPr lang="en-US" dirty="0"/>
              <a:t>C/C++ compiler can enforce the standard used</a:t>
            </a:r>
          </a:p>
          <a:p>
            <a:pPr marL="457200" lvl="1" indent="0" eaLnBrk="1" hangingPunct="1">
              <a:buNone/>
              <a:defRPr/>
            </a:pPr>
            <a:endParaRPr lang="en-US" dirty="0"/>
          </a:p>
          <a:p>
            <a:pPr lvl="1" eaLnBrk="1" hangingPunct="1">
              <a:defRPr/>
            </a:pPr>
            <a:endParaRPr lang="en-US" dirty="0"/>
          </a:p>
          <a:p>
            <a:endParaRPr lang="en-US" dirty="0"/>
          </a:p>
        </p:txBody>
      </p:sp>
      <p:sp>
        <p:nvSpPr>
          <p:cNvPr id="4" name="Slide Number Placeholder 3"/>
          <p:cNvSpPr>
            <a:spLocks noGrp="1"/>
          </p:cNvSpPr>
          <p:nvPr>
            <p:ph type="sldNum" sz="quarter" idx="12"/>
          </p:nvPr>
        </p:nvSpPr>
        <p:spPr/>
        <p:txBody>
          <a:bodyPr/>
          <a:lstStyle/>
          <a:p>
            <a:pPr>
              <a:defRPr/>
            </a:pPr>
            <a:fld id="{EEF18B74-CD5B-4117-9D7F-A0AB72CE6A7E}" type="slidenum">
              <a:rPr lang="en-US" smtClean="0"/>
              <a:pPr>
                <a:defRPr/>
              </a:pPr>
              <a:t>3</a:t>
            </a:fld>
            <a:endParaRPr lang="en-US"/>
          </a:p>
        </p:txBody>
      </p:sp>
    </p:spTree>
    <p:extLst>
      <p:ext uri="{BB962C8B-B14F-4D97-AF65-F5344CB8AC3E}">
        <p14:creationId xmlns:p14="http://schemas.microsoft.com/office/powerpoint/2010/main" val="56201576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Run command remotely using </a:t>
            </a:r>
            <a:r>
              <a:rPr lang="en-US" dirty="0" err="1"/>
              <a:t>ssh</a:t>
            </a:r>
            <a:endParaRPr lang="en-US" dirty="0"/>
          </a:p>
        </p:txBody>
      </p:sp>
      <p:sp>
        <p:nvSpPr>
          <p:cNvPr id="3" name="Content Placeholder 2"/>
          <p:cNvSpPr>
            <a:spLocks noGrp="1"/>
          </p:cNvSpPr>
          <p:nvPr>
            <p:ph idx="1"/>
          </p:nvPr>
        </p:nvSpPr>
        <p:spPr/>
        <p:txBody>
          <a:bodyPr/>
          <a:lstStyle/>
          <a:p>
            <a:r>
              <a:rPr lang="en-US" dirty="0"/>
              <a:t>On linprog1, try</a:t>
            </a:r>
          </a:p>
          <a:p>
            <a:pPr lvl="1"/>
            <a:r>
              <a:rPr lang="en-US" dirty="0" err="1"/>
              <a:t>ssh</a:t>
            </a:r>
            <a:r>
              <a:rPr lang="en-US" dirty="0"/>
              <a:t> linprog2 who</a:t>
            </a:r>
          </a:p>
          <a:p>
            <a:pPr lvl="1"/>
            <a:r>
              <a:rPr lang="en-US" dirty="0"/>
              <a:t>Put the executable  (ex8a) for example8a.c in home directory. Run the following:</a:t>
            </a:r>
          </a:p>
          <a:p>
            <a:pPr lvl="2"/>
            <a:r>
              <a:rPr lang="en-US" sz="2000" dirty="0" err="1"/>
              <a:t>ssh</a:t>
            </a:r>
            <a:r>
              <a:rPr lang="en-US" sz="2000" dirty="0"/>
              <a:t> linprog3 “</a:t>
            </a:r>
            <a:r>
              <a:rPr lang="en-US" sz="2000" dirty="0" err="1"/>
              <a:t>setenv</a:t>
            </a:r>
            <a:r>
              <a:rPr lang="en-US" sz="2000" dirty="0"/>
              <a:t> GROUPSIZE 8; </a:t>
            </a:r>
            <a:r>
              <a:rPr lang="en-US" sz="2000" dirty="0" err="1"/>
              <a:t>setenv</a:t>
            </a:r>
            <a:r>
              <a:rPr lang="en-US" sz="2000" dirty="0"/>
              <a:t> MYID 0; ./ex8a”</a:t>
            </a:r>
          </a:p>
          <a:p>
            <a:pPr lvl="2"/>
            <a:r>
              <a:rPr lang="en-US" sz="2000" dirty="0" err="1"/>
              <a:t>ssh</a:t>
            </a:r>
            <a:r>
              <a:rPr lang="en-US" sz="2000" dirty="0"/>
              <a:t> linprog4 “</a:t>
            </a:r>
            <a:r>
              <a:rPr lang="en-US" sz="2000" dirty="0" err="1"/>
              <a:t>setenv</a:t>
            </a:r>
            <a:r>
              <a:rPr lang="en-US" sz="2000" dirty="0"/>
              <a:t> GROUPSIZE 8; </a:t>
            </a:r>
            <a:r>
              <a:rPr lang="en-US" sz="2000" dirty="0" err="1"/>
              <a:t>setenv</a:t>
            </a:r>
            <a:r>
              <a:rPr lang="en-US" sz="2000" dirty="0"/>
              <a:t> MYID 1; ./ex8a”</a:t>
            </a:r>
          </a:p>
        </p:txBody>
      </p:sp>
      <p:sp>
        <p:nvSpPr>
          <p:cNvPr id="4" name="Slide Number Placeholder 3"/>
          <p:cNvSpPr>
            <a:spLocks noGrp="1"/>
          </p:cNvSpPr>
          <p:nvPr>
            <p:ph type="sldNum" sz="quarter" idx="12"/>
          </p:nvPr>
        </p:nvSpPr>
        <p:spPr/>
        <p:txBody>
          <a:bodyPr/>
          <a:lstStyle/>
          <a:p>
            <a:pPr>
              <a:defRPr/>
            </a:pPr>
            <a:fld id="{EEF18B74-CD5B-4117-9D7F-A0AB72CE6A7E}" type="slidenum">
              <a:rPr lang="en-US" smtClean="0"/>
              <a:pPr>
                <a:defRPr/>
              </a:pPr>
              <a:t>30</a:t>
            </a:fld>
            <a:endParaRPr lang="en-US"/>
          </a:p>
        </p:txBody>
      </p:sp>
    </p:spTree>
    <p:extLst>
      <p:ext uri="{BB962C8B-B14F-4D97-AF65-F5344CB8AC3E}">
        <p14:creationId xmlns:p14="http://schemas.microsoft.com/office/powerpoint/2010/main" val="3981614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eaLnBrk="1" hangingPunct="1"/>
            <a:r>
              <a:rPr lang="en-US" altLang="en-US" dirty="0"/>
              <a:t>C/C++ Compilers</a:t>
            </a:r>
          </a:p>
        </p:txBody>
      </p:sp>
      <p:sp>
        <p:nvSpPr>
          <p:cNvPr id="4099" name="Content Placeholder 2"/>
          <p:cNvSpPr>
            <a:spLocks noGrp="1"/>
          </p:cNvSpPr>
          <p:nvPr>
            <p:ph idx="1"/>
          </p:nvPr>
        </p:nvSpPr>
        <p:spPr/>
        <p:txBody>
          <a:bodyPr>
            <a:normAutofit fontScale="92500" lnSpcReduction="20000"/>
          </a:bodyPr>
          <a:lstStyle/>
          <a:p>
            <a:pPr eaLnBrk="1" hangingPunct="1"/>
            <a:r>
              <a:rPr lang="en-US" altLang="en-US" dirty="0" err="1"/>
              <a:t>gcc</a:t>
            </a:r>
            <a:r>
              <a:rPr lang="en-US" altLang="en-US" dirty="0"/>
              <a:t>/g++, cc</a:t>
            </a:r>
          </a:p>
          <a:p>
            <a:pPr eaLnBrk="1" hangingPunct="1"/>
            <a:r>
              <a:rPr lang="en-US" altLang="en-US" dirty="0"/>
              <a:t>Using ANSI C/C++, the code must pass ‘–Wall –</a:t>
            </a:r>
            <a:r>
              <a:rPr lang="en-US" altLang="en-US" dirty="0" err="1"/>
              <a:t>ansi</a:t>
            </a:r>
            <a:r>
              <a:rPr lang="en-US" altLang="en-US" dirty="0"/>
              <a:t> –pedantic’ or ‘-Wall –</a:t>
            </a:r>
            <a:r>
              <a:rPr lang="en-US" altLang="en-US" dirty="0" err="1"/>
              <a:t>std</a:t>
            </a:r>
            <a:r>
              <a:rPr lang="en-US" altLang="en-US" dirty="0"/>
              <a:t>=xxx –pedantic’ with no warning/error messages</a:t>
            </a:r>
          </a:p>
          <a:p>
            <a:pPr lvl="1" eaLnBrk="1" hangingPunct="1"/>
            <a:r>
              <a:rPr lang="en-US" altLang="en-US" dirty="0"/>
              <a:t>‘-</a:t>
            </a:r>
            <a:r>
              <a:rPr lang="en-US" altLang="en-US" dirty="0" err="1"/>
              <a:t>ansi</a:t>
            </a:r>
            <a:r>
              <a:rPr lang="en-US" altLang="en-US" dirty="0"/>
              <a:t>’: ISO C90 programs (-</a:t>
            </a:r>
            <a:r>
              <a:rPr lang="en-US" altLang="en-US" dirty="0" err="1"/>
              <a:t>std</a:t>
            </a:r>
            <a:r>
              <a:rPr lang="en-US" altLang="en-US" dirty="0"/>
              <a:t>=C90) or C++98 (-</a:t>
            </a:r>
            <a:r>
              <a:rPr lang="en-US" altLang="en-US" dirty="0" err="1"/>
              <a:t>std</a:t>
            </a:r>
            <a:r>
              <a:rPr lang="en-US" altLang="en-US" dirty="0"/>
              <a:t>=</a:t>
            </a:r>
            <a:r>
              <a:rPr lang="en-US" altLang="en-US" dirty="0" err="1"/>
              <a:t>c++</a:t>
            </a:r>
            <a:r>
              <a:rPr lang="en-US" altLang="en-US" dirty="0"/>
              <a:t>98)</a:t>
            </a:r>
          </a:p>
          <a:p>
            <a:pPr lvl="1" eaLnBrk="1" hangingPunct="1"/>
            <a:r>
              <a:rPr lang="en-US" altLang="en-US" dirty="0"/>
              <a:t>‘-</a:t>
            </a:r>
            <a:r>
              <a:rPr lang="en-US" altLang="en-US" dirty="0" err="1"/>
              <a:t>ansi</a:t>
            </a:r>
            <a:r>
              <a:rPr lang="en-US" altLang="en-US" dirty="0"/>
              <a:t>’ + ‘-pedantic’: reject non-ISO programs</a:t>
            </a:r>
          </a:p>
          <a:p>
            <a:pPr lvl="1" eaLnBrk="1" hangingPunct="1"/>
            <a:r>
              <a:rPr lang="en-US" altLang="en-US" dirty="0"/>
              <a:t>‘-</a:t>
            </a:r>
            <a:r>
              <a:rPr lang="en-US" altLang="en-US" dirty="0" err="1"/>
              <a:t>std</a:t>
            </a:r>
            <a:r>
              <a:rPr lang="en-US" altLang="en-US" dirty="0"/>
              <a:t>=c99’: ISO C99 program</a:t>
            </a:r>
          </a:p>
          <a:p>
            <a:pPr lvl="1" eaLnBrk="1" hangingPunct="1"/>
            <a:r>
              <a:rPr lang="en-US" altLang="en-US" dirty="0"/>
              <a:t>‘-</a:t>
            </a:r>
            <a:r>
              <a:rPr lang="en-US" altLang="en-US" dirty="0" err="1"/>
              <a:t>std</a:t>
            </a:r>
            <a:r>
              <a:rPr lang="en-US" altLang="en-US" dirty="0"/>
              <a:t>=c11’: ISO C11 program</a:t>
            </a:r>
          </a:p>
          <a:p>
            <a:pPr lvl="1" eaLnBrk="1" hangingPunct="1"/>
            <a:r>
              <a:rPr lang="en-US" altLang="en-US" dirty="0"/>
              <a:t>‘-</a:t>
            </a:r>
            <a:r>
              <a:rPr lang="en-US" altLang="en-US" dirty="0" err="1"/>
              <a:t>std</a:t>
            </a:r>
            <a:r>
              <a:rPr lang="en-US" altLang="en-US" dirty="0"/>
              <a:t>=</a:t>
            </a:r>
            <a:r>
              <a:rPr lang="en-US" altLang="en-US" dirty="0" err="1"/>
              <a:t>c++</a:t>
            </a:r>
            <a:r>
              <a:rPr lang="en-US" altLang="en-US" dirty="0"/>
              <a:t>11’: C++ 2011 program</a:t>
            </a:r>
          </a:p>
          <a:p>
            <a:pPr lvl="1" eaLnBrk="1" hangingPunct="1"/>
            <a:r>
              <a:rPr lang="en-US" altLang="en-US" dirty="0"/>
              <a:t>‘man </a:t>
            </a:r>
            <a:r>
              <a:rPr lang="en-US" altLang="en-US" dirty="0" err="1"/>
              <a:t>gcc</a:t>
            </a:r>
            <a:r>
              <a:rPr lang="en-US" altLang="en-US" dirty="0"/>
              <a:t>’ for more information.</a:t>
            </a:r>
          </a:p>
          <a:p>
            <a:pPr lvl="1" eaLnBrk="1" hangingPunct="1"/>
            <a:endParaRPr lang="en-US" altLang="en-US" dirty="0"/>
          </a:p>
          <a:p>
            <a:pPr eaLnBrk="1" hangingPunct="1"/>
            <a:r>
              <a:rPr lang="en-US" altLang="en-US" dirty="0"/>
              <a:t>Writing portable programs requires clear identification of the C/C++ dialect that is used.</a:t>
            </a:r>
          </a:p>
          <a:p>
            <a:pPr lvl="1" eaLnBrk="1" hangingPunct="1"/>
            <a:r>
              <a:rPr lang="en-US" altLang="en-US" dirty="0"/>
              <a:t>All programs in this course must be compiled with ‘-Wall –</a:t>
            </a:r>
            <a:r>
              <a:rPr lang="en-US" altLang="en-US" dirty="0" err="1"/>
              <a:t>ansi</a:t>
            </a:r>
            <a:r>
              <a:rPr lang="en-US" altLang="en-US" dirty="0"/>
              <a:t> –pedantic’ or ‘-Wall –</a:t>
            </a:r>
            <a:r>
              <a:rPr lang="en-US" altLang="en-US" dirty="0" err="1"/>
              <a:t>std</a:t>
            </a:r>
            <a:r>
              <a:rPr lang="en-US" altLang="en-US" dirty="0"/>
              <a:t>=xxx –pedantic’ with no warning/error unless you know a specific reason to not use such flags.</a:t>
            </a:r>
          </a:p>
          <a:p>
            <a:pPr eaLnBrk="1" hangingPunct="1"/>
            <a:endParaRPr lang="en-US" altLang="en-US" dirty="0"/>
          </a:p>
        </p:txBody>
      </p:sp>
      <p:sp>
        <p:nvSpPr>
          <p:cNvPr id="4" name="Slide Number Placeholder 3"/>
          <p:cNvSpPr>
            <a:spLocks noGrp="1"/>
          </p:cNvSpPr>
          <p:nvPr>
            <p:ph type="sldNum" sz="quarter" idx="12"/>
          </p:nvPr>
        </p:nvSpPr>
        <p:spPr/>
        <p:txBody>
          <a:bodyPr/>
          <a:lstStyle/>
          <a:p>
            <a:pPr>
              <a:defRPr/>
            </a:pPr>
            <a:fld id="{20F67058-DC0F-4408-A7F9-E3CC0E9C28FA}" type="slidenum">
              <a:rPr lang="en-US"/>
              <a:pPr>
                <a:defRPr/>
              </a:pPr>
              <a:t>4</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pPr eaLnBrk="1" hangingPunct="1"/>
            <a:r>
              <a:rPr lang="en-US" altLang="en-US"/>
              <a:t>C Compilers (Cont’d)</a:t>
            </a:r>
          </a:p>
        </p:txBody>
      </p:sp>
      <p:sp>
        <p:nvSpPr>
          <p:cNvPr id="5123" name="Content Placeholder 2"/>
          <p:cNvSpPr>
            <a:spLocks noGrp="1"/>
          </p:cNvSpPr>
          <p:nvPr>
            <p:ph idx="1"/>
          </p:nvPr>
        </p:nvSpPr>
        <p:spPr/>
        <p:txBody>
          <a:bodyPr/>
          <a:lstStyle/>
          <a:p>
            <a:pPr eaLnBrk="1" hangingPunct="1"/>
            <a:r>
              <a:rPr lang="en-US" altLang="en-US" dirty="0"/>
              <a:t>See the example code (</a:t>
            </a:r>
            <a:r>
              <a:rPr lang="en-US" altLang="en-US" dirty="0">
                <a:hlinkClick r:id="rId3"/>
              </a:rPr>
              <a:t>example1.c</a:t>
            </a:r>
            <a:r>
              <a:rPr lang="en-US" altLang="en-US" dirty="0"/>
              <a:t>), how to fix the errors/warnings?</a:t>
            </a:r>
          </a:p>
          <a:p>
            <a:pPr eaLnBrk="1" hangingPunct="1"/>
            <a:r>
              <a:rPr lang="en-US" altLang="en-US" dirty="0"/>
              <a:t>Some examples:</a:t>
            </a:r>
          </a:p>
          <a:p>
            <a:pPr lvl="1" eaLnBrk="1" hangingPunct="1"/>
            <a:r>
              <a:rPr lang="en-US" altLang="en-US" dirty="0" err="1"/>
              <a:t>gcc</a:t>
            </a:r>
            <a:r>
              <a:rPr lang="en-US" altLang="en-US" dirty="0"/>
              <a:t> –g –c –Wall –</a:t>
            </a:r>
            <a:r>
              <a:rPr lang="en-US" altLang="en-US" dirty="0" err="1"/>
              <a:t>ansi</a:t>
            </a:r>
            <a:r>
              <a:rPr lang="en-US" altLang="en-US" dirty="0"/>
              <a:t> –</a:t>
            </a:r>
            <a:r>
              <a:rPr lang="en-US" altLang="en-US" dirty="0" err="1"/>
              <a:t>pedentic</a:t>
            </a:r>
            <a:r>
              <a:rPr lang="en-US" altLang="en-US" dirty="0"/>
              <a:t> </a:t>
            </a:r>
            <a:r>
              <a:rPr lang="en-US" altLang="en-US" dirty="0" err="1"/>
              <a:t>example.c</a:t>
            </a:r>
            <a:endParaRPr lang="en-US" altLang="en-US" dirty="0"/>
          </a:p>
          <a:p>
            <a:pPr lvl="1" eaLnBrk="1" hangingPunct="1"/>
            <a:r>
              <a:rPr lang="en-US" altLang="en-US" dirty="0" err="1"/>
              <a:t>gcc</a:t>
            </a:r>
            <a:r>
              <a:rPr lang="en-US" altLang="en-US" dirty="0"/>
              <a:t> –Wall –</a:t>
            </a:r>
            <a:r>
              <a:rPr lang="en-US" altLang="en-US" dirty="0" err="1"/>
              <a:t>ansi</a:t>
            </a:r>
            <a:r>
              <a:rPr lang="en-US" altLang="en-US" dirty="0"/>
              <a:t> –pedantic example1.c example2.c</a:t>
            </a:r>
          </a:p>
          <a:p>
            <a:pPr lvl="1" eaLnBrk="1" hangingPunct="1"/>
            <a:r>
              <a:rPr lang="en-US" altLang="en-US" dirty="0" err="1"/>
              <a:t>gcc</a:t>
            </a:r>
            <a:r>
              <a:rPr lang="en-US" altLang="en-US" dirty="0"/>
              <a:t> –g </a:t>
            </a:r>
            <a:r>
              <a:rPr lang="en-US" altLang="en-US" dirty="0" err="1"/>
              <a:t>example.o</a:t>
            </a:r>
            <a:endParaRPr lang="en-US" altLang="en-US" dirty="0"/>
          </a:p>
          <a:p>
            <a:pPr lvl="1" eaLnBrk="1" hangingPunct="1"/>
            <a:r>
              <a:rPr lang="en-US" altLang="en-US" dirty="0" err="1"/>
              <a:t>gcc</a:t>
            </a:r>
            <a:r>
              <a:rPr lang="en-US" altLang="en-US" dirty="0"/>
              <a:t> –g </a:t>
            </a:r>
            <a:r>
              <a:rPr lang="en-US" altLang="en-US" dirty="0" err="1"/>
              <a:t>example.o</a:t>
            </a:r>
            <a:r>
              <a:rPr lang="en-US" altLang="en-US" dirty="0"/>
              <a:t> -lm</a:t>
            </a:r>
          </a:p>
          <a:p>
            <a:pPr eaLnBrk="1" hangingPunct="1"/>
            <a:endParaRPr lang="en-US" altLang="en-US" dirty="0"/>
          </a:p>
        </p:txBody>
      </p:sp>
      <p:sp>
        <p:nvSpPr>
          <p:cNvPr id="4" name="Slide Number Placeholder 3"/>
          <p:cNvSpPr>
            <a:spLocks noGrp="1"/>
          </p:cNvSpPr>
          <p:nvPr>
            <p:ph type="sldNum" sz="quarter" idx="12"/>
          </p:nvPr>
        </p:nvSpPr>
        <p:spPr/>
        <p:txBody>
          <a:bodyPr/>
          <a:lstStyle/>
          <a:p>
            <a:pPr>
              <a:defRPr/>
            </a:pPr>
            <a:fld id="{CCCAA4F2-928E-456D-9F1A-A845CEA24831}" type="slidenum">
              <a:rPr lang="en-US"/>
              <a:pPr>
                <a:defRPr/>
              </a:pPr>
              <a:t>5</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pPr eaLnBrk="1" hangingPunct="1"/>
            <a:r>
              <a:rPr lang="en-US" altLang="en-US"/>
              <a:t>Debugger</a:t>
            </a:r>
          </a:p>
        </p:txBody>
      </p:sp>
      <p:sp>
        <p:nvSpPr>
          <p:cNvPr id="6147" name="Content Placeholder 2"/>
          <p:cNvSpPr>
            <a:spLocks noGrp="1"/>
          </p:cNvSpPr>
          <p:nvPr>
            <p:ph idx="1"/>
          </p:nvPr>
        </p:nvSpPr>
        <p:spPr>
          <a:xfrm>
            <a:off x="685800" y="1295400"/>
            <a:ext cx="7772400" cy="4800600"/>
          </a:xfrm>
        </p:spPr>
        <p:txBody>
          <a:bodyPr/>
          <a:lstStyle/>
          <a:p>
            <a:pPr eaLnBrk="1" hangingPunct="1"/>
            <a:r>
              <a:rPr lang="en-US" altLang="en-US" dirty="0"/>
              <a:t>The code must be compiled with –g option.</a:t>
            </a:r>
          </a:p>
          <a:p>
            <a:pPr eaLnBrk="1" hangingPunct="1"/>
            <a:r>
              <a:rPr lang="en-US" altLang="en-US" dirty="0" err="1">
                <a:hlinkClick r:id="rId3"/>
              </a:rPr>
              <a:t>ddd</a:t>
            </a:r>
            <a:r>
              <a:rPr lang="en-US" altLang="en-US" dirty="0"/>
              <a:t>, </a:t>
            </a:r>
            <a:r>
              <a:rPr lang="en-US" altLang="en-US" dirty="0" err="1"/>
              <a:t>xxgdb</a:t>
            </a:r>
            <a:r>
              <a:rPr lang="en-US" altLang="en-US" dirty="0"/>
              <a:t>, </a:t>
            </a:r>
            <a:r>
              <a:rPr lang="en-US" altLang="en-US" dirty="0" err="1"/>
              <a:t>gdb</a:t>
            </a:r>
            <a:endParaRPr lang="en-US" altLang="en-US" dirty="0"/>
          </a:p>
          <a:p>
            <a:pPr eaLnBrk="1" hangingPunct="1"/>
            <a:r>
              <a:rPr lang="en-US" altLang="en-US" dirty="0"/>
              <a:t>The power of a debugger:</a:t>
            </a:r>
          </a:p>
          <a:p>
            <a:pPr lvl="1" eaLnBrk="1" hangingPunct="1"/>
            <a:r>
              <a:rPr lang="en-US" altLang="en-US" dirty="0"/>
              <a:t>Finding the line that causes </a:t>
            </a:r>
            <a:r>
              <a:rPr lang="en-US" altLang="en-US" dirty="0" err="1"/>
              <a:t>coredump</a:t>
            </a:r>
            <a:r>
              <a:rPr lang="en-US" altLang="en-US" dirty="0"/>
              <a:t>.</a:t>
            </a:r>
          </a:p>
          <a:p>
            <a:pPr lvl="1" eaLnBrk="1" hangingPunct="1"/>
            <a:r>
              <a:rPr lang="en-US" altLang="en-US" dirty="0"/>
              <a:t>See example:</a:t>
            </a:r>
          </a:p>
          <a:p>
            <a:pPr lvl="2" eaLnBrk="1" hangingPunct="1"/>
            <a:r>
              <a:rPr lang="en-US" altLang="en-US" sz="2000" dirty="0"/>
              <a:t>Break point/show value/change value/step/next/continue/print</a:t>
            </a:r>
          </a:p>
          <a:p>
            <a:pPr lvl="1" eaLnBrk="1" hangingPunct="1"/>
            <a:r>
              <a:rPr lang="en-US" altLang="en-US" dirty="0"/>
              <a:t>Very efficient in debugging sequential code</a:t>
            </a:r>
          </a:p>
          <a:p>
            <a:pPr lvl="1" eaLnBrk="1" hangingPunct="1"/>
            <a:r>
              <a:rPr lang="en-US" altLang="en-US" dirty="0"/>
              <a:t>Not very effective in debugging concurrent code (multiple threads, multiple processes)</a:t>
            </a:r>
          </a:p>
          <a:p>
            <a:pPr eaLnBrk="1" hangingPunct="1"/>
            <a:endParaRPr lang="en-US" altLang="en-US" dirty="0"/>
          </a:p>
        </p:txBody>
      </p:sp>
      <p:sp>
        <p:nvSpPr>
          <p:cNvPr id="4" name="Slide Number Placeholder 3"/>
          <p:cNvSpPr>
            <a:spLocks noGrp="1"/>
          </p:cNvSpPr>
          <p:nvPr>
            <p:ph type="sldNum" sz="quarter" idx="12"/>
          </p:nvPr>
        </p:nvSpPr>
        <p:spPr/>
        <p:txBody>
          <a:bodyPr/>
          <a:lstStyle/>
          <a:p>
            <a:pPr>
              <a:defRPr/>
            </a:pPr>
            <a:fld id="{22D04448-06F2-406C-AA18-A0051AE0860C}" type="slidenum">
              <a:rPr lang="en-US"/>
              <a:pPr>
                <a:defRPr/>
              </a:pPr>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685800" y="381000"/>
            <a:ext cx="7772400" cy="533400"/>
          </a:xfrm>
        </p:spPr>
        <p:txBody>
          <a:bodyPr/>
          <a:lstStyle/>
          <a:p>
            <a:r>
              <a:rPr lang="en-US" altLang="en-US"/>
              <a:t>Core dump File</a:t>
            </a:r>
          </a:p>
        </p:txBody>
      </p:sp>
      <p:sp>
        <p:nvSpPr>
          <p:cNvPr id="3" name="Content Placeholder 2"/>
          <p:cNvSpPr>
            <a:spLocks noGrp="1"/>
          </p:cNvSpPr>
          <p:nvPr>
            <p:ph idx="1"/>
          </p:nvPr>
        </p:nvSpPr>
        <p:spPr>
          <a:xfrm>
            <a:off x="685800" y="1066800"/>
            <a:ext cx="7772400" cy="5029200"/>
          </a:xfrm>
        </p:spPr>
        <p:txBody>
          <a:bodyPr/>
          <a:lstStyle/>
          <a:p>
            <a:pPr>
              <a:defRPr/>
            </a:pPr>
            <a:r>
              <a:rPr lang="en-US" sz="2000" dirty="0"/>
              <a:t>A file containing memory image of process when it terminates (crashes)</a:t>
            </a:r>
          </a:p>
          <a:p>
            <a:pPr>
              <a:defRPr/>
            </a:pPr>
            <a:r>
              <a:rPr lang="en-US" sz="2000" dirty="0"/>
              <a:t>A common reason of core dump file not created is resource limit on </a:t>
            </a:r>
            <a:r>
              <a:rPr lang="en-US" sz="2000" dirty="0">
                <a:solidFill>
                  <a:schemeClr val="accent2"/>
                </a:solidFill>
              </a:rPr>
              <a:t>core file</a:t>
            </a:r>
          </a:p>
          <a:p>
            <a:pPr>
              <a:defRPr/>
            </a:pPr>
            <a:r>
              <a:rPr lang="en-US" sz="2000" dirty="0"/>
              <a:t>Controlling core file size is shell specific</a:t>
            </a:r>
          </a:p>
          <a:p>
            <a:pPr lvl="1">
              <a:defRPr/>
            </a:pPr>
            <a:r>
              <a:rPr lang="en-US" dirty="0" err="1"/>
              <a:t>csh</a:t>
            </a:r>
            <a:r>
              <a:rPr lang="en-US" dirty="0"/>
              <a:t>: </a:t>
            </a:r>
          </a:p>
          <a:p>
            <a:pPr lvl="2">
              <a:defRPr/>
            </a:pPr>
            <a:r>
              <a:rPr lang="en-US" sz="1800" dirty="0">
                <a:solidFill>
                  <a:schemeClr val="accent6"/>
                </a:solidFill>
              </a:rPr>
              <a:t>limit [resource] [limit], </a:t>
            </a:r>
            <a:r>
              <a:rPr lang="en-US" sz="1800" dirty="0"/>
              <a:t>or simply </a:t>
            </a:r>
            <a:r>
              <a:rPr lang="en-US" sz="1800" dirty="0" err="1">
                <a:solidFill>
                  <a:schemeClr val="accent2"/>
                </a:solidFill>
              </a:rPr>
              <a:t>unlimit</a:t>
            </a:r>
            <a:r>
              <a:rPr lang="en-US" sz="1800" dirty="0"/>
              <a:t> to remove all limits</a:t>
            </a:r>
          </a:p>
          <a:p>
            <a:pPr lvl="2">
              <a:defRPr/>
            </a:pPr>
            <a:r>
              <a:rPr lang="en-US" sz="1800" dirty="0">
                <a:solidFill>
                  <a:schemeClr val="tx2"/>
                </a:solidFill>
              </a:rPr>
              <a:t>Where resource should be </a:t>
            </a:r>
            <a:r>
              <a:rPr lang="en-US" sz="1800" dirty="0" err="1">
                <a:solidFill>
                  <a:schemeClr val="accent2"/>
                </a:solidFill>
              </a:rPr>
              <a:t>coredumpsize</a:t>
            </a:r>
            <a:endParaRPr lang="en-US" sz="1800" dirty="0">
              <a:solidFill>
                <a:schemeClr val="accent2"/>
              </a:solidFill>
            </a:endParaRPr>
          </a:p>
          <a:p>
            <a:pPr lvl="1">
              <a:defRPr/>
            </a:pPr>
            <a:r>
              <a:rPr lang="en-US" dirty="0" err="1"/>
              <a:t>sh</a:t>
            </a:r>
            <a:r>
              <a:rPr lang="en-US" dirty="0"/>
              <a:t>: </a:t>
            </a:r>
            <a:r>
              <a:rPr lang="en-US" dirty="0" err="1">
                <a:solidFill>
                  <a:schemeClr val="accent2"/>
                </a:solidFill>
              </a:rPr>
              <a:t>ulimit</a:t>
            </a:r>
            <a:r>
              <a:rPr lang="en-US" dirty="0">
                <a:solidFill>
                  <a:schemeClr val="accent2"/>
                </a:solidFill>
              </a:rPr>
              <a:t> -c [limit]</a:t>
            </a:r>
          </a:p>
          <a:p>
            <a:pPr>
              <a:defRPr/>
            </a:pPr>
            <a:r>
              <a:rPr lang="en-US" sz="2000" dirty="0"/>
              <a:t>Load core dump file into debugger</a:t>
            </a:r>
          </a:p>
          <a:p>
            <a:pPr lvl="1">
              <a:defRPr/>
            </a:pPr>
            <a:r>
              <a:rPr lang="en-US" dirty="0" err="1"/>
              <a:t>gdb</a:t>
            </a:r>
            <a:r>
              <a:rPr lang="en-US" dirty="0"/>
              <a:t>: </a:t>
            </a:r>
            <a:r>
              <a:rPr lang="en-US" dirty="0" err="1"/>
              <a:t>gdb</a:t>
            </a:r>
            <a:r>
              <a:rPr lang="en-US" dirty="0"/>
              <a:t> </a:t>
            </a:r>
            <a:r>
              <a:rPr lang="en-US" dirty="0" err="1"/>
              <a:t>executable_file</a:t>
            </a:r>
            <a:r>
              <a:rPr lang="en-US" dirty="0"/>
              <a:t> </a:t>
            </a:r>
            <a:r>
              <a:rPr lang="en-US" dirty="0" err="1"/>
              <a:t>coredump_file</a:t>
            </a:r>
            <a:endParaRPr lang="en-US" dirty="0"/>
          </a:p>
          <a:p>
            <a:pPr lvl="1">
              <a:defRPr/>
            </a:pPr>
            <a:r>
              <a:rPr lang="en-US" dirty="0"/>
              <a:t>ddd: ddd </a:t>
            </a:r>
            <a:r>
              <a:rPr lang="en-US" dirty="0" err="1"/>
              <a:t>executable_file</a:t>
            </a:r>
            <a:r>
              <a:rPr lang="en-US" dirty="0"/>
              <a:t> </a:t>
            </a:r>
            <a:r>
              <a:rPr lang="en-US" dirty="0" err="1"/>
              <a:t>coredump_file</a:t>
            </a:r>
            <a:endParaRPr lang="en-US" dirty="0"/>
          </a:p>
        </p:txBody>
      </p:sp>
      <p:sp>
        <p:nvSpPr>
          <p:cNvPr id="4" name="Slide Number Placeholder 3"/>
          <p:cNvSpPr>
            <a:spLocks noGrp="1"/>
          </p:cNvSpPr>
          <p:nvPr>
            <p:ph type="sldNum" sz="quarter" idx="12"/>
          </p:nvPr>
        </p:nvSpPr>
        <p:spPr/>
        <p:txBody>
          <a:bodyPr/>
          <a:lstStyle/>
          <a:p>
            <a:pPr>
              <a:defRPr/>
            </a:pPr>
            <a:fld id="{D841D37D-553C-4756-BE97-75177E9BEBF7}" type="slidenum">
              <a:rPr lang="en-US" smtClean="0"/>
              <a:pPr>
                <a:defRPr/>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685800" y="381000"/>
            <a:ext cx="7772400" cy="533400"/>
          </a:xfrm>
        </p:spPr>
        <p:txBody>
          <a:bodyPr/>
          <a:lstStyle/>
          <a:p>
            <a:pPr eaLnBrk="1" hangingPunct="1"/>
            <a:r>
              <a:rPr lang="en-US" altLang="en-US"/>
              <a:t>Make</a:t>
            </a:r>
          </a:p>
        </p:txBody>
      </p:sp>
      <p:sp>
        <p:nvSpPr>
          <p:cNvPr id="7171" name="Content Placeholder 2"/>
          <p:cNvSpPr>
            <a:spLocks noGrp="1"/>
          </p:cNvSpPr>
          <p:nvPr>
            <p:ph idx="1"/>
          </p:nvPr>
        </p:nvSpPr>
        <p:spPr>
          <a:xfrm>
            <a:off x="685800" y="1143000"/>
            <a:ext cx="7772400" cy="4953000"/>
          </a:xfrm>
        </p:spPr>
        <p:txBody>
          <a:bodyPr/>
          <a:lstStyle/>
          <a:p>
            <a:pPr eaLnBrk="1" hangingPunct="1">
              <a:defRPr/>
            </a:pPr>
            <a:r>
              <a:rPr lang="en-US" dirty="0"/>
              <a:t>A tool to update files that are derived from other files. Great for software development.</a:t>
            </a:r>
          </a:p>
          <a:p>
            <a:pPr eaLnBrk="1" hangingPunct="1">
              <a:defRPr/>
            </a:pPr>
            <a:r>
              <a:rPr lang="en-US" dirty="0">
                <a:cs typeface="Courier New" pitchFamily="49" charset="0"/>
              </a:rPr>
              <a:t>Discussions based on GNU make utility</a:t>
            </a:r>
          </a:p>
          <a:p>
            <a:pPr eaLnBrk="1" hangingPunct="1">
              <a:defRPr/>
            </a:pPr>
            <a:r>
              <a:rPr lang="en-US" dirty="0">
                <a:cs typeface="Courier New" pitchFamily="49" charset="0"/>
              </a:rPr>
              <a:t>make command</a:t>
            </a:r>
          </a:p>
          <a:p>
            <a:pPr lvl="1" eaLnBrk="1" hangingPunct="1">
              <a:defRPr/>
            </a:pPr>
            <a:r>
              <a:rPr lang="en-US" dirty="0">
                <a:solidFill>
                  <a:schemeClr val="accent6"/>
                </a:solidFill>
                <a:latin typeface="Courier New" pitchFamily="49" charset="0"/>
                <a:cs typeface="Courier New" pitchFamily="49" charset="0"/>
              </a:rPr>
              <a:t>make [-f </a:t>
            </a:r>
            <a:r>
              <a:rPr lang="en-US" dirty="0" err="1">
                <a:solidFill>
                  <a:schemeClr val="accent6"/>
                </a:solidFill>
                <a:latin typeface="Courier New" pitchFamily="49" charset="0"/>
                <a:cs typeface="Courier New" pitchFamily="49" charset="0"/>
              </a:rPr>
              <a:t>makefile</a:t>
            </a:r>
            <a:r>
              <a:rPr lang="en-US" dirty="0">
                <a:solidFill>
                  <a:schemeClr val="accent6"/>
                </a:solidFill>
                <a:latin typeface="Courier New" pitchFamily="49" charset="0"/>
                <a:cs typeface="Courier New" pitchFamily="49" charset="0"/>
              </a:rPr>
              <a:t>][option][target]</a:t>
            </a:r>
          </a:p>
          <a:p>
            <a:pPr eaLnBrk="1" hangingPunct="1">
              <a:defRPr/>
            </a:pPr>
            <a:r>
              <a:rPr lang="en-US" dirty="0"/>
              <a:t>The default files for make are </a:t>
            </a:r>
            <a:r>
              <a:rPr lang="en-US" dirty="0" err="1"/>
              <a:t>GNUmakefile</a:t>
            </a:r>
            <a:r>
              <a:rPr lang="en-US" dirty="0"/>
              <a:t>, </a:t>
            </a:r>
            <a:r>
              <a:rPr lang="en-US" dirty="0" err="1"/>
              <a:t>makefile</a:t>
            </a:r>
            <a:r>
              <a:rPr lang="en-US" dirty="0"/>
              <a:t>, </a:t>
            </a:r>
            <a:r>
              <a:rPr lang="en-US" dirty="0" err="1"/>
              <a:t>Makefile</a:t>
            </a:r>
            <a:r>
              <a:rPr lang="en-US" dirty="0"/>
              <a:t>, in that order</a:t>
            </a:r>
          </a:p>
          <a:p>
            <a:pPr lvl="1" eaLnBrk="1" hangingPunct="1">
              <a:defRPr/>
            </a:pPr>
            <a:r>
              <a:rPr lang="en-US" sz="1800" dirty="0" err="1"/>
              <a:t>GNUmakefile</a:t>
            </a:r>
            <a:r>
              <a:rPr lang="en-US" sz="1800" dirty="0"/>
              <a:t> is not recommended</a:t>
            </a:r>
          </a:p>
          <a:p>
            <a:pPr lvl="1" eaLnBrk="1" hangingPunct="1">
              <a:defRPr/>
            </a:pPr>
            <a:r>
              <a:rPr lang="en-US" sz="1800" dirty="0" err="1"/>
              <a:t>Makefile</a:t>
            </a:r>
            <a:r>
              <a:rPr lang="en-US" sz="1800" dirty="0"/>
              <a:t> is recommended</a:t>
            </a:r>
          </a:p>
          <a:p>
            <a:pPr eaLnBrk="1" hangingPunct="1">
              <a:defRPr/>
            </a:pPr>
            <a:r>
              <a:rPr lang="en-US" dirty="0"/>
              <a:t>The default files can be overwritten with the –f option</a:t>
            </a:r>
          </a:p>
          <a:p>
            <a:pPr lvl="1" eaLnBrk="1" hangingPunct="1">
              <a:defRPr/>
            </a:pPr>
            <a:r>
              <a:rPr lang="en-US" dirty="0">
                <a:solidFill>
                  <a:schemeClr val="accent6"/>
                </a:solidFill>
                <a:latin typeface="Courier New" pitchFamily="49" charset="0"/>
                <a:cs typeface="Courier New" pitchFamily="49" charset="0"/>
              </a:rPr>
              <a:t>make –f myprog.mk</a:t>
            </a:r>
          </a:p>
          <a:p>
            <a:pPr eaLnBrk="1" hangingPunct="1">
              <a:defRPr/>
            </a:pPr>
            <a:endParaRPr lang="en-US" dirty="0"/>
          </a:p>
        </p:txBody>
      </p:sp>
      <p:sp>
        <p:nvSpPr>
          <p:cNvPr id="4" name="Slide Number Placeholder 3"/>
          <p:cNvSpPr>
            <a:spLocks noGrp="1"/>
          </p:cNvSpPr>
          <p:nvPr>
            <p:ph type="sldNum" sz="quarter" idx="12"/>
          </p:nvPr>
        </p:nvSpPr>
        <p:spPr/>
        <p:txBody>
          <a:bodyPr/>
          <a:lstStyle/>
          <a:p>
            <a:pPr>
              <a:defRPr/>
            </a:pPr>
            <a:fld id="{B927F5C0-5C3B-4F4E-A55D-54AFE99BE7C1}" type="slidenum">
              <a:rPr lang="en-US"/>
              <a:pPr>
                <a:defRPr/>
              </a:pPr>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altLang="en-US"/>
              <a:t>Make</a:t>
            </a:r>
          </a:p>
        </p:txBody>
      </p:sp>
      <p:sp>
        <p:nvSpPr>
          <p:cNvPr id="10243" name="Content Placeholder 2"/>
          <p:cNvSpPr>
            <a:spLocks noGrp="1"/>
          </p:cNvSpPr>
          <p:nvPr>
            <p:ph idx="1"/>
          </p:nvPr>
        </p:nvSpPr>
        <p:spPr/>
        <p:txBody>
          <a:bodyPr/>
          <a:lstStyle/>
          <a:p>
            <a:pPr eaLnBrk="1" hangingPunct="1"/>
            <a:r>
              <a:rPr lang="en-US" altLang="en-US" dirty="0"/>
              <a:t>A </a:t>
            </a:r>
            <a:r>
              <a:rPr lang="en-US" altLang="en-US" dirty="0" err="1"/>
              <a:t>makefile</a:t>
            </a:r>
            <a:r>
              <a:rPr lang="en-US" altLang="en-US" dirty="0"/>
              <a:t> has five kinds of components:</a:t>
            </a:r>
          </a:p>
          <a:p>
            <a:pPr lvl="1" eaLnBrk="1" hangingPunct="1"/>
            <a:r>
              <a:rPr lang="en-US" altLang="en-US" sz="1600" dirty="0"/>
              <a:t>Explicit rules: tell when and how to remake one or more files (targets)</a:t>
            </a:r>
          </a:p>
          <a:p>
            <a:pPr lvl="1" eaLnBrk="1" hangingPunct="1"/>
            <a:r>
              <a:rPr lang="en-US" altLang="en-US" sz="1600" dirty="0"/>
              <a:t>Implicit rules: tell when and how to remake a class of files</a:t>
            </a:r>
          </a:p>
          <a:p>
            <a:pPr lvl="1" eaLnBrk="1" hangingPunct="1"/>
            <a:r>
              <a:rPr lang="en-US" altLang="en-US" sz="1600" dirty="0"/>
              <a:t>Variable definitions: define a text string for a variable</a:t>
            </a:r>
          </a:p>
          <a:p>
            <a:pPr lvl="1" eaLnBrk="1" hangingPunct="1"/>
            <a:r>
              <a:rPr lang="en-US" altLang="en-US" sz="1600" dirty="0"/>
              <a:t>Directives: tell to do something special when reading a make file</a:t>
            </a:r>
          </a:p>
          <a:p>
            <a:pPr lvl="1" eaLnBrk="1" hangingPunct="1"/>
            <a:r>
              <a:rPr lang="en-US" altLang="en-US" sz="1600" dirty="0"/>
              <a:t>Comments: anything after a # sign</a:t>
            </a:r>
          </a:p>
          <a:p>
            <a:endParaRPr lang="en-US" altLang="en-US" dirty="0"/>
          </a:p>
        </p:txBody>
      </p:sp>
      <p:sp>
        <p:nvSpPr>
          <p:cNvPr id="4" name="Slide Number Placeholder 3"/>
          <p:cNvSpPr>
            <a:spLocks noGrp="1"/>
          </p:cNvSpPr>
          <p:nvPr>
            <p:ph type="sldNum" sz="quarter" idx="12"/>
          </p:nvPr>
        </p:nvSpPr>
        <p:spPr/>
        <p:txBody>
          <a:bodyPr/>
          <a:lstStyle/>
          <a:p>
            <a:pPr>
              <a:defRPr/>
            </a:pPr>
            <a:fld id="{BA107F86-38A6-4BE8-B0AF-2DA40451A16C}" type="slidenum">
              <a:rPr lang="en-US" smtClean="0"/>
              <a:pPr>
                <a:defRPr/>
              </a:pPr>
              <a:t>9</a:t>
            </a:fld>
            <a:endParaRPr lang="en-US"/>
          </a:p>
        </p:txBody>
      </p:sp>
    </p:spTree>
  </p:cSld>
  <p:clrMapOvr>
    <a:masterClrMapping/>
  </p:clrMapOvr>
</p:sld>
</file>

<file path=ppt/theme/theme1.xml><?xml version="1.0" encoding="utf-8"?>
<a:theme xmlns:a="http://schemas.openxmlformats.org/drawingml/2006/main" name="class_simple">
  <a:themeElements>
    <a:clrScheme name="class_simpl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class_simpl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charset="0"/>
          </a:defRPr>
        </a:defPPr>
      </a:lstStyle>
    </a:lnDef>
  </a:objectDefaults>
  <a:extraClrSchemeLst>
    <a:extraClrScheme>
      <a:clrScheme name="class_simple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lass_simpl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lass_simple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lass_simple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lass_simpl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lass_simpl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lass_simpl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ch0_logistics</Template>
  <TotalTime>2688</TotalTime>
  <Words>4502</Words>
  <Application>Microsoft Macintosh PowerPoint</Application>
  <PresentationFormat>On-screen Show (4:3)</PresentationFormat>
  <Paragraphs>556</Paragraphs>
  <Slides>30</Slides>
  <Notes>24</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30</vt:i4>
      </vt:variant>
    </vt:vector>
  </HeadingPairs>
  <TitlesOfParts>
    <vt:vector size="40" baseType="lpstr">
      <vt:lpstr>Arial</vt:lpstr>
      <vt:lpstr>Calibri</vt:lpstr>
      <vt:lpstr>Courier</vt:lpstr>
      <vt:lpstr>Courier New</vt:lpstr>
      <vt:lpstr>Helvetica Neue</vt:lpstr>
      <vt:lpstr>Palatino</vt:lpstr>
      <vt:lpstr>Söhne</vt:lpstr>
      <vt:lpstr>Söhne Mono</vt:lpstr>
      <vt:lpstr>Times New Roman</vt:lpstr>
      <vt:lpstr>class_simple</vt:lpstr>
      <vt:lpstr>Miscellaneous UNIX/C Concepts</vt:lpstr>
      <vt:lpstr>Portable C/C++ programs and C/C++ standards </vt:lpstr>
      <vt:lpstr>Portable C/C++ programs and C/C++ standards </vt:lpstr>
      <vt:lpstr>C/C++ Compilers</vt:lpstr>
      <vt:lpstr>C Compilers (Cont’d)</vt:lpstr>
      <vt:lpstr>Debugger</vt:lpstr>
      <vt:lpstr>Core dump File</vt:lpstr>
      <vt:lpstr>Make</vt:lpstr>
      <vt:lpstr>Make</vt:lpstr>
      <vt:lpstr>Make</vt:lpstr>
      <vt:lpstr>Make</vt:lpstr>
      <vt:lpstr>Make</vt:lpstr>
      <vt:lpstr>Make </vt:lpstr>
      <vt:lpstr>Make</vt:lpstr>
      <vt:lpstr>Make</vt:lpstr>
      <vt:lpstr>Some C programming tricks: </vt:lpstr>
      <vt:lpstr>Some C programming tricks: </vt:lpstr>
      <vt:lpstr>Some C programming tricks: </vt:lpstr>
      <vt:lpstr>Some C programming tricks: </vt:lpstr>
      <vt:lpstr>Some C programming tricks: </vt:lpstr>
      <vt:lpstr>UNIX convention</vt:lpstr>
      <vt:lpstr>UNIX Convention</vt:lpstr>
      <vt:lpstr>C Programs with command line arguments</vt:lpstr>
      <vt:lpstr>The Environment List</vt:lpstr>
      <vt:lpstr>Environment List</vt:lpstr>
      <vt:lpstr>Environment List</vt:lpstr>
      <vt:lpstr>Some routines to parse/format strings in C</vt:lpstr>
      <vt:lpstr>The system Function</vt:lpstr>
      <vt:lpstr>PowerPoint Presentation</vt:lpstr>
      <vt:lpstr>Run command remotely using ssh</vt:lpstr>
    </vt:vector>
  </TitlesOfParts>
  <Company>Hummingbird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 Introduction</dc:title>
  <dc:creator>w_fang</dc:creator>
  <cp:lastModifiedBy>Nilkod Kashinath Yashaswini Lnu</cp:lastModifiedBy>
  <cp:revision>175</cp:revision>
  <dcterms:created xsi:type="dcterms:W3CDTF">2001-08-14T19:09:50Z</dcterms:created>
  <dcterms:modified xsi:type="dcterms:W3CDTF">2024-02-17T17:15:45Z</dcterms:modified>
</cp:coreProperties>
</file>