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8" r:id="rId2"/>
    <p:sldId id="345" r:id="rId3"/>
    <p:sldId id="367" r:id="rId4"/>
    <p:sldId id="286" r:id="rId5"/>
    <p:sldId id="346" r:id="rId6"/>
    <p:sldId id="347" r:id="rId7"/>
    <p:sldId id="348" r:id="rId8"/>
    <p:sldId id="349" r:id="rId9"/>
    <p:sldId id="291" r:id="rId10"/>
    <p:sldId id="354" r:id="rId11"/>
    <p:sldId id="366" r:id="rId12"/>
    <p:sldId id="355" r:id="rId13"/>
    <p:sldId id="289" r:id="rId14"/>
    <p:sldId id="312" r:id="rId15"/>
    <p:sldId id="325" r:id="rId16"/>
    <p:sldId id="358" r:id="rId17"/>
    <p:sldId id="329" r:id="rId18"/>
    <p:sldId id="330" r:id="rId19"/>
    <p:sldId id="364" r:id="rId20"/>
    <p:sldId id="331" r:id="rId21"/>
    <p:sldId id="3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0" autoAdjust="0"/>
    <p:restoredTop sz="77419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-2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AFC3-D779-4913-B22F-B27412D00EAB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28E64-E87F-44C3-A97C-A44D160C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Message passing interface is a standardized interface for exchanging </a:t>
            </a:r>
            <a:r>
              <a:rPr lang="en-US" dirty="0" err="1"/>
              <a:t>msgs</a:t>
            </a:r>
            <a:r>
              <a:rPr lang="en-US" dirty="0"/>
              <a:t> between multiple computers running parallel </a:t>
            </a:r>
            <a:r>
              <a:rPr lang="en-US" dirty="0" err="1"/>
              <a:t>pgms</a:t>
            </a:r>
            <a:r>
              <a:rPr lang="en-US" dirty="0"/>
              <a:t> across distributed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28E64-E87F-44C3-A97C-A44D160C3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28E64-E87F-44C3-A97C-A44D160C3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28E64-E87F-44C3-A97C-A44D160C31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pi_mci</a:t>
            </a:r>
            <a:br>
              <a:rPr lang="en-US" dirty="0"/>
            </a:b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Collective Communication with </a:t>
            </a:r>
            <a:r>
              <a:rPr lang="en-US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MPI_Reduce</a:t>
            </a:r>
            <a:endParaRPr lang="en-US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Approach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Utilizes the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MPI_Reduce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collective operation to sum up partial results from all processes into a single value in the root process. This simplifies the program by removing explicit point-to-point message passing for data aggregation.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dirty="0"/>
              <a:t> pi_mci1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Blocking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Approach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It employs blocking send (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MPI_Send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 and receive (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MPI_Recv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 operations, which means that a process waits for the operation to complete before proceeding. This program also explicitly handles sending and receiving partial </a:t>
            </a:r>
            <a:r>
              <a:rPr lang="el-G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π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values between processes.</a:t>
            </a:r>
          </a:p>
          <a:p>
            <a:endParaRPr lang="en-US" dirty="0"/>
          </a:p>
          <a:p>
            <a:pPr algn="l"/>
            <a:r>
              <a:rPr lang="en-US" dirty="0"/>
              <a:t>pi_mci2</a:t>
            </a:r>
            <a:br>
              <a:rPr lang="en-US" dirty="0"/>
            </a:b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Non-blocking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Approach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It uses non-blocking send (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MPI_Isend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 and receive (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MPI_Irecv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 operations, allowing processes to perform other operations (like computations) while messages are being sent or received. </a:t>
            </a:r>
            <a:r>
              <a:rPr 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program explicitly manages communication and synchronization between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28E64-E87F-44C3-A97C-A44D160C31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2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" y="392927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292513"/>
            <a:ext cx="10364451" cy="1122819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1566408"/>
            <a:ext cx="10363826" cy="422479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 cap="none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000" cap="none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q"/>
              <a:defRPr sz="2000" cap="none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err="1"/>
              <a:t>Aaaa</a:t>
            </a:r>
            <a:endParaRPr lang="en-US" dirty="0"/>
          </a:p>
          <a:p>
            <a:pPr lvl="1"/>
            <a:r>
              <a:rPr lang="en-US" dirty="0" err="1"/>
              <a:t>Saaaa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08383"/>
            <a:ext cx="10364451" cy="1122819"/>
          </a:xfrm>
        </p:spPr>
        <p:txBody>
          <a:bodyPr/>
          <a:lstStyle/>
          <a:p>
            <a:r>
              <a:rPr lang="en-US" dirty="0"/>
              <a:t>Message Passing Interface (MPI)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3608"/>
            <a:ext cx="10363826" cy="4224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Introduction to MPI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Basic MPI functions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Most of the MPI materials are obtained from  William </a:t>
            </a:r>
            <a:r>
              <a:rPr lang="en-US" altLang="en-US" dirty="0" err="1"/>
              <a:t>Gropp</a:t>
            </a:r>
            <a:r>
              <a:rPr lang="en-US" altLang="en-US" dirty="0"/>
              <a:t> and Rusty Lusk’s MPI tutorial at https://www.mcs.anl.gov/research/projects/mpi/tutorial/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MPI standard: http://www.mpi-forum.org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4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uses the SPMD model – all processes run ./</a:t>
            </a:r>
            <a:r>
              <a:rPr lang="en-US" dirty="0" err="1"/>
              <a:t>a.out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10674168" cy="476789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to make different processes do different things (MIMD functionality)?</a:t>
            </a:r>
          </a:p>
          <a:p>
            <a:pPr lvl="1">
              <a:defRPr/>
            </a:pPr>
            <a:r>
              <a:rPr lang="en-US" dirty="0"/>
              <a:t>Need to know the execution environment: Can usually decide what to do based on </a:t>
            </a:r>
            <a:r>
              <a:rPr lang="en-US" dirty="0">
                <a:solidFill>
                  <a:srgbClr val="FF0000"/>
                </a:solidFill>
              </a:rPr>
              <a:t>the number of processes (</a:t>
            </a:r>
            <a:r>
              <a:rPr lang="en-US" dirty="0" err="1">
                <a:solidFill>
                  <a:srgbClr val="FF0000"/>
                </a:solidFill>
              </a:rPr>
              <a:t>nprocs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on this job and </a:t>
            </a:r>
            <a:r>
              <a:rPr lang="en-US" dirty="0">
                <a:solidFill>
                  <a:srgbClr val="FF0000"/>
                </a:solidFill>
              </a:rPr>
              <a:t>the process id (</a:t>
            </a:r>
            <a:r>
              <a:rPr lang="en-US" dirty="0" err="1">
                <a:solidFill>
                  <a:srgbClr val="FF0000"/>
                </a:solidFill>
              </a:rPr>
              <a:t>myid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lvl="2">
              <a:defRPr/>
            </a:pPr>
            <a:r>
              <a:rPr lang="en-US" dirty="0"/>
              <a:t>How many processes are working on this problem?</a:t>
            </a:r>
          </a:p>
          <a:p>
            <a:pPr lvl="3">
              <a:defRPr/>
            </a:pPr>
            <a:r>
              <a:rPr lang="en-US" dirty="0" err="1"/>
              <a:t>MPI_Comm_size</a:t>
            </a:r>
            <a:endParaRPr lang="en-US" dirty="0"/>
          </a:p>
          <a:p>
            <a:pPr lvl="2">
              <a:defRPr/>
            </a:pPr>
            <a:r>
              <a:rPr lang="en-US" dirty="0"/>
              <a:t>What is </a:t>
            </a:r>
            <a:r>
              <a:rPr lang="en-US" dirty="0" err="1"/>
              <a:t>myid</a:t>
            </a:r>
            <a:r>
              <a:rPr lang="en-US" dirty="0"/>
              <a:t>?</a:t>
            </a:r>
          </a:p>
          <a:p>
            <a:pPr lvl="3">
              <a:defRPr/>
            </a:pPr>
            <a:r>
              <a:rPr lang="en-US" dirty="0" err="1"/>
              <a:t>MPI_Comm_rank</a:t>
            </a:r>
            <a:endParaRPr lang="en-US" dirty="0"/>
          </a:p>
          <a:p>
            <a:pPr lvl="3">
              <a:defRPr/>
            </a:pPr>
            <a:r>
              <a:rPr lang="en-US" dirty="0"/>
              <a:t>Rank is with respect to a communicator (group and context of the communication). MPI_COMM_WORLD is a predefined communicator that includes all processes (already mapped to processors).</a:t>
            </a:r>
          </a:p>
          <a:p>
            <a:pPr lvl="2">
              <a:defRPr/>
            </a:pPr>
            <a:r>
              <a:rPr lang="en-US" dirty="0"/>
              <a:t> See mpi1/example2.c</a:t>
            </a:r>
          </a:p>
          <a:p>
            <a:pPr lvl="1">
              <a:defRPr/>
            </a:pPr>
            <a:r>
              <a:rPr lang="en-US" dirty="0" err="1">
                <a:solidFill>
                  <a:srgbClr val="FF0000"/>
                </a:solidFill>
              </a:rPr>
              <a:t>Nprocs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myid</a:t>
            </a:r>
            <a:r>
              <a:rPr lang="en-US" dirty="0">
                <a:solidFill>
                  <a:srgbClr val="FF0000"/>
                </a:solidFill>
              </a:rPr>
              <a:t> are often used to derive the mapping between local array indices to the logical global array indices.</a:t>
            </a:r>
          </a:p>
        </p:txBody>
      </p:sp>
    </p:spTree>
    <p:extLst>
      <p:ext uri="{BB962C8B-B14F-4D97-AF65-F5344CB8AC3E}">
        <p14:creationId xmlns:p14="http://schemas.microsoft.com/office/powerpoint/2010/main" val="212015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292513"/>
            <a:ext cx="10751451" cy="1122819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dirty="0"/>
              <a:t>A better MPI “hello world” program (example/example2.c)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8428" y="1730131"/>
            <a:ext cx="8517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mpi.h</a:t>
            </a:r>
            <a:r>
              <a:rPr lang="en-US" dirty="0"/>
              <a:t>”</a:t>
            </a:r>
          </a:p>
          <a:p>
            <a:r>
              <a:rPr lang="en-US" altLang="en-US" dirty="0">
                <a:latin typeface="Arial Unicode MS" pitchFamily="34" charset="-128"/>
              </a:rPr>
              <a:t>#include &lt;</a:t>
            </a:r>
            <a:r>
              <a:rPr lang="en-US" altLang="en-US" dirty="0" err="1">
                <a:latin typeface="Arial Unicode MS" pitchFamily="34" charset="-128"/>
              </a:rPr>
              <a:t>stdio.h</a:t>
            </a:r>
            <a:r>
              <a:rPr lang="en-US" altLang="en-US" dirty="0">
                <a:latin typeface="Arial Unicode MS" pitchFamily="34" charset="-128"/>
              </a:rPr>
              <a:t>&gt; </a:t>
            </a:r>
          </a:p>
          <a:p>
            <a:r>
              <a:rPr lang="en-US" altLang="en-US" dirty="0" err="1">
                <a:latin typeface="Arial Unicode MS" pitchFamily="34" charset="-128"/>
              </a:rPr>
              <a:t>int</a:t>
            </a:r>
            <a:r>
              <a:rPr lang="en-US" altLang="en-US" dirty="0">
                <a:latin typeface="Arial Unicode MS" pitchFamily="34" charset="-128"/>
              </a:rPr>
              <a:t> main( </a:t>
            </a:r>
            <a:r>
              <a:rPr lang="en-US" altLang="en-US" dirty="0" err="1">
                <a:latin typeface="Arial Unicode MS" pitchFamily="34" charset="-128"/>
              </a:rPr>
              <a:t>int</a:t>
            </a:r>
            <a:r>
              <a:rPr lang="en-US" altLang="en-US" dirty="0">
                <a:latin typeface="Arial Unicode MS" pitchFamily="34" charset="-128"/>
              </a:rPr>
              <a:t> </a:t>
            </a:r>
            <a:r>
              <a:rPr lang="en-US" altLang="en-US" dirty="0" err="1">
                <a:latin typeface="Arial Unicode MS" pitchFamily="34" charset="-128"/>
              </a:rPr>
              <a:t>argc</a:t>
            </a:r>
            <a:r>
              <a:rPr lang="en-US" altLang="en-US" dirty="0">
                <a:latin typeface="Arial Unicode MS" pitchFamily="34" charset="-128"/>
              </a:rPr>
              <a:t>, char *</a:t>
            </a:r>
            <a:r>
              <a:rPr lang="en-US" altLang="en-US" dirty="0" err="1">
                <a:latin typeface="Arial Unicode MS" pitchFamily="34" charset="-128"/>
              </a:rPr>
              <a:t>argv</a:t>
            </a:r>
            <a:r>
              <a:rPr lang="en-US" altLang="en-US" dirty="0">
                <a:latin typeface="Arial Unicode MS" pitchFamily="34" charset="-128"/>
              </a:rPr>
              <a:t>[] )</a:t>
            </a:r>
          </a:p>
          <a:p>
            <a:r>
              <a:rPr lang="en-US" altLang="en-US" dirty="0">
                <a:latin typeface="Arial Unicode MS" pitchFamily="34" charset="-128"/>
              </a:rPr>
              <a:t>{ 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latin typeface="Arial Unicode MS" pitchFamily="34" charset="-128"/>
              </a:rPr>
              <a:t>int</a:t>
            </a:r>
            <a:r>
              <a:rPr lang="en-US" altLang="en-US" dirty="0">
                <a:latin typeface="Arial Unicode MS" pitchFamily="34" charset="-128"/>
              </a:rPr>
              <a:t> </a:t>
            </a:r>
            <a:r>
              <a:rPr lang="en-US" altLang="en-US" dirty="0" err="1">
                <a:latin typeface="Arial Unicode MS" pitchFamily="34" charset="-128"/>
              </a:rPr>
              <a:t>myrank</a:t>
            </a:r>
            <a:r>
              <a:rPr lang="en-US" altLang="en-US" dirty="0">
                <a:latin typeface="Arial Unicode MS" pitchFamily="34" charset="-128"/>
              </a:rPr>
              <a:t>, size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latin typeface="Arial Unicode MS" pitchFamily="34" charset="-128"/>
              </a:rPr>
              <a:t>MPI_Init</a:t>
            </a:r>
            <a:r>
              <a:rPr lang="en-US" altLang="en-US" dirty="0">
                <a:latin typeface="Arial Unicode MS" pitchFamily="34" charset="-128"/>
              </a:rPr>
              <a:t>( &amp;</a:t>
            </a:r>
            <a:r>
              <a:rPr lang="en-US" altLang="en-US" dirty="0" err="1">
                <a:latin typeface="Arial Unicode MS" pitchFamily="34" charset="-128"/>
              </a:rPr>
              <a:t>argc</a:t>
            </a:r>
            <a:r>
              <a:rPr lang="en-US" altLang="en-US" dirty="0">
                <a:latin typeface="Arial Unicode MS" pitchFamily="34" charset="-128"/>
              </a:rPr>
              <a:t>, &amp;</a:t>
            </a:r>
            <a:r>
              <a:rPr lang="en-US" altLang="en-US" dirty="0" err="1">
                <a:latin typeface="Arial Unicode MS" pitchFamily="34" charset="-128"/>
              </a:rPr>
              <a:t>argv</a:t>
            </a:r>
            <a:r>
              <a:rPr lang="en-US" altLang="en-US" dirty="0">
                <a:latin typeface="Arial Unicode MS" pitchFamily="34" charset="-128"/>
              </a:rPr>
              <a:t> );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solidFill>
                  <a:srgbClr val="FF0000"/>
                </a:solidFill>
                <a:latin typeface="Arial Unicode MS" pitchFamily="34" charset="-128"/>
              </a:rPr>
              <a:t>MPI_Comm_size</a:t>
            </a:r>
            <a:r>
              <a:rPr lang="en-US" altLang="en-US" dirty="0">
                <a:solidFill>
                  <a:srgbClr val="FF0000"/>
                </a:solidFill>
                <a:latin typeface="Arial Unicode MS" pitchFamily="34" charset="-128"/>
              </a:rPr>
              <a:t>(MPI_COMM_WORLD, &amp;size);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solidFill>
                  <a:srgbClr val="FF0000"/>
                </a:solidFill>
                <a:latin typeface="Arial Unicode MS" pitchFamily="34" charset="-128"/>
              </a:rPr>
              <a:t>MPI_Comm_rank</a:t>
            </a:r>
            <a:r>
              <a:rPr lang="en-US" altLang="en-US" dirty="0">
                <a:solidFill>
                  <a:srgbClr val="FF0000"/>
                </a:solidFill>
                <a:latin typeface="Arial Unicode MS" pitchFamily="34" charset="-128"/>
              </a:rPr>
              <a:t>(MPI_COMM_WORLD, &amp;</a:t>
            </a:r>
            <a:r>
              <a:rPr lang="en-US" altLang="en-US" dirty="0" err="1">
                <a:solidFill>
                  <a:srgbClr val="FF0000"/>
                </a:solidFill>
                <a:latin typeface="Arial Unicode MS" pitchFamily="34" charset="-128"/>
              </a:rPr>
              <a:t>myrank</a:t>
            </a:r>
            <a:r>
              <a:rPr lang="en-US" altLang="en-US" dirty="0">
                <a:solidFill>
                  <a:srgbClr val="FF0000"/>
                </a:solidFill>
                <a:latin typeface="Arial Unicode MS" pitchFamily="34" charset="-128"/>
              </a:rPr>
              <a:t>);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latin typeface="Arial Unicode MS" pitchFamily="34" charset="-128"/>
              </a:rPr>
              <a:t>printf</a:t>
            </a:r>
            <a:r>
              <a:rPr lang="en-US" altLang="en-US" dirty="0">
                <a:latin typeface="Arial Unicode MS" pitchFamily="34" charset="-128"/>
              </a:rPr>
              <a:t>( "Hello world. I am %d of %d.“, </a:t>
            </a:r>
            <a:r>
              <a:rPr lang="en-US" altLang="en-US" dirty="0" err="1">
                <a:latin typeface="Arial Unicode MS" pitchFamily="34" charset="-128"/>
              </a:rPr>
              <a:t>myrank</a:t>
            </a:r>
            <a:r>
              <a:rPr lang="en-US" altLang="en-US" dirty="0">
                <a:latin typeface="Arial Unicode MS" pitchFamily="34" charset="-128"/>
              </a:rPr>
              <a:t>, size );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latin typeface="Arial Unicode MS" pitchFamily="34" charset="-128"/>
              </a:rPr>
              <a:t>MPI_Finalize</a:t>
            </a:r>
            <a:r>
              <a:rPr lang="en-US" altLang="en-US" dirty="0">
                <a:latin typeface="Arial Unicode MS" pitchFamily="34" charset="-128"/>
              </a:rPr>
              <a:t>(); </a:t>
            </a:r>
          </a:p>
          <a:p>
            <a:r>
              <a:rPr lang="en-US" altLang="en-US" dirty="0">
                <a:latin typeface="Arial Unicode MS" pitchFamily="34" charset="-128"/>
              </a:rPr>
              <a:t>    return 0; </a:t>
            </a:r>
          </a:p>
          <a:p>
            <a:r>
              <a:rPr lang="en-US" altLang="en-US" dirty="0">
                <a:latin typeface="Arial Unicode MS" pitchFamily="34" charset="-128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7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Operations for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6079" y="1340233"/>
            <a:ext cx="10363826" cy="2756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MPI has two types of communications: cooperative and one-sided</a:t>
            </a:r>
          </a:p>
          <a:p>
            <a:r>
              <a:rPr lang="en-US" dirty="0"/>
              <a:t> Cooperative operations for communications: both sender and receiver are explicitly involved.</a:t>
            </a:r>
          </a:p>
          <a:p>
            <a:pPr lvl="1"/>
            <a:r>
              <a:rPr lang="en-US" dirty="0"/>
              <a:t> Sender explicitly sends the data and receiver explicitly receives the data.</a:t>
            </a:r>
          </a:p>
          <a:p>
            <a:pPr lvl="1"/>
            <a:r>
              <a:rPr lang="en-US" dirty="0"/>
              <a:t> Changes to the receiver’s memory is made with the receiver’s explicit instruction. </a:t>
            </a:r>
          </a:p>
          <a:p>
            <a:pPr lvl="1"/>
            <a:r>
              <a:rPr lang="en-US" dirty="0"/>
              <a:t> Communication and synchronization are combined: implicit ordering – send happens before receive in the following example.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0444" y="4405745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</a:p>
          <a:p>
            <a:endParaRPr lang="en-US" dirty="0"/>
          </a:p>
          <a:p>
            <a:r>
              <a:rPr lang="en-US" dirty="0"/>
              <a:t>Send (data)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7855" y="4405745"/>
            <a:ext cx="1506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Receive (data)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85152" y="5224549"/>
            <a:ext cx="1518368" cy="461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72495" y="4405745"/>
            <a:ext cx="16625" cy="1604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8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Operations for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3814" y="1415332"/>
            <a:ext cx="10363826" cy="230877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One-sided operations between processes include remote memory reads and writes.</a:t>
            </a:r>
          </a:p>
          <a:p>
            <a:pPr>
              <a:defRPr/>
            </a:pPr>
            <a:r>
              <a:rPr lang="en-US" dirty="0"/>
              <a:t>Only one process needs to explicitly participate</a:t>
            </a:r>
          </a:p>
          <a:p>
            <a:pPr>
              <a:defRPr/>
            </a:pPr>
            <a:r>
              <a:rPr lang="en-US" dirty="0"/>
              <a:t>The communication and synchronization are decoupled: no order between the put and get in the following example.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6080" y="3923591"/>
            <a:ext cx="1366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</a:p>
          <a:p>
            <a:endParaRPr lang="en-US" dirty="0"/>
          </a:p>
          <a:p>
            <a:r>
              <a:rPr lang="en-US" dirty="0"/>
              <a:t>Put (data)</a:t>
            </a:r>
          </a:p>
          <a:p>
            <a:endParaRPr lang="en-US" dirty="0"/>
          </a:p>
          <a:p>
            <a:r>
              <a:rPr lang="en-US" dirty="0"/>
              <a:t>(data1 mem)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3491" y="3923591"/>
            <a:ext cx="1410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 (P1 memory)</a:t>
            </a:r>
          </a:p>
          <a:p>
            <a:endParaRPr lang="en-US" dirty="0"/>
          </a:p>
          <a:p>
            <a:r>
              <a:rPr lang="en-US" dirty="0"/>
              <a:t>Get (data1)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00788" y="4742395"/>
            <a:ext cx="1518368" cy="461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779818" y="4341061"/>
            <a:ext cx="16625" cy="1604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45123" y="5228691"/>
            <a:ext cx="1518368" cy="461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3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function: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7"/>
            <a:ext cx="10363826" cy="5033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We need to fill in the details in 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Things that need specifying: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 How will data be described?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 How will processes (sender and receiver) be identified?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 How will the receiver recognize the message?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 What will it mean for the operations to complete?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9862" y="2277687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</a:p>
          <a:p>
            <a:endParaRPr lang="en-US" dirty="0"/>
          </a:p>
          <a:p>
            <a:r>
              <a:rPr lang="en-US" dirty="0"/>
              <a:t>Send (data)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7273" y="2277687"/>
            <a:ext cx="1506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Receive (data)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64570" y="3096491"/>
            <a:ext cx="1518368" cy="461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51913" y="2277687"/>
            <a:ext cx="16625" cy="1604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5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/>
              <a:t>Identifying the sender and the receiver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4382" y="1321724"/>
            <a:ext cx="10363826" cy="539712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MPI Processes are collected into groups</a:t>
            </a:r>
          </a:p>
          <a:p>
            <a:r>
              <a:rPr lang="en-US" altLang="en-US" dirty="0"/>
              <a:t>Each message is sent in a context, and must be received in the same context. </a:t>
            </a:r>
          </a:p>
          <a:p>
            <a:r>
              <a:rPr lang="en-US" altLang="en-US" dirty="0"/>
              <a:t>The group and the context together form a </a:t>
            </a:r>
            <a:r>
              <a:rPr lang="en-US" altLang="en-US" b="1" dirty="0"/>
              <a:t>communicator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A process is identified by its rank in the group associated with a communicator.</a:t>
            </a:r>
          </a:p>
          <a:p>
            <a:r>
              <a:rPr lang="en-US" altLang="en-US" dirty="0"/>
              <a:t>There is a default communicator, </a:t>
            </a:r>
            <a:r>
              <a:rPr lang="en-US" altLang="en-US" i="1" dirty="0"/>
              <a:t>MPI_COMM_WORLD</a:t>
            </a:r>
            <a:r>
              <a:rPr lang="en-US" altLang="en-US" dirty="0"/>
              <a:t>, whose group contains all initial processors.</a:t>
            </a:r>
          </a:p>
          <a:p>
            <a:r>
              <a:rPr lang="en-US" altLang="en-US" dirty="0"/>
              <a:t>Identifying sender and receiver: a rank within a communicator</a:t>
            </a:r>
          </a:p>
          <a:p>
            <a:pPr lvl="1"/>
            <a:r>
              <a:rPr lang="en-US" altLang="en-US" dirty="0"/>
              <a:t> Example: I am going to send to rank </a:t>
            </a:r>
            <a:r>
              <a:rPr lang="en-US" altLang="en-US" i="1" dirty="0"/>
              <a:t>myid+1</a:t>
            </a:r>
            <a:r>
              <a:rPr lang="en-US" altLang="en-US" dirty="0"/>
              <a:t> in </a:t>
            </a:r>
            <a:r>
              <a:rPr lang="en-US" altLang="en-US" i="1" dirty="0"/>
              <a:t>MPI_COMM_WORLD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72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/>
              <a:t>MPI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4382" y="1321724"/>
            <a:ext cx="10363826" cy="539712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data in a message to sent or received is described by a triple</a:t>
            </a:r>
          </a:p>
          <a:p>
            <a:pPr marL="0" indent="0" algn="ctr">
              <a:buNone/>
            </a:pPr>
            <a:r>
              <a:rPr lang="en-US" altLang="en-US" dirty="0"/>
              <a:t> (</a:t>
            </a:r>
            <a:r>
              <a:rPr lang="en-US" altLang="en-US" dirty="0" err="1"/>
              <a:t>starting_address</a:t>
            </a:r>
            <a:r>
              <a:rPr lang="en-US" altLang="en-US" dirty="0"/>
              <a:t>, count, datatype)</a:t>
            </a:r>
          </a:p>
          <a:p>
            <a:pPr lvl="1"/>
            <a:r>
              <a:rPr lang="en-US" altLang="en-US" dirty="0"/>
              <a:t>Example: (&amp;a, 1000000, MPI_CHAR) – 100000 characters in array a[].</a:t>
            </a:r>
          </a:p>
          <a:p>
            <a:r>
              <a:rPr lang="en-US" altLang="en-US" dirty="0"/>
              <a:t>An MPI datatype is recursively defined as:</a:t>
            </a:r>
          </a:p>
          <a:p>
            <a:pPr lvl="1"/>
            <a:r>
              <a:rPr lang="en-US" altLang="en-US" dirty="0"/>
              <a:t>Predefined, corresponding to a data type from the language (e.g. MPI_INT, MPI_DOUBLE_PRECISION).</a:t>
            </a:r>
          </a:p>
          <a:p>
            <a:pPr lvl="1"/>
            <a:r>
              <a:rPr lang="en-US" altLang="en-US" dirty="0"/>
              <a:t> A contiguous array of MPI datatypes</a:t>
            </a:r>
          </a:p>
          <a:p>
            <a:pPr lvl="1"/>
            <a:r>
              <a:rPr lang="en-US" altLang="en-US" dirty="0"/>
              <a:t> A </a:t>
            </a:r>
            <a:r>
              <a:rPr lang="en-US" altLang="en-US" dirty="0" err="1"/>
              <a:t>strided</a:t>
            </a:r>
            <a:r>
              <a:rPr lang="en-US" altLang="en-US" dirty="0"/>
              <a:t> block of datatypes</a:t>
            </a:r>
          </a:p>
          <a:p>
            <a:pPr lvl="1"/>
            <a:r>
              <a:rPr lang="en-US" altLang="en-US" dirty="0"/>
              <a:t> An indexed array of blocks of datatypes</a:t>
            </a:r>
          </a:p>
          <a:p>
            <a:pPr lvl="1"/>
            <a:r>
              <a:rPr lang="en-US" altLang="en-US" dirty="0"/>
              <a:t> An arbitrary structure of datatypes</a:t>
            </a:r>
          </a:p>
          <a:p>
            <a:r>
              <a:rPr lang="en-US" altLang="en-US" dirty="0"/>
              <a:t>There are MPI functions to construct custom datatypes, such as an array of (int, float) pairs or a row of a matrix stored the column-major format. </a:t>
            </a:r>
          </a:p>
        </p:txBody>
      </p:sp>
    </p:spTree>
    <p:extLst>
      <p:ext uri="{BB962C8B-B14F-4D97-AF65-F5344CB8AC3E}">
        <p14:creationId xmlns:p14="http://schemas.microsoft.com/office/powerpoint/2010/main" val="23362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10363826" cy="465982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Messages are sent with an accompanying user-defined integer tag to assist the receiving process in identifying the message.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Message can be screened at the receiving end by specifying a specific tag, or not screened by specifying MPI_ANY_TAG as the tag in a receive. </a:t>
            </a:r>
          </a:p>
        </p:txBody>
      </p:sp>
    </p:spTree>
    <p:extLst>
      <p:ext uri="{BB962C8B-B14F-4D97-AF65-F5344CB8AC3E}">
        <p14:creationId xmlns:p14="http://schemas.microsoft.com/office/powerpoint/2010/main" val="211051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</a:t>
            </a:r>
            <a:r>
              <a:rPr lang="en-US" dirty="0" err="1"/>
              <a:t>togather</a:t>
            </a:r>
            <a:r>
              <a:rPr lang="en-US" dirty="0"/>
              <a:t>: </a:t>
            </a:r>
            <a:r>
              <a:rPr lang="en-US" dirty="0" err="1"/>
              <a:t>MPI_Send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49003"/>
            <a:ext cx="10363826" cy="4694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 err="1"/>
              <a:t>MPI_Send</a:t>
            </a:r>
            <a:r>
              <a:rPr lang="en-US" altLang="en-US" dirty="0"/>
              <a:t>(start, count, datatype, </a:t>
            </a:r>
            <a:r>
              <a:rPr lang="en-US" altLang="en-US" dirty="0" err="1"/>
              <a:t>dest</a:t>
            </a:r>
            <a:r>
              <a:rPr lang="en-US" altLang="en-US" dirty="0"/>
              <a:t>, tag, </a:t>
            </a:r>
            <a:r>
              <a:rPr lang="en-US" altLang="en-US" dirty="0" err="1"/>
              <a:t>comm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Example: sends one integer to rank 1 in MPI_COMM_WORLD with tag 100</a:t>
            </a:r>
          </a:p>
          <a:p>
            <a:pPr marL="914400" lvl="2" indent="0">
              <a:buNone/>
            </a:pPr>
            <a:r>
              <a:rPr lang="en-US" altLang="en-US" dirty="0" err="1"/>
              <a:t>MPI_Send</a:t>
            </a:r>
            <a:r>
              <a:rPr lang="en-US" altLang="en-US" dirty="0"/>
              <a:t>(&amp;</a:t>
            </a:r>
            <a:r>
              <a:rPr lang="en-US" altLang="en-US" dirty="0" err="1"/>
              <a:t>var</a:t>
            </a:r>
            <a:r>
              <a:rPr lang="en-US" altLang="en-US" dirty="0"/>
              <a:t>, 1, MPI_INT, 1, 100, MPI_COMM_WORLD)</a:t>
            </a:r>
          </a:p>
          <a:p>
            <a:r>
              <a:rPr lang="en-US" dirty="0"/>
              <a:t>The message to be sent is described by (start, count, datatype)</a:t>
            </a:r>
          </a:p>
          <a:p>
            <a:r>
              <a:rPr lang="en-US" dirty="0"/>
              <a:t>The receiver is specified by (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r>
              <a:rPr lang="en-US" dirty="0"/>
              <a:t>The message will be received by the receiver when it is looking to receive a message with tag 100</a:t>
            </a:r>
          </a:p>
          <a:p>
            <a:r>
              <a:rPr lang="en-US" dirty="0"/>
              <a:t>When the function returns, the data has been delivered to the system and the data buffer can be reused. This does not implied that the message has been received: the message may or may not be received.</a:t>
            </a:r>
          </a:p>
        </p:txBody>
      </p:sp>
    </p:spTree>
    <p:extLst>
      <p:ext uri="{BB962C8B-B14F-4D97-AF65-F5344CB8AC3E}">
        <p14:creationId xmlns:p14="http://schemas.microsoft.com/office/powerpoint/2010/main" val="394789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</a:t>
            </a:r>
            <a:r>
              <a:rPr lang="en-US" dirty="0" err="1"/>
              <a:t>togather</a:t>
            </a:r>
            <a:r>
              <a:rPr lang="en-US" dirty="0"/>
              <a:t>: </a:t>
            </a:r>
            <a:r>
              <a:rPr lang="en-US" dirty="0" err="1"/>
              <a:t>MPI_Recv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49003"/>
            <a:ext cx="10363826" cy="4694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 err="1"/>
              <a:t>MPI_Recv</a:t>
            </a:r>
            <a:r>
              <a:rPr lang="en-US" altLang="en-US" dirty="0"/>
              <a:t>(start, count, datatype, source, tag, </a:t>
            </a:r>
            <a:r>
              <a:rPr lang="en-US" altLang="en-US" dirty="0" err="1"/>
              <a:t>comm</a:t>
            </a:r>
            <a:r>
              <a:rPr lang="en-US" altLang="en-US" dirty="0"/>
              <a:t>, status)</a:t>
            </a:r>
          </a:p>
          <a:p>
            <a:pPr lvl="1"/>
            <a:r>
              <a:rPr lang="en-US" altLang="en-US" dirty="0"/>
              <a:t>Example: receives one integer from rank 5 in MPI_COMM_WORLD with tag 100 into variable var.</a:t>
            </a:r>
          </a:p>
          <a:p>
            <a:pPr marL="914400" lvl="2" indent="0">
              <a:buNone/>
            </a:pPr>
            <a:r>
              <a:rPr lang="en-US" altLang="en-US" dirty="0" err="1"/>
              <a:t>MPI_Recv</a:t>
            </a:r>
            <a:r>
              <a:rPr lang="en-US" altLang="en-US" dirty="0"/>
              <a:t>(&amp;</a:t>
            </a:r>
            <a:r>
              <a:rPr lang="en-US" altLang="en-US" dirty="0" err="1"/>
              <a:t>var</a:t>
            </a:r>
            <a:r>
              <a:rPr lang="en-US" altLang="en-US" dirty="0"/>
              <a:t>, 1, MPI_INT, 5, 100, MPI_COMM_WORLD, &amp;status)</a:t>
            </a:r>
          </a:p>
          <a:p>
            <a:r>
              <a:rPr lang="en-US" dirty="0"/>
              <a:t>Wait until a matching (on source and tag) message is received from the system, put the data into buffer specified by (start, count, datatype)</a:t>
            </a:r>
          </a:p>
          <a:p>
            <a:r>
              <a:rPr lang="en-US" dirty="0"/>
              <a:t>The sender is specified by (source, </a:t>
            </a:r>
            <a:r>
              <a:rPr lang="en-US" dirty="0" err="1"/>
              <a:t>comm</a:t>
            </a:r>
            <a:r>
              <a:rPr lang="en-US" dirty="0"/>
              <a:t>), it can also be MPI_ANY_SOURCE</a:t>
            </a:r>
          </a:p>
          <a:p>
            <a:r>
              <a:rPr lang="en-US" dirty="0"/>
              <a:t>Status contains further information about the communication (e.g. actual data size received).</a:t>
            </a:r>
          </a:p>
          <a:p>
            <a:r>
              <a:rPr lang="en-US" dirty="0"/>
              <a:t>The count may not match the sender’s data </a:t>
            </a:r>
            <a:r>
              <a:rPr lang="en-US" i="1" dirty="0"/>
              <a:t>count</a:t>
            </a:r>
            <a:r>
              <a:rPr lang="en-US" dirty="0"/>
              <a:t>. It is ok to receive fewer data, but receiving more </a:t>
            </a:r>
            <a:r>
              <a:rPr lang="en-US" i="1" dirty="0"/>
              <a:t>count</a:t>
            </a:r>
            <a:r>
              <a:rPr lang="en-US" dirty="0"/>
              <a:t> data is an error. Note that the actual data received is determined by the matching </a:t>
            </a:r>
            <a:r>
              <a:rPr lang="en-US" dirty="0" err="1"/>
              <a:t>MPI_Send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77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3814" y="1415332"/>
            <a:ext cx="10363826" cy="4835566"/>
          </a:xfrm>
        </p:spPr>
        <p:txBody>
          <a:bodyPr>
            <a:normAutofit/>
          </a:bodyPr>
          <a:lstStyle/>
          <a:p>
            <a:r>
              <a:rPr lang="en-US" altLang="en-US" dirty="0"/>
              <a:t>MPI is the de facto standard for writing large scale distributed applications for distributed memory systems.</a:t>
            </a:r>
          </a:p>
          <a:p>
            <a:r>
              <a:rPr lang="en-US" altLang="en-US" dirty="0"/>
              <a:t>In order for processes in a distributed memory system to coordinate for solving a single problem, the processes need to exchange data as well </a:t>
            </a:r>
            <a:r>
              <a:rPr lang="en-US" altLang="zh-CN" dirty="0"/>
              <a:t>a</a:t>
            </a:r>
            <a:r>
              <a:rPr lang="en-US" altLang="en-US" dirty="0"/>
              <a:t>s to synchronize.</a:t>
            </a:r>
          </a:p>
          <a:p>
            <a:pPr lvl="1"/>
            <a:r>
              <a:rPr lang="en-US" altLang="en-US" dirty="0"/>
              <a:t>MPI is an API for communication.</a:t>
            </a:r>
          </a:p>
          <a:p>
            <a:pPr lvl="1"/>
            <a:r>
              <a:rPr lang="en-US" altLang="en-US" dirty="0"/>
              <a:t>Socket API can also do the job, but it is too low level and tedious to use.</a:t>
            </a:r>
          </a:p>
          <a:p>
            <a:pPr lvl="2"/>
            <a:r>
              <a:rPr lang="en-US" altLang="en-US" dirty="0"/>
              <a:t> MPI is a high level library that builds on top of socket for many systems.</a:t>
            </a:r>
          </a:p>
          <a:p>
            <a:pPr lvl="2"/>
            <a:r>
              <a:rPr lang="en-US" altLang="en-US" dirty="0"/>
              <a:t> MPI to socket is similar to OpenMP to </a:t>
            </a:r>
            <a:r>
              <a:rPr lang="en-US" altLang="en-US" dirty="0" err="1"/>
              <a:t>pthread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37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is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Many parallel programs can be written using six MPI functions:</a:t>
            </a:r>
          </a:p>
          <a:p>
            <a:pPr lvl="1"/>
            <a:r>
              <a:rPr lang="en-US" altLang="en-US" dirty="0" err="1"/>
              <a:t>MPI_Init</a:t>
            </a:r>
            <a:endParaRPr lang="en-US" altLang="en-US" dirty="0"/>
          </a:p>
          <a:p>
            <a:pPr lvl="1"/>
            <a:r>
              <a:rPr lang="en-US" dirty="0" err="1"/>
              <a:t>MPI_Finalize</a:t>
            </a:r>
            <a:endParaRPr lang="en-US" dirty="0"/>
          </a:p>
          <a:p>
            <a:pPr lvl="1"/>
            <a:r>
              <a:rPr lang="en-US" dirty="0" err="1"/>
              <a:t>MPI_Comm_size</a:t>
            </a:r>
            <a:endParaRPr lang="en-US" dirty="0"/>
          </a:p>
          <a:p>
            <a:pPr lvl="1"/>
            <a:r>
              <a:rPr lang="en-US" dirty="0" err="1"/>
              <a:t>MPI_Comm_rank</a:t>
            </a:r>
            <a:endParaRPr lang="en-US" dirty="0"/>
          </a:p>
          <a:p>
            <a:pPr lvl="1"/>
            <a:r>
              <a:rPr lang="en-US" dirty="0" err="1"/>
              <a:t>MPI_Send</a:t>
            </a:r>
            <a:endParaRPr lang="en-US" dirty="0"/>
          </a:p>
          <a:p>
            <a:pPr lvl="1"/>
            <a:r>
              <a:rPr lang="en-US" dirty="0" err="1"/>
              <a:t>MPI_Recv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5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PI program (</a:t>
            </a:r>
            <a:r>
              <a:rPr lang="en-US" dirty="0" err="1"/>
              <a:t>mpi</a:t>
            </a:r>
            <a:r>
              <a:rPr lang="en-US" dirty="0"/>
              <a:t>/</a:t>
            </a:r>
            <a:r>
              <a:rPr lang="en-US" dirty="0" err="1"/>
              <a:t>pi_mpi.c</a:t>
            </a:r>
            <a:r>
              <a:rPr lang="en-US" dirty="0"/>
              <a:t>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5636" y="2743200"/>
            <a:ext cx="2514600" cy="1981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h   = 1.0 / (double) n;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sum = 0.0;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for (i = 1; i &lt;= n; i++) {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  x = h * ((double)i - 0.5);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  sum += 4.0 / (1.0 + x*x);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}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dirty="0"/>
              <a:t>  mypi = h * sum;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12300"/>
              </p:ext>
            </p:extLst>
          </p:nvPr>
        </p:nvGraphicFramePr>
        <p:xfrm>
          <a:off x="2286000" y="1219200"/>
          <a:ext cx="43434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596900" progId="Equation.3">
                  <p:embed/>
                </p:oleObj>
              </mc:Choice>
              <mc:Fallback>
                <p:oleObj name="Equation" r:id="rId3" imgW="2286000" imgH="5969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43434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64279" y="2484783"/>
            <a:ext cx="6920285" cy="3992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kern="0" dirty="0">
                <a:latin typeface="+mn-lt"/>
              </a:rPr>
              <a:t> </a:t>
            </a:r>
          </a:p>
          <a:p>
            <a:r>
              <a:rPr lang="en-US" altLang="en-US" sz="6000" dirty="0" err="1">
                <a:latin typeface="Bodoni MT" panose="02070603080606020203" pitchFamily="18" charset="0"/>
              </a:rPr>
              <a:t>MPI_Comm_size</a:t>
            </a:r>
            <a:r>
              <a:rPr lang="en-US" altLang="en-US" sz="6000" dirty="0">
                <a:latin typeface="Bodoni MT" panose="02070603080606020203" pitchFamily="18" charset="0"/>
              </a:rPr>
              <a:t>(MPI_COMM_WORLD, &amp;</a:t>
            </a:r>
            <a:r>
              <a:rPr lang="en-US" altLang="en-US" sz="6000" dirty="0" err="1">
                <a:latin typeface="Bodoni MT" panose="02070603080606020203" pitchFamily="18" charset="0"/>
              </a:rPr>
              <a:t>numprocs</a:t>
            </a:r>
            <a:r>
              <a:rPr lang="en-US" altLang="en-US" sz="6000" dirty="0">
                <a:latin typeface="Bodoni MT" panose="02070603080606020203" pitchFamily="18" charset="0"/>
              </a:rPr>
              <a:t>);</a:t>
            </a:r>
          </a:p>
          <a:p>
            <a:r>
              <a:rPr lang="en-US" altLang="en-US" sz="6000" dirty="0" err="1">
                <a:latin typeface="Bodoni MT" panose="02070603080606020203" pitchFamily="18" charset="0"/>
              </a:rPr>
              <a:t>MPI_Comm_rank</a:t>
            </a:r>
            <a:r>
              <a:rPr lang="en-US" altLang="en-US" sz="6000" dirty="0">
                <a:latin typeface="Bodoni MT" panose="02070603080606020203" pitchFamily="18" charset="0"/>
              </a:rPr>
              <a:t>(MPI_COMM_WORLD, &amp;</a:t>
            </a:r>
            <a:r>
              <a:rPr lang="en-US" altLang="en-US" sz="6000" dirty="0" err="1">
                <a:latin typeface="Bodoni MT" panose="02070603080606020203" pitchFamily="18" charset="0"/>
              </a:rPr>
              <a:t>myid</a:t>
            </a:r>
            <a:r>
              <a:rPr lang="en-US" altLang="en-US" sz="6000" dirty="0">
                <a:latin typeface="Bodoni MT" panose="02070603080606020203" pitchFamily="18" charset="0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endParaRPr lang="pt-BR" sz="5600" kern="0" dirty="0">
              <a:latin typeface="Bodoni MT" panose="02070603080606020203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h   = 1.0 / (double) n;  sum = 0.0;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for (i = myid + 1; i &lt;= n; i += numprocs)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x = h * ((double)i - 0.5);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sum += 4.0 / (1.0 + x*x);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mypi = h * sum;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endParaRPr lang="pt-BR" sz="5600" kern="0" dirty="0">
              <a:latin typeface="Bodoni MT" panose="02070603080606020203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if (myid == 0)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for (i=1; i&lt;numprocs; i++)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    MPI_Recv(&amp;tmp, 1, MPI_DOUBLE, i, 0,  MPI_COMM_WORLD, &amp;status);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    mypi += tmp;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  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  } else MPI_Send(&amp;mypi, 1, MPI_DOUBLE, 0, 0, MPI_COMM_WORLD);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5600" kern="0" dirty="0">
                <a:latin typeface="Bodoni MT" panose="02070603080606020203" pitchFamily="18" charset="0"/>
              </a:rPr>
              <a:t>/* see pi_mpi.c */</a:t>
            </a:r>
            <a:endParaRPr lang="en-US" sz="5600" kern="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5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3814" y="1415332"/>
            <a:ext cx="10363826" cy="483556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MPI is an industrial standard that specifies library routines needed for writing message passing programs.</a:t>
            </a:r>
          </a:p>
          <a:p>
            <a:pPr lvl="1"/>
            <a:r>
              <a:rPr lang="en-US" altLang="en-US" dirty="0"/>
              <a:t>Mainly communication routines</a:t>
            </a:r>
          </a:p>
          <a:p>
            <a:pPr lvl="1"/>
            <a:r>
              <a:rPr lang="en-US" altLang="en-US" dirty="0"/>
              <a:t>Also include other features such as topology.</a:t>
            </a:r>
          </a:p>
          <a:p>
            <a:r>
              <a:rPr lang="en-US" altLang="en-US" dirty="0"/>
              <a:t> MPI allows the development of scalable portable message passing programs. </a:t>
            </a:r>
          </a:p>
          <a:p>
            <a:pPr lvl="1"/>
            <a:r>
              <a:rPr lang="en-US" altLang="en-US" dirty="0"/>
              <a:t>It is a standard supported by everybody in the field.</a:t>
            </a:r>
          </a:p>
          <a:p>
            <a:pPr lvl="1"/>
            <a:r>
              <a:rPr lang="en-US" altLang="en-US" dirty="0"/>
              <a:t>If one wants to use more than one node to solve problems, MPI will likely be used.</a:t>
            </a:r>
          </a:p>
          <a:p>
            <a:r>
              <a:rPr lang="en-US" altLang="en-US" dirty="0"/>
              <a:t>There are even higher level programming models for distributed memory systems such as Hadoop.</a:t>
            </a:r>
          </a:p>
          <a:p>
            <a:pPr lvl="1"/>
            <a:r>
              <a:rPr lang="en-US" altLang="en-US" dirty="0"/>
              <a:t>Easier to use</a:t>
            </a:r>
          </a:p>
          <a:p>
            <a:pPr lvl="1"/>
            <a:r>
              <a:rPr lang="en-US" altLang="en-US" dirty="0"/>
              <a:t>Less flexible </a:t>
            </a:r>
          </a:p>
        </p:txBody>
      </p:sp>
    </p:spTree>
    <p:extLst>
      <p:ext uri="{BB962C8B-B14F-4D97-AF65-F5344CB8AC3E}">
        <p14:creationId xmlns:p14="http://schemas.microsoft.com/office/powerpoint/2010/main" val="3072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76466"/>
            <a:ext cx="10521222" cy="496589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 general, there are three different approach to support parallel programming</a:t>
            </a:r>
          </a:p>
          <a:p>
            <a:pPr lvl="1"/>
            <a:r>
              <a:rPr lang="en-US" altLang="en-US" dirty="0"/>
              <a:t> Compiler directives (e.g. OpenMP)</a:t>
            </a:r>
          </a:p>
          <a:p>
            <a:pPr lvl="1"/>
            <a:r>
              <a:rPr lang="en-US" altLang="en-US" dirty="0"/>
              <a:t> Library (e.g. MPI)</a:t>
            </a:r>
          </a:p>
          <a:p>
            <a:pPr lvl="1"/>
            <a:r>
              <a:rPr lang="en-US" altLang="en-US" dirty="0"/>
              <a:t> Programming model (e.g. Hadoop, </a:t>
            </a:r>
            <a:r>
              <a:rPr lang="en-US" altLang="en-US" dirty="0" err="1"/>
              <a:t>mapreduce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MPI uses a library approach to support parallel programming.</a:t>
            </a:r>
          </a:p>
          <a:p>
            <a:pPr lvl="1"/>
            <a:r>
              <a:rPr lang="en-US" altLang="en-US" dirty="0"/>
              <a:t>MPI specifies the API for message passing (communication related routines)</a:t>
            </a:r>
          </a:p>
          <a:p>
            <a:pPr lvl="1"/>
            <a:r>
              <a:rPr lang="en-US" altLang="en-US" dirty="0"/>
              <a:t>MPI program = C/Fortran program + MPI communication calls.</a:t>
            </a:r>
          </a:p>
          <a:p>
            <a:pPr lvl="1"/>
            <a:r>
              <a:rPr lang="en-US" altLang="en-US" dirty="0"/>
              <a:t>MPI programs are compiled with a regular compiler(</a:t>
            </a:r>
            <a:r>
              <a:rPr lang="en-US" altLang="en-US" dirty="0" err="1"/>
              <a:t>e.g</a:t>
            </a:r>
            <a:r>
              <a:rPr lang="en-US" altLang="en-US" dirty="0"/>
              <a:t> </a:t>
            </a:r>
            <a:r>
              <a:rPr lang="en-US" altLang="en-US" dirty="0" err="1"/>
              <a:t>gcc</a:t>
            </a:r>
            <a:r>
              <a:rPr lang="en-US" altLang="en-US" dirty="0"/>
              <a:t>) and linked with an </a:t>
            </a:r>
            <a:r>
              <a:rPr lang="en-US" altLang="en-US" dirty="0" err="1"/>
              <a:t>mpi</a:t>
            </a:r>
            <a:r>
              <a:rPr lang="en-US" altLang="en-US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68674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The unit of MPI execution is process: a process is a program counter and address space.</a:t>
            </a:r>
          </a:p>
          <a:p>
            <a:pPr lvl="1"/>
            <a:r>
              <a:rPr lang="en-US" altLang="en-US" dirty="0"/>
              <a:t> A process may have multiple threads</a:t>
            </a:r>
          </a:p>
          <a:p>
            <a:pPr lvl="1"/>
            <a:r>
              <a:rPr lang="en-US" altLang="en-US" dirty="0"/>
              <a:t> MPI is for communication among processes that have separate address spaces</a:t>
            </a:r>
          </a:p>
          <a:p>
            <a:r>
              <a:rPr lang="en-US" altLang="en-US" dirty="0"/>
              <a:t>Separate (collaborative) MPI processes execute and coordinate</a:t>
            </a:r>
          </a:p>
          <a:p>
            <a:pPr lvl="1"/>
            <a:r>
              <a:rPr lang="en-US" altLang="en-US" dirty="0"/>
              <a:t>‘</a:t>
            </a:r>
            <a:r>
              <a:rPr lang="en-US" altLang="en-US" dirty="0" err="1"/>
              <a:t>mpirun</a:t>
            </a:r>
            <a:r>
              <a:rPr lang="en-US" altLang="en-US" dirty="0"/>
              <a:t> –</a:t>
            </a:r>
            <a:r>
              <a:rPr lang="en-US" altLang="en-US" dirty="0" err="1"/>
              <a:t>hostfile</a:t>
            </a:r>
            <a:r>
              <a:rPr lang="en-US" altLang="en-US" dirty="0"/>
              <a:t> hostfile1 –np 16 ./</a:t>
            </a:r>
            <a:r>
              <a:rPr lang="en-US" altLang="en-US" dirty="0" err="1"/>
              <a:t>a.out</a:t>
            </a:r>
            <a:r>
              <a:rPr lang="en-US" altLang="en-US" dirty="0"/>
              <a:t>’ </a:t>
            </a:r>
            <a:r>
              <a:rPr lang="en-US" altLang="en-US" dirty="0">
                <a:sym typeface="Wingdings" panose="05000000000000000000" pitchFamily="2" charset="2"/>
              </a:rPr>
              <a:t> The same ./</a:t>
            </a:r>
            <a:r>
              <a:rPr lang="en-US" altLang="en-US" dirty="0" err="1">
                <a:sym typeface="Wingdings" panose="05000000000000000000" pitchFamily="2" charset="2"/>
              </a:rPr>
              <a:t>a.out</a:t>
            </a:r>
            <a:r>
              <a:rPr lang="en-US" altLang="en-US" dirty="0">
                <a:sym typeface="Wingdings" panose="05000000000000000000" pitchFamily="2" charset="2"/>
              </a:rPr>
              <a:t> is executed on 16 processes.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Single program multiple data (SPMD)</a:t>
            </a:r>
            <a:endParaRPr lang="en-US" altLang="en-US" dirty="0"/>
          </a:p>
          <a:p>
            <a:pPr lvl="1"/>
            <a:r>
              <a:rPr lang="en-US" altLang="en-US" dirty="0"/>
              <a:t>Different from the </a:t>
            </a:r>
            <a:r>
              <a:rPr lang="en-US" altLang="en-US" dirty="0" err="1"/>
              <a:t>OpenMP’s</a:t>
            </a:r>
            <a:r>
              <a:rPr lang="en-US" altLang="en-US" dirty="0"/>
              <a:t> fork-join model.</a:t>
            </a:r>
          </a:p>
          <a:p>
            <a:pPr lvl="2"/>
            <a:r>
              <a:rPr lang="en-US" altLang="en-US" dirty="0"/>
              <a:t>What about the sequential portion of an application?</a:t>
            </a:r>
          </a:p>
          <a:p>
            <a:pPr lvl="1"/>
            <a:r>
              <a:rPr lang="en-US" altLang="en-US" dirty="0" err="1"/>
              <a:t>Interprocess</a:t>
            </a:r>
            <a:r>
              <a:rPr lang="en-US" altLang="en-US" dirty="0"/>
              <a:t> communication consists of </a:t>
            </a:r>
          </a:p>
          <a:p>
            <a:pPr lvl="2"/>
            <a:r>
              <a:rPr lang="en-US" altLang="en-US" dirty="0"/>
              <a:t> Synchronization</a:t>
            </a:r>
          </a:p>
          <a:p>
            <a:pPr lvl="2"/>
            <a:r>
              <a:rPr lang="en-US" altLang="en-US" dirty="0"/>
              <a:t>Moving data from one process’s address space to another’s</a:t>
            </a:r>
          </a:p>
        </p:txBody>
      </p:sp>
    </p:spTree>
    <p:extLst>
      <p:ext uri="{BB962C8B-B14F-4D97-AF65-F5344CB8AC3E}">
        <p14:creationId xmlns:p14="http://schemas.microsoft.com/office/powerpoint/2010/main" val="167640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No shared memory. Using explicit communications whenever information needs to be exchanged between processes.</a:t>
            </a:r>
          </a:p>
          <a:p>
            <a:r>
              <a:rPr lang="en-US" altLang="en-US" dirty="0"/>
              <a:t>Solve large problems?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Logically partition the large array and distribute the large array into local (smaller) arrays in multiple processes.</a:t>
            </a:r>
          </a:p>
          <a:p>
            <a:pPr lvl="2"/>
            <a:r>
              <a:rPr lang="en-US" altLang="en-US" dirty="0"/>
              <a:t> Each process contains a small array. The arrays across all processes logically form the whole domain. </a:t>
            </a:r>
          </a:p>
          <a:p>
            <a:pPr lvl="1"/>
            <a:r>
              <a:rPr lang="en-US" altLang="en-US" dirty="0"/>
              <a:t> Example: In matrix multiplication (C = A x B) on two MPI processes, each process should only have half of C, A and B. </a:t>
            </a:r>
          </a:p>
          <a:p>
            <a:pPr lvl="2"/>
            <a:r>
              <a:rPr lang="en-US" altLang="en-US" dirty="0"/>
              <a:t> Computation may require remote data – use MPI routines to move the data.  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0160"/>
            <a:ext cx="10363826" cy="5220393"/>
          </a:xfrm>
        </p:spPr>
        <p:txBody>
          <a:bodyPr>
            <a:normAutofit/>
          </a:bodyPr>
          <a:lstStyle/>
          <a:p>
            <a:r>
              <a:rPr lang="en-US" altLang="en-US" dirty="0"/>
              <a:t>MPI specification is both simple and complex.</a:t>
            </a:r>
          </a:p>
          <a:p>
            <a:pPr lvl="1"/>
            <a:r>
              <a:rPr lang="en-US" altLang="en-US" dirty="0"/>
              <a:t>Almost all MPI programs can be realized with six MPI routines.</a:t>
            </a:r>
          </a:p>
          <a:p>
            <a:pPr lvl="1"/>
            <a:r>
              <a:rPr lang="en-US" altLang="en-US" dirty="0"/>
              <a:t>MPI has a total of more than 100 functions and a lot of concepts. </a:t>
            </a:r>
          </a:p>
          <a:p>
            <a:pPr lvl="1"/>
            <a:r>
              <a:rPr lang="en-US" altLang="en-US" dirty="0"/>
              <a:t>We will mainly discuss the simple MPI, but we will also give a glimpse of the complex MPI.</a:t>
            </a:r>
          </a:p>
          <a:p>
            <a:r>
              <a:rPr lang="en-US" altLang="en-US" dirty="0"/>
              <a:t>MPI is about just the right size.</a:t>
            </a:r>
          </a:p>
          <a:p>
            <a:pPr lvl="1"/>
            <a:r>
              <a:rPr lang="en-US" altLang="en-US" dirty="0"/>
              <a:t>One has the flexibility when it is required.</a:t>
            </a:r>
          </a:p>
          <a:p>
            <a:pPr lvl="1"/>
            <a:r>
              <a:rPr lang="en-US" altLang="en-US" dirty="0"/>
              <a:t>One can start using it after learning the six routines.</a:t>
            </a:r>
          </a:p>
        </p:txBody>
      </p:sp>
    </p:spTree>
    <p:extLst>
      <p:ext uri="{BB962C8B-B14F-4D97-AF65-F5344CB8AC3E}">
        <p14:creationId xmlns:p14="http://schemas.microsoft.com/office/powerpoint/2010/main" val="336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“hello world” program (mpi1/example1.c)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1229" y="2028305"/>
            <a:ext cx="3239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mpi.h</a:t>
            </a:r>
            <a:r>
              <a:rPr lang="en-US" dirty="0"/>
              <a:t>”</a:t>
            </a:r>
          </a:p>
          <a:p>
            <a:r>
              <a:rPr lang="en-US" altLang="en-US" dirty="0">
                <a:latin typeface="Arial Unicode MS" pitchFamily="34" charset="-128"/>
              </a:rPr>
              <a:t>#include &lt;</a:t>
            </a:r>
            <a:r>
              <a:rPr lang="en-US" altLang="en-US" dirty="0" err="1">
                <a:latin typeface="Arial Unicode MS" pitchFamily="34" charset="-128"/>
              </a:rPr>
              <a:t>stdio.h</a:t>
            </a:r>
            <a:r>
              <a:rPr lang="en-US" altLang="en-US" dirty="0">
                <a:latin typeface="Arial Unicode MS" pitchFamily="34" charset="-128"/>
              </a:rPr>
              <a:t>&gt; </a:t>
            </a:r>
          </a:p>
          <a:p>
            <a:r>
              <a:rPr lang="en-US" altLang="en-US" dirty="0" err="1">
                <a:latin typeface="Arial Unicode MS" pitchFamily="34" charset="-128"/>
              </a:rPr>
              <a:t>int</a:t>
            </a:r>
            <a:r>
              <a:rPr lang="en-US" altLang="en-US" dirty="0">
                <a:latin typeface="Arial Unicode MS" pitchFamily="34" charset="-128"/>
              </a:rPr>
              <a:t> main( </a:t>
            </a:r>
            <a:r>
              <a:rPr lang="en-US" altLang="en-US" dirty="0" err="1">
                <a:latin typeface="Arial Unicode MS" pitchFamily="34" charset="-128"/>
              </a:rPr>
              <a:t>int</a:t>
            </a:r>
            <a:r>
              <a:rPr lang="en-US" altLang="en-US" dirty="0">
                <a:latin typeface="Arial Unicode MS" pitchFamily="34" charset="-128"/>
              </a:rPr>
              <a:t> </a:t>
            </a:r>
            <a:r>
              <a:rPr lang="en-US" altLang="en-US" dirty="0" err="1">
                <a:latin typeface="Arial Unicode MS" pitchFamily="34" charset="-128"/>
              </a:rPr>
              <a:t>argc</a:t>
            </a:r>
            <a:r>
              <a:rPr lang="en-US" altLang="en-US" dirty="0">
                <a:latin typeface="Arial Unicode MS" pitchFamily="34" charset="-128"/>
              </a:rPr>
              <a:t>, char *</a:t>
            </a:r>
            <a:r>
              <a:rPr lang="en-US" altLang="en-US" dirty="0" err="1">
                <a:latin typeface="Arial Unicode MS" pitchFamily="34" charset="-128"/>
              </a:rPr>
              <a:t>argv</a:t>
            </a:r>
            <a:r>
              <a:rPr lang="en-US" altLang="en-US" dirty="0">
                <a:latin typeface="Arial Unicode MS" pitchFamily="34" charset="-128"/>
              </a:rPr>
              <a:t>[] )</a:t>
            </a:r>
          </a:p>
          <a:p>
            <a:r>
              <a:rPr lang="en-US" altLang="en-US" dirty="0">
                <a:latin typeface="Arial Unicode MS" pitchFamily="34" charset="-128"/>
              </a:rPr>
              <a:t>{ 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latin typeface="Arial Unicode MS" pitchFamily="34" charset="-128"/>
              </a:rPr>
              <a:t>MPI_Init</a:t>
            </a:r>
            <a:r>
              <a:rPr lang="en-US" altLang="en-US" dirty="0">
                <a:latin typeface="Arial Unicode MS" pitchFamily="34" charset="-128"/>
              </a:rPr>
              <a:t>( &amp;</a:t>
            </a:r>
            <a:r>
              <a:rPr lang="en-US" altLang="en-US" dirty="0" err="1">
                <a:latin typeface="Arial Unicode MS" pitchFamily="34" charset="-128"/>
              </a:rPr>
              <a:t>argc</a:t>
            </a:r>
            <a:r>
              <a:rPr lang="en-US" altLang="en-US" dirty="0">
                <a:latin typeface="Arial Unicode MS" pitchFamily="34" charset="-128"/>
              </a:rPr>
              <a:t>, &amp;</a:t>
            </a:r>
            <a:r>
              <a:rPr lang="en-US" altLang="en-US" dirty="0" err="1">
                <a:latin typeface="Arial Unicode MS" pitchFamily="34" charset="-128"/>
              </a:rPr>
              <a:t>argv</a:t>
            </a:r>
            <a:r>
              <a:rPr lang="en-US" altLang="en-US" dirty="0">
                <a:latin typeface="Arial Unicode MS" pitchFamily="34" charset="-128"/>
              </a:rPr>
              <a:t> ); 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latin typeface="Arial Unicode MS" pitchFamily="34" charset="-128"/>
              </a:rPr>
              <a:t>printf</a:t>
            </a:r>
            <a:r>
              <a:rPr lang="en-US" altLang="en-US" dirty="0">
                <a:latin typeface="Arial Unicode MS" pitchFamily="34" charset="-128"/>
              </a:rPr>
              <a:t>( "Hello world." );</a:t>
            </a:r>
          </a:p>
          <a:p>
            <a:r>
              <a:rPr lang="en-US" altLang="en-US" dirty="0">
                <a:latin typeface="Arial Unicode MS" pitchFamily="34" charset="-128"/>
              </a:rPr>
              <a:t>    </a:t>
            </a:r>
            <a:r>
              <a:rPr lang="en-US" altLang="en-US" dirty="0" err="1">
                <a:latin typeface="Arial Unicode MS" pitchFamily="34" charset="-128"/>
              </a:rPr>
              <a:t>MPI_Finalize</a:t>
            </a:r>
            <a:r>
              <a:rPr lang="en-US" altLang="en-US" dirty="0">
                <a:latin typeface="Arial Unicode MS" pitchFamily="34" charset="-128"/>
              </a:rPr>
              <a:t>(); </a:t>
            </a:r>
          </a:p>
          <a:p>
            <a:r>
              <a:rPr lang="en-US" altLang="en-US" dirty="0">
                <a:latin typeface="Arial Unicode MS" pitchFamily="34" charset="-128"/>
              </a:rPr>
              <a:t>    return 0; </a:t>
            </a:r>
          </a:p>
          <a:p>
            <a:r>
              <a:rPr lang="en-US" altLang="en-US" dirty="0">
                <a:latin typeface="Arial Unicode MS" pitchFamily="34" charset="-128"/>
              </a:rPr>
              <a:t>}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5454" y="1658973"/>
            <a:ext cx="511107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mpi.h</a:t>
            </a:r>
            <a:r>
              <a:rPr lang="en-US" dirty="0"/>
              <a:t> contains MPI routine prototypes and data types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41224" y="1870364"/>
            <a:ext cx="1887976" cy="31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6159" y="2819386"/>
            <a:ext cx="41696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 MPI program always starts with </a:t>
            </a:r>
            <a:r>
              <a:rPr lang="en-US" dirty="0" err="1"/>
              <a:t>MPI_Init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81055" y="3009207"/>
            <a:ext cx="1280160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6159" y="3641721"/>
            <a:ext cx="476617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 MPI program always finishes with </a:t>
            </a:r>
            <a:r>
              <a:rPr lang="en-US" dirty="0" err="1"/>
              <a:t>MPI_Finalize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391593" y="3826387"/>
            <a:ext cx="2274566" cy="4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6159" y="4630189"/>
            <a:ext cx="5023619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MPI routines are library functions that can be used in</a:t>
            </a:r>
          </a:p>
          <a:p>
            <a:r>
              <a:rPr lang="en-US" dirty="0"/>
              <a:t>the regular C/C++, Fortran code. Compiled with the</a:t>
            </a:r>
          </a:p>
          <a:p>
            <a:r>
              <a:rPr lang="en-US" dirty="0"/>
              <a:t>right library</a:t>
            </a:r>
          </a:p>
        </p:txBody>
      </p:sp>
    </p:spTree>
    <p:extLst>
      <p:ext uri="{BB962C8B-B14F-4D97-AF65-F5344CB8AC3E}">
        <p14:creationId xmlns:p14="http://schemas.microsoft.com/office/powerpoint/2010/main" val="10071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Compiling, linking and running MPI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54975"/>
            <a:ext cx="10003436" cy="514974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Open MPI has been installed on </a:t>
            </a:r>
            <a:r>
              <a:rPr lang="en-US" altLang="en-US" dirty="0" err="1"/>
              <a:t>linprog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To compile example2.c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err="1"/>
              <a:t>mpicc</a:t>
            </a:r>
            <a:r>
              <a:rPr lang="en-US" altLang="en-US" dirty="0"/>
              <a:t> example2.c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err="1"/>
              <a:t>mpicc</a:t>
            </a:r>
            <a:r>
              <a:rPr lang="en-US" altLang="en-US" dirty="0"/>
              <a:t> calls </a:t>
            </a:r>
            <a:r>
              <a:rPr lang="en-US" altLang="en-US" dirty="0" err="1"/>
              <a:t>gcc</a:t>
            </a:r>
            <a:r>
              <a:rPr lang="en-US" altLang="en-US" dirty="0"/>
              <a:t> with correct libraries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 run a MPI program, do the following: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err="1"/>
              <a:t>mpirun</a:t>
            </a:r>
            <a:r>
              <a:rPr lang="en-US" altLang="en-US" dirty="0"/>
              <a:t> -</a:t>
            </a:r>
            <a:r>
              <a:rPr lang="en-US" altLang="en-US" dirty="0" err="1"/>
              <a:t>hostfile</a:t>
            </a:r>
            <a:r>
              <a:rPr lang="en-US" altLang="en-US" dirty="0"/>
              <a:t> hostfile1 -np 16 ./</a:t>
            </a:r>
            <a:r>
              <a:rPr lang="en-US" altLang="en-US" dirty="0" err="1"/>
              <a:t>a.out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 The content of hostfile1 is: 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altLang="en-US" dirty="0"/>
              <a:t>linprog1 slots=12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altLang="en-US" dirty="0"/>
              <a:t>linprog2 slots=12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see mpi1/hostfile1 and mpi1/hostfile2 to </a:t>
            </a:r>
            <a:r>
              <a:rPr lang="en-US" altLang="en-US" dirty="0" err="1"/>
              <a:t>hostfile</a:t>
            </a:r>
            <a:r>
              <a:rPr lang="en-US" altLang="en-US" dirty="0"/>
              <a:t> examples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Only work on single node – </a:t>
            </a:r>
            <a:r>
              <a:rPr lang="en-US" altLang="en-US" dirty="0" err="1">
                <a:solidFill>
                  <a:srgbClr val="0070C0"/>
                </a:solidFill>
              </a:rPr>
              <a:t>openMPI</a:t>
            </a:r>
            <a:r>
              <a:rPr lang="en-US" altLang="en-US" dirty="0">
                <a:solidFill>
                  <a:srgbClr val="0070C0"/>
                </a:solidFill>
              </a:rPr>
              <a:t> ports on </a:t>
            </a:r>
            <a:r>
              <a:rPr lang="en-US" altLang="en-US" dirty="0" err="1">
                <a:solidFill>
                  <a:srgbClr val="0070C0"/>
                </a:solidFill>
              </a:rPr>
              <a:t>linprog</a:t>
            </a:r>
            <a:r>
              <a:rPr lang="en-US" altLang="en-US" dirty="0">
                <a:solidFill>
                  <a:srgbClr val="0070C0"/>
                </a:solidFill>
              </a:rPr>
              <a:t> are currently block by firewall. The systems group is looking into this.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4290" y="4031673"/>
            <a:ext cx="339746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linprog1 with at most 12 processes</a:t>
            </a:r>
          </a:p>
          <a:p>
            <a:r>
              <a:rPr lang="en-US" dirty="0"/>
              <a:t>linprog2 with at most 12 processes</a:t>
            </a:r>
          </a:p>
        </p:txBody>
      </p:sp>
    </p:spTree>
    <p:extLst>
      <p:ext uri="{BB962C8B-B14F-4D97-AF65-F5344CB8AC3E}">
        <p14:creationId xmlns:p14="http://schemas.microsoft.com/office/powerpoint/2010/main" val="23974284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32084</TotalTime>
  <Words>2470</Words>
  <Application>Microsoft Macintosh PowerPoint</Application>
  <PresentationFormat>Widescreen</PresentationFormat>
  <Paragraphs>247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Unicode MS</vt:lpstr>
      <vt:lpstr>Arial</vt:lpstr>
      <vt:lpstr>Bodoni MT</vt:lpstr>
      <vt:lpstr>Calibri</vt:lpstr>
      <vt:lpstr>Courier New</vt:lpstr>
      <vt:lpstr>Söhne</vt:lpstr>
      <vt:lpstr>Tw Cen MT</vt:lpstr>
      <vt:lpstr>Wingdings</vt:lpstr>
      <vt:lpstr>Droplet</vt:lpstr>
      <vt:lpstr>Equation</vt:lpstr>
      <vt:lpstr>Message Passing Interface (MPI)</vt:lpstr>
      <vt:lpstr>Message Passing Interface (MPI)</vt:lpstr>
      <vt:lpstr>Message Passing Interface (MPI)</vt:lpstr>
      <vt:lpstr>MPI</vt:lpstr>
      <vt:lpstr>MPI execution model</vt:lpstr>
      <vt:lpstr>MPI data model</vt:lpstr>
      <vt:lpstr>MPI</vt:lpstr>
      <vt:lpstr>MPI “hello world” program (mpi1/example1.c)</vt:lpstr>
      <vt:lpstr>Compiling, linking and running MPI programs</vt:lpstr>
      <vt:lpstr>MPI uses the SPMD model – all processes run ./a.out</vt:lpstr>
      <vt:lpstr>A better MPI “hello world” program (example/example2.c)</vt:lpstr>
      <vt:lpstr>Cooperative Operations for Communication</vt:lpstr>
      <vt:lpstr>One-sided Operations for Communication</vt:lpstr>
      <vt:lpstr>MPI function: Send/Recv</vt:lpstr>
      <vt:lpstr>Identifying the sender and the receiver</vt:lpstr>
      <vt:lpstr>MPI Datatypes</vt:lpstr>
      <vt:lpstr>MPI Tags</vt:lpstr>
      <vt:lpstr>Put it togather: MPI_Send</vt:lpstr>
      <vt:lpstr>Put it togather: MPI_Recv</vt:lpstr>
      <vt:lpstr>MPI is simple</vt:lpstr>
      <vt:lpstr>MPI PI program (mpi/pi_mpi.c)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Surfing</dc:creator>
  <cp:lastModifiedBy>Yashas Nagesh Gowda</cp:lastModifiedBy>
  <cp:revision>180</cp:revision>
  <dcterms:created xsi:type="dcterms:W3CDTF">2021-08-12T15:51:09Z</dcterms:created>
  <dcterms:modified xsi:type="dcterms:W3CDTF">2024-04-07T15:46:05Z</dcterms:modified>
</cp:coreProperties>
</file>