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8" r:id="rId2"/>
    <p:sldId id="345" r:id="rId3"/>
    <p:sldId id="286" r:id="rId4"/>
    <p:sldId id="346" r:id="rId5"/>
    <p:sldId id="347" r:id="rId6"/>
    <p:sldId id="367" r:id="rId7"/>
    <p:sldId id="348" r:id="rId8"/>
    <p:sldId id="292" r:id="rId9"/>
    <p:sldId id="354" r:id="rId10"/>
    <p:sldId id="355" r:id="rId11"/>
    <p:sldId id="289" r:id="rId12"/>
    <p:sldId id="368" r:id="rId13"/>
    <p:sldId id="369" r:id="rId14"/>
    <p:sldId id="312" r:id="rId15"/>
    <p:sldId id="325" r:id="rId16"/>
    <p:sldId id="358" r:id="rId17"/>
    <p:sldId id="370" r:id="rId18"/>
    <p:sldId id="329" r:id="rId19"/>
    <p:sldId id="330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 autoAdjust="0"/>
    <p:restoredTop sz="67631"/>
  </p:normalViewPr>
  <p:slideViewPr>
    <p:cSldViewPr snapToGrid="0">
      <p:cViewPr varScale="1">
        <p:scale>
          <a:sx n="105" d="100"/>
          <a:sy n="105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AFC3-D779-4913-B22F-B27412D00EAB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28E64-E87F-44C3-A97C-A44D160C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Ring </a:t>
            </a:r>
            <a:r>
              <a:rPr lang="en-US" dirty="0" err="1"/>
              <a:t>prblm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int </a:t>
            </a:r>
            <a:r>
              <a:rPr lang="en-US" dirty="0" err="1"/>
              <a:t>my_rank</a:t>
            </a:r>
            <a:r>
              <a:rPr lang="en-US" dirty="0"/>
              <a:t>, p, source, </a:t>
            </a:r>
            <a:r>
              <a:rPr lang="en-US" dirty="0" err="1"/>
              <a:t>dest</a:t>
            </a:r>
            <a:r>
              <a:rPr lang="en-US" dirty="0"/>
              <a:t>, tag = 0;</a:t>
            </a:r>
          </a:p>
          <a:p>
            <a:r>
              <a:rPr lang="en-US" dirty="0"/>
              <a:t>    char message[100];</a:t>
            </a:r>
          </a:p>
          <a:p>
            <a:r>
              <a:rPr lang="en-US" dirty="0"/>
              <a:t>    </a:t>
            </a:r>
            <a:r>
              <a:rPr lang="en-US" dirty="0" err="1"/>
              <a:t>MPI_Status</a:t>
            </a:r>
            <a:r>
              <a:rPr lang="en-US" dirty="0"/>
              <a:t> status;</a:t>
            </a:r>
          </a:p>
          <a:p>
            <a:endParaRPr lang="en-US" dirty="0"/>
          </a:p>
          <a:p>
            <a:r>
              <a:rPr lang="en-US" dirty="0"/>
              <a:t>    // Start up MPI</a:t>
            </a:r>
          </a:p>
          <a:p>
            <a:r>
              <a:rPr lang="en-US" dirty="0"/>
              <a:t>    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Find out process rank</a:t>
            </a:r>
          </a:p>
          <a:p>
            <a:r>
              <a:rPr lang="en-US" dirty="0"/>
              <a:t>    </a:t>
            </a:r>
            <a:r>
              <a:rPr lang="en-US" dirty="0" err="1"/>
              <a:t>MPI_Comm_rank</a:t>
            </a:r>
            <a:r>
              <a:rPr lang="en-US" dirty="0"/>
              <a:t>(MPI_COMM_WORLD, &amp;</a:t>
            </a:r>
            <a:r>
              <a:rPr lang="en-US" dirty="0" err="1"/>
              <a:t>my_rank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Find out number of processes</a:t>
            </a:r>
          </a:p>
          <a:p>
            <a:r>
              <a:rPr lang="en-US" dirty="0"/>
              <a:t>    </a:t>
            </a:r>
            <a:r>
              <a:rPr lang="en-US" dirty="0" err="1"/>
              <a:t>MPI_Comm_size</a:t>
            </a:r>
            <a:r>
              <a:rPr lang="en-US" dirty="0"/>
              <a:t>(MPI_COMM_WORLD, &amp;p);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my_rank</a:t>
            </a:r>
            <a:r>
              <a:rPr lang="en-US" dirty="0"/>
              <a:t> == 0) {</a:t>
            </a:r>
          </a:p>
          <a:p>
            <a:r>
              <a:rPr lang="en-US" dirty="0"/>
              <a:t>        // Process 0 does something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message: ");</a:t>
            </a:r>
          </a:p>
          <a:p>
            <a:r>
              <a:rPr lang="en-US" dirty="0"/>
              <a:t>        </a:t>
            </a:r>
            <a:r>
              <a:rPr lang="en-US" dirty="0" err="1"/>
              <a:t>fgets</a:t>
            </a:r>
            <a:r>
              <a:rPr lang="en-US" dirty="0"/>
              <a:t>(message, 100, stdin);</a:t>
            </a:r>
          </a:p>
          <a:p>
            <a:endParaRPr lang="en-US" dirty="0"/>
          </a:p>
          <a:p>
            <a:r>
              <a:rPr lang="en-US" dirty="0"/>
              <a:t>        // Send to process 1</a:t>
            </a:r>
          </a:p>
          <a:p>
            <a:r>
              <a:rPr lang="en-US" dirty="0"/>
              <a:t>        </a:t>
            </a:r>
            <a:r>
              <a:rPr lang="en-US" dirty="0" err="1"/>
              <a:t>MPI_Send</a:t>
            </a:r>
            <a:r>
              <a:rPr lang="en-US" dirty="0"/>
              <a:t>(message, </a:t>
            </a:r>
            <a:r>
              <a:rPr lang="en-US" dirty="0" err="1"/>
              <a:t>strlen</a:t>
            </a:r>
            <a:r>
              <a:rPr lang="en-US" dirty="0"/>
              <a:t>(message) + 1, MPI_CHAR, 1, tag, MPI_COMM_WORLD);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// Receive from the previous process</a:t>
            </a:r>
          </a:p>
          <a:p>
            <a:r>
              <a:rPr lang="en-US" dirty="0"/>
              <a:t>        </a:t>
            </a:r>
            <a:r>
              <a:rPr lang="en-US" dirty="0" err="1"/>
              <a:t>MPI_Recv</a:t>
            </a:r>
            <a:r>
              <a:rPr lang="en-US" dirty="0"/>
              <a:t>(message, 100, MPI_CHAR, </a:t>
            </a:r>
            <a:r>
              <a:rPr lang="en-US" dirty="0" err="1"/>
              <a:t>my_rank</a:t>
            </a:r>
            <a:r>
              <a:rPr lang="en-US" dirty="0"/>
              <a:t> - 1, tag, MPI_COMM_WORLD, &amp;status);</a:t>
            </a:r>
          </a:p>
          <a:p>
            <a:endParaRPr lang="en-US" dirty="0"/>
          </a:p>
          <a:p>
            <a:r>
              <a:rPr lang="en-US" dirty="0"/>
              <a:t>        // Print the received message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("Process %d received message: %s\n", </a:t>
            </a:r>
            <a:r>
              <a:rPr lang="en-US" dirty="0" err="1"/>
              <a:t>my_rank</a:t>
            </a:r>
            <a:r>
              <a:rPr lang="en-US" dirty="0"/>
              <a:t>, message);</a:t>
            </a:r>
          </a:p>
          <a:p>
            <a:endParaRPr lang="en-US" dirty="0"/>
          </a:p>
          <a:p>
            <a:r>
              <a:rPr lang="en-US" dirty="0"/>
              <a:t>        // Send to the next process</a:t>
            </a:r>
          </a:p>
          <a:p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 = (</a:t>
            </a:r>
            <a:r>
              <a:rPr lang="en-US" dirty="0" err="1"/>
              <a:t>my_rank</a:t>
            </a:r>
            <a:r>
              <a:rPr lang="en-US" dirty="0"/>
              <a:t> + 1) % p;</a:t>
            </a:r>
          </a:p>
          <a:p>
            <a:r>
              <a:rPr lang="en-US" dirty="0"/>
              <a:t>        </a:t>
            </a:r>
            <a:r>
              <a:rPr lang="en-US" dirty="0" err="1"/>
              <a:t>MPI_Send</a:t>
            </a:r>
            <a:r>
              <a:rPr lang="en-US" dirty="0"/>
              <a:t>(message, </a:t>
            </a:r>
            <a:r>
              <a:rPr lang="en-US" dirty="0" err="1"/>
              <a:t>strlen</a:t>
            </a:r>
            <a:r>
              <a:rPr lang="en-US" dirty="0"/>
              <a:t>(message) + 1, MPI_CHAR, </a:t>
            </a:r>
            <a:r>
              <a:rPr lang="en-US" dirty="0" err="1"/>
              <a:t>dest</a:t>
            </a:r>
            <a:r>
              <a:rPr lang="en-US" dirty="0"/>
              <a:t>, tag, MPI_COMM_WORLD);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Process 0 receives from the last process</a:t>
            </a:r>
          </a:p>
          <a:p>
            <a:r>
              <a:rPr lang="en-US" dirty="0"/>
              <a:t>    if (</a:t>
            </a:r>
            <a:r>
              <a:rPr lang="en-US" dirty="0" err="1"/>
              <a:t>my_rank</a:t>
            </a:r>
            <a:r>
              <a:rPr lang="en-US" dirty="0"/>
              <a:t> == 0) {</a:t>
            </a:r>
          </a:p>
          <a:p>
            <a:r>
              <a:rPr lang="en-US" dirty="0"/>
              <a:t>        </a:t>
            </a:r>
            <a:r>
              <a:rPr lang="en-US" dirty="0" err="1"/>
              <a:t>MPI_Recv</a:t>
            </a:r>
            <a:r>
              <a:rPr lang="en-US" dirty="0"/>
              <a:t>(message, 100, MPI_CHAR, p - 1, tag, MPI_COMM_WORLD, &amp;status);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("Process %d received message: %s\n", </a:t>
            </a:r>
            <a:r>
              <a:rPr lang="en-US" dirty="0" err="1"/>
              <a:t>my_rank</a:t>
            </a:r>
            <a:r>
              <a:rPr lang="en-US" dirty="0"/>
              <a:t>, message);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Shut down MPI</a:t>
            </a:r>
          </a:p>
          <a:p>
            <a:r>
              <a:rPr lang="en-US" dirty="0"/>
              <a:t>    </a:t>
            </a:r>
            <a:r>
              <a:rPr lang="en-US" dirty="0" err="1"/>
              <a:t>MPI_Finalize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mpi_time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// Initialize the MPI environment</a:t>
            </a:r>
          </a:p>
          <a:p>
            <a:r>
              <a:rPr lang="en-US" dirty="0"/>
              <a:t>    </a:t>
            </a:r>
            <a:r>
              <a:rPr lang="en-US" dirty="0" err="1"/>
              <a:t>MPI_Init</a:t>
            </a:r>
            <a:r>
              <a:rPr lang="en-US" dirty="0"/>
              <a:t>(NULL, NULL);</a:t>
            </a:r>
          </a:p>
          <a:p>
            <a:endParaRPr lang="en-US" dirty="0"/>
          </a:p>
          <a:p>
            <a:r>
              <a:rPr lang="en-US" dirty="0"/>
              <a:t>    int </a:t>
            </a:r>
            <a:r>
              <a:rPr lang="en-US" dirty="0" err="1"/>
              <a:t>world_size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MPI_Comm_size</a:t>
            </a:r>
            <a:r>
              <a:rPr lang="en-US" dirty="0"/>
              <a:t>(MPI_COMM_WORLD, &amp;</a:t>
            </a:r>
            <a:r>
              <a:rPr lang="en-US" dirty="0" err="1"/>
              <a:t>world_size</a:t>
            </a:r>
            <a:r>
              <a:rPr lang="en-US" dirty="0"/>
              <a:t>);</a:t>
            </a:r>
          </a:p>
          <a:p>
            <a:r>
              <a:rPr lang="en-US" dirty="0"/>
              <a:t>int </a:t>
            </a:r>
            <a:r>
              <a:rPr lang="en-US" dirty="0" err="1"/>
              <a:t>world_rank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MPI_Comm_rank</a:t>
            </a:r>
            <a:r>
              <a:rPr lang="en-US" dirty="0"/>
              <a:t>(MPI_COMM_WORLD, &amp;</a:t>
            </a:r>
            <a:r>
              <a:rPr lang="en-US" dirty="0" err="1"/>
              <a:t>world_rank</a:t>
            </a:r>
            <a:r>
              <a:rPr lang="en-US" dirty="0"/>
              <a:t>);</a:t>
            </a:r>
          </a:p>
          <a:p>
            <a:r>
              <a:rPr lang="en-US" dirty="0"/>
              <a:t>double </a:t>
            </a:r>
            <a:r>
              <a:rPr lang="en-US" dirty="0" err="1"/>
              <a:t>start_time</a:t>
            </a:r>
            <a:r>
              <a:rPr lang="en-US" dirty="0"/>
              <a:t> = </a:t>
            </a:r>
            <a:r>
              <a:rPr lang="en-US" dirty="0" err="1"/>
              <a:t>MPI_Wtime</a:t>
            </a:r>
            <a:r>
              <a:rPr lang="en-US" dirty="0"/>
              <a:t>();</a:t>
            </a:r>
          </a:p>
          <a:p>
            <a:r>
              <a:rPr lang="en-US" dirty="0"/>
              <a:t>double </a:t>
            </a:r>
            <a:r>
              <a:rPr lang="en-US" dirty="0" err="1"/>
              <a:t>end_time</a:t>
            </a:r>
            <a:r>
              <a:rPr lang="en-US" dirty="0"/>
              <a:t> = </a:t>
            </a:r>
            <a:r>
              <a:rPr lang="en-US" dirty="0" err="1"/>
              <a:t>MPI_Wtime</a:t>
            </a:r>
            <a:r>
              <a:rPr lang="en-US" dirty="0"/>
              <a:t>();</a:t>
            </a:r>
          </a:p>
          <a:p>
            <a:r>
              <a:rPr lang="en-US" dirty="0"/>
              <a:t>double </a:t>
            </a:r>
            <a:r>
              <a:rPr lang="en-US" dirty="0" err="1"/>
              <a:t>elapsed_time</a:t>
            </a:r>
            <a:r>
              <a:rPr lang="en-US" dirty="0"/>
              <a:t> = </a:t>
            </a:r>
            <a:r>
              <a:rPr lang="en-US" dirty="0" err="1"/>
              <a:t>end_time</a:t>
            </a:r>
            <a:r>
              <a:rPr lang="en-US" dirty="0"/>
              <a:t> - </a:t>
            </a:r>
            <a:r>
              <a:rPr lang="en-US" dirty="0" err="1"/>
              <a:t>start_time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 from processor %d out of %d, elapsed time = %f seconds\n",</a:t>
            </a:r>
          </a:p>
          <a:p>
            <a:r>
              <a:rPr lang="en-US" dirty="0"/>
              <a:t>           </a:t>
            </a:r>
            <a:r>
              <a:rPr lang="en-US" dirty="0" err="1"/>
              <a:t>world_rank</a:t>
            </a:r>
            <a:r>
              <a:rPr lang="en-US" dirty="0"/>
              <a:t>, </a:t>
            </a:r>
            <a:r>
              <a:rPr lang="en-US" dirty="0" err="1"/>
              <a:t>world_size</a:t>
            </a:r>
            <a:r>
              <a:rPr lang="en-US" dirty="0"/>
              <a:t>, </a:t>
            </a:r>
            <a:r>
              <a:rPr lang="en-US" dirty="0" err="1"/>
              <a:t>elapsed_time</a:t>
            </a:r>
            <a:r>
              <a:rPr lang="en-US" dirty="0"/>
              <a:t>);</a:t>
            </a:r>
          </a:p>
          <a:p>
            <a:r>
              <a:rPr lang="en-US" dirty="0" err="1"/>
              <a:t>MPI_Finalize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392927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292513"/>
            <a:ext cx="10364451" cy="1122819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1566408"/>
            <a:ext cx="10363826" cy="422479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cap="none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q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err="1"/>
              <a:t>Aaaa</a:t>
            </a:r>
            <a:endParaRPr lang="en-US" dirty="0"/>
          </a:p>
          <a:p>
            <a:pPr lvl="1"/>
            <a:r>
              <a:rPr lang="en-US" dirty="0" err="1"/>
              <a:t>Saaaa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08383"/>
            <a:ext cx="10364451" cy="1122819"/>
          </a:xfrm>
        </p:spPr>
        <p:txBody>
          <a:bodyPr/>
          <a:lstStyle/>
          <a:p>
            <a:r>
              <a:rPr lang="en-US" dirty="0"/>
              <a:t>Message Passing Interface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3608"/>
            <a:ext cx="10363826" cy="4224792"/>
          </a:xfrm>
        </p:spPr>
        <p:txBody>
          <a:bodyPr>
            <a:normAutofit/>
          </a:bodyPr>
          <a:lstStyle/>
          <a:p>
            <a:r>
              <a:rPr lang="en-US" altLang="en-US" dirty="0"/>
              <a:t>Non blocking point-to-point routines</a:t>
            </a:r>
          </a:p>
          <a:p>
            <a:r>
              <a:rPr lang="en-US" altLang="en-US" dirty="0"/>
              <a:t>Collective communication</a:t>
            </a:r>
          </a:p>
          <a:p>
            <a:endParaRPr lang="en-US" altLang="en-US" dirty="0"/>
          </a:p>
          <a:p>
            <a:r>
              <a:rPr lang="en-US" altLang="en-US" dirty="0"/>
              <a:t>Developing MPI program by domain decomposition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4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Collective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6079" y="1340233"/>
            <a:ext cx="10363826" cy="5140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One-To-All operations</a:t>
            </a:r>
          </a:p>
          <a:p>
            <a:pPr lvl="1"/>
            <a:r>
              <a:rPr lang="en-US" dirty="0"/>
              <a:t>One process contributes to the results. All processes receive the result.</a:t>
            </a:r>
          </a:p>
          <a:p>
            <a:pPr lvl="1"/>
            <a:r>
              <a:rPr lang="en-US" dirty="0" err="1"/>
              <a:t>MPI_Bcast</a:t>
            </a:r>
            <a:r>
              <a:rPr lang="en-US" dirty="0"/>
              <a:t>(), </a:t>
            </a:r>
            <a:r>
              <a:rPr lang="en-US" dirty="0" err="1"/>
              <a:t>MPI_Scatter</a:t>
            </a:r>
            <a:r>
              <a:rPr lang="en-US" dirty="0"/>
              <a:t>(), </a:t>
            </a:r>
            <a:r>
              <a:rPr lang="en-US" dirty="0" err="1"/>
              <a:t>MPI_Scatterv</a:t>
            </a:r>
            <a:r>
              <a:rPr lang="en-US" dirty="0"/>
              <a:t>()</a:t>
            </a:r>
          </a:p>
          <a:p>
            <a:r>
              <a:rPr lang="en-US" dirty="0"/>
              <a:t>All-To-One operations</a:t>
            </a:r>
          </a:p>
          <a:p>
            <a:pPr lvl="1"/>
            <a:r>
              <a:rPr lang="en-US" dirty="0"/>
              <a:t>All processes contribute to the result. One process receive the result.</a:t>
            </a:r>
          </a:p>
          <a:p>
            <a:pPr lvl="1"/>
            <a:r>
              <a:rPr lang="en-US" dirty="0" err="1"/>
              <a:t>MPI_Gather</a:t>
            </a:r>
            <a:r>
              <a:rPr lang="en-US" dirty="0"/>
              <a:t>(), </a:t>
            </a:r>
            <a:r>
              <a:rPr lang="en-US" dirty="0" err="1"/>
              <a:t>MPI_Gatherv</a:t>
            </a:r>
            <a:r>
              <a:rPr lang="en-US" dirty="0"/>
              <a:t>(), </a:t>
            </a:r>
            <a:r>
              <a:rPr lang="en-US" dirty="0" err="1"/>
              <a:t>MPI_Reduce</a:t>
            </a:r>
            <a:r>
              <a:rPr lang="en-US" dirty="0"/>
              <a:t>()</a:t>
            </a:r>
          </a:p>
          <a:p>
            <a:r>
              <a:rPr lang="en-US" dirty="0"/>
              <a:t>All-To-All operation</a:t>
            </a:r>
          </a:p>
          <a:p>
            <a:pPr lvl="1"/>
            <a:r>
              <a:rPr lang="en-US" dirty="0"/>
              <a:t>All processes contribute to the result. All processes receive the result.</a:t>
            </a:r>
          </a:p>
          <a:p>
            <a:pPr lvl="1"/>
            <a:r>
              <a:rPr lang="en-US" dirty="0" err="1"/>
              <a:t>MPI_Alltoall</a:t>
            </a:r>
            <a:r>
              <a:rPr lang="en-US" dirty="0"/>
              <a:t>(), </a:t>
            </a:r>
            <a:r>
              <a:rPr lang="en-US" dirty="0" err="1"/>
              <a:t>MPI_Alltoallv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MPI_Allgather</a:t>
            </a:r>
            <a:r>
              <a:rPr lang="en-US" dirty="0"/>
              <a:t>(), </a:t>
            </a:r>
            <a:r>
              <a:rPr lang="en-US" dirty="0" err="1"/>
              <a:t>MPI_Allgatherv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MPI_Allreduce</a:t>
            </a:r>
            <a:r>
              <a:rPr lang="en-US" dirty="0"/>
              <a:t>(), </a:t>
            </a:r>
            <a:r>
              <a:rPr lang="en-US" dirty="0" err="1"/>
              <a:t>MPI_Reduce_scatter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818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One-to-all operation example: </a:t>
            </a:r>
            <a:r>
              <a:rPr lang="en-US" dirty="0" err="1"/>
              <a:t>MPI_Bcast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814" y="1415332"/>
            <a:ext cx="10363826" cy="493577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/>
              <a:t>MPI_Bcast</a:t>
            </a:r>
            <a:r>
              <a:rPr lang="en-US" dirty="0"/>
              <a:t>(void *buffer,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datatype, </a:t>
            </a:r>
            <a:r>
              <a:rPr lang="en-US" dirty="0" err="1"/>
              <a:t>int</a:t>
            </a:r>
            <a:r>
              <a:rPr lang="en-US" dirty="0"/>
              <a:t> root,  </a:t>
            </a:r>
          </a:p>
          <a:p>
            <a:pPr marL="0" indent="0">
              <a:buNone/>
              <a:defRPr/>
            </a:pPr>
            <a:r>
              <a:rPr lang="en-US" dirty="0"/>
              <a:t>                       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 Broadcasts a message from the root to all other processes in the communicator</a:t>
            </a:r>
          </a:p>
          <a:p>
            <a:pPr lvl="1">
              <a:defRPr/>
            </a:pPr>
            <a:r>
              <a:rPr lang="en-US" dirty="0"/>
              <a:t>All members must use the same arguments</a:t>
            </a:r>
          </a:p>
          <a:p>
            <a:pPr lvl="1">
              <a:defRPr/>
            </a:pPr>
            <a:r>
              <a:rPr lang="en-US" dirty="0"/>
              <a:t>Before the operation, only the root’s buffer has the data</a:t>
            </a:r>
          </a:p>
          <a:p>
            <a:pPr lvl="1">
              <a:defRPr/>
            </a:pPr>
            <a:r>
              <a:rPr lang="en-US" dirty="0"/>
              <a:t>On return, the content of root’s buffer has been copied to all other processes. </a:t>
            </a:r>
          </a:p>
          <a:p>
            <a:pPr>
              <a:defRPr/>
            </a:pPr>
            <a:r>
              <a:rPr lang="en-US" dirty="0"/>
              <a:t>Example: broadcasts a message from rank 0 (in MPI_COMM_WORLD) to all other processes.</a:t>
            </a:r>
          </a:p>
          <a:p>
            <a:pPr marL="0" indent="0" algn="ctr">
              <a:buNone/>
              <a:defRPr/>
            </a:pPr>
            <a:r>
              <a:rPr lang="en-US" dirty="0" err="1"/>
              <a:t>MPI_Bcast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100, MPI_INT, 0, MPI_COMM_WORLD)</a:t>
            </a:r>
          </a:p>
        </p:txBody>
      </p:sp>
    </p:spTree>
    <p:extLst>
      <p:ext uri="{BB962C8B-B14F-4D97-AF65-F5344CB8AC3E}">
        <p14:creationId xmlns:p14="http://schemas.microsoft.com/office/powerpoint/2010/main" val="391313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All-to-one operation example: </a:t>
            </a:r>
            <a:r>
              <a:rPr lang="en-US" dirty="0" err="1"/>
              <a:t>MPI_Reduce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814" y="1415332"/>
            <a:ext cx="10363826" cy="493577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MPI_Reduce</a:t>
            </a:r>
            <a:r>
              <a:rPr lang="en-US" dirty="0"/>
              <a:t>( void *</a:t>
            </a:r>
            <a:r>
              <a:rPr lang="en-US" dirty="0" err="1"/>
              <a:t>sendbuf</a:t>
            </a:r>
            <a:r>
              <a:rPr lang="en-US" dirty="0"/>
              <a:t>, void *</a:t>
            </a:r>
            <a:r>
              <a:rPr lang="en-US" dirty="0" err="1"/>
              <a:t>recvbuf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datatype, </a:t>
            </a:r>
            <a:r>
              <a:rPr lang="en-US" dirty="0" err="1"/>
              <a:t>MPI_Op</a:t>
            </a:r>
            <a:r>
              <a:rPr lang="en-US" dirty="0"/>
              <a:t> op,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The routine is called by all group members using the same arguments for count, datatype, op, root and comm.</a:t>
            </a:r>
          </a:p>
          <a:p>
            <a:pPr lvl="1">
              <a:defRPr/>
            </a:pPr>
            <a:r>
              <a:rPr lang="en-US" dirty="0"/>
              <a:t> This routine combines values in “</a:t>
            </a:r>
            <a:r>
              <a:rPr lang="en-US" dirty="0" err="1"/>
              <a:t>sendbuf</a:t>
            </a:r>
            <a:r>
              <a:rPr lang="en-US" dirty="0"/>
              <a:t>” on all processes to a single value at the root using the specified operation “op”.</a:t>
            </a:r>
          </a:p>
          <a:p>
            <a:pPr lvl="1">
              <a:defRPr/>
            </a:pPr>
            <a:r>
              <a:rPr lang="en-US" dirty="0"/>
              <a:t>The combined value is put in “</a:t>
            </a:r>
            <a:r>
              <a:rPr lang="en-US" dirty="0" err="1"/>
              <a:t>recvbuf</a:t>
            </a:r>
            <a:r>
              <a:rPr lang="en-US" dirty="0"/>
              <a:t>” of the process with rank “root”.</a:t>
            </a:r>
          </a:p>
          <a:p>
            <a:pPr>
              <a:defRPr/>
            </a:pPr>
            <a:r>
              <a:rPr lang="en-US" dirty="0"/>
              <a:t>Example: Summing local pi (</a:t>
            </a:r>
            <a:r>
              <a:rPr lang="en-US" dirty="0" err="1"/>
              <a:t>mypi</a:t>
            </a:r>
            <a:r>
              <a:rPr lang="en-US" dirty="0"/>
              <a:t>) and put the results in  variable pi at rank 0  in MPI_COMM_WORLD (</a:t>
            </a:r>
            <a:r>
              <a:rPr lang="en-US" dirty="0" err="1"/>
              <a:t>my_pi.c</a:t>
            </a:r>
            <a:r>
              <a:rPr lang="en-US" dirty="0"/>
              <a:t>)</a:t>
            </a:r>
          </a:p>
          <a:p>
            <a:pPr marL="0" indent="0" algn="ctr">
              <a:buNone/>
              <a:defRPr/>
            </a:pPr>
            <a:r>
              <a:rPr lang="en-US" dirty="0" err="1"/>
              <a:t>MPI_Reduce</a:t>
            </a:r>
            <a:r>
              <a:rPr lang="en-US" dirty="0"/>
              <a:t>(&amp;</a:t>
            </a:r>
            <a:r>
              <a:rPr lang="en-US" dirty="0" err="1"/>
              <a:t>mypi</a:t>
            </a:r>
            <a:r>
              <a:rPr lang="en-US" dirty="0"/>
              <a:t>, &amp;pi, 1, MPI_DOUBLE, </a:t>
            </a:r>
            <a:r>
              <a:rPr lang="en-US" dirty="0">
                <a:solidFill>
                  <a:srgbClr val="FF0000"/>
                </a:solidFill>
              </a:rPr>
              <a:t>MPI_SUM</a:t>
            </a:r>
            <a:r>
              <a:rPr lang="en-US" dirty="0"/>
              <a:t>, 0,MPI_COMM_WORLD);</a:t>
            </a:r>
          </a:p>
          <a:p>
            <a:pPr marL="0" indent="0" algn="ctr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predefined reduction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58" y="1566408"/>
            <a:ext cx="6297457" cy="48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8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MPI_Reduce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2878" y="24052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1017" y="2405269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5520" y="2405269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878" y="330310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1017" y="3303103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5520" y="3303103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2878" y="420093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1017" y="4200936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5520" y="4200936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2878" y="50987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11017" y="5098769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5520" y="5098769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080" y="172551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sendbuf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7417" y="240526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6164" y="2401090"/>
            <a:ext cx="457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7743" y="2401090"/>
            <a:ext cx="457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94227" y="1721340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recvbuf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4104861" y="3764768"/>
            <a:ext cx="3098230" cy="28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4526" y="4431768"/>
            <a:ext cx="434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MPI_Reduce</a:t>
            </a:r>
            <a:r>
              <a:rPr lang="en-US" dirty="0"/>
              <a:t> (…</a:t>
            </a:r>
            <a:r>
              <a:rPr lang="zh-CN" altLang="en-US" dirty="0"/>
              <a:t>，</a:t>
            </a:r>
            <a:r>
              <a:rPr lang="en-US" altLang="zh-CN" dirty="0"/>
              <a:t>op=MPI_SUM, root=0, …)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46164" y="3385422"/>
            <a:ext cx="2688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r0=a0+a1+a2+a3</a:t>
            </a:r>
          </a:p>
          <a:p>
            <a:r>
              <a:rPr lang="en-US" sz="2400" dirty="0"/>
              <a:t>r1=b0+b1+b2+b3</a:t>
            </a:r>
          </a:p>
        </p:txBody>
      </p:sp>
    </p:spTree>
    <p:extLst>
      <p:ext uri="{BB962C8B-B14F-4D97-AF65-F5344CB8AC3E}">
        <p14:creationId xmlns:p14="http://schemas.microsoft.com/office/powerpoint/2010/main" val="258985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/>
              <a:t>All-to-all example: </a:t>
            </a:r>
            <a:r>
              <a:rPr lang="en-US" dirty="0" err="1"/>
              <a:t>MPI_Allgather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4809" y="1126428"/>
            <a:ext cx="10363826" cy="227624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MPI_Allgather</a:t>
            </a:r>
            <a:r>
              <a:rPr lang="en-US" dirty="0"/>
              <a:t>( void *</a:t>
            </a:r>
            <a:r>
              <a:rPr lang="en-US" dirty="0" err="1"/>
              <a:t>sendbuf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br>
              <a:rPr lang="en-US" dirty="0"/>
            </a:br>
            <a:r>
              <a:rPr lang="en-US" dirty="0" err="1"/>
              <a:t>sendtype</a:t>
            </a:r>
            <a:r>
              <a:rPr lang="en-US" dirty="0"/>
              <a:t>, void *</a:t>
            </a:r>
            <a:r>
              <a:rPr lang="en-US" dirty="0" err="1"/>
              <a:t>recvbuf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br>
              <a:rPr lang="en-US" dirty="0"/>
            </a:br>
            <a:r>
              <a:rPr lang="en-US" dirty="0" err="1"/>
              <a:t>recvtype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• Gather data from all tasks and distribute the combined data to all tasks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1233" y="404986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372" y="40697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3875" y="40697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9745" y="460228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884" y="4608915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388" y="4612228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1233" y="519787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371" y="5201192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3875" y="5201192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1234" y="575475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9373" y="5754752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3876" y="5754752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27435" y="3459758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sendbuf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89979" y="406813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8118" y="4088028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2621" y="4088028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89979" y="460036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1241" y="52096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76729" y="575475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2288" y="345952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recvbuf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887123" y="408061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1627" y="40839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410" y="408061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0914" y="408061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95417" y="408061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19920" y="408061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8118" y="4612678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62621" y="4612678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7123" y="46052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11627" y="460857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46410" y="46052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70914" y="46052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95417" y="46052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19920" y="460526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39379" y="520304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63882" y="5203041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88384" y="51956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12888" y="519893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47671" y="51956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72175" y="51956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996678" y="51956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521181" y="519562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24867" y="574717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49370" y="5747174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3872" y="573975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8376" y="5743070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33159" y="573975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57663" y="573975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982166" y="573975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506669" y="5739757"/>
            <a:ext cx="5245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740881" y="4988473"/>
            <a:ext cx="1977887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40881" y="4277627"/>
            <a:ext cx="192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MPI_Allgather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172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/>
              <a:t>Other MPI collective communication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4382" y="1321725"/>
            <a:ext cx="10363826" cy="715798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MPI_Scatter</a:t>
            </a:r>
            <a:r>
              <a:rPr lang="en-US" altLang="en-US" dirty="0"/>
              <a:t> and </a:t>
            </a:r>
            <a:r>
              <a:rPr lang="en-US" altLang="en-US" dirty="0" err="1"/>
              <a:t>MPI_Gather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085" y="292674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1711" y="2945803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7" y="347916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2085" y="407475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2086" y="463163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470" y="2945803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7743" y="2946639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0758" y="2946672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8207" y="292674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7833" y="2945803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6719" y="347916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68207" y="407475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208" y="463163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7833" y="3479160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7832" y="4074754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831" y="4608111"/>
            <a:ext cx="5130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93096" y="3709992"/>
            <a:ext cx="2763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1026" y="262393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MPI_Scatter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393096" y="4393096"/>
            <a:ext cx="276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63548" y="4834857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MPI_Gather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/>
              <a:t>Other MPI collective communication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4382" y="1321724"/>
            <a:ext cx="10363826" cy="198800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MPI_Alltoall</a:t>
            </a:r>
            <a:r>
              <a:rPr lang="en-US" dirty="0"/>
              <a:t>( void *</a:t>
            </a:r>
            <a:r>
              <a:rPr lang="en-US" dirty="0" err="1"/>
              <a:t>sendbuf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br>
              <a:rPr lang="en-US" dirty="0"/>
            </a:br>
            <a:r>
              <a:rPr lang="en-US" dirty="0" err="1"/>
              <a:t>sendtype</a:t>
            </a:r>
            <a:r>
              <a:rPr lang="en-US" dirty="0"/>
              <a:t>, void *</a:t>
            </a:r>
            <a:r>
              <a:rPr lang="en-US" dirty="0" err="1"/>
              <a:t>recvbuf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br>
              <a:rPr lang="en-US" dirty="0"/>
            </a:br>
            <a:r>
              <a:rPr lang="en-US" dirty="0" err="1"/>
              <a:t>recvtype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lvl="1"/>
            <a:r>
              <a:rPr lang="en-US" altLang="en-US" dirty="0"/>
              <a:t> Like </a:t>
            </a:r>
            <a:r>
              <a:rPr lang="en-US" altLang="en-US" dirty="0" err="1"/>
              <a:t>MPI_Allgather</a:t>
            </a:r>
            <a:r>
              <a:rPr lang="en-US" altLang="en-US" dirty="0"/>
              <a:t>, but each process sends distinct data to each of the receivers.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1050" y="41691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0676" y="4188195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9562" y="472155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1050" y="531714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1051" y="58740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12165" y="4188194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03654" y="4188193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85204" y="418819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20676" y="4721551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2165" y="4721550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3654" y="4721549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85204" y="4721548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20676" y="5317145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2165" y="5317144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3654" y="5317143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5204" y="531714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20676" y="5895923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2165" y="589592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03654" y="5895921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85204" y="5895920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9241" y="414723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58867" y="4166294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87753" y="469965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99241" y="529524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99242" y="585212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50356" y="4166293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41845" y="416629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23395" y="4166291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58867" y="4699650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50356" y="4699649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41845" y="4699648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23395" y="4699647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58867" y="5295244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50356" y="5295243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41845" y="529524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23395" y="5295241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58867" y="5874022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50356" y="5874021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41845" y="5874020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823395" y="5874019"/>
            <a:ext cx="5914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919869" y="5161312"/>
            <a:ext cx="2117035" cy="27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92930" y="460889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MPI_Alltoall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25270" y="3667971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sendbuf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8573400" y="358751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recvbuf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6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MPI_Wtime</a:t>
            </a:r>
            <a:r>
              <a:rPr lang="en-US" dirty="0"/>
              <a:t>(void)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363826" cy="465982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err="1"/>
              <a:t>MPI_Wtime</a:t>
            </a:r>
            <a:r>
              <a:rPr lang="en-US" dirty="0"/>
              <a:t> is not a collective routine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It returns an elapsed time in seconds on the calling processor.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Clocks on different node may not synchronize.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Commonly used to time MPI programs. </a:t>
            </a:r>
          </a:p>
        </p:txBody>
      </p:sp>
    </p:spTree>
    <p:extLst>
      <p:ext uri="{BB962C8B-B14F-4D97-AF65-F5344CB8AC3E}">
        <p14:creationId xmlns:p14="http://schemas.microsoft.com/office/powerpoint/2010/main" val="211051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library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49003"/>
            <a:ext cx="10363826" cy="4694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MPI library supports many ways to perform communications</a:t>
            </a:r>
          </a:p>
          <a:p>
            <a:pPr lvl="1"/>
            <a:r>
              <a:rPr lang="en-US" dirty="0"/>
              <a:t> Different modes of point-to-point communication</a:t>
            </a:r>
          </a:p>
          <a:p>
            <a:pPr lvl="1"/>
            <a:r>
              <a:rPr lang="en-US" dirty="0"/>
              <a:t> One-sided and cooperative point-to-point communication</a:t>
            </a:r>
          </a:p>
          <a:p>
            <a:pPr lvl="1"/>
            <a:r>
              <a:rPr lang="en-US" dirty="0"/>
              <a:t> Collective communication</a:t>
            </a:r>
          </a:p>
          <a:p>
            <a:r>
              <a:rPr lang="en-US" dirty="0"/>
              <a:t>MPI-3 specifies non-blocking collectives</a:t>
            </a:r>
          </a:p>
          <a:p>
            <a:pPr lvl="1"/>
            <a:r>
              <a:rPr lang="en-US" dirty="0"/>
              <a:t>Separating the starting and the ending of a collective operation</a:t>
            </a:r>
          </a:p>
          <a:p>
            <a:r>
              <a:rPr lang="en-US" dirty="0"/>
              <a:t>MPI-3 specifies neighborhood collectives</a:t>
            </a:r>
          </a:p>
          <a:p>
            <a:pPr lvl="1"/>
            <a:r>
              <a:rPr lang="en-US" dirty="0"/>
              <a:t>Allowing traditional point-to-point patterns (e.g. the stencil pattern or 2D nearest neighbor pattern) to be specified as neighborhood collectives. </a:t>
            </a:r>
          </a:p>
        </p:txBody>
      </p:sp>
    </p:spTree>
    <p:extLst>
      <p:ext uri="{BB962C8B-B14F-4D97-AF65-F5344CB8AC3E}">
        <p14:creationId xmlns:p14="http://schemas.microsoft.com/office/powerpoint/2010/main" val="39478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84574" y="1415332"/>
            <a:ext cx="5433066" cy="4835566"/>
          </a:xfrm>
        </p:spPr>
        <p:txBody>
          <a:bodyPr>
            <a:normAutofit/>
          </a:bodyPr>
          <a:lstStyle/>
          <a:p>
            <a:r>
              <a:rPr lang="en-US" altLang="en-US" dirty="0"/>
              <a:t>Non-blocking communication</a:t>
            </a:r>
          </a:p>
          <a:p>
            <a:pPr lvl="1"/>
            <a:r>
              <a:rPr lang="en-US" altLang="en-US" dirty="0"/>
              <a:t>Separates the initialization and completion of a communication (send/receive)</a:t>
            </a:r>
          </a:p>
          <a:p>
            <a:pPr lvl="1"/>
            <a:r>
              <a:rPr lang="en-US" altLang="en-US" dirty="0"/>
              <a:t>May reduce latency by posting the receive call early</a:t>
            </a:r>
          </a:p>
          <a:p>
            <a:pPr lvl="1"/>
            <a:r>
              <a:rPr lang="en-US" altLang="en-US" dirty="0"/>
              <a:t>Promotes communication and computation overlaps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41157" y="1221133"/>
            <a:ext cx="3823483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P0                      P1</a:t>
            </a:r>
          </a:p>
          <a:p>
            <a:pPr eaLnBrk="1" hangingPunct="1"/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 err="1"/>
              <a:t>MPI_Send</a:t>
            </a:r>
            <a:r>
              <a:rPr lang="en-US" altLang="en-US" dirty="0"/>
              <a:t>         </a:t>
            </a:r>
            <a:r>
              <a:rPr lang="en-US" altLang="en-US" dirty="0" err="1"/>
              <a:t>MPI_Recv</a:t>
            </a:r>
            <a:endParaRPr lang="en-US" altLang="en-US" dirty="0"/>
          </a:p>
          <a:p>
            <a:pPr eaLnBrk="1" hangingPunct="1"/>
            <a:r>
              <a:rPr lang="en-US" altLang="en-US" dirty="0"/>
              <a:t>Compute …       Compute ….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comm</a:t>
            </a:r>
            <a:r>
              <a:rPr lang="en-US" altLang="en-US" dirty="0"/>
              <a:t>/comp overlaps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0261" y="3969333"/>
            <a:ext cx="4834978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P0                            P1</a:t>
            </a:r>
          </a:p>
          <a:p>
            <a:pPr eaLnBrk="1" hangingPunct="1"/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 err="1"/>
              <a:t>MPI_Send_start</a:t>
            </a:r>
            <a:r>
              <a:rPr lang="en-US" altLang="en-US" dirty="0"/>
              <a:t>       </a:t>
            </a:r>
            <a:r>
              <a:rPr lang="en-US" altLang="en-US" dirty="0" err="1"/>
              <a:t>MPI_Recv_start</a:t>
            </a:r>
            <a:endParaRPr lang="en-US" altLang="en-US" dirty="0"/>
          </a:p>
          <a:p>
            <a:pPr eaLnBrk="1" hangingPunct="1"/>
            <a:r>
              <a:rPr lang="en-US" altLang="en-US" dirty="0"/>
              <a:t>Compute …              Compute ….</a:t>
            </a:r>
          </a:p>
          <a:p>
            <a:pPr eaLnBrk="1" hangingPunct="1"/>
            <a:r>
              <a:rPr lang="en-US" altLang="en-US" dirty="0" err="1"/>
              <a:t>MPI_Send_wait</a:t>
            </a:r>
            <a:r>
              <a:rPr lang="en-US" altLang="en-US" dirty="0"/>
              <a:t>       </a:t>
            </a:r>
            <a:r>
              <a:rPr lang="en-US" altLang="en-US" dirty="0" err="1"/>
              <a:t>MPI_Recv_wait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communication/computation overlaps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021496" y="3647661"/>
            <a:ext cx="337930" cy="321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08383"/>
            <a:ext cx="10364451" cy="1122819"/>
          </a:xfrm>
        </p:spPr>
        <p:txBody>
          <a:bodyPr/>
          <a:lstStyle/>
          <a:p>
            <a:r>
              <a:rPr lang="en-US" dirty="0"/>
              <a:t>Developing MPI Programs by Domain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3608"/>
            <a:ext cx="10363826" cy="248189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 parallelization method especially useful for developing MPI programs.</a:t>
            </a:r>
          </a:p>
          <a:p>
            <a:pPr lvl="1"/>
            <a:r>
              <a:rPr lang="en-US" altLang="en-US" dirty="0"/>
              <a:t> Partition the domain into portions and assign different domain portions to different processes. </a:t>
            </a:r>
          </a:p>
          <a:p>
            <a:pPr lvl="1"/>
            <a:r>
              <a:rPr lang="en-US" altLang="en-US" dirty="0"/>
              <a:t>Add necessary communication when needed.</a:t>
            </a:r>
          </a:p>
          <a:p>
            <a:r>
              <a:rPr lang="en-US" altLang="en-US" dirty="0"/>
              <a:t>Example: Consider domain decomposition of 1D-domain of size 100 among 4 processes.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70" y="4713316"/>
            <a:ext cx="565265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8618" y="5193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6102" y="5193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96341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domain decomposition of 1D-domain of size 100 among 4 processes.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138844"/>
            <a:ext cx="10363826" cy="1354974"/>
          </a:xfrm>
        </p:spPr>
        <p:txBody>
          <a:bodyPr>
            <a:normAutofit/>
          </a:bodyPr>
          <a:lstStyle/>
          <a:p>
            <a:r>
              <a:rPr lang="en-US" dirty="0"/>
              <a:t>In general, the domain can be partitioned in three different ways, block, cyclic, and block-cyclic.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5627" y="2859578"/>
            <a:ext cx="2044932" cy="3657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0559" y="2859578"/>
            <a:ext cx="2044932" cy="3657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5491" y="2859578"/>
            <a:ext cx="2044932" cy="36576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0423" y="2859578"/>
            <a:ext cx="2044932" cy="3657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843" y="2859578"/>
            <a:ext cx="71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627" y="3406432"/>
            <a:ext cx="831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  P0            24  </a:t>
            </a:r>
            <a:r>
              <a:rPr lang="en-US" dirty="0"/>
              <a:t>25        P1           49  </a:t>
            </a:r>
            <a:r>
              <a:rPr lang="en-US" dirty="0">
                <a:solidFill>
                  <a:srgbClr val="00B050"/>
                </a:solidFill>
              </a:rPr>
              <a:t>50        P2         74  </a:t>
            </a:r>
            <a:r>
              <a:rPr lang="en-US" dirty="0">
                <a:solidFill>
                  <a:schemeClr val="accent6"/>
                </a:solidFill>
              </a:rPr>
              <a:t>75         P3          99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43" y="430382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Cyclic: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5627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0196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4765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9334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3903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08472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83041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10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2179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06748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1317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5886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0455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05024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9593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54162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28731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03300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77869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2438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7007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01576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76145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50714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5283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99852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74421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8990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23559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98128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72697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47266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21835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96404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70973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545542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720111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894680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69249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243818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418387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592956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767525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42094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116663" y="4319046"/>
            <a:ext cx="174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91232" y="4319046"/>
            <a:ext cx="1745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465801" y="4319046"/>
            <a:ext cx="174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640370" y="4319046"/>
            <a:ext cx="174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7843" y="53783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Block-cyclic: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35626" y="5419897"/>
            <a:ext cx="523707" cy="327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59334" y="5419897"/>
            <a:ext cx="523707" cy="327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83040" y="5421682"/>
            <a:ext cx="523707" cy="327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06747" y="5419897"/>
            <a:ext cx="523707" cy="327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13811" y="5419897"/>
            <a:ext cx="523707" cy="327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37519" y="5419897"/>
            <a:ext cx="523707" cy="327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61225" y="5421682"/>
            <a:ext cx="523707" cy="327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84932" y="5419897"/>
            <a:ext cx="523707" cy="327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558743" y="5419897"/>
            <a:ext cx="523707" cy="327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82451" y="5419897"/>
            <a:ext cx="523707" cy="327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606157" y="5421682"/>
            <a:ext cx="523707" cy="327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129864" y="5419897"/>
            <a:ext cx="523707" cy="327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53570" y="5418112"/>
            <a:ext cx="523707" cy="327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177278" y="5418112"/>
            <a:ext cx="523707" cy="327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700984" y="5419897"/>
            <a:ext cx="523707" cy="327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224691" y="5418112"/>
            <a:ext cx="523707" cy="327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8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multi-dimensional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4393" y="5448691"/>
            <a:ext cx="10363826" cy="11277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With multiple dimensions, one can choose which dimension(s) to partition.</a:t>
            </a:r>
          </a:p>
          <a:p>
            <a:pPr lvl="1"/>
            <a:r>
              <a:rPr lang="en-US" dirty="0"/>
              <a:t> What is the best way to partition? Simplify and minimize the communication!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520" y="1493911"/>
            <a:ext cx="1072342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9862" y="1493911"/>
            <a:ext cx="107234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2204" y="1493911"/>
            <a:ext cx="107234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4546" y="1493911"/>
            <a:ext cx="107234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P3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520" y="2417241"/>
            <a:ext cx="107234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9862" y="2417241"/>
            <a:ext cx="1072342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2204" y="2417241"/>
            <a:ext cx="1072342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P6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4546" y="2417241"/>
            <a:ext cx="10723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P7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7520" y="3340571"/>
            <a:ext cx="107234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P8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9862" y="3340571"/>
            <a:ext cx="1072342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2204" y="3340571"/>
            <a:ext cx="1072342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4546" y="3340571"/>
            <a:ext cx="10723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P11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520" y="4263901"/>
            <a:ext cx="1072342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P12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9862" y="4263901"/>
            <a:ext cx="1072342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P13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2204" y="4263901"/>
            <a:ext cx="1072342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P14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4546" y="4263901"/>
            <a:ext cx="107234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P15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3193" y="1533096"/>
            <a:ext cx="1072342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P0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75535" y="1533096"/>
            <a:ext cx="107234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47877" y="1533096"/>
            <a:ext cx="107234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20219" y="1533096"/>
            <a:ext cx="107234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P3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03193" y="2456426"/>
            <a:ext cx="1072342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75535" y="2456426"/>
            <a:ext cx="107234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47877" y="2456426"/>
            <a:ext cx="107234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20219" y="2456426"/>
            <a:ext cx="107234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3193" y="3379756"/>
            <a:ext cx="1072342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75535" y="3379756"/>
            <a:ext cx="107234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47877" y="3379756"/>
            <a:ext cx="107234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20219" y="3379756"/>
            <a:ext cx="107234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3193" y="4303086"/>
            <a:ext cx="1072342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75535" y="4303086"/>
            <a:ext cx="107234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47877" y="4303086"/>
            <a:ext cx="107234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520219" y="4303086"/>
            <a:ext cx="107234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0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 example: What is the partition scheme used in </a:t>
            </a:r>
            <a:r>
              <a:rPr lang="en-US" dirty="0" err="1"/>
              <a:t>pi_mpi.c</a:t>
            </a:r>
            <a:r>
              <a:rPr lang="en-US" dirty="0"/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5636" y="2743200"/>
            <a:ext cx="2514600" cy="1981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h   = 1.0 / (double) n;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sum = 0.0;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for (i = 1; i &lt;= n; i++) {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  x = h * ((double)i - 0.5);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  sum += 4.0 / (1.0 + x*x);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}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mypi = h * sum;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6000" y="1219200"/>
          <a:ext cx="4343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596900" progId="Equation.3">
                  <p:embed/>
                </p:oleObj>
              </mc:Choice>
              <mc:Fallback>
                <p:oleObj name="Equation" r:id="rId2" imgW="2286000" imgH="5969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3434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64279" y="2484783"/>
            <a:ext cx="6920285" cy="3992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kern="0" dirty="0">
                <a:latin typeface="+mn-lt"/>
              </a:rPr>
              <a:t> </a:t>
            </a:r>
          </a:p>
          <a:p>
            <a:r>
              <a:rPr lang="en-US" altLang="en-US" sz="6000" dirty="0" err="1">
                <a:latin typeface="Bodoni MT" panose="02070603080606020203" pitchFamily="18" charset="0"/>
              </a:rPr>
              <a:t>MPI_Comm_size</a:t>
            </a:r>
            <a:r>
              <a:rPr lang="en-US" altLang="en-US" sz="6000" dirty="0">
                <a:latin typeface="Bodoni MT" panose="02070603080606020203" pitchFamily="18" charset="0"/>
              </a:rPr>
              <a:t>(MPI_COMM_WORLD, &amp;</a:t>
            </a:r>
            <a:r>
              <a:rPr lang="en-US" altLang="en-US" sz="6000" dirty="0" err="1">
                <a:latin typeface="Bodoni MT" panose="02070603080606020203" pitchFamily="18" charset="0"/>
              </a:rPr>
              <a:t>numprocs</a:t>
            </a:r>
            <a:r>
              <a:rPr lang="en-US" altLang="en-US" sz="6000" dirty="0">
                <a:latin typeface="Bodoni MT" panose="02070603080606020203" pitchFamily="18" charset="0"/>
              </a:rPr>
              <a:t>);</a:t>
            </a:r>
          </a:p>
          <a:p>
            <a:r>
              <a:rPr lang="en-US" altLang="en-US" sz="6000" dirty="0" err="1">
                <a:latin typeface="Bodoni MT" panose="02070603080606020203" pitchFamily="18" charset="0"/>
              </a:rPr>
              <a:t>MPI_Comm_rank</a:t>
            </a:r>
            <a:r>
              <a:rPr lang="en-US" altLang="en-US" sz="6000" dirty="0">
                <a:latin typeface="Bodoni MT" panose="02070603080606020203" pitchFamily="18" charset="0"/>
              </a:rPr>
              <a:t>(MPI_COMM_WORLD, &amp;</a:t>
            </a:r>
            <a:r>
              <a:rPr lang="en-US" altLang="en-US" sz="6000" dirty="0" err="1">
                <a:latin typeface="Bodoni MT" panose="02070603080606020203" pitchFamily="18" charset="0"/>
              </a:rPr>
              <a:t>myid</a:t>
            </a:r>
            <a:r>
              <a:rPr lang="en-US" altLang="en-US" sz="6000" dirty="0">
                <a:latin typeface="Bodoni MT" panose="02070603080606020203" pitchFamily="18" charset="0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endParaRPr lang="pt-BR" sz="5600" kern="0" dirty="0">
              <a:latin typeface="Bodoni MT" panose="02070603080606020203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h   = 1.0 / (double) n;  sum = 0.0;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</a:t>
            </a:r>
            <a:r>
              <a:rPr lang="pt-BR" sz="5600" kern="0" dirty="0">
                <a:solidFill>
                  <a:srgbClr val="FF0000"/>
                </a:solidFill>
                <a:latin typeface="Bodoni MT" panose="02070603080606020203" pitchFamily="18" charset="0"/>
              </a:rPr>
              <a:t>for (i = myid + 1; i &lt;= n; i += numprocs)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solidFill>
                  <a:srgbClr val="FF0000"/>
                </a:solidFill>
                <a:latin typeface="Bodoni MT" panose="02070603080606020203" pitchFamily="18" charset="0"/>
              </a:rPr>
              <a:t>    x = h * ((double)i - 0.5);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solidFill>
                  <a:srgbClr val="FF0000"/>
                </a:solidFill>
                <a:latin typeface="Bodoni MT" panose="02070603080606020203" pitchFamily="18" charset="0"/>
              </a:rPr>
              <a:t>    sum += 4.0 / (1.0 + x*x);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solidFill>
                  <a:srgbClr val="FF0000"/>
                </a:solidFill>
                <a:latin typeface="Bodoni MT" panose="02070603080606020203" pitchFamily="18" charset="0"/>
              </a:rPr>
              <a:t>  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mypi = h * sum;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endParaRPr lang="pt-BR" sz="5600" kern="0" dirty="0">
              <a:latin typeface="Bodoni MT" panose="02070603080606020203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if (myid == 0)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for (i=1; i&lt;numprocs; i++)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    MPI_Recv(&amp;tmp, 1, MPI_DOUBLE, i, 0,  MPI_COMM_WORLD, &amp;status);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    mypi += tmp;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} else MPI_Send(&amp;mypi, 1, MPI_DOUBLE, 0, 0, MPI_COMM_WORLD);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/* see pi_mpi.c */</a:t>
            </a:r>
            <a:endParaRPr lang="en-US" sz="5600" kern="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5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 in </a:t>
            </a:r>
            <a:r>
              <a:rPr lang="en-US" dirty="0" err="1"/>
              <a:t>pi_mpi.c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6466"/>
            <a:ext cx="10521222" cy="496589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 It uses cyclic partitioning.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Can we change it to block partitioning?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 The partitioning can be computed using </a:t>
            </a:r>
            <a:r>
              <a:rPr lang="en-US" altLang="en-US" i="1" dirty="0" err="1"/>
              <a:t>numprocs</a:t>
            </a:r>
            <a:r>
              <a:rPr lang="en-US" altLang="en-US" dirty="0"/>
              <a:t> and </a:t>
            </a:r>
            <a:r>
              <a:rPr lang="en-US" altLang="en-US" i="1" dirty="0" err="1"/>
              <a:t>myid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 err="1"/>
              <a:t>pi_mpi.c</a:t>
            </a:r>
            <a:r>
              <a:rPr lang="en-US" altLang="en-US" dirty="0"/>
              <a:t> is unusual in that the computation for each domain does not require data from another domain. This is called embarrassingly parallel.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 most applications, the computation for each domain requires data from another domain, resulting in communication!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 The communication requirement is what decides whether a partitioning is a good partitioning. </a:t>
            </a:r>
          </a:p>
          <a:p>
            <a:pPr>
              <a:lnSpc>
                <a:spcPct val="110000"/>
              </a:lnSpc>
              <a:buNone/>
            </a:pPr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072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tasks in developing MPI program (from a sequential code) with domain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Break up the domain into portions. Assign each portion to a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Provide a “map” of all domains to each process (each process knows who “owns” which data).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Orchestra the computation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 the communication and synchronization calls when necessary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Modify the code (e.g. mapping local index to global index) to find the domain portion for each process, and only compute the domain portion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6263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 example: matrix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397434"/>
            <a:ext cx="10363826" cy="2086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C[N][K]                         A[N][M]                            B[M][K]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][j] = A[</a:t>
            </a:r>
            <a:r>
              <a:rPr lang="en-US" dirty="0" err="1"/>
              <a:t>i</a:t>
            </a:r>
            <a:r>
              <a:rPr lang="en-US" dirty="0"/>
              <a:t>][0]*B[0][j] + A[</a:t>
            </a:r>
            <a:r>
              <a:rPr lang="en-US" dirty="0" err="1"/>
              <a:t>i</a:t>
            </a:r>
            <a:r>
              <a:rPr lang="en-US" dirty="0"/>
              <a:t>][1]*B[1][j] + …… + A[</a:t>
            </a:r>
            <a:r>
              <a:rPr lang="en-US" dirty="0" err="1"/>
              <a:t>i</a:t>
            </a:r>
            <a:r>
              <a:rPr lang="en-US" dirty="0"/>
              <a:t>][M-1]*B[M-1][j]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9789" y="1895302"/>
            <a:ext cx="2294313" cy="212805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9831" y="1895302"/>
            <a:ext cx="2294313" cy="212805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6006" y="1895302"/>
            <a:ext cx="2294313" cy="212805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138" y="3266902"/>
            <a:ext cx="257695" cy="274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49831" y="3266902"/>
            <a:ext cx="2294313" cy="274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29651" y="1895302"/>
            <a:ext cx="246612" cy="21280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breakup domains and assign to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397434"/>
            <a:ext cx="10363826" cy="2086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C[N][K]                         A[N][M]                            B[M][K]</a:t>
            </a:r>
          </a:p>
          <a:p>
            <a:pPr marL="0" indent="0">
              <a:buNone/>
            </a:pPr>
            <a:r>
              <a:rPr lang="en-US" dirty="0"/>
              <a:t>Distribute rows in the C matrix. Each process will compute a number of rows of the C matrix. How to partition A and B?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831" y="1895302"/>
            <a:ext cx="2294313" cy="212805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6006" y="1895302"/>
            <a:ext cx="2294313" cy="212805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29651" y="1895302"/>
            <a:ext cx="246612" cy="21280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9787" y="1887471"/>
            <a:ext cx="229431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787" y="2389066"/>
            <a:ext cx="229431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787" y="2920117"/>
            <a:ext cx="229431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787" y="3426231"/>
            <a:ext cx="2294313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49831" y="3266902"/>
            <a:ext cx="2294313" cy="274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79" y="219143"/>
            <a:ext cx="10364451" cy="1122819"/>
          </a:xfrm>
        </p:spPr>
        <p:txBody>
          <a:bodyPr/>
          <a:lstStyle/>
          <a:p>
            <a:r>
              <a:rPr lang="en-US" dirty="0"/>
              <a:t>Steps 1 breakup domains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397434"/>
            <a:ext cx="10363826" cy="20864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C[N][K]                         A[N][M]                            B[M][K]</a:t>
            </a:r>
          </a:p>
          <a:p>
            <a:pPr marL="0" indent="0">
              <a:buNone/>
            </a:pPr>
            <a:r>
              <a:rPr lang="en-US" dirty="0"/>
              <a:t>Distribute rows in the C and A matrices. How to partition B? Each process need the whole B array to complete the computation. Any partition would work, but different partitions will have different communication requirement – Block distribution of columns will make communication relatively simple.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787" y="1887471"/>
            <a:ext cx="229431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787" y="2389066"/>
            <a:ext cx="229431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787" y="2920117"/>
            <a:ext cx="229431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787" y="3426231"/>
            <a:ext cx="2294313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7896" y="1949576"/>
            <a:ext cx="229431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7896" y="2451171"/>
            <a:ext cx="229431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7896" y="2982222"/>
            <a:ext cx="229431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7896" y="3488336"/>
            <a:ext cx="2294313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6006" y="1895302"/>
            <a:ext cx="56803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9887" y="1887898"/>
            <a:ext cx="568038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2984" y="1880494"/>
            <a:ext cx="568038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1143" y="1880494"/>
            <a:ext cx="568038" cy="212365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6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79" y="219143"/>
            <a:ext cx="10364451" cy="1122819"/>
          </a:xfrm>
        </p:spPr>
        <p:txBody>
          <a:bodyPr/>
          <a:lstStyle/>
          <a:p>
            <a:r>
              <a:rPr lang="en-US" dirty="0"/>
              <a:t>Steps 3 Orchestra the computation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557847"/>
            <a:ext cx="10363826" cy="29260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for (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=0;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&lt;</a:t>
            </a:r>
            <a:r>
              <a:rPr lang="en-US" altLang="en-US" dirty="0" err="1">
                <a:latin typeface="Arial Unicode MS"/>
              </a:rPr>
              <a:t>nprocs</a:t>
            </a:r>
            <a:r>
              <a:rPr lang="en-US" altLang="en-US" dirty="0">
                <a:latin typeface="Arial Unicode MS"/>
              </a:rPr>
              <a:t>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++)  { </a:t>
            </a:r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    Process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sends its B array to all other processes</a:t>
            </a:r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    All other nodes receive the B block </a:t>
            </a:r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    Call mm(</a:t>
            </a:r>
            <a:r>
              <a:rPr lang="en-US" altLang="en-US" dirty="0" err="1">
                <a:latin typeface="Arial Unicode MS"/>
              </a:rPr>
              <a:t>localN</a:t>
            </a:r>
            <a:r>
              <a:rPr lang="en-US" altLang="en-US" dirty="0">
                <a:latin typeface="Arial Unicode MS"/>
              </a:rPr>
              <a:t>, M, </a:t>
            </a:r>
            <a:r>
              <a:rPr lang="en-US" altLang="en-US" dirty="0" err="1">
                <a:latin typeface="Arial Unicode MS"/>
              </a:rPr>
              <a:t>LocalK</a:t>
            </a:r>
            <a:r>
              <a:rPr lang="en-US" altLang="en-US" dirty="0">
                <a:latin typeface="Arial Unicode MS"/>
              </a:rPr>
              <a:t>, a, </a:t>
            </a:r>
            <a:r>
              <a:rPr lang="en-US" altLang="en-US" dirty="0" err="1">
                <a:latin typeface="Arial Unicode MS"/>
              </a:rPr>
              <a:t>receivedB</a:t>
            </a:r>
            <a:r>
              <a:rPr lang="en-US" altLang="en-US" dirty="0">
                <a:latin typeface="Arial Unicode MS"/>
              </a:rPr>
              <a:t>, </a:t>
            </a:r>
            <a:r>
              <a:rPr lang="en-US" altLang="en-US" dirty="0" err="1">
                <a:latin typeface="Arial Unicode MS"/>
              </a:rPr>
              <a:t>workC</a:t>
            </a:r>
            <a:r>
              <a:rPr lang="en-US" altLang="en-US" dirty="0">
                <a:latin typeface="Arial Unicode MS"/>
              </a:rPr>
              <a:t>) </a:t>
            </a:r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    Copy </a:t>
            </a:r>
            <a:r>
              <a:rPr lang="en-US" altLang="en-US" dirty="0" err="1">
                <a:latin typeface="Arial Unicode MS"/>
              </a:rPr>
              <a:t>workC</a:t>
            </a:r>
            <a:r>
              <a:rPr lang="en-US" altLang="en-US" dirty="0">
                <a:latin typeface="Arial Unicode MS"/>
              </a:rPr>
              <a:t> to C </a:t>
            </a:r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} </a:t>
            </a:r>
            <a:r>
              <a:rPr lang="en-US" altLang="en-US" sz="800" dirty="0"/>
              <a:t> 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6536" y="1277245"/>
            <a:ext cx="229431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6536" y="1778840"/>
            <a:ext cx="229431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6536" y="2309891"/>
            <a:ext cx="229431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6536" y="2816005"/>
            <a:ext cx="2294313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645" y="1339350"/>
            <a:ext cx="229431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645" y="1840945"/>
            <a:ext cx="229431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4645" y="2371996"/>
            <a:ext cx="229431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4645" y="2878110"/>
            <a:ext cx="2294313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755" y="1285076"/>
            <a:ext cx="56803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636" y="1277672"/>
            <a:ext cx="568038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9733" y="1270268"/>
            <a:ext cx="568038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7892" y="1270268"/>
            <a:ext cx="568038" cy="212365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nprocs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{ Node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sends its B array to all other nodes All other nodes receive the block Call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mm_sse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M,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Copy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C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6536" y="1277672"/>
            <a:ext cx="568038" cy="21236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Non-blocking send/</a:t>
            </a:r>
            <a:r>
              <a:rPr lang="en-US" altLang="en-US" dirty="0" err="1"/>
              <a:t>recv</a:t>
            </a:r>
            <a:r>
              <a:rPr lang="en-US" altLang="en-US" dirty="0"/>
              <a:t>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6466"/>
            <a:ext cx="10521222" cy="49658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Non-blocking communication routines provide  a mechanism for overlapping communication with computation.</a:t>
            </a:r>
          </a:p>
          <a:p>
            <a:r>
              <a:rPr lang="en-US" dirty="0"/>
              <a:t>A non-blocking communication operation requires a minimum of two function calls: a call to start the operation and a call to complete the operation.</a:t>
            </a:r>
          </a:p>
          <a:p>
            <a:pPr lvl="1"/>
            <a:r>
              <a:rPr lang="en-US" dirty="0" err="1"/>
              <a:t>MPI_Isend</a:t>
            </a:r>
            <a:r>
              <a:rPr lang="en-US" dirty="0"/>
              <a:t> and </a:t>
            </a:r>
            <a:r>
              <a:rPr lang="en-US" dirty="0" err="1"/>
              <a:t>MPI_Irecv</a:t>
            </a:r>
            <a:r>
              <a:rPr lang="en-US" dirty="0"/>
              <a:t> to start the send and receive operation</a:t>
            </a:r>
          </a:p>
          <a:p>
            <a:pPr lvl="1"/>
            <a:r>
              <a:rPr lang="en-US" dirty="0" err="1"/>
              <a:t>MPI_Wait</a:t>
            </a:r>
            <a:r>
              <a:rPr lang="en-US" dirty="0"/>
              <a:t> to complete the operation</a:t>
            </a:r>
          </a:p>
          <a:p>
            <a:r>
              <a:rPr lang="en-US" altLang="en-US" dirty="0" err="1"/>
              <a:t>MPI_Isend</a:t>
            </a:r>
            <a:r>
              <a:rPr lang="en-US" altLang="en-US" dirty="0"/>
              <a:t> and </a:t>
            </a:r>
            <a:r>
              <a:rPr lang="en-US" altLang="en-US" dirty="0" err="1"/>
              <a:t>MPI_Irecv</a:t>
            </a:r>
            <a:r>
              <a:rPr lang="en-US" altLang="en-US" dirty="0"/>
              <a:t> return immediately with a “request handle” that can be tested and waited on.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  <a:buNone/>
            </a:pPr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674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" y="1541723"/>
            <a:ext cx="77724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8611" y="2335876"/>
            <a:ext cx="2851265" cy="26850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5193" y="3042457"/>
            <a:ext cx="207818" cy="2660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7375" y="3042457"/>
            <a:ext cx="207818" cy="26600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43011" y="3025831"/>
            <a:ext cx="207818" cy="26600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5193" y="3300151"/>
            <a:ext cx="207818" cy="26600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5193" y="2768137"/>
            <a:ext cx="207818" cy="26600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28611" y="5020887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28611" y="2231967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20545" y="2335876"/>
            <a:ext cx="108066" cy="2685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75719" y="2340029"/>
            <a:ext cx="108066" cy="2685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Partition the domain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1840" y="4124971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1840" y="1957647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3774" y="2061557"/>
            <a:ext cx="108066" cy="2059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68948" y="2065709"/>
            <a:ext cx="108066" cy="20552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1840" y="2065709"/>
            <a:ext cx="28471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840" y="2551338"/>
            <a:ext cx="284710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840" y="3074558"/>
            <a:ext cx="2847108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1840" y="3597778"/>
            <a:ext cx="2847108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314181" y="4319847"/>
            <a:ext cx="19812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314181" y="1957647"/>
            <a:ext cx="1981200" cy="19812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blackWhite">
          <a:xfrm>
            <a:off x="6542781" y="2414847"/>
            <a:ext cx="1462087" cy="365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6542781" y="3253047"/>
            <a:ext cx="1462087" cy="365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314181" y="1957647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grid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314181" y="2795847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temp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7228581" y="39388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9353744" y="4319847"/>
            <a:ext cx="1981200" cy="990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/>
              <a:t>p2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9353744" y="1957647"/>
            <a:ext cx="1981200" cy="19812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blackWhite">
          <a:xfrm>
            <a:off x="9658544" y="2414847"/>
            <a:ext cx="1462087" cy="3651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p2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blackWhite">
          <a:xfrm>
            <a:off x="9658544" y="3329247"/>
            <a:ext cx="1462087" cy="3651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p2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9353744" y="1957647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grid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9353744" y="2872047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temp</a:t>
            </a: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10344344" y="39388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5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Orchestra the computation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1840" y="4124971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1840" y="1957647"/>
            <a:ext cx="2851265" cy="99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3774" y="2061557"/>
            <a:ext cx="108066" cy="2059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68948" y="2065709"/>
            <a:ext cx="108066" cy="20552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1840" y="2065709"/>
            <a:ext cx="28471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840" y="2553506"/>
            <a:ext cx="284710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840" y="3074558"/>
            <a:ext cx="2847108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1840" y="3597778"/>
            <a:ext cx="2847108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659949" y="4261658"/>
            <a:ext cx="19812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659949" y="1899458"/>
            <a:ext cx="1981200" cy="19812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blackWhite">
          <a:xfrm>
            <a:off x="4888549" y="2356658"/>
            <a:ext cx="1462087" cy="365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8549" y="3194858"/>
            <a:ext cx="1462087" cy="365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659949" y="1899458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grid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659949" y="273765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temp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574349" y="388065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88549" y="2356658"/>
            <a:ext cx="14620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88549" y="2721783"/>
            <a:ext cx="14620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0756" y="1873266"/>
            <a:ext cx="4341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update grid, the top row in P1 needs data</a:t>
            </a:r>
          </a:p>
          <a:p>
            <a:r>
              <a:rPr lang="en-US" dirty="0"/>
              <a:t>From P0 (bottom row in P0), the bottom row</a:t>
            </a:r>
          </a:p>
          <a:p>
            <a:r>
              <a:rPr lang="en-US" dirty="0"/>
              <a:t>In P1 needs the top row in P2. </a:t>
            </a:r>
          </a:p>
          <a:p>
            <a:endParaRPr lang="en-US" dirty="0"/>
          </a:p>
          <a:p>
            <a:r>
              <a:rPr lang="en-US" dirty="0"/>
              <a:t>Boundary elements must be communicated.</a:t>
            </a:r>
          </a:p>
        </p:txBody>
      </p:sp>
    </p:spTree>
    <p:extLst>
      <p:ext uri="{BB962C8B-B14F-4D97-AF65-F5344CB8AC3E}">
        <p14:creationId xmlns:p14="http://schemas.microsoft.com/office/powerpoint/2010/main" val="419969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of boundary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39050" y="1762991"/>
            <a:ext cx="4389466" cy="477981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Processes 0, 1, 2 send lower row to Processes 1,2 3.</a:t>
            </a:r>
          </a:p>
          <a:p>
            <a:pPr>
              <a:defRPr/>
            </a:pPr>
            <a:r>
              <a:rPr lang="en-US" dirty="0"/>
              <a:t>Processes 1, 2, 3 receiver upper row from processes 0, 1, 2</a:t>
            </a:r>
          </a:p>
          <a:p>
            <a:pPr>
              <a:defRPr/>
            </a:pPr>
            <a:r>
              <a:rPr lang="en-US" dirty="0"/>
              <a:t>Process 1, 2, 3 send the upper row to processes 0, 1, 2</a:t>
            </a:r>
          </a:p>
          <a:p>
            <a:pPr>
              <a:defRPr/>
            </a:pPr>
            <a:r>
              <a:rPr lang="en-US" dirty="0"/>
              <a:t>Processes 0, 1, 2 receive the lower row from processes 1, 2,3</a:t>
            </a:r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4648200"/>
            <a:ext cx="19812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/>
              <a:t>p1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1600" y="4648200"/>
            <a:ext cx="19812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/>
              <a:t>p2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2286000"/>
            <a:ext cx="1981200" cy="19812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286000"/>
            <a:ext cx="1981200" cy="19812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grid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1600" y="22098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grid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172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71700" y="2838450"/>
            <a:ext cx="16192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53050" y="2857500"/>
            <a:ext cx="16192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72100" y="2857500"/>
            <a:ext cx="1600200" cy="171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71700" y="3962400"/>
            <a:ext cx="1600200" cy="171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867150" y="2686050"/>
            <a:ext cx="142875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3886200" y="2971800"/>
            <a:ext cx="1390650" cy="1047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71700" y="3771900"/>
            <a:ext cx="1600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90750" y="2647950"/>
            <a:ext cx="1600200" cy="171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0750" y="2857500"/>
            <a:ext cx="1600200" cy="1714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1504950" y="2743200"/>
            <a:ext cx="571500" cy="495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524000" y="2990850"/>
            <a:ext cx="514350" cy="476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72100" y="2667000"/>
            <a:ext cx="1600200" cy="171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53050" y="3810000"/>
            <a:ext cx="1600200" cy="1714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53050" y="3981450"/>
            <a:ext cx="1600200" cy="17145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7067550" y="3371850"/>
            <a:ext cx="476250" cy="5143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029450" y="3581400"/>
            <a:ext cx="514350" cy="4762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CA9972-7B90-906C-8737-447F934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5" y="997868"/>
            <a:ext cx="6909479" cy="48711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non-blocking communication: </a:t>
            </a:r>
            <a:r>
              <a:rPr lang="en-US" dirty="0" err="1"/>
              <a:t>MPI_Isend</a:t>
            </a:r>
            <a:r>
              <a:rPr lang="en-US" dirty="0"/>
              <a:t> and </a:t>
            </a:r>
            <a:r>
              <a:rPr lang="en-US" dirty="0" err="1"/>
              <a:t>MPI_Irecv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MPI_Isend</a:t>
            </a:r>
            <a:r>
              <a:rPr lang="en-US" altLang="en-US" b="1" dirty="0">
                <a:latin typeface="Courier New" panose="02070309020205020404" pitchFamily="49" charset="0"/>
              </a:rPr>
              <a:t>(start, count, datatype, </a:t>
            </a:r>
            <a:r>
              <a:rPr lang="en-US" altLang="en-US" b="1" dirty="0" err="1">
                <a:latin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</a:rPr>
              <a:t>, tag, </a:t>
            </a:r>
            <a:r>
              <a:rPr lang="en-US" altLang="en-US" b="1" dirty="0" err="1">
                <a:latin typeface="Courier New" panose="02070309020205020404" pitchFamily="49" charset="0"/>
              </a:rPr>
              <a:t>comm</a:t>
            </a:r>
            <a:r>
              <a:rPr lang="en-US" altLang="en-US" b="1" dirty="0">
                <a:latin typeface="Courier New" panose="02070309020205020404" pitchFamily="49" charset="0"/>
              </a:rPr>
              <a:t>,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 request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MPI_Irecv</a:t>
            </a:r>
            <a:r>
              <a:rPr lang="en-US" altLang="en-US" b="1" dirty="0">
                <a:latin typeface="Courier New" panose="02070309020205020404" pitchFamily="49" charset="0"/>
              </a:rPr>
              <a:t>(start, count, datatype, </a:t>
            </a:r>
            <a:r>
              <a:rPr lang="en-US" altLang="en-US" b="1" dirty="0" err="1">
                <a:latin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</a:rPr>
              <a:t>, tag, </a:t>
            </a:r>
            <a:r>
              <a:rPr lang="en-US" altLang="en-US" b="1" dirty="0" err="1">
                <a:latin typeface="Courier New" panose="02070309020205020404" pitchFamily="49" charset="0"/>
              </a:rPr>
              <a:t>comm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request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“request” in </a:t>
            </a:r>
            <a:r>
              <a:rPr lang="en-US" dirty="0" err="1"/>
              <a:t>MPI_Isend</a:t>
            </a:r>
            <a:r>
              <a:rPr lang="en-US" dirty="0"/>
              <a:t> and </a:t>
            </a:r>
            <a:r>
              <a:rPr lang="en-US" dirty="0" err="1"/>
              <a:t>MPI_Irecv</a:t>
            </a:r>
            <a:r>
              <a:rPr lang="en-US" dirty="0"/>
              <a:t> is used to query the status of the</a:t>
            </a:r>
            <a:br>
              <a:rPr lang="en-US" dirty="0"/>
            </a:br>
            <a:r>
              <a:rPr lang="en-US" dirty="0"/>
              <a:t>communication or to wait for its completion.</a:t>
            </a:r>
          </a:p>
          <a:p>
            <a:r>
              <a:rPr lang="en-US" dirty="0"/>
              <a:t>The program must NOT overwrite the send buffer until the send (data transfer) is complete.</a:t>
            </a:r>
          </a:p>
          <a:p>
            <a:r>
              <a:rPr lang="en-US" dirty="0"/>
              <a:t>The program cannot use the receiving buffer before the receive is complete.</a:t>
            </a:r>
          </a:p>
          <a:p>
            <a:endParaRPr lang="en-US" altLang="en-US" dirty="0"/>
          </a:p>
          <a:p>
            <a:r>
              <a:rPr lang="en-US" altLang="en-US" dirty="0"/>
              <a:t>How does the programmer know the send/receive is complete?</a:t>
            </a:r>
          </a:p>
        </p:txBody>
      </p:sp>
    </p:spTree>
    <p:extLst>
      <p:ext uri="{BB962C8B-B14F-4D97-AF65-F5344CB8AC3E}">
        <p14:creationId xmlns:p14="http://schemas.microsoft.com/office/powerpoint/2010/main" val="16764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a non-blocking operation: </a:t>
            </a:r>
            <a:r>
              <a:rPr lang="en-US" dirty="0" err="1"/>
              <a:t>MPI_Wait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7"/>
            <a:ext cx="10363826" cy="4917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MPI_Wait</a:t>
            </a:r>
            <a:r>
              <a:rPr lang="en-US" altLang="en-US" b="1" dirty="0">
                <a:latin typeface="Courier New" panose="02070309020205020404" pitchFamily="49" charset="0"/>
              </a:rPr>
              <a:t>(&amp;request, &amp;status)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“request” is used to identify a previously posted non-blocking send or receive.</a:t>
            </a:r>
          </a:p>
          <a:p>
            <a:r>
              <a:rPr lang="en-US" dirty="0" err="1"/>
              <a:t>MPI_Wait</a:t>
            </a:r>
            <a:r>
              <a:rPr lang="en-US" dirty="0"/>
              <a:t> blocks until the non-blocking send or receive is complete.</a:t>
            </a:r>
          </a:p>
          <a:p>
            <a:r>
              <a:rPr lang="en-US" dirty="0"/>
              <a:t>Completion of a non-blocking send operation means that the sender is</a:t>
            </a:r>
            <a:br>
              <a:rPr lang="en-US" dirty="0"/>
            </a:br>
            <a:r>
              <a:rPr lang="en-US" dirty="0"/>
              <a:t>now free to update the send buffer “message”.</a:t>
            </a:r>
          </a:p>
          <a:p>
            <a:r>
              <a:rPr lang="en-US" dirty="0"/>
              <a:t>Completion of a non-blocking receive operation means that the receive</a:t>
            </a:r>
            <a:br>
              <a:rPr lang="en-US" dirty="0"/>
            </a:br>
            <a:r>
              <a:rPr lang="en-US" dirty="0"/>
              <a:t>buffer “message” contains the received data.</a:t>
            </a:r>
          </a:p>
          <a:p>
            <a:r>
              <a:rPr lang="en-US" dirty="0"/>
              <a:t>The “status” variable gives more detailed information about the communication (e.g. the amount of data received).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multiple </a:t>
            </a:r>
            <a:r>
              <a:rPr lang="en-US" dirty="0" err="1"/>
              <a:t>nonblocking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MPI allows multiple outstanding non-blocking operations.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MPI_Waitall</a:t>
            </a:r>
            <a:r>
              <a:rPr lang="en-US" altLang="en-US" b="1" dirty="0">
                <a:latin typeface="Courier New" panose="02070309020205020404" pitchFamily="49" charset="0"/>
              </a:rPr>
              <a:t>(count, </a:t>
            </a:r>
            <a:r>
              <a:rPr lang="en-US" altLang="en-US" b="1" dirty="0" err="1">
                <a:latin typeface="Courier New" panose="02070309020205020404" pitchFamily="49" charset="0"/>
              </a:rPr>
              <a:t>array_of_requests</a:t>
            </a:r>
            <a:r>
              <a:rPr lang="en-US" altLang="en-US" b="1" dirty="0">
                <a:latin typeface="Courier New" panose="02070309020205020404" pitchFamily="49" charset="0"/>
              </a:rPr>
              <a:t>,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array_of_statuses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MPI_Waitany</a:t>
            </a:r>
            <a:r>
              <a:rPr lang="en-US" altLang="en-US" b="1" dirty="0">
                <a:latin typeface="Courier New" panose="02070309020205020404" pitchFamily="49" charset="0"/>
              </a:rPr>
              <a:t>(count, </a:t>
            </a:r>
            <a:r>
              <a:rPr lang="en-US" altLang="en-US" b="1" dirty="0" err="1">
                <a:latin typeface="Courier New" panose="02070309020205020404" pitchFamily="49" charset="0"/>
              </a:rPr>
              <a:t>array_of_requests</a:t>
            </a:r>
            <a:r>
              <a:rPr lang="en-US" altLang="en-US" b="1" dirty="0">
                <a:latin typeface="Courier New" panose="02070309020205020404" pitchFamily="49" charset="0"/>
              </a:rPr>
              <a:t>,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&amp;index, &amp;status)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Testing the progress of a non-blocking communication: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flag, status)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Flag is true is the communication is completed. </a:t>
            </a:r>
          </a:p>
          <a:p>
            <a:r>
              <a:rPr lang="en-US" dirty="0"/>
              <a:t> See pi_mpi_2.c for examples of non-blocking calls.</a:t>
            </a:r>
          </a:p>
        </p:txBody>
      </p:sp>
    </p:spTree>
    <p:extLst>
      <p:ext uri="{BB962C8B-B14F-4D97-AF65-F5344CB8AC3E}">
        <p14:creationId xmlns:p14="http://schemas.microsoft.com/office/powerpoint/2010/main" val="172547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less used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0160"/>
            <a:ext cx="10363826" cy="5220393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MPI_Ssend</a:t>
            </a:r>
            <a:r>
              <a:rPr lang="en-US" altLang="en-US" dirty="0"/>
              <a:t>: Synchronous send, returns only after a matching receive has been posted. </a:t>
            </a:r>
          </a:p>
          <a:p>
            <a:r>
              <a:rPr lang="en-US" altLang="en-US" dirty="0" err="1"/>
              <a:t>MPI_Bsend</a:t>
            </a:r>
            <a:r>
              <a:rPr lang="en-US" altLang="en-US" dirty="0"/>
              <a:t>: Buffered send, always completes irrespective of the receiver (return after the message is copied to system buffer).</a:t>
            </a:r>
          </a:p>
          <a:p>
            <a:r>
              <a:rPr lang="en-US" alt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336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69036"/>
            <a:ext cx="10363825" cy="49392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Send/</a:t>
            </a:r>
            <a:r>
              <a:rPr lang="en-US" dirty="0" err="1"/>
              <a:t>recv</a:t>
            </a:r>
            <a:r>
              <a:rPr lang="en-US" dirty="0"/>
              <a:t> routines are also called point-to-point routines (two parties). Some communication operations, such as broadcast, involve a group (more than two parties). Such communications are called </a:t>
            </a:r>
            <a:r>
              <a:rPr lang="en-US" b="1" dirty="0"/>
              <a:t>collective communication </a:t>
            </a:r>
            <a:r>
              <a:rPr lang="en-US" dirty="0"/>
              <a:t>in MPI.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Three classes of collective operations: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Synchronization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data movement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collective computation</a:t>
            </a:r>
          </a:p>
        </p:txBody>
      </p:sp>
    </p:spTree>
    <p:extLst>
      <p:ext uri="{BB962C8B-B14F-4D97-AF65-F5344CB8AC3E}">
        <p14:creationId xmlns:p14="http://schemas.microsoft.com/office/powerpoint/2010/main" val="243521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674168" cy="4864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</a:rPr>
              <a:t>MPI_Barrier</a:t>
            </a:r>
            <a:r>
              <a:rPr lang="en-US" altLang="en-US" b="1" dirty="0">
                <a:latin typeface="Courier New" panose="02070309020205020404" pitchFamily="49" charset="0"/>
              </a:rPr>
              <a:t>( </a:t>
            </a:r>
            <a:r>
              <a:rPr lang="en-US" altLang="en-US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comm</a:t>
            </a:r>
            <a:r>
              <a:rPr lang="en-US" altLang="en-US" b="1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calling process blocks until all processes in the communicator reaches this routine.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79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33938</TotalTime>
  <Words>3106</Words>
  <Application>Microsoft Macintosh PowerPoint</Application>
  <PresentationFormat>Widescreen</PresentationFormat>
  <Paragraphs>561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Bodoni MT</vt:lpstr>
      <vt:lpstr>Calibri</vt:lpstr>
      <vt:lpstr>Courier New</vt:lpstr>
      <vt:lpstr>Tw Cen MT</vt:lpstr>
      <vt:lpstr>Wingdings</vt:lpstr>
      <vt:lpstr>Droplet</vt:lpstr>
      <vt:lpstr>Equation</vt:lpstr>
      <vt:lpstr>Message Passing Interface (Continue)</vt:lpstr>
      <vt:lpstr>Non-blocking communication</vt:lpstr>
      <vt:lpstr>Non-blocking send/recv routines</vt:lpstr>
      <vt:lpstr>Starting the non-blocking communication: MPI_Isend and MPI_Irecv</vt:lpstr>
      <vt:lpstr>Completing a non-blocking operation: MPI_Wait</vt:lpstr>
      <vt:lpstr>Wait for multiple nonblocking calls</vt:lpstr>
      <vt:lpstr>Other less used modes</vt:lpstr>
      <vt:lpstr>MPI Collective Communications</vt:lpstr>
      <vt:lpstr>Synchronization</vt:lpstr>
      <vt:lpstr>Data Movement Collective Routines</vt:lpstr>
      <vt:lpstr>One-to-all operation example: MPI_Bcast</vt:lpstr>
      <vt:lpstr>All-to-one operation example: MPI_Reduce</vt:lpstr>
      <vt:lpstr>Some predefined reduction operations</vt:lpstr>
      <vt:lpstr>MPI_Reduce</vt:lpstr>
      <vt:lpstr>All-to-all example: MPI_Allgather</vt:lpstr>
      <vt:lpstr>Other MPI collective communication routines</vt:lpstr>
      <vt:lpstr>Other MPI collective communication routines</vt:lpstr>
      <vt:lpstr>double MPI_Wtime(void)</vt:lpstr>
      <vt:lpstr>MPI library Summary</vt:lpstr>
      <vt:lpstr>Developing MPI Programs by Domain Decomposition</vt:lpstr>
      <vt:lpstr>domain decomposition of 1D-domain of size 100 among 4 processes.  </vt:lpstr>
      <vt:lpstr>Partitioning multi-dimensional domain</vt:lpstr>
      <vt:lpstr>Domain decomposition example: What is the partition scheme used in pi_mpi.c?</vt:lpstr>
      <vt:lpstr>Domain decomposition in pi_mpi.c</vt:lpstr>
      <vt:lpstr>Rough tasks in developing MPI program (from a sequential code) with domain decomposition</vt:lpstr>
      <vt:lpstr>Domain decomposition example: matrix multiplication </vt:lpstr>
      <vt:lpstr>Step1: breakup domains and assign to processes </vt:lpstr>
      <vt:lpstr>Steps 1 breakup domains </vt:lpstr>
      <vt:lpstr>Steps 3 Orchestra the computation </vt:lpstr>
      <vt:lpstr>Example: SOR</vt:lpstr>
      <vt:lpstr>Step 1: Partition the domain</vt:lpstr>
      <vt:lpstr>Step 3: Orchestra the computation</vt:lpstr>
      <vt:lpstr>Communication of boundary elements</vt:lpstr>
      <vt:lpstr>PowerPoint Presentation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Surfing</dc:creator>
  <cp:lastModifiedBy>Yashas Nagesh Gowda</cp:lastModifiedBy>
  <cp:revision>192</cp:revision>
  <dcterms:created xsi:type="dcterms:W3CDTF">2021-08-12T15:51:09Z</dcterms:created>
  <dcterms:modified xsi:type="dcterms:W3CDTF">2024-04-07T22:18:25Z</dcterms:modified>
</cp:coreProperties>
</file>