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8" r:id="rId2"/>
    <p:sldId id="261" r:id="rId3"/>
    <p:sldId id="274" r:id="rId4"/>
    <p:sldId id="276" r:id="rId5"/>
    <p:sldId id="275" r:id="rId6"/>
    <p:sldId id="280" r:id="rId7"/>
    <p:sldId id="281" r:id="rId8"/>
    <p:sldId id="284" r:id="rId9"/>
    <p:sldId id="282" r:id="rId10"/>
    <p:sldId id="283" r:id="rId11"/>
    <p:sldId id="286" r:id="rId12"/>
    <p:sldId id="28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1"/>
    <p:restoredTop sz="90922"/>
  </p:normalViewPr>
  <p:slideViewPr>
    <p:cSldViewPr>
      <p:cViewPr varScale="1">
        <p:scale>
          <a:sx n="107" d="100"/>
          <a:sy n="107" d="100"/>
        </p:scale>
        <p:origin x="9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643D9-AE44-0393-48CA-345190808D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F9882-F00E-15E7-616C-465EBAB3EB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568ADC83-A175-024F-A14E-75A3CC65D811}" type="datetimeFigureOut">
              <a:rPr lang="en-US"/>
              <a:pPr>
                <a:defRPr/>
              </a:pPr>
              <a:t>4/14/24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15429E8-7B1D-7DA1-93AB-4C6BECC8AB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5FBBC3B-65B8-2A91-67A7-088CF353A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7B4F1-4F16-58DA-1FEA-C73D5EECA4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1B7A0-3BAE-CF04-9054-594427697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FDDEB6-E4E5-5D42-BA6D-1D39E61BA3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AE4DCEF9-94F2-50E3-E5CE-0E5211DF7A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0A2C0589-0BA8-6A12-DEF2-0C620E416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5F5F223C-C0C2-961B-BD65-2A51AFA88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7E7401-10AA-7548-8E45-7E2E7EFB6FFA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3A8ED716-4036-6D43-FBD2-350BB1D4A9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4C5199C1-A9DF-3201-4824-9C8FE2357D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3108EEBF-1500-2F73-36F1-CC0D1D423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EE400E-764B-734A-AC0B-2CAC7ED06393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C97BC1DA-D3A0-B9CF-3F62-A12B7A9CE6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161C0344-B521-33C1-6F77-0FE76A13B6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993C378-F7AD-7E96-0ACF-3B3332DA58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AA7FD47-372D-C64B-9FDC-D08BCEB50786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0C4066B0-7AA4-ACD2-D4AF-036C506977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E5F23456-E5C5-197C-7255-72625BD4FC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0B1B99FD-C6C9-2D1F-DC88-BA3C2A31B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19C2872-481D-E046-BF67-CEB64CD70B8E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F0B02376-34C6-4975-4C75-CCEC3510A7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4C858C3E-F1EF-FCBB-1255-93101B6D79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4707766C-E214-E223-F9DF-7F36DB474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1134737-278F-6B43-8705-0079DB10AB20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C1681E-ACA4-2E55-A0AC-DFDFCD1621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191DAB-00F3-9979-981F-20B5A55F1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10F9BB-107D-A672-53C8-4200C6FCE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14E425-6483-3B47-8259-6A50D30FA6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15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6D9A03-BDA3-4284-38A5-1E33EC7014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4CC9F0-1202-60AC-FFB8-1B43104C7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1810B6-915C-5DE1-9092-EBCC3F646A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CFD352-DAD2-934C-A5C4-CC7E861E6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36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4A28D6-906F-CE40-8709-64A5D9C663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CB202F-827F-ACAF-33C2-697536EA94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6C5CB8-512D-32AA-E073-DDA53F42BD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528D6-1AEB-6640-8087-65638024F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80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03B523-DDDC-CB18-9EF1-366D0D44EB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24FC0B-6854-3C7C-B9BA-13E3F2686B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3CF44B-44FA-34B7-826D-00CA5163C8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A4A80-0CFC-D040-AC97-455ACFC944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2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94803A-2F68-25FF-D8CF-8ABB743D94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54A2A3-36A3-5567-F93B-4BBA4695B9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CA2E-1789-2B7C-B4DF-1CD4685407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EB17B-58FE-F142-AD09-C8593F8C6B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50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F5A49-E56F-F52F-9F84-9F1B8091CF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1EFD6-ED96-02E2-CBBE-A3E1527CF6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CD328-A47A-E7D3-4FDE-4A471CCEAD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C9B7BD-885C-E642-9774-DF72DD6E79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74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A9940B-81CB-1DDA-D8A1-E452B1A949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377314-4548-6600-3EA5-C2C7915766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9A452D6-9069-C2DD-F6BD-9DBEFEDC67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62173-9EDF-6A4D-BF7C-31A88A13CD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2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3C44CC-B3E6-610D-DEA8-F287223699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5E676D-973A-3132-D925-EAA55F7E3F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BF87C1-1DDC-5024-51CE-518F4CEAF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1505D-4C0C-074C-8B5B-5FE8E9B0CC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98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94FCAFF-78DF-F8B0-1C71-E032E4A22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E464F12-7DF9-0C88-3F4A-EDD8CA3A07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A83C44-8CE0-B4C9-04F4-2BEE2A5F18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0C529-3610-4943-A76C-3BDC67664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01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7E8B6-A106-3CC0-EBA4-5D51D9848C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2CEA2-0774-04B1-EC05-B658018B05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D5EEE-B0FB-B35A-F9B7-BD37D735D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C29E4-DADB-D24D-ABDC-8E5868224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52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8C0E4C-BD59-B207-54AC-8DC8928717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F99A4B-7110-913B-0FD7-0073E44955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7F1ED-CAD2-2CE3-4720-7D575CFBE8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6A0DF-8237-0042-89D8-E2E73BE220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7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7CEE128-CC25-783A-968B-99CF0A41C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D835CE1-A158-BD8B-6D88-B20C9EB7B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3693604-CEA4-9626-0B5D-350E1CE682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094BF38-B9CD-AA59-04E5-572C3CB934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0044295-3FFF-911B-6996-3069FA3C6E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9F8DD29-348C-A941-A61A-37D31AA861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EFDA5B84-3173-E3EC-1E4E-4471E21C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Today’s topic</a:t>
            </a:r>
          </a:p>
        </p:txBody>
      </p:sp>
      <p:sp>
        <p:nvSpPr>
          <p:cNvPr id="2051" name="Content Placeholder 2">
            <a:extLst>
              <a:ext uri="{FF2B5EF4-FFF2-40B4-BE49-F238E27FC236}">
                <a16:creationId xmlns:a16="http://schemas.microsoft.com/office/drawing/2014/main" id="{F91C0739-E9A2-8180-8549-E08286FC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/>
              <a:t>Other server design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Preforked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Threaded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Prethreaded servers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F0F8BB6-6648-4C57-990C-E384980A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IO multiplexing with threads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0178BB2-B564-F150-60DB-CAED93DC0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altLang="en-US"/>
              <a:t>IO mutiplexing at the process level requires the select call.</a:t>
            </a:r>
          </a:p>
          <a:p>
            <a:pPr marL="342900" lvl="1" indent="-342900"/>
            <a:r>
              <a:rPr lang="en-US" altLang="en-US"/>
              <a:t>Multi-threading can achieve the same effect</a:t>
            </a:r>
          </a:p>
          <a:p>
            <a:pPr marL="742950" lvl="2" indent="-342900"/>
            <a:r>
              <a:rPr lang="en-US" altLang="en-US"/>
              <a:t>Idea: use one thread to process one input stream</a:t>
            </a:r>
          </a:p>
          <a:p>
            <a:pPr marL="742950" lvl="2" indent="-342900"/>
            <a:r>
              <a:rPr lang="en-US" altLang="en-US"/>
              <a:t>Multiplexing is implicit at the systems level</a:t>
            </a:r>
          </a:p>
          <a:p>
            <a:pPr marL="342900" lvl="1" indent="-342900"/>
            <a:r>
              <a:rPr lang="en-US" altLang="en-US"/>
              <a:t>See echo_client_thread.cpp</a:t>
            </a:r>
          </a:p>
          <a:p>
            <a:pPr marL="742950" lvl="2" indent="-342900"/>
            <a:r>
              <a:rPr lang="en-US" altLang="en-US"/>
              <a:t>getaddrinfo – a network address and service translation method.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C96102A-9C40-9313-CE5A-D3B352B9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Threaded Server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4BE5040-8B87-6AA3-4BD2-1AD5CD1D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en-US" dirty="0"/>
              <a:t>Limitations with process-based concurrent servers</a:t>
            </a:r>
          </a:p>
          <a:p>
            <a:pPr marL="742950" lvl="2" indent="-342900"/>
            <a:r>
              <a:rPr lang="en-US" altLang="en-US" dirty="0"/>
              <a:t>Fork is expensive</a:t>
            </a:r>
          </a:p>
          <a:p>
            <a:pPr marL="742950" lvl="2" indent="-342900"/>
            <a:r>
              <a:rPr lang="en-US" altLang="en-US" dirty="0"/>
              <a:t>Inter-process communications are hard</a:t>
            </a:r>
          </a:p>
          <a:p>
            <a:pPr marL="342900" lvl="1" indent="-342900"/>
            <a:r>
              <a:rPr lang="en-US" altLang="en-US" dirty="0"/>
              <a:t>Threads </a:t>
            </a:r>
            <a:r>
              <a:rPr lang="en-US" dirty="0">
                <a:effectLst/>
                <a:latin typeface="Helvetica Neue" panose="02000503000000020004" pitchFamily="2" charset="0"/>
              </a:rPr>
              <a:t>*5678tgrepcheck1%%&amp;$</a:t>
            </a:r>
            <a:endParaRPr lang="en-US" altLang="en-US" dirty="0"/>
          </a:p>
          <a:p>
            <a:pPr marL="742950" lvl="2" indent="-342900"/>
            <a:r>
              <a:rPr lang="en-US" altLang="en-US" dirty="0"/>
              <a:t>Lightweight process</a:t>
            </a:r>
          </a:p>
          <a:p>
            <a:pPr marL="742950" lvl="2" indent="-342900"/>
            <a:r>
              <a:rPr lang="en-US" altLang="en-US" dirty="0"/>
              <a:t>Crashing one thread will kill all program</a:t>
            </a:r>
          </a:p>
          <a:p>
            <a:pPr marL="342900" lvl="1" indent="-342900"/>
            <a:r>
              <a:rPr lang="en-US" altLang="en-US" dirty="0"/>
              <a:t>See </a:t>
            </a:r>
            <a:r>
              <a:rPr lang="en-US" altLang="en-US" dirty="0" err="1"/>
              <a:t>echo_server_thread.cpp</a:t>
            </a:r>
            <a:endParaRPr lang="en-US" altLang="en-US" dirty="0"/>
          </a:p>
          <a:p>
            <a:pPr marL="742950" lvl="2" indent="-342900"/>
            <a:r>
              <a:rPr lang="en-US" altLang="en-US" dirty="0"/>
              <a:t>Not robust</a:t>
            </a:r>
          </a:p>
          <a:p>
            <a:pPr marL="742950" lvl="2" indent="-342900"/>
            <a:r>
              <a:rPr lang="en-US" altLang="en-US" dirty="0"/>
              <a:t>implemented like concurrent server. </a:t>
            </a:r>
          </a:p>
          <a:p>
            <a:pPr marL="742950" lvl="2" indent="-342900"/>
            <a:r>
              <a:rPr lang="en-US" altLang="en-US" dirty="0"/>
              <a:t>Can share data structures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08E60A6-8F82-D715-16B5-6411483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Prethreaded Servers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A6B28E3F-1986-03FE-E27A-9183D401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number of threads are </a:t>
            </a:r>
            <a:r>
              <a:rPr lang="en-US" altLang="en-US" dirty="0" err="1"/>
              <a:t>precreated</a:t>
            </a:r>
            <a:r>
              <a:rPr lang="en-US" altLang="en-US" dirty="0"/>
              <a:t> to handle clients</a:t>
            </a:r>
          </a:p>
          <a:p>
            <a:pPr lvl="1"/>
            <a:r>
              <a:rPr lang="en-US" altLang="en-US" dirty="0"/>
              <a:t>Only one thread can be blocked on accept()</a:t>
            </a:r>
          </a:p>
          <a:p>
            <a:pPr lvl="1"/>
            <a:r>
              <a:rPr lang="en-US" altLang="en-US" dirty="0"/>
              <a:t>Access to accept () controlled by a mutex</a:t>
            </a:r>
          </a:p>
          <a:p>
            <a:pPr lvl="1"/>
            <a:r>
              <a:rPr lang="en-US" altLang="en-US" dirty="0"/>
              <a:t>See </a:t>
            </a:r>
            <a:r>
              <a:rPr lang="en-US" altLang="en-US" dirty="0" err="1"/>
              <a:t>echo_server_prethread.cpp</a:t>
            </a:r>
            <a:r>
              <a:rPr lang="en-US" altLang="en-US" dirty="0"/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*5678tgrepcheck1%%&amp;$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D97BB9F-B14F-3118-D43F-E3F5620B2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304800"/>
            <a:ext cx="7772400" cy="533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Sequential server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9B43DAD8-EB31-50CE-489D-DBCBAF5B8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219200"/>
            <a:ext cx="9747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socket()</a:t>
            </a:r>
          </a:p>
        </p:txBody>
      </p:sp>
      <p:sp>
        <p:nvSpPr>
          <p:cNvPr id="3076" name="Text Box 5">
            <a:extLst>
              <a:ext uri="{FF2B5EF4-FFF2-40B4-BE49-F238E27FC236}">
                <a16:creationId xmlns:a16="http://schemas.microsoft.com/office/drawing/2014/main" id="{E3869D00-73C1-30DF-D1A1-56A1A7D04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7493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bind()</a:t>
            </a:r>
          </a:p>
        </p:txBody>
      </p:sp>
      <p:sp>
        <p:nvSpPr>
          <p:cNvPr id="3077" name="Text Box 6">
            <a:extLst>
              <a:ext uri="{FF2B5EF4-FFF2-40B4-BE49-F238E27FC236}">
                <a16:creationId xmlns:a16="http://schemas.microsoft.com/office/drawing/2014/main" id="{27A9FEB4-D0F7-2F08-02D3-9D5F64A35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14600"/>
            <a:ext cx="8731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listen()</a:t>
            </a:r>
          </a:p>
        </p:txBody>
      </p:sp>
      <p:sp>
        <p:nvSpPr>
          <p:cNvPr id="3078" name="Text Box 7">
            <a:extLst>
              <a:ext uri="{FF2B5EF4-FFF2-40B4-BE49-F238E27FC236}">
                <a16:creationId xmlns:a16="http://schemas.microsoft.com/office/drawing/2014/main" id="{2B5B169F-E2FA-A607-4D81-846A82DD2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200400"/>
            <a:ext cx="985838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accept()</a:t>
            </a:r>
          </a:p>
        </p:txBody>
      </p:sp>
      <p:sp>
        <p:nvSpPr>
          <p:cNvPr id="3079" name="Text Box 12">
            <a:extLst>
              <a:ext uri="{FF2B5EF4-FFF2-40B4-BE49-F238E27FC236}">
                <a16:creationId xmlns:a16="http://schemas.microsoft.com/office/drawing/2014/main" id="{2F6AB35A-02F6-0E1A-ADA0-409C97377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14800"/>
            <a:ext cx="7905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read()</a:t>
            </a:r>
          </a:p>
        </p:txBody>
      </p:sp>
      <p:sp>
        <p:nvSpPr>
          <p:cNvPr id="3080" name="Text Box 13">
            <a:extLst>
              <a:ext uri="{FF2B5EF4-FFF2-40B4-BE49-F238E27FC236}">
                <a16:creationId xmlns:a16="http://schemas.microsoft.com/office/drawing/2014/main" id="{CB72260E-F78F-1C0A-EA2B-947689A69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334000"/>
            <a:ext cx="8509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write()</a:t>
            </a:r>
          </a:p>
        </p:txBody>
      </p:sp>
      <p:sp>
        <p:nvSpPr>
          <p:cNvPr id="3081" name="Text Box 14">
            <a:extLst>
              <a:ext uri="{FF2B5EF4-FFF2-40B4-BE49-F238E27FC236}">
                <a16:creationId xmlns:a16="http://schemas.microsoft.com/office/drawing/2014/main" id="{C53C084A-18FA-C9EF-F9CD-5241DDE29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324600"/>
            <a:ext cx="7905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read()</a:t>
            </a:r>
          </a:p>
        </p:txBody>
      </p:sp>
      <p:sp>
        <p:nvSpPr>
          <p:cNvPr id="3082" name="Line 22">
            <a:extLst>
              <a:ext uri="{FF2B5EF4-FFF2-40B4-BE49-F238E27FC236}">
                <a16:creationId xmlns:a16="http://schemas.microsoft.com/office/drawing/2014/main" id="{EC452EA9-E9A6-3331-0957-AAE60B077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8924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Line 23">
            <a:extLst>
              <a:ext uri="{FF2B5EF4-FFF2-40B4-BE49-F238E27FC236}">
                <a16:creationId xmlns:a16="http://schemas.microsoft.com/office/drawing/2014/main" id="{A26B6630-6576-04C9-E8F2-2FF25050E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282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24">
            <a:extLst>
              <a:ext uri="{FF2B5EF4-FFF2-40B4-BE49-F238E27FC236}">
                <a16:creationId xmlns:a16="http://schemas.microsoft.com/office/drawing/2014/main" id="{D3A0FD6A-D2CD-0658-D2B8-35DDA9D31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782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25">
            <a:extLst>
              <a:ext uri="{FF2B5EF4-FFF2-40B4-BE49-F238E27FC236}">
                <a16:creationId xmlns:a16="http://schemas.microsoft.com/office/drawing/2014/main" id="{22B5BF7F-F10D-A618-D887-FBB82B55B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4926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26">
            <a:extLst>
              <a:ext uri="{FF2B5EF4-FFF2-40B4-BE49-F238E27FC236}">
                <a16:creationId xmlns:a16="http://schemas.microsoft.com/office/drawing/2014/main" id="{E30DF7EC-0D42-AA52-A5F8-16AC5F2EF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711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Line 27">
            <a:extLst>
              <a:ext uri="{FF2B5EF4-FFF2-40B4-BE49-F238E27FC236}">
                <a16:creationId xmlns:a16="http://schemas.microsoft.com/office/drawing/2014/main" id="{7E602DED-E760-F508-8FAC-12F4FD4D0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5970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Line 32">
            <a:extLst>
              <a:ext uri="{FF2B5EF4-FFF2-40B4-BE49-F238E27FC236}">
                <a16:creationId xmlns:a16="http://schemas.microsoft.com/office/drawing/2014/main" id="{8E8023F7-B893-3D6E-0FD5-8F39E34C4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4738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Text Box 33">
            <a:extLst>
              <a:ext uri="{FF2B5EF4-FFF2-40B4-BE49-F238E27FC236}">
                <a16:creationId xmlns:a16="http://schemas.microsoft.com/office/drawing/2014/main" id="{1126E002-150A-FF69-E731-B1ABA8C6E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324600"/>
            <a:ext cx="8255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close()</a:t>
            </a:r>
          </a:p>
        </p:txBody>
      </p:sp>
      <p:sp>
        <p:nvSpPr>
          <p:cNvPr id="3090" name="Line 41">
            <a:extLst>
              <a:ext uri="{FF2B5EF4-FFF2-40B4-BE49-F238E27FC236}">
                <a16:creationId xmlns:a16="http://schemas.microsoft.com/office/drawing/2014/main" id="{A6238EA1-67B4-21FC-284C-5DB651362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4832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Line 42">
            <a:extLst>
              <a:ext uri="{FF2B5EF4-FFF2-40B4-BE49-F238E27FC236}">
                <a16:creationId xmlns:a16="http://schemas.microsoft.com/office/drawing/2014/main" id="{931D70E8-5003-30B6-DA03-F3EFD350B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2640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" name="Line 43">
            <a:extLst>
              <a:ext uri="{FF2B5EF4-FFF2-40B4-BE49-F238E27FC236}">
                <a16:creationId xmlns:a16="http://schemas.microsoft.com/office/drawing/2014/main" id="{DE5ECB37-69FA-26F4-8B78-072403311C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2640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C579A-F2D1-B435-BD18-F4FBED35F390}"/>
              </a:ext>
            </a:extLst>
          </p:cNvPr>
          <p:cNvCxnSpPr>
            <a:stCxn id="3089" idx="3"/>
          </p:cNvCxnSpPr>
          <p:nvPr/>
        </p:nvCxnSpPr>
        <p:spPr>
          <a:xfrm flipV="1">
            <a:off x="5778500" y="6477000"/>
            <a:ext cx="546100" cy="2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03DDC9-1299-4BD5-A9C6-80474F1188EF}"/>
              </a:ext>
            </a:extLst>
          </p:cNvPr>
          <p:cNvCxnSpPr/>
          <p:nvPr/>
        </p:nvCxnSpPr>
        <p:spPr>
          <a:xfrm rot="5400000" flipH="1" flipV="1">
            <a:off x="4762500" y="49149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B17CD7-8351-1E77-2A6C-0964FA94D6A0}"/>
              </a:ext>
            </a:extLst>
          </p:cNvPr>
          <p:cNvCxnSpPr>
            <a:endCxn id="3078" idx="3"/>
          </p:cNvCxnSpPr>
          <p:nvPr/>
        </p:nvCxnSpPr>
        <p:spPr>
          <a:xfrm rot="10800000" flipV="1">
            <a:off x="4872038" y="3352800"/>
            <a:ext cx="1452562" cy="2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6" name="TextBox 26">
            <a:extLst>
              <a:ext uri="{FF2B5EF4-FFF2-40B4-BE49-F238E27FC236}">
                <a16:creationId xmlns:a16="http://schemas.microsoft.com/office/drawing/2014/main" id="{B874ACA0-F4D2-7623-8B4C-1127137E4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1908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Handle one </a:t>
            </a:r>
          </a:p>
          <a:p>
            <a:pPr eaLnBrk="1" hangingPunct="1"/>
            <a:r>
              <a:rPr lang="en-US" altLang="en-US"/>
              <a:t>connection at </a:t>
            </a:r>
          </a:p>
          <a:p>
            <a:pPr eaLnBrk="1" hangingPunct="1"/>
            <a:r>
              <a:rPr lang="en-US" altLang="en-US"/>
              <a:t>a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>
            <a:extLst>
              <a:ext uri="{FF2B5EF4-FFF2-40B4-BE49-F238E27FC236}">
                <a16:creationId xmlns:a16="http://schemas.microsoft.com/office/drawing/2014/main" id="{25F6D5B6-5A14-B15F-AB6F-BC8FD4CA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43000"/>
            <a:ext cx="9747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socket()</a:t>
            </a:r>
          </a:p>
        </p:txBody>
      </p:sp>
      <p:sp>
        <p:nvSpPr>
          <p:cNvPr id="4099" name="Text Box 5">
            <a:extLst>
              <a:ext uri="{FF2B5EF4-FFF2-40B4-BE49-F238E27FC236}">
                <a16:creationId xmlns:a16="http://schemas.microsoft.com/office/drawing/2014/main" id="{39C8EB5E-E051-03B6-DA31-2639B5510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28800"/>
            <a:ext cx="7493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bind()</a:t>
            </a:r>
          </a:p>
        </p:txBody>
      </p:sp>
      <p:sp>
        <p:nvSpPr>
          <p:cNvPr id="4100" name="Text Box 6">
            <a:extLst>
              <a:ext uri="{FF2B5EF4-FFF2-40B4-BE49-F238E27FC236}">
                <a16:creationId xmlns:a16="http://schemas.microsoft.com/office/drawing/2014/main" id="{B8B3E193-1347-9AFD-9136-2048F1E0D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38400"/>
            <a:ext cx="8731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listen()</a:t>
            </a:r>
          </a:p>
        </p:txBody>
      </p:sp>
      <p:sp>
        <p:nvSpPr>
          <p:cNvPr id="4101" name="Text Box 7">
            <a:extLst>
              <a:ext uri="{FF2B5EF4-FFF2-40B4-BE49-F238E27FC236}">
                <a16:creationId xmlns:a16="http://schemas.microsoft.com/office/drawing/2014/main" id="{BC59387B-B567-014F-48A3-18EB5A862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24200"/>
            <a:ext cx="985838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accept()</a:t>
            </a:r>
          </a:p>
        </p:txBody>
      </p:sp>
      <p:sp>
        <p:nvSpPr>
          <p:cNvPr id="4102" name="Text Box 12">
            <a:extLst>
              <a:ext uri="{FF2B5EF4-FFF2-40B4-BE49-F238E27FC236}">
                <a16:creationId xmlns:a16="http://schemas.microsoft.com/office/drawing/2014/main" id="{FC6C0A90-9164-2612-0D1E-ABE77DEFF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38600"/>
            <a:ext cx="7905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read()</a:t>
            </a:r>
          </a:p>
        </p:txBody>
      </p:sp>
      <p:sp>
        <p:nvSpPr>
          <p:cNvPr id="4103" name="Text Box 13">
            <a:extLst>
              <a:ext uri="{FF2B5EF4-FFF2-40B4-BE49-F238E27FC236}">
                <a16:creationId xmlns:a16="http://schemas.microsoft.com/office/drawing/2014/main" id="{1F50BBFE-FD35-ED02-ABE4-922E75B38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57800"/>
            <a:ext cx="8509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write()</a:t>
            </a:r>
          </a:p>
        </p:txBody>
      </p:sp>
      <p:sp>
        <p:nvSpPr>
          <p:cNvPr id="4104" name="Text Box 14">
            <a:extLst>
              <a:ext uri="{FF2B5EF4-FFF2-40B4-BE49-F238E27FC236}">
                <a16:creationId xmlns:a16="http://schemas.microsoft.com/office/drawing/2014/main" id="{15FEBCB1-DC1C-6C31-046A-F99490420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48400"/>
            <a:ext cx="7905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read()</a:t>
            </a:r>
          </a:p>
        </p:txBody>
      </p:sp>
      <p:sp>
        <p:nvSpPr>
          <p:cNvPr id="4105" name="Line 22">
            <a:extLst>
              <a:ext uri="{FF2B5EF4-FFF2-40B4-BE49-F238E27FC236}">
                <a16:creationId xmlns:a16="http://schemas.microsoft.com/office/drawing/2014/main" id="{0FFF133B-0F2C-6602-8178-3E4593895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6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23">
            <a:extLst>
              <a:ext uri="{FF2B5EF4-FFF2-40B4-BE49-F238E27FC236}">
                <a16:creationId xmlns:a16="http://schemas.microsoft.com/office/drawing/2014/main" id="{89B1D8FA-5CC4-0CDC-AAD3-0FB165FB9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2066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24">
            <a:extLst>
              <a:ext uri="{FF2B5EF4-FFF2-40B4-BE49-F238E27FC236}">
                <a16:creationId xmlns:a16="http://schemas.microsoft.com/office/drawing/2014/main" id="{37558763-D77D-1099-3D25-5F4FD5DA9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5020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Line 25">
            <a:extLst>
              <a:ext uri="{FF2B5EF4-FFF2-40B4-BE49-F238E27FC236}">
                <a16:creationId xmlns:a16="http://schemas.microsoft.com/office/drawing/2014/main" id="{6B44E9DA-87D0-2329-895C-15F806469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4164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Line 26">
            <a:extLst>
              <a:ext uri="{FF2B5EF4-FFF2-40B4-BE49-F238E27FC236}">
                <a16:creationId xmlns:a16="http://schemas.microsoft.com/office/drawing/2014/main" id="{6011E33D-FCE3-6D5E-0DC7-42C7A6CF8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6356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Line 27">
            <a:extLst>
              <a:ext uri="{FF2B5EF4-FFF2-40B4-BE49-F238E27FC236}">
                <a16:creationId xmlns:a16="http://schemas.microsoft.com/office/drawing/2014/main" id="{3BBFB09B-B41D-876A-1B59-008B821DC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52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Line 32">
            <a:extLst>
              <a:ext uri="{FF2B5EF4-FFF2-40B4-BE49-F238E27FC236}">
                <a16:creationId xmlns:a16="http://schemas.microsoft.com/office/drawing/2014/main" id="{76351F88-8B24-1CA8-B95C-59D17CFE6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3976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Text Box 33">
            <a:extLst>
              <a:ext uri="{FF2B5EF4-FFF2-40B4-BE49-F238E27FC236}">
                <a16:creationId xmlns:a16="http://schemas.microsoft.com/office/drawing/2014/main" id="{127B0BBF-DA22-A85A-EC61-C3A65C40A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48400"/>
            <a:ext cx="8255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close()</a:t>
            </a:r>
          </a:p>
        </p:txBody>
      </p:sp>
      <p:sp>
        <p:nvSpPr>
          <p:cNvPr id="4113" name="Line 41">
            <a:extLst>
              <a:ext uri="{FF2B5EF4-FFF2-40B4-BE49-F238E27FC236}">
                <a16:creationId xmlns:a16="http://schemas.microsoft.com/office/drawing/2014/main" id="{DDF79168-2BD9-DD0F-794E-46711EA4A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4070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Line 42">
            <a:extLst>
              <a:ext uri="{FF2B5EF4-FFF2-40B4-BE49-F238E27FC236}">
                <a16:creationId xmlns:a16="http://schemas.microsoft.com/office/drawing/2014/main" id="{0405D731-77E2-15BE-7C31-BEFB87245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1878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Line 43">
            <a:extLst>
              <a:ext uri="{FF2B5EF4-FFF2-40B4-BE49-F238E27FC236}">
                <a16:creationId xmlns:a16="http://schemas.microsoft.com/office/drawing/2014/main" id="{3E23EC65-630B-8C6E-3FA1-5FE851B457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41878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Text Box 45">
            <a:extLst>
              <a:ext uri="{FF2B5EF4-FFF2-40B4-BE49-F238E27FC236}">
                <a16:creationId xmlns:a16="http://schemas.microsoft.com/office/drawing/2014/main" id="{42F323A8-0FDA-5654-9C17-697E68EFF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143000"/>
            <a:ext cx="9747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socket()</a:t>
            </a:r>
          </a:p>
        </p:txBody>
      </p:sp>
      <p:sp>
        <p:nvSpPr>
          <p:cNvPr id="4117" name="Text Box 46">
            <a:extLst>
              <a:ext uri="{FF2B5EF4-FFF2-40B4-BE49-F238E27FC236}">
                <a16:creationId xmlns:a16="http://schemas.microsoft.com/office/drawing/2014/main" id="{88583015-E00B-5C50-5379-8E6E4BA88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52600"/>
            <a:ext cx="7493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bind()</a:t>
            </a:r>
          </a:p>
        </p:txBody>
      </p:sp>
      <p:sp>
        <p:nvSpPr>
          <p:cNvPr id="4118" name="Text Box 47">
            <a:extLst>
              <a:ext uri="{FF2B5EF4-FFF2-40B4-BE49-F238E27FC236}">
                <a16:creationId xmlns:a16="http://schemas.microsoft.com/office/drawing/2014/main" id="{85C0396C-D9DA-E6EB-9BC1-5947B2114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8731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listen()</a:t>
            </a:r>
          </a:p>
        </p:txBody>
      </p:sp>
      <p:sp>
        <p:nvSpPr>
          <p:cNvPr id="4119" name="Text Box 48">
            <a:extLst>
              <a:ext uri="{FF2B5EF4-FFF2-40B4-BE49-F238E27FC236}">
                <a16:creationId xmlns:a16="http://schemas.microsoft.com/office/drawing/2014/main" id="{485FA983-AAE1-D3E1-0012-3506B0AAF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71800"/>
            <a:ext cx="1452563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Loop forever</a:t>
            </a:r>
          </a:p>
        </p:txBody>
      </p:sp>
      <p:sp>
        <p:nvSpPr>
          <p:cNvPr id="4120" name="Text Box 49">
            <a:extLst>
              <a:ext uri="{FF2B5EF4-FFF2-40B4-BE49-F238E27FC236}">
                <a16:creationId xmlns:a16="http://schemas.microsoft.com/office/drawing/2014/main" id="{B1439E91-F1B1-85EF-45FC-BD47A5A3C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0"/>
            <a:ext cx="985838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accept()</a:t>
            </a:r>
          </a:p>
        </p:txBody>
      </p:sp>
      <p:sp>
        <p:nvSpPr>
          <p:cNvPr id="4121" name="Text Box 50">
            <a:extLst>
              <a:ext uri="{FF2B5EF4-FFF2-40B4-BE49-F238E27FC236}">
                <a16:creationId xmlns:a16="http://schemas.microsoft.com/office/drawing/2014/main" id="{14E4D680-31D5-893A-88CA-5E51A2E73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62400"/>
            <a:ext cx="614363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fork</a:t>
            </a:r>
          </a:p>
        </p:txBody>
      </p:sp>
      <p:sp>
        <p:nvSpPr>
          <p:cNvPr id="4122" name="Text Box 51">
            <a:extLst>
              <a:ext uri="{FF2B5EF4-FFF2-40B4-BE49-F238E27FC236}">
                <a16:creationId xmlns:a16="http://schemas.microsoft.com/office/drawing/2014/main" id="{7942645C-27D6-70B5-24A0-ECEA33F96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19600"/>
            <a:ext cx="1069975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Close </a:t>
            </a:r>
          </a:p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accepted</a:t>
            </a:r>
          </a:p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socket</a:t>
            </a:r>
          </a:p>
        </p:txBody>
      </p:sp>
      <p:sp>
        <p:nvSpPr>
          <p:cNvPr id="4123" name="Text Box 52">
            <a:extLst>
              <a:ext uri="{FF2B5EF4-FFF2-40B4-BE49-F238E27FC236}">
                <a16:creationId xmlns:a16="http://schemas.microsoft.com/office/drawing/2014/main" id="{87235297-C5D7-44B7-F6E8-E25CD8C45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419600"/>
            <a:ext cx="1312863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Close listen</a:t>
            </a:r>
          </a:p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socket</a:t>
            </a:r>
          </a:p>
        </p:txBody>
      </p:sp>
      <p:sp>
        <p:nvSpPr>
          <p:cNvPr id="4124" name="Text Box 53">
            <a:extLst>
              <a:ext uri="{FF2B5EF4-FFF2-40B4-BE49-F238E27FC236}">
                <a16:creationId xmlns:a16="http://schemas.microsoft.com/office/drawing/2014/main" id="{CE4A19AA-E93F-B6EF-9F00-35CA844E7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181600"/>
            <a:ext cx="7905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read()</a:t>
            </a:r>
          </a:p>
        </p:txBody>
      </p:sp>
      <p:sp>
        <p:nvSpPr>
          <p:cNvPr id="4125" name="Text Box 54">
            <a:extLst>
              <a:ext uri="{FF2B5EF4-FFF2-40B4-BE49-F238E27FC236}">
                <a16:creationId xmlns:a16="http://schemas.microsoft.com/office/drawing/2014/main" id="{A15DD326-B688-A5B9-6795-326D3E130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715000"/>
            <a:ext cx="8509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write()</a:t>
            </a:r>
          </a:p>
        </p:txBody>
      </p:sp>
      <p:sp>
        <p:nvSpPr>
          <p:cNvPr id="4126" name="Text Box 55">
            <a:extLst>
              <a:ext uri="{FF2B5EF4-FFF2-40B4-BE49-F238E27FC236}">
                <a16:creationId xmlns:a16="http://schemas.microsoft.com/office/drawing/2014/main" id="{14977994-1FDB-838A-7B83-2F6047CBC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248400"/>
            <a:ext cx="7905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read()</a:t>
            </a:r>
          </a:p>
        </p:txBody>
      </p:sp>
      <p:sp>
        <p:nvSpPr>
          <p:cNvPr id="4127" name="Text Box 56">
            <a:extLst>
              <a:ext uri="{FF2B5EF4-FFF2-40B4-BE49-F238E27FC236}">
                <a16:creationId xmlns:a16="http://schemas.microsoft.com/office/drawing/2014/main" id="{E110432B-296C-5E74-96DA-50C759BD4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48400"/>
            <a:ext cx="8255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close()</a:t>
            </a:r>
          </a:p>
        </p:txBody>
      </p:sp>
      <p:sp>
        <p:nvSpPr>
          <p:cNvPr id="4128" name="Line 57">
            <a:extLst>
              <a:ext uri="{FF2B5EF4-FFF2-40B4-BE49-F238E27FC236}">
                <a16:creationId xmlns:a16="http://schemas.microsoft.com/office/drawing/2014/main" id="{A9ED0310-6BE6-8559-0172-2A7E112C2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52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9" name="Line 58">
            <a:extLst>
              <a:ext uri="{FF2B5EF4-FFF2-40B4-BE49-F238E27FC236}">
                <a16:creationId xmlns:a16="http://schemas.microsoft.com/office/drawing/2014/main" id="{E65E5D6F-BD42-A973-8C03-84B734FA6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0" name="Line 59">
            <a:extLst>
              <a:ext uri="{FF2B5EF4-FFF2-40B4-BE49-F238E27FC236}">
                <a16:creationId xmlns:a16="http://schemas.microsoft.com/office/drawing/2014/main" id="{E065CF10-4535-2477-F3DD-D13E38F3C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1" name="Line 60">
            <a:extLst>
              <a:ext uri="{FF2B5EF4-FFF2-40B4-BE49-F238E27FC236}">
                <a16:creationId xmlns:a16="http://schemas.microsoft.com/office/drawing/2014/main" id="{818D0071-7B79-8377-DC50-B9168E7EF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2" name="Line 61">
            <a:extLst>
              <a:ext uri="{FF2B5EF4-FFF2-40B4-BE49-F238E27FC236}">
                <a16:creationId xmlns:a16="http://schemas.microsoft.com/office/drawing/2014/main" id="{32FE86E0-FB2B-C795-EF70-D310E7EE3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3" name="Line 62">
            <a:extLst>
              <a:ext uri="{FF2B5EF4-FFF2-40B4-BE49-F238E27FC236}">
                <a16:creationId xmlns:a16="http://schemas.microsoft.com/office/drawing/2014/main" id="{AA89D7D6-CD2E-D2BE-A7B6-DD8F36B10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343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4" name="Line 63">
            <a:extLst>
              <a:ext uri="{FF2B5EF4-FFF2-40B4-BE49-F238E27FC236}">
                <a16:creationId xmlns:a16="http://schemas.microsoft.com/office/drawing/2014/main" id="{224DD57D-C73D-CDC2-5E64-BC72C28C2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5" name="Line 64">
            <a:extLst>
              <a:ext uri="{FF2B5EF4-FFF2-40B4-BE49-F238E27FC236}">
                <a16:creationId xmlns:a16="http://schemas.microsoft.com/office/drawing/2014/main" id="{EA7ACF06-A215-64AB-698B-B732C6926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486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6" name="Line 65">
            <a:extLst>
              <a:ext uri="{FF2B5EF4-FFF2-40B4-BE49-F238E27FC236}">
                <a16:creationId xmlns:a16="http://schemas.microsoft.com/office/drawing/2014/main" id="{0EA88236-0616-33F9-2F68-A5B2B4BEB7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200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" name="Line 66">
            <a:extLst>
              <a:ext uri="{FF2B5EF4-FFF2-40B4-BE49-F238E27FC236}">
                <a16:creationId xmlns:a16="http://schemas.microsoft.com/office/drawing/2014/main" id="{EF32EED3-C265-7E2A-28CD-211D9AF5F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8" name="Line 67">
            <a:extLst>
              <a:ext uri="{FF2B5EF4-FFF2-40B4-BE49-F238E27FC236}">
                <a16:creationId xmlns:a16="http://schemas.microsoft.com/office/drawing/2014/main" id="{4A609A58-D2E3-88AF-B17F-B1925A7FE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114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9" name="Line 68">
            <a:extLst>
              <a:ext uri="{FF2B5EF4-FFF2-40B4-BE49-F238E27FC236}">
                <a16:creationId xmlns:a16="http://schemas.microsoft.com/office/drawing/2014/main" id="{864AC104-8D60-460E-E04A-E9456EC3F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0" name="Line 69">
            <a:extLst>
              <a:ext uri="{FF2B5EF4-FFF2-40B4-BE49-F238E27FC236}">
                <a16:creationId xmlns:a16="http://schemas.microsoft.com/office/drawing/2014/main" id="{FCA186D2-C538-DFBD-E6BA-4086FA384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1" name="Line 70">
            <a:extLst>
              <a:ext uri="{FF2B5EF4-FFF2-40B4-BE49-F238E27FC236}">
                <a16:creationId xmlns:a16="http://schemas.microsoft.com/office/drawing/2014/main" id="{96F0AB44-6A7C-968D-CF53-78741091E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48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2" name="Line 71">
            <a:extLst>
              <a:ext uri="{FF2B5EF4-FFF2-40B4-BE49-F238E27FC236}">
                <a16:creationId xmlns:a16="http://schemas.microsoft.com/office/drawing/2014/main" id="{39EA3614-E62A-B90C-075B-4D48DDD16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3" name="Line 72">
            <a:extLst>
              <a:ext uri="{FF2B5EF4-FFF2-40B4-BE49-F238E27FC236}">
                <a16:creationId xmlns:a16="http://schemas.microsoft.com/office/drawing/2014/main" id="{59833B41-DAC6-6A40-1183-D0182D2861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6400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4" name="Line 73">
            <a:extLst>
              <a:ext uri="{FF2B5EF4-FFF2-40B4-BE49-F238E27FC236}">
                <a16:creationId xmlns:a16="http://schemas.microsoft.com/office/drawing/2014/main" id="{10086583-AEB5-23A8-F7EA-3568FFC82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5" name="Line 74">
            <a:extLst>
              <a:ext uri="{FF2B5EF4-FFF2-40B4-BE49-F238E27FC236}">
                <a16:creationId xmlns:a16="http://schemas.microsoft.com/office/drawing/2014/main" id="{DDA4FA7B-A7E2-44E9-9979-CF3FF75539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525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6" name="Line 75">
            <a:extLst>
              <a:ext uri="{FF2B5EF4-FFF2-40B4-BE49-F238E27FC236}">
                <a16:creationId xmlns:a16="http://schemas.microsoft.com/office/drawing/2014/main" id="{9EDE510D-BF92-423B-5CA9-117F985999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7" name="Text Box 76">
            <a:extLst>
              <a:ext uri="{FF2B5EF4-FFF2-40B4-BE49-F238E27FC236}">
                <a16:creationId xmlns:a16="http://schemas.microsoft.com/office/drawing/2014/main" id="{65DAABC7-26FB-BC5F-E1EE-07ECE6B95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46075"/>
            <a:ext cx="2289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Sequential server</a:t>
            </a:r>
          </a:p>
        </p:txBody>
      </p:sp>
      <p:sp>
        <p:nvSpPr>
          <p:cNvPr id="4148" name="Text Box 77">
            <a:extLst>
              <a:ext uri="{FF2B5EF4-FFF2-40B4-BE49-F238E27FC236}">
                <a16:creationId xmlns:a16="http://schemas.microsoft.com/office/drawing/2014/main" id="{CE82CD71-664A-E8BB-5982-7A1199F49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422275"/>
            <a:ext cx="404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Concurrent server (example2.c)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>
            <a:extLst>
              <a:ext uri="{FF2B5EF4-FFF2-40B4-BE49-F238E27FC236}">
                <a16:creationId xmlns:a16="http://schemas.microsoft.com/office/drawing/2014/main" id="{4E2A257F-AF32-6FC8-C880-99FBD2491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28800"/>
            <a:ext cx="9747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socket()</a:t>
            </a:r>
          </a:p>
        </p:txBody>
      </p:sp>
      <p:sp>
        <p:nvSpPr>
          <p:cNvPr id="5123" name="Text Box 5">
            <a:extLst>
              <a:ext uri="{FF2B5EF4-FFF2-40B4-BE49-F238E27FC236}">
                <a16:creationId xmlns:a16="http://schemas.microsoft.com/office/drawing/2014/main" id="{E125DCE3-5ADE-5794-5971-70C1009E2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62200"/>
            <a:ext cx="7493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bind()</a:t>
            </a:r>
          </a:p>
        </p:txBody>
      </p:sp>
      <p:sp>
        <p:nvSpPr>
          <p:cNvPr id="5124" name="Text Box 6">
            <a:extLst>
              <a:ext uri="{FF2B5EF4-FFF2-40B4-BE49-F238E27FC236}">
                <a16:creationId xmlns:a16="http://schemas.microsoft.com/office/drawing/2014/main" id="{AB03DB2F-8D33-BF61-9D03-B9BBDAE4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5600"/>
            <a:ext cx="8731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listen()</a:t>
            </a:r>
          </a:p>
        </p:txBody>
      </p:sp>
      <p:sp>
        <p:nvSpPr>
          <p:cNvPr id="5125" name="Text Box 45">
            <a:extLst>
              <a:ext uri="{FF2B5EF4-FFF2-40B4-BE49-F238E27FC236}">
                <a16:creationId xmlns:a16="http://schemas.microsoft.com/office/drawing/2014/main" id="{84A9B49C-4C09-FD67-1E30-C0F33C76B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352800"/>
            <a:ext cx="1452563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Loop forever</a:t>
            </a:r>
          </a:p>
        </p:txBody>
      </p:sp>
      <p:sp>
        <p:nvSpPr>
          <p:cNvPr id="5126" name="Text Box 46">
            <a:extLst>
              <a:ext uri="{FF2B5EF4-FFF2-40B4-BE49-F238E27FC236}">
                <a16:creationId xmlns:a16="http://schemas.microsoft.com/office/drawing/2014/main" id="{B2B8B2CD-B578-1F76-B34D-6EED7544F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86200"/>
            <a:ext cx="779463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select</a:t>
            </a:r>
          </a:p>
        </p:txBody>
      </p:sp>
      <p:sp>
        <p:nvSpPr>
          <p:cNvPr id="5127" name="Text Box 47">
            <a:extLst>
              <a:ext uri="{FF2B5EF4-FFF2-40B4-BE49-F238E27FC236}">
                <a16:creationId xmlns:a16="http://schemas.microsoft.com/office/drawing/2014/main" id="{BA01627A-DD46-35CB-06EE-5A12D7601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5140325" cy="338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If listen socket is active </a:t>
            </a:r>
            <a:r>
              <a:rPr lang="en-US" altLang="en-US" sz="1600" b="1">
                <a:latin typeface="Comic Sans MS" panose="030F0902030302020204" pitchFamily="66" charset="0"/>
                <a:sym typeface="Wingdings" pitchFamily="2" charset="2"/>
              </a:rPr>
              <a:t> accept, book keeping</a:t>
            </a:r>
            <a:endParaRPr lang="en-US" altLang="en-US" sz="1600" b="1">
              <a:latin typeface="Comic Sans MS" panose="030F0902030302020204" pitchFamily="66" charset="0"/>
            </a:endParaRPr>
          </a:p>
        </p:txBody>
      </p:sp>
      <p:sp>
        <p:nvSpPr>
          <p:cNvPr id="5128" name="Text Box 48">
            <a:extLst>
              <a:ext uri="{FF2B5EF4-FFF2-40B4-BE49-F238E27FC236}">
                <a16:creationId xmlns:a16="http://schemas.microsoft.com/office/drawing/2014/main" id="{057AB0A6-4C15-D7EB-6D01-A6C18E255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53000"/>
            <a:ext cx="5218113" cy="58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If data socket is active: read/write</a:t>
            </a:r>
          </a:p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If read returns 0, close the socket, book keeping</a:t>
            </a:r>
          </a:p>
        </p:txBody>
      </p:sp>
      <p:sp>
        <p:nvSpPr>
          <p:cNvPr id="5129" name="Text Box 49">
            <a:extLst>
              <a:ext uri="{FF2B5EF4-FFF2-40B4-BE49-F238E27FC236}">
                <a16:creationId xmlns:a16="http://schemas.microsoft.com/office/drawing/2014/main" id="{57C1D8CA-F970-53D7-2416-92A1B1ED5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86400"/>
            <a:ext cx="45053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If standard input is active: act accordingly</a:t>
            </a:r>
          </a:p>
        </p:txBody>
      </p:sp>
      <p:sp>
        <p:nvSpPr>
          <p:cNvPr id="5130" name="Line 51">
            <a:extLst>
              <a:ext uri="{FF2B5EF4-FFF2-40B4-BE49-F238E27FC236}">
                <a16:creationId xmlns:a16="http://schemas.microsoft.com/office/drawing/2014/main" id="{8D0129CD-3312-F8BD-21F8-76DF646DB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52">
            <a:extLst>
              <a:ext uri="{FF2B5EF4-FFF2-40B4-BE49-F238E27FC236}">
                <a16:creationId xmlns:a16="http://schemas.microsoft.com/office/drawing/2014/main" id="{972B8B6A-7FCB-D5FD-276F-09E8F08D5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53">
            <a:extLst>
              <a:ext uri="{FF2B5EF4-FFF2-40B4-BE49-F238E27FC236}">
                <a16:creationId xmlns:a16="http://schemas.microsoft.com/office/drawing/2014/main" id="{D8E68156-9677-CBB3-726D-1FFFECCD6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54">
            <a:extLst>
              <a:ext uri="{FF2B5EF4-FFF2-40B4-BE49-F238E27FC236}">
                <a16:creationId xmlns:a16="http://schemas.microsoft.com/office/drawing/2014/main" id="{A4EB0183-D2AD-AA1B-B14D-6C9A534AE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73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55">
            <a:extLst>
              <a:ext uri="{FF2B5EF4-FFF2-40B4-BE49-F238E27FC236}">
                <a16:creationId xmlns:a16="http://schemas.microsoft.com/office/drawing/2014/main" id="{33B8B99F-7485-8FF4-FE7A-10EC8D112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Text Box 56">
            <a:extLst>
              <a:ext uri="{FF2B5EF4-FFF2-40B4-BE49-F238E27FC236}">
                <a16:creationId xmlns:a16="http://schemas.microsoft.com/office/drawing/2014/main" id="{871E7992-C7F2-5CA7-C09B-0DEBD8C81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803275"/>
            <a:ext cx="251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Multiplexed server</a:t>
            </a:r>
          </a:p>
        </p:txBody>
      </p:sp>
      <p:sp>
        <p:nvSpPr>
          <p:cNvPr id="5136" name="Line 57">
            <a:extLst>
              <a:ext uri="{FF2B5EF4-FFF2-40B4-BE49-F238E27FC236}">
                <a16:creationId xmlns:a16="http://schemas.microsoft.com/office/drawing/2014/main" id="{6F162D9C-6E3F-0D4C-179A-6842087C4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58">
            <a:extLst>
              <a:ext uri="{FF2B5EF4-FFF2-40B4-BE49-F238E27FC236}">
                <a16:creationId xmlns:a16="http://schemas.microsoft.com/office/drawing/2014/main" id="{0262B9BA-F7DB-89C6-3F09-4A857BE97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59">
            <a:extLst>
              <a:ext uri="{FF2B5EF4-FFF2-40B4-BE49-F238E27FC236}">
                <a16:creationId xmlns:a16="http://schemas.microsoft.com/office/drawing/2014/main" id="{BB433A19-D013-7A5C-B89E-29D61FF94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60">
            <a:extLst>
              <a:ext uri="{FF2B5EF4-FFF2-40B4-BE49-F238E27FC236}">
                <a16:creationId xmlns:a16="http://schemas.microsoft.com/office/drawing/2014/main" id="{DC1C7FC2-78E2-47FF-9B6C-E454DF374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6096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Line 61">
            <a:extLst>
              <a:ext uri="{FF2B5EF4-FFF2-40B4-BE49-F238E27FC236}">
                <a16:creationId xmlns:a16="http://schemas.microsoft.com/office/drawing/2014/main" id="{F013855A-AAAE-73DC-C2A8-29758B3075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5814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62">
            <a:extLst>
              <a:ext uri="{FF2B5EF4-FFF2-40B4-BE49-F238E27FC236}">
                <a16:creationId xmlns:a16="http://schemas.microsoft.com/office/drawing/2014/main" id="{7DCEC226-A8BE-F824-7C10-55F5A6702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9422130-E793-BB9B-9981-1085322A2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en-US"/>
              <a:t>Multiplexed server (example4.c):</a:t>
            </a:r>
          </a:p>
          <a:p>
            <a:pPr lvl="1" eaLnBrk="1" hangingPunct="1"/>
            <a:r>
              <a:rPr lang="en-US" altLang="en-US"/>
              <a:t>Multiplexed server/concurrent server: which one is more efficient?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Can we have the best of both worlds?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2AF367A-EB79-562F-055A-5D469B063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Preforked</a:t>
            </a:r>
            <a:r>
              <a:rPr lang="en-US" altLang="en-US" dirty="0"/>
              <a:t> server:</a:t>
            </a:r>
          </a:p>
          <a:p>
            <a:pPr lvl="1" eaLnBrk="1" hangingPunct="1"/>
            <a:r>
              <a:rPr lang="en-US" altLang="en-US" dirty="0"/>
              <a:t>Main limitation with the concurrent server</a:t>
            </a:r>
          </a:p>
          <a:p>
            <a:pPr lvl="2" eaLnBrk="1" hangingPunct="1"/>
            <a:r>
              <a:rPr lang="en-US" altLang="en-US" dirty="0"/>
              <a:t>fork overheads.</a:t>
            </a:r>
          </a:p>
          <a:p>
            <a:pPr lvl="2" eaLnBrk="1" hangingPunct="1"/>
            <a:r>
              <a:rPr lang="en-US" altLang="en-US" dirty="0"/>
              <a:t>Is context switching a big problem?</a:t>
            </a:r>
          </a:p>
          <a:p>
            <a:pPr lvl="2" eaLnBrk="1" hangingPunct="1"/>
            <a:r>
              <a:rPr lang="en-US">
                <a:effectLst/>
                <a:latin typeface="Helvetica Neue" panose="02000503000000020004" pitchFamily="2" charset="0"/>
              </a:rPr>
              <a:t>*5678TGREPCHECK1%%&amp;$</a:t>
            </a:r>
          </a:p>
          <a:p>
            <a:pPr marL="914400" lvl="2" indent="0" eaLnBrk="1" hangingPunct="1">
              <a:buNone/>
            </a:pPr>
            <a:endParaRPr lang="en-US" altLang="en-US"/>
          </a:p>
          <a:p>
            <a:pPr lvl="2" eaLnBrk="1" hangingPunct="1"/>
            <a:r>
              <a:rPr lang="en-US" altLang="en-US" dirty="0"/>
              <a:t>Removing the fork overheads </a:t>
            </a:r>
          </a:p>
          <a:p>
            <a:pPr lvl="3" eaLnBrk="1" hangingPunct="1"/>
            <a:r>
              <a:rPr lang="en-US" altLang="en-US" dirty="0"/>
              <a:t>Pre-fork N processes and use them forever.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026">
            <a:extLst>
              <a:ext uri="{FF2B5EF4-FFF2-40B4-BE49-F238E27FC236}">
                <a16:creationId xmlns:a16="http://schemas.microsoft.com/office/drawing/2014/main" id="{4E76C46C-08BF-2C07-2BB3-C9A1BF9F7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43000"/>
            <a:ext cx="9747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socket()</a:t>
            </a:r>
          </a:p>
        </p:txBody>
      </p:sp>
      <p:sp>
        <p:nvSpPr>
          <p:cNvPr id="8195" name="Text Box 1027">
            <a:extLst>
              <a:ext uri="{FF2B5EF4-FFF2-40B4-BE49-F238E27FC236}">
                <a16:creationId xmlns:a16="http://schemas.microsoft.com/office/drawing/2014/main" id="{E9ECF567-B1E2-D600-BE77-0EC3D0708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28800"/>
            <a:ext cx="7493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bind()</a:t>
            </a:r>
          </a:p>
        </p:txBody>
      </p:sp>
      <p:sp>
        <p:nvSpPr>
          <p:cNvPr id="8196" name="Text Box 1028">
            <a:extLst>
              <a:ext uri="{FF2B5EF4-FFF2-40B4-BE49-F238E27FC236}">
                <a16:creationId xmlns:a16="http://schemas.microsoft.com/office/drawing/2014/main" id="{E1758DFF-332C-3497-F558-04F09C5C4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38400"/>
            <a:ext cx="8731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listen()</a:t>
            </a:r>
          </a:p>
        </p:txBody>
      </p:sp>
      <p:sp>
        <p:nvSpPr>
          <p:cNvPr id="8197" name="Text Box 1029">
            <a:extLst>
              <a:ext uri="{FF2B5EF4-FFF2-40B4-BE49-F238E27FC236}">
                <a16:creationId xmlns:a16="http://schemas.microsoft.com/office/drawing/2014/main" id="{F26E9B94-6827-1502-A79E-A1CAA477C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24200"/>
            <a:ext cx="985838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accept()</a:t>
            </a:r>
          </a:p>
        </p:txBody>
      </p:sp>
      <p:sp>
        <p:nvSpPr>
          <p:cNvPr id="8198" name="Text Box 1030">
            <a:extLst>
              <a:ext uri="{FF2B5EF4-FFF2-40B4-BE49-F238E27FC236}">
                <a16:creationId xmlns:a16="http://schemas.microsoft.com/office/drawing/2014/main" id="{88FF24C5-7C48-0079-14C7-F0E07A0A3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38600"/>
            <a:ext cx="7905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read()</a:t>
            </a:r>
          </a:p>
        </p:txBody>
      </p:sp>
      <p:sp>
        <p:nvSpPr>
          <p:cNvPr id="8199" name="Text Box 1031">
            <a:extLst>
              <a:ext uri="{FF2B5EF4-FFF2-40B4-BE49-F238E27FC236}">
                <a16:creationId xmlns:a16="http://schemas.microsoft.com/office/drawing/2014/main" id="{3C2E18DE-206E-4670-89E8-8C3625CA9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57800"/>
            <a:ext cx="8509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write()</a:t>
            </a:r>
          </a:p>
        </p:txBody>
      </p:sp>
      <p:sp>
        <p:nvSpPr>
          <p:cNvPr id="8200" name="Line 1033">
            <a:extLst>
              <a:ext uri="{FF2B5EF4-FFF2-40B4-BE49-F238E27FC236}">
                <a16:creationId xmlns:a16="http://schemas.microsoft.com/office/drawing/2014/main" id="{D8824297-1A4F-F60C-5728-615A4C54C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6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034">
            <a:extLst>
              <a:ext uri="{FF2B5EF4-FFF2-40B4-BE49-F238E27FC236}">
                <a16:creationId xmlns:a16="http://schemas.microsoft.com/office/drawing/2014/main" id="{79ED96A1-6995-7CBA-402A-31D7F1695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2066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035">
            <a:extLst>
              <a:ext uri="{FF2B5EF4-FFF2-40B4-BE49-F238E27FC236}">
                <a16:creationId xmlns:a16="http://schemas.microsoft.com/office/drawing/2014/main" id="{D48B54C0-6D13-E995-A18D-849688CF6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5020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036">
            <a:extLst>
              <a:ext uri="{FF2B5EF4-FFF2-40B4-BE49-F238E27FC236}">
                <a16:creationId xmlns:a16="http://schemas.microsoft.com/office/drawing/2014/main" id="{808B3AC9-0E0C-3134-0CE1-99DEE551A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4164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038">
            <a:extLst>
              <a:ext uri="{FF2B5EF4-FFF2-40B4-BE49-F238E27FC236}">
                <a16:creationId xmlns:a16="http://schemas.microsoft.com/office/drawing/2014/main" id="{C830678F-C370-B769-C2CE-5CEFF7421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52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1040">
            <a:extLst>
              <a:ext uri="{FF2B5EF4-FFF2-40B4-BE49-F238E27FC236}">
                <a16:creationId xmlns:a16="http://schemas.microsoft.com/office/drawing/2014/main" id="{10567106-7845-369F-9070-CA3792915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248400"/>
            <a:ext cx="8255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close()</a:t>
            </a:r>
          </a:p>
        </p:txBody>
      </p:sp>
      <p:sp>
        <p:nvSpPr>
          <p:cNvPr id="8206" name="Line 1041">
            <a:extLst>
              <a:ext uri="{FF2B5EF4-FFF2-40B4-BE49-F238E27FC236}">
                <a16:creationId xmlns:a16="http://schemas.microsoft.com/office/drawing/2014/main" id="{8BDC2E24-0543-8B9C-8F7C-666FAF0B0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4070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042">
            <a:extLst>
              <a:ext uri="{FF2B5EF4-FFF2-40B4-BE49-F238E27FC236}">
                <a16:creationId xmlns:a16="http://schemas.microsoft.com/office/drawing/2014/main" id="{E1AAA3B5-F4FC-23ED-CE5D-934F1C47DC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1878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1043">
            <a:extLst>
              <a:ext uri="{FF2B5EF4-FFF2-40B4-BE49-F238E27FC236}">
                <a16:creationId xmlns:a16="http://schemas.microsoft.com/office/drawing/2014/main" id="{91BCDB11-C55F-BBC3-7650-DA809AD532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41878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Text Box 1075">
            <a:extLst>
              <a:ext uri="{FF2B5EF4-FFF2-40B4-BE49-F238E27FC236}">
                <a16:creationId xmlns:a16="http://schemas.microsoft.com/office/drawing/2014/main" id="{00878C42-C0D6-7565-FCD5-214C84745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46075"/>
            <a:ext cx="2289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Sequential server</a:t>
            </a:r>
          </a:p>
        </p:txBody>
      </p:sp>
      <p:sp>
        <p:nvSpPr>
          <p:cNvPr id="8210" name="Text Box 1076">
            <a:extLst>
              <a:ext uri="{FF2B5EF4-FFF2-40B4-BE49-F238E27FC236}">
                <a16:creationId xmlns:a16="http://schemas.microsoft.com/office/drawing/2014/main" id="{C00DEB9A-A7CF-B52E-28C8-2DF78D1E1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422275"/>
            <a:ext cx="3592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Prefork server (example5.c)</a:t>
            </a:r>
          </a:p>
        </p:txBody>
      </p:sp>
      <p:sp>
        <p:nvSpPr>
          <p:cNvPr id="8211" name="Line 1077">
            <a:extLst>
              <a:ext uri="{FF2B5EF4-FFF2-40B4-BE49-F238E27FC236}">
                <a16:creationId xmlns:a16="http://schemas.microsoft.com/office/drawing/2014/main" id="{B5C2C42A-ACC7-C596-8727-694C03A0B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40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1078">
            <a:extLst>
              <a:ext uri="{FF2B5EF4-FFF2-40B4-BE49-F238E27FC236}">
                <a16:creationId xmlns:a16="http://schemas.microsoft.com/office/drawing/2014/main" id="{79AC5B4D-AAF8-F3C8-C9E4-907B291C0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3528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1079">
            <a:extLst>
              <a:ext uri="{FF2B5EF4-FFF2-40B4-BE49-F238E27FC236}">
                <a16:creationId xmlns:a16="http://schemas.microsoft.com/office/drawing/2014/main" id="{71E8CAEC-83A8-7E1B-C9F4-B18E0946D6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352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Text Box 1080">
            <a:extLst>
              <a:ext uri="{FF2B5EF4-FFF2-40B4-BE49-F238E27FC236}">
                <a16:creationId xmlns:a16="http://schemas.microsoft.com/office/drawing/2014/main" id="{EB192476-40C4-3840-2C82-F1A1E5C06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066800"/>
            <a:ext cx="9747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socket()</a:t>
            </a:r>
          </a:p>
        </p:txBody>
      </p:sp>
      <p:sp>
        <p:nvSpPr>
          <p:cNvPr id="8215" name="Text Box 1081">
            <a:extLst>
              <a:ext uri="{FF2B5EF4-FFF2-40B4-BE49-F238E27FC236}">
                <a16:creationId xmlns:a16="http://schemas.microsoft.com/office/drawing/2014/main" id="{89F9F18B-433F-6FB7-E18E-48D916D89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752600"/>
            <a:ext cx="7493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bind()</a:t>
            </a:r>
          </a:p>
        </p:txBody>
      </p:sp>
      <p:sp>
        <p:nvSpPr>
          <p:cNvPr id="8216" name="Text Box 1082">
            <a:extLst>
              <a:ext uri="{FF2B5EF4-FFF2-40B4-BE49-F238E27FC236}">
                <a16:creationId xmlns:a16="http://schemas.microsoft.com/office/drawing/2014/main" id="{393418C0-54B9-F79E-190B-A5387212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362200"/>
            <a:ext cx="8731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listen()</a:t>
            </a:r>
          </a:p>
        </p:txBody>
      </p:sp>
      <p:sp>
        <p:nvSpPr>
          <p:cNvPr id="8217" name="Text Box 1083">
            <a:extLst>
              <a:ext uri="{FF2B5EF4-FFF2-40B4-BE49-F238E27FC236}">
                <a16:creationId xmlns:a16="http://schemas.microsoft.com/office/drawing/2014/main" id="{0387A806-5012-315B-017B-A568C829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1182688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N Fork()’s</a:t>
            </a:r>
          </a:p>
        </p:txBody>
      </p:sp>
      <p:sp>
        <p:nvSpPr>
          <p:cNvPr id="8218" name="Text Box 1084">
            <a:extLst>
              <a:ext uri="{FF2B5EF4-FFF2-40B4-BE49-F238E27FC236}">
                <a16:creationId xmlns:a16="http://schemas.microsoft.com/office/drawing/2014/main" id="{A86BC997-12EC-1A98-D262-F79C8A724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62400"/>
            <a:ext cx="985838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accept()</a:t>
            </a:r>
          </a:p>
        </p:txBody>
      </p:sp>
      <p:sp>
        <p:nvSpPr>
          <p:cNvPr id="8219" name="Text Box 1085">
            <a:extLst>
              <a:ext uri="{FF2B5EF4-FFF2-40B4-BE49-F238E27FC236}">
                <a16:creationId xmlns:a16="http://schemas.microsoft.com/office/drawing/2014/main" id="{13546C88-ECD6-1B01-EFD7-2617DC6F6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181600"/>
            <a:ext cx="8509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write()</a:t>
            </a:r>
          </a:p>
        </p:txBody>
      </p:sp>
      <p:sp>
        <p:nvSpPr>
          <p:cNvPr id="8220" name="Line 1087">
            <a:extLst>
              <a:ext uri="{FF2B5EF4-FFF2-40B4-BE49-F238E27FC236}">
                <a16:creationId xmlns:a16="http://schemas.microsoft.com/office/drawing/2014/main" id="{6F8FA11D-2E53-E0F7-A43C-AEE823C2B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400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Line 1088">
            <a:extLst>
              <a:ext uri="{FF2B5EF4-FFF2-40B4-BE49-F238E27FC236}">
                <a16:creationId xmlns:a16="http://schemas.microsoft.com/office/drawing/2014/main" id="{218ACE7E-08DA-3A56-C8AE-C1F85CF6B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130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Line 1089">
            <a:extLst>
              <a:ext uri="{FF2B5EF4-FFF2-40B4-BE49-F238E27FC236}">
                <a16:creationId xmlns:a16="http://schemas.microsoft.com/office/drawing/2014/main" id="{022E2009-ADAA-A253-D753-8E3B0665F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4258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1092">
            <a:extLst>
              <a:ext uri="{FF2B5EF4-FFF2-40B4-BE49-F238E27FC236}">
                <a16:creationId xmlns:a16="http://schemas.microsoft.com/office/drawing/2014/main" id="{E9EFA2A9-94DD-57E9-0CEA-5CC549833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4446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Text Box 1094">
            <a:extLst>
              <a:ext uri="{FF2B5EF4-FFF2-40B4-BE49-F238E27FC236}">
                <a16:creationId xmlns:a16="http://schemas.microsoft.com/office/drawing/2014/main" id="{1F90B556-D02C-3051-ADC4-EF1FB5614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867400"/>
            <a:ext cx="8255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close()</a:t>
            </a:r>
          </a:p>
        </p:txBody>
      </p:sp>
      <p:sp>
        <p:nvSpPr>
          <p:cNvPr id="8225" name="Text Box 1101">
            <a:extLst>
              <a:ext uri="{FF2B5EF4-FFF2-40B4-BE49-F238E27FC236}">
                <a16:creationId xmlns:a16="http://schemas.microsoft.com/office/drawing/2014/main" id="{EC4263A4-F267-E09B-8AC8-E4E2D8D03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72000"/>
            <a:ext cx="7905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read()</a:t>
            </a:r>
          </a:p>
        </p:txBody>
      </p:sp>
      <p:sp>
        <p:nvSpPr>
          <p:cNvPr id="8226" name="Line 1102">
            <a:extLst>
              <a:ext uri="{FF2B5EF4-FFF2-40B4-BE49-F238E27FC236}">
                <a16:creationId xmlns:a16="http://schemas.microsoft.com/office/drawing/2014/main" id="{443F0828-45BE-8033-BD20-037E42735D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Line 1103">
            <a:extLst>
              <a:ext uri="{FF2B5EF4-FFF2-40B4-BE49-F238E27FC236}">
                <a16:creationId xmlns:a16="http://schemas.microsoft.com/office/drawing/2014/main" id="{E9431302-C6B1-9E3A-A74F-F221DD2DA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267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Line 1104">
            <a:extLst>
              <a:ext uri="{FF2B5EF4-FFF2-40B4-BE49-F238E27FC236}">
                <a16:creationId xmlns:a16="http://schemas.microsoft.com/office/drawing/2014/main" id="{2918DEB7-AF48-2EF2-9038-FB47867B8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477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9" name="Line 1105">
            <a:extLst>
              <a:ext uri="{FF2B5EF4-FFF2-40B4-BE49-F238E27FC236}">
                <a16:creationId xmlns:a16="http://schemas.microsoft.com/office/drawing/2014/main" id="{9F5241AE-9997-9787-C73A-7B382C64E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640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1106">
            <a:extLst>
              <a:ext uri="{FF2B5EF4-FFF2-40B4-BE49-F238E27FC236}">
                <a16:creationId xmlns:a16="http://schemas.microsoft.com/office/drawing/2014/main" id="{CD456FCC-D832-B036-75E8-4863585FE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Line 1107">
            <a:extLst>
              <a:ext uri="{FF2B5EF4-FFF2-40B4-BE49-F238E27FC236}">
                <a16:creationId xmlns:a16="http://schemas.microsoft.com/office/drawing/2014/main" id="{8554EC76-FB2B-643F-4542-4F4029B52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334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2" name="Line 1108">
            <a:extLst>
              <a:ext uri="{FF2B5EF4-FFF2-40B4-BE49-F238E27FC236}">
                <a16:creationId xmlns:a16="http://schemas.microsoft.com/office/drawing/2014/main" id="{055DD95D-1872-45C5-9059-4E777D0E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724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Line 1109">
            <a:extLst>
              <a:ext uri="{FF2B5EF4-FFF2-40B4-BE49-F238E27FC236}">
                <a16:creationId xmlns:a16="http://schemas.microsoft.com/office/drawing/2014/main" id="{2BF72362-1945-C23C-BBA5-46046FF382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4" name="Line 1110">
            <a:extLst>
              <a:ext uri="{FF2B5EF4-FFF2-40B4-BE49-F238E27FC236}">
                <a16:creationId xmlns:a16="http://schemas.microsoft.com/office/drawing/2014/main" id="{BDE0E9F9-AF4F-7D22-B109-3E1EAE65F6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800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5" name="Line 1111">
            <a:extLst>
              <a:ext uri="{FF2B5EF4-FFF2-40B4-BE49-F238E27FC236}">
                <a16:creationId xmlns:a16="http://schemas.microsoft.com/office/drawing/2014/main" id="{08B8E004-9B18-3902-69E4-4AADE8768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00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6" name="Line 1112">
            <a:extLst>
              <a:ext uri="{FF2B5EF4-FFF2-40B4-BE49-F238E27FC236}">
                <a16:creationId xmlns:a16="http://schemas.microsoft.com/office/drawing/2014/main" id="{66734582-3A67-A24A-0AD7-94386561B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6019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7" name="Line 1113">
            <a:extLst>
              <a:ext uri="{FF2B5EF4-FFF2-40B4-BE49-F238E27FC236}">
                <a16:creationId xmlns:a16="http://schemas.microsoft.com/office/drawing/2014/main" id="{2BC58B30-981D-BF92-1A7F-FD16166D9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1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8" name="Line 1114">
            <a:extLst>
              <a:ext uri="{FF2B5EF4-FFF2-40B4-BE49-F238E27FC236}">
                <a16:creationId xmlns:a16="http://schemas.microsoft.com/office/drawing/2014/main" id="{EB9DB662-F4E0-3B64-EB89-05D258AE38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114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9" name="Line 1115">
            <a:extLst>
              <a:ext uri="{FF2B5EF4-FFF2-40B4-BE49-F238E27FC236}">
                <a16:creationId xmlns:a16="http://schemas.microsoft.com/office/drawing/2014/main" id="{57DDA730-0EB6-88FC-AE03-0BCE7482E8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114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0" name="Oval 1117">
            <a:extLst>
              <a:ext uri="{FF2B5EF4-FFF2-40B4-BE49-F238E27FC236}">
                <a16:creationId xmlns:a16="http://schemas.microsoft.com/office/drawing/2014/main" id="{45C9B839-B224-5B8C-D74F-073B79E09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1" name="Oval 1118">
            <a:extLst>
              <a:ext uri="{FF2B5EF4-FFF2-40B4-BE49-F238E27FC236}">
                <a16:creationId xmlns:a16="http://schemas.microsoft.com/office/drawing/2014/main" id="{ECFBE097-EE29-3C92-5527-B2BA74EF1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2" name="Oval 1119">
            <a:extLst>
              <a:ext uri="{FF2B5EF4-FFF2-40B4-BE49-F238E27FC236}">
                <a16:creationId xmlns:a16="http://schemas.microsoft.com/office/drawing/2014/main" id="{216D7E95-D6AC-5BAC-6305-A8385CD56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3" name="Text Box 1134">
            <a:extLst>
              <a:ext uri="{FF2B5EF4-FFF2-40B4-BE49-F238E27FC236}">
                <a16:creationId xmlns:a16="http://schemas.microsoft.com/office/drawing/2014/main" id="{4441F01C-A4BD-9FF8-340F-14E9DDA90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038600"/>
            <a:ext cx="985838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accept()</a:t>
            </a:r>
          </a:p>
        </p:txBody>
      </p:sp>
      <p:sp>
        <p:nvSpPr>
          <p:cNvPr id="8244" name="Text Box 1135">
            <a:extLst>
              <a:ext uri="{FF2B5EF4-FFF2-40B4-BE49-F238E27FC236}">
                <a16:creationId xmlns:a16="http://schemas.microsoft.com/office/drawing/2014/main" id="{7AD55461-700C-6F8D-7B8B-007FFB5A0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257800"/>
            <a:ext cx="8509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write()</a:t>
            </a:r>
          </a:p>
        </p:txBody>
      </p:sp>
      <p:sp>
        <p:nvSpPr>
          <p:cNvPr id="8245" name="Text Box 1136">
            <a:extLst>
              <a:ext uri="{FF2B5EF4-FFF2-40B4-BE49-F238E27FC236}">
                <a16:creationId xmlns:a16="http://schemas.microsoft.com/office/drawing/2014/main" id="{3C845083-2991-94F2-506E-31072BC96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8255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close()</a:t>
            </a:r>
          </a:p>
        </p:txBody>
      </p:sp>
      <p:sp>
        <p:nvSpPr>
          <p:cNvPr id="8246" name="Text Box 1137">
            <a:extLst>
              <a:ext uri="{FF2B5EF4-FFF2-40B4-BE49-F238E27FC236}">
                <a16:creationId xmlns:a16="http://schemas.microsoft.com/office/drawing/2014/main" id="{C81C84AE-542B-AC78-E98A-7E9EEFCE2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648200"/>
            <a:ext cx="7905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anose="030F0902030302020204" pitchFamily="66" charset="0"/>
              </a:rPr>
              <a:t>read()</a:t>
            </a:r>
          </a:p>
        </p:txBody>
      </p:sp>
      <p:sp>
        <p:nvSpPr>
          <p:cNvPr id="8247" name="Line 1138">
            <a:extLst>
              <a:ext uri="{FF2B5EF4-FFF2-40B4-BE49-F238E27FC236}">
                <a16:creationId xmlns:a16="http://schemas.microsoft.com/office/drawing/2014/main" id="{B573E65E-5BAC-FE37-D84B-D97D28175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8" name="Line 1139">
            <a:extLst>
              <a:ext uri="{FF2B5EF4-FFF2-40B4-BE49-F238E27FC236}">
                <a16:creationId xmlns:a16="http://schemas.microsoft.com/office/drawing/2014/main" id="{8249AF9F-56F0-36C4-B012-25649A124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5410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9" name="Line 1140">
            <a:extLst>
              <a:ext uri="{FF2B5EF4-FFF2-40B4-BE49-F238E27FC236}">
                <a16:creationId xmlns:a16="http://schemas.microsoft.com/office/drawing/2014/main" id="{563CA3A4-3B20-4FCF-ED42-EB9D8ED025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4800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0" name="Line 1141">
            <a:extLst>
              <a:ext uri="{FF2B5EF4-FFF2-40B4-BE49-F238E27FC236}">
                <a16:creationId xmlns:a16="http://schemas.microsoft.com/office/drawing/2014/main" id="{EB25F357-724F-5FE4-2652-6C5626B97B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8200" y="4800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1" name="Line 1142">
            <a:extLst>
              <a:ext uri="{FF2B5EF4-FFF2-40B4-BE49-F238E27FC236}">
                <a16:creationId xmlns:a16="http://schemas.microsoft.com/office/drawing/2014/main" id="{6DD6B98B-3D7C-CE9C-4528-56E5ECF80F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876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2" name="Line 1143">
            <a:extLst>
              <a:ext uri="{FF2B5EF4-FFF2-40B4-BE49-F238E27FC236}">
                <a16:creationId xmlns:a16="http://schemas.microsoft.com/office/drawing/2014/main" id="{E3B480B2-86F1-259C-1C7F-C0368E597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3" name="Line 1144">
            <a:extLst>
              <a:ext uri="{FF2B5EF4-FFF2-40B4-BE49-F238E27FC236}">
                <a16:creationId xmlns:a16="http://schemas.microsoft.com/office/drawing/2014/main" id="{F6A29E43-4C5F-48DA-1A3D-340E34BBB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4" name="Line 1145">
            <a:extLst>
              <a:ext uri="{FF2B5EF4-FFF2-40B4-BE49-F238E27FC236}">
                <a16:creationId xmlns:a16="http://schemas.microsoft.com/office/drawing/2014/main" id="{7B395152-3DA6-FEC4-5494-1EE3C163C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5" name="Line 1146">
            <a:extLst>
              <a:ext uri="{FF2B5EF4-FFF2-40B4-BE49-F238E27FC236}">
                <a16:creationId xmlns:a16="http://schemas.microsoft.com/office/drawing/2014/main" id="{05F093D3-57C0-A7D0-F17F-4017A5023C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4191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6" name="Line 1147">
            <a:extLst>
              <a:ext uri="{FF2B5EF4-FFF2-40B4-BE49-F238E27FC236}">
                <a16:creationId xmlns:a16="http://schemas.microsoft.com/office/drawing/2014/main" id="{B66B2A3A-D6D0-F671-5A1E-F4208F13AF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68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7" name="Line 1148">
            <a:extLst>
              <a:ext uri="{FF2B5EF4-FFF2-40B4-BE49-F238E27FC236}">
                <a16:creationId xmlns:a16="http://schemas.microsoft.com/office/drawing/2014/main" id="{ED037FB7-7A19-2546-7856-CAB505850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81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8" name="Line 1149">
            <a:extLst>
              <a:ext uri="{FF2B5EF4-FFF2-40B4-BE49-F238E27FC236}">
                <a16:creationId xmlns:a16="http://schemas.microsoft.com/office/drawing/2014/main" id="{B41CF24E-D195-A96B-3107-C2BB47635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9" name="Line 1150">
            <a:extLst>
              <a:ext uri="{FF2B5EF4-FFF2-40B4-BE49-F238E27FC236}">
                <a16:creationId xmlns:a16="http://schemas.microsoft.com/office/drawing/2014/main" id="{26425804-7EC3-C6DE-2C47-EC04BBF52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0" name="Line 1151">
            <a:extLst>
              <a:ext uri="{FF2B5EF4-FFF2-40B4-BE49-F238E27FC236}">
                <a16:creationId xmlns:a16="http://schemas.microsoft.com/office/drawing/2014/main" id="{804972E1-183B-66E8-A37E-2263EF14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1" name="Line 1152">
            <a:extLst>
              <a:ext uri="{FF2B5EF4-FFF2-40B4-BE49-F238E27FC236}">
                <a16:creationId xmlns:a16="http://schemas.microsoft.com/office/drawing/2014/main" id="{B81A37B3-DA8D-632C-102A-75B64287F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2" name="Rectangle 1153">
            <a:extLst>
              <a:ext uri="{FF2B5EF4-FFF2-40B4-BE49-F238E27FC236}">
                <a16:creationId xmlns:a16="http://schemas.microsoft.com/office/drawing/2014/main" id="{7D7FD669-A794-3C66-BF63-AC024B1D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1828800" cy="2743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0962244-6737-03A9-7092-FBB53E3D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/>
              <a:t>Preforked Servers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AACE7663-8C8E-D566-05EB-9F16A1F14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081713" cy="369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3">
            <a:extLst>
              <a:ext uri="{FF2B5EF4-FFF2-40B4-BE49-F238E27FC236}">
                <a16:creationId xmlns:a16="http://schemas.microsoft.com/office/drawing/2014/main" id="{C56F8DA7-C261-A5E6-A9C2-AD4102C5B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49775"/>
            <a:ext cx="8229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/>
              <a:t>Accept:  It extracts  the  first   connection request  on  the  queue of pending </a:t>
            </a:r>
          </a:p>
          <a:p>
            <a:pPr eaLnBrk="1" hangingPunct="1"/>
            <a:r>
              <a:rPr lang="en-US" altLang="en-US" sz="2000" dirty="0"/>
              <a:t>       connections, creates a new connected socket, and returns a new file   </a:t>
            </a:r>
          </a:p>
          <a:p>
            <a:pPr eaLnBrk="1" hangingPunct="1"/>
            <a:r>
              <a:rPr lang="en-US" altLang="en-US" sz="2000" dirty="0"/>
              <a:t>       descriptor referring  to  that  socket. The  newly  created socket is not in </a:t>
            </a:r>
          </a:p>
          <a:p>
            <a:pPr eaLnBrk="1" hangingPunct="1"/>
            <a:r>
              <a:rPr lang="en-US" altLang="en-US" sz="2000" dirty="0"/>
              <a:t>       the listening state.  The original socket </a:t>
            </a:r>
            <a:r>
              <a:rPr lang="en-US" altLang="en-US" sz="2000" dirty="0" err="1"/>
              <a:t>sockfd</a:t>
            </a:r>
            <a:r>
              <a:rPr lang="en-US" altLang="en-US" sz="2000" dirty="0"/>
              <a:t> is unaffected by this call.</a:t>
            </a:r>
          </a:p>
          <a:p>
            <a:pPr eaLnBrk="1" hangingPunct="1"/>
            <a:r>
              <a:rPr lang="en-US" sz="1600" dirty="0">
                <a:effectLst/>
                <a:latin typeface="Helvetica Neue" panose="02000503000000020004" pitchFamily="2" charset="0"/>
              </a:rPr>
              <a:t>*5678TGREPCHECK1%%&amp;$</a:t>
            </a:r>
            <a:endParaRPr lang="en-US" altLang="en-US" sz="2000" dirty="0"/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Only one will return!!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09CD243-D992-B36C-8F6A-2AC467C32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Preforked</a:t>
            </a:r>
            <a:r>
              <a:rPr lang="en-US" altLang="en-US" dirty="0"/>
              <a:t> server:</a:t>
            </a:r>
          </a:p>
          <a:p>
            <a:pPr lvl="1" eaLnBrk="1" hangingPunct="1"/>
            <a:r>
              <a:rPr lang="en-US" altLang="en-US" dirty="0"/>
              <a:t>Disadvantages</a:t>
            </a:r>
          </a:p>
          <a:p>
            <a:pPr lvl="2" eaLnBrk="1" hangingPunct="1"/>
            <a:r>
              <a:rPr lang="en-US" altLang="en-US" dirty="0"/>
              <a:t>Not easy to guess the “right” number of child processes. </a:t>
            </a:r>
            <a:r>
              <a:rPr lang="en-US" dirty="0">
                <a:effectLst/>
                <a:latin typeface="Helvetica Neue" panose="02000503000000020004" pitchFamily="2" charset="0"/>
              </a:rPr>
              <a:t>*5678tgrepcheck1%%&amp;$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Comparison to other server implementation techniques: </a:t>
            </a:r>
            <a:r>
              <a:rPr lang="en-US" dirty="0">
                <a:effectLst/>
                <a:latin typeface="Helvetica Neue" panose="02000503000000020004" pitchFamily="2" charset="0"/>
              </a:rPr>
              <a:t>*5678TGREPCHECK1%%&amp;$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Single CPU, multiple CPU’s</a:t>
            </a:r>
          </a:p>
          <a:p>
            <a:pPr lvl="1" eaLnBrk="1" hangingPunct="1"/>
            <a:r>
              <a:rPr lang="en-US" altLang="en-US" dirty="0"/>
              <a:t>Concurrent, multiplex, and </a:t>
            </a:r>
            <a:r>
              <a:rPr lang="en-US" altLang="en-US" dirty="0" err="1"/>
              <a:t>prefork</a:t>
            </a:r>
            <a:r>
              <a:rPr lang="en-US" altLang="en-US" dirty="0"/>
              <a:t> are building blocks for server implementation. One can use a combination of techniques.</a:t>
            </a:r>
          </a:p>
          <a:p>
            <a:pPr lvl="2" eaLnBrk="1" hangingPunct="1"/>
            <a:r>
              <a:rPr lang="en-US" altLang="en-US" dirty="0"/>
              <a:t>E.g. pre-fork N multiplexed servers.</a:t>
            </a:r>
          </a:p>
          <a:p>
            <a:pPr lvl="2" eaLnBrk="1" hangingPunct="1"/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18021</TotalTime>
  <Words>523</Words>
  <Application>Microsoft Macintosh PowerPoint</Application>
  <PresentationFormat>On-screen Show (4:3)</PresentationFormat>
  <Paragraphs>127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Comic Sans MS</vt:lpstr>
      <vt:lpstr>Helvetica Neue</vt:lpstr>
      <vt:lpstr>Times New Roman</vt:lpstr>
      <vt:lpstr>Default Design</vt:lpstr>
      <vt:lpstr>Today’s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Preforked Servers</vt:lpstr>
      <vt:lpstr>PowerPoint Presentation</vt:lpstr>
      <vt:lpstr>IO multiplexing with threads</vt:lpstr>
      <vt:lpstr>Threaded Server</vt:lpstr>
      <vt:lpstr>Prethreaded Servers</vt:lpstr>
    </vt:vector>
  </TitlesOfParts>
  <Company>Hummingbird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w_fang</dc:creator>
  <cp:lastModifiedBy>Nilkod Kashinath Yashaswini Lnu</cp:lastModifiedBy>
  <cp:revision>31</cp:revision>
  <dcterms:created xsi:type="dcterms:W3CDTF">2001-10-03T23:45:06Z</dcterms:created>
  <dcterms:modified xsi:type="dcterms:W3CDTF">2024-04-14T05:16:14Z</dcterms:modified>
</cp:coreProperties>
</file>