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79" r:id="rId2"/>
    <p:sldId id="280" r:id="rId3"/>
    <p:sldId id="281" r:id="rId4"/>
    <p:sldId id="274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5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70791" autoAdjust="0"/>
  </p:normalViewPr>
  <p:slideViewPr>
    <p:cSldViewPr>
      <p:cViewPr varScale="1">
        <p:scale>
          <a:sx n="82" d="100"/>
          <a:sy n="82" d="100"/>
        </p:scale>
        <p:origin x="21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9A901D-6389-4338-952E-E063C2027FBE}" type="datetimeFigureOut">
              <a:rPr lang="en-US"/>
              <a:pPr>
                <a:defRPr/>
              </a:pPr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924FB0-74F6-457E-9CAC-2B1F62825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0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CF3E373-260F-4CB6-B9C7-E487847906C8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59CD905-F4E4-492F-9520-E7F0AAE4C8E3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1073E1E-29B7-4044-A6A9-5A67938F9E6A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C703A8E-3CF9-4525-B8C7-4DDC042FFECC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6722CD3-2372-432B-ABC1-EC7ED91147EF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3072FCB-0824-4C7B-A8DF-1DE9599A4DD9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E9E49EA-574D-42AF-9128-2E3303B2298A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E67242B-2484-498B-BE80-3B5DFBC67D15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06091-B01F-4055-A803-A52201A6F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3F8A4-87F4-4BEC-AFB1-8BDB7D675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7211B-F8AC-4098-ADB3-3312FB208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0BB7D-8D3E-49C4-BB2F-D7D79F8F4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3918-7687-48EA-BCD8-72A402F6E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A10DC-6360-4245-8C68-B0E2B3D5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E5877-8580-4225-8D1E-13E3DED2D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8EED7-AB22-42EE-AF1E-248F6B14C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32BD2-77D3-448C-B59C-DC740331A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F6748-A50E-4669-B9B6-01432C5A0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74CB-B5F0-4B2C-A179-47D90A546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0D3C92D-A36C-48EE-8178-FC2DB0B03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Client-Server Paradigm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Concurrent  and multiplexed servers</a:t>
            </a:r>
          </a:p>
          <a:p>
            <a:pPr eaLnBrk="1" hangingPunct="1"/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UNP Section 4.8, Section 5.18, Ch6, Ch30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1F348-A621-4B68-9A58-36A10532F58A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Multiplexing Using </a:t>
            </a:r>
            <a:r>
              <a:rPr lang="en-US" altLang="en-US">
                <a:solidFill>
                  <a:schemeClr val="accent2"/>
                </a:solidFill>
              </a:rPr>
              <a:t>select()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with the select function, how can we improve the client (example1.c)?</a:t>
            </a:r>
          </a:p>
          <a:p>
            <a:pPr lvl="1" eaLnBrk="1" hangingPunct="1"/>
            <a:r>
              <a:rPr lang="en-US" altLang="en-US" dirty="0"/>
              <a:t>If server crashes, the client should know it right away!!</a:t>
            </a:r>
          </a:p>
          <a:p>
            <a:pPr lvl="1" eaLnBrk="1" hangingPunct="1"/>
            <a:r>
              <a:rPr lang="en-US" altLang="en-US" dirty="0"/>
              <a:t>Trick: make a single point for blocking (program is sequential in nature).</a:t>
            </a:r>
          </a:p>
          <a:p>
            <a:pPr lvl="2" eaLnBrk="1" hangingPunct="1"/>
            <a:r>
              <a:rPr lang="en-US" altLang="en-US" sz="1800" dirty="0"/>
              <a:t>Block at select (allows monitoring many files and sockets), never block in reading.</a:t>
            </a:r>
          </a:p>
          <a:p>
            <a:pPr lvl="1" eaLnBrk="1" hangingPunct="1"/>
            <a:r>
              <a:rPr lang="en-US" altLang="en-US" dirty="0"/>
              <a:t>See example3.c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60A46-6128-4B36-9A64-BCC09C4E6F93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Multiplexed Server Using </a:t>
            </a:r>
            <a:r>
              <a:rPr lang="en-US" altLang="en-US">
                <a:solidFill>
                  <a:schemeClr val="accent2"/>
                </a:solidFill>
              </a:rPr>
              <a:t>select()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single server thread to handle everything including connection requests, data transmissions and inputs from keyboard.</a:t>
            </a:r>
          </a:p>
          <a:p>
            <a:pPr eaLnBrk="1" hangingPunct="1"/>
            <a:r>
              <a:rPr lang="en-US" altLang="en-US" dirty="0"/>
              <a:t>Block on </a:t>
            </a:r>
            <a:r>
              <a:rPr lang="en-US" altLang="en-US" dirty="0">
                <a:solidFill>
                  <a:schemeClr val="accent2"/>
                </a:solidFill>
              </a:rPr>
              <a:t>select</a:t>
            </a:r>
            <a:r>
              <a:rPr lang="en-US" altLang="en-US" dirty="0"/>
              <a:t> to check on all descriptors, and react accordingly</a:t>
            </a:r>
          </a:p>
          <a:p>
            <a:pPr lvl="1" eaLnBrk="1" hangingPunct="1"/>
            <a:r>
              <a:rPr lang="en-US" altLang="en-US" dirty="0"/>
              <a:t>Listen socket is active </a:t>
            </a:r>
            <a:r>
              <a:rPr lang="en-US" altLang="en-US" dirty="0">
                <a:sym typeface="Wingdings" pitchFamily="2" charset="2"/>
              </a:rPr>
              <a:t> accept</a:t>
            </a:r>
          </a:p>
          <a:p>
            <a:pPr lvl="1" eaLnBrk="1" hangingPunct="1"/>
            <a:r>
              <a:rPr lang="en-US" altLang="en-US" dirty="0">
                <a:sym typeface="Wingdings" pitchFamily="2" charset="2"/>
              </a:rPr>
              <a:t>Data socket is active</a:t>
            </a:r>
          </a:p>
          <a:p>
            <a:pPr lvl="2" eaLnBrk="1" hangingPunct="1"/>
            <a:r>
              <a:rPr lang="en-US" altLang="en-US" sz="1800" dirty="0"/>
              <a:t>Read/write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sz="1800" dirty="0"/>
          </a:p>
          <a:p>
            <a:pPr lvl="2" eaLnBrk="1" hangingPunct="1"/>
            <a:r>
              <a:rPr lang="en-US" altLang="en-US" sz="1800" dirty="0"/>
              <a:t>Close socket if the other end has been closed</a:t>
            </a:r>
          </a:p>
          <a:p>
            <a:pPr lvl="1" eaLnBrk="1" hangingPunct="1"/>
            <a:r>
              <a:rPr lang="en-US" altLang="en-US" dirty="0"/>
              <a:t>Standard input is active </a:t>
            </a:r>
            <a:r>
              <a:rPr lang="en-US" altLang="en-US" dirty="0">
                <a:sym typeface="Wingdings" pitchFamily="2" charset="2"/>
              </a:rPr>
              <a:t> read and act accordingly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B0607-C0D6-4E92-8B5E-88345FA5E219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Multiplexed Servers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See example4.c (and example4_1.cpp)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76475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mic Sans MS" pitchFamily="66" charset="0"/>
              </a:rPr>
              <a:t>socket()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352675" y="16764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mic Sans MS" pitchFamily="66" charset="0"/>
              </a:rPr>
              <a:t>bind()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352675" y="22098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listen()</a:t>
            </a:r>
          </a:p>
        </p:txBody>
      </p:sp>
      <p:sp>
        <p:nvSpPr>
          <p:cNvPr id="17415" name="Text Box 45"/>
          <p:cNvSpPr txBox="1">
            <a:spLocks noChangeArrowheads="1"/>
          </p:cNvSpPr>
          <p:nvPr/>
        </p:nvSpPr>
        <p:spPr bwMode="auto">
          <a:xfrm>
            <a:off x="2352675" y="2667000"/>
            <a:ext cx="14525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Loop forever</a:t>
            </a:r>
          </a:p>
        </p:txBody>
      </p:sp>
      <p:sp>
        <p:nvSpPr>
          <p:cNvPr id="17416" name="Text Box 46"/>
          <p:cNvSpPr txBox="1">
            <a:spLocks noChangeArrowheads="1"/>
          </p:cNvSpPr>
          <p:nvPr/>
        </p:nvSpPr>
        <p:spPr bwMode="auto">
          <a:xfrm>
            <a:off x="2352675" y="3200400"/>
            <a:ext cx="7794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select</a:t>
            </a:r>
          </a:p>
        </p:txBody>
      </p:sp>
      <p:sp>
        <p:nvSpPr>
          <p:cNvPr id="17417" name="Text Box 47"/>
          <p:cNvSpPr txBox="1">
            <a:spLocks noChangeArrowheads="1"/>
          </p:cNvSpPr>
          <p:nvPr/>
        </p:nvSpPr>
        <p:spPr bwMode="auto">
          <a:xfrm>
            <a:off x="2352675" y="3733800"/>
            <a:ext cx="367665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mic Sans MS" pitchFamily="66" charset="0"/>
              </a:rPr>
              <a:t>If listen socket is active </a:t>
            </a:r>
            <a:r>
              <a:rPr lang="en-US" altLang="en-US" sz="1600" b="1" dirty="0">
                <a:latin typeface="Comic Sans MS" pitchFamily="66" charset="0"/>
                <a:sym typeface="Wingdings" pitchFamily="2" charset="2"/>
              </a:rPr>
              <a:t> accept</a:t>
            </a:r>
            <a:endParaRPr lang="en-US" altLang="en-US" sz="1600" b="1" dirty="0">
              <a:latin typeface="Comic Sans MS" pitchFamily="66" charset="0"/>
            </a:endParaRPr>
          </a:p>
        </p:txBody>
      </p:sp>
      <p:sp>
        <p:nvSpPr>
          <p:cNvPr id="17418" name="Text Box 48"/>
          <p:cNvSpPr txBox="1">
            <a:spLocks noChangeArrowheads="1"/>
          </p:cNvSpPr>
          <p:nvPr/>
        </p:nvSpPr>
        <p:spPr bwMode="auto">
          <a:xfrm>
            <a:off x="2352675" y="4267200"/>
            <a:ext cx="5800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If data socket is active: read/write or close the socket</a:t>
            </a:r>
          </a:p>
        </p:txBody>
      </p:sp>
      <p:sp>
        <p:nvSpPr>
          <p:cNvPr id="17419" name="Text Box 49"/>
          <p:cNvSpPr txBox="1">
            <a:spLocks noChangeArrowheads="1"/>
          </p:cNvSpPr>
          <p:nvPr/>
        </p:nvSpPr>
        <p:spPr bwMode="auto">
          <a:xfrm>
            <a:off x="2352675" y="4800600"/>
            <a:ext cx="45053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If standard input is active: act accordingly</a:t>
            </a:r>
          </a:p>
        </p:txBody>
      </p:sp>
      <p:sp>
        <p:nvSpPr>
          <p:cNvPr id="17420" name="Line 51"/>
          <p:cNvSpPr>
            <a:spLocks noChangeShapeType="1"/>
          </p:cNvSpPr>
          <p:nvPr/>
        </p:nvSpPr>
        <p:spPr bwMode="auto">
          <a:xfrm>
            <a:off x="2657475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52"/>
          <p:cNvSpPr>
            <a:spLocks noChangeShapeType="1"/>
          </p:cNvSpPr>
          <p:nvPr/>
        </p:nvSpPr>
        <p:spPr bwMode="auto">
          <a:xfrm>
            <a:off x="2657475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53"/>
          <p:cNvSpPr>
            <a:spLocks noChangeShapeType="1"/>
          </p:cNvSpPr>
          <p:nvPr/>
        </p:nvSpPr>
        <p:spPr bwMode="auto">
          <a:xfrm>
            <a:off x="2657475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54"/>
          <p:cNvSpPr>
            <a:spLocks noChangeShapeType="1"/>
          </p:cNvSpPr>
          <p:nvPr/>
        </p:nvSpPr>
        <p:spPr bwMode="auto">
          <a:xfrm>
            <a:off x="2657475" y="3048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55"/>
          <p:cNvSpPr>
            <a:spLocks noChangeShapeType="1"/>
          </p:cNvSpPr>
          <p:nvPr/>
        </p:nvSpPr>
        <p:spPr bwMode="auto">
          <a:xfrm>
            <a:off x="2657475" y="3581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57"/>
          <p:cNvSpPr>
            <a:spLocks noChangeShapeType="1"/>
          </p:cNvSpPr>
          <p:nvPr/>
        </p:nvSpPr>
        <p:spPr bwMode="auto">
          <a:xfrm>
            <a:off x="2657475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58"/>
          <p:cNvSpPr>
            <a:spLocks noChangeShapeType="1"/>
          </p:cNvSpPr>
          <p:nvPr/>
        </p:nvSpPr>
        <p:spPr bwMode="auto">
          <a:xfrm>
            <a:off x="2657475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59"/>
          <p:cNvSpPr>
            <a:spLocks noChangeShapeType="1"/>
          </p:cNvSpPr>
          <p:nvPr/>
        </p:nvSpPr>
        <p:spPr bwMode="auto">
          <a:xfrm>
            <a:off x="2657475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60"/>
          <p:cNvSpPr>
            <a:spLocks noChangeShapeType="1"/>
          </p:cNvSpPr>
          <p:nvPr/>
        </p:nvSpPr>
        <p:spPr bwMode="auto">
          <a:xfrm flipH="1">
            <a:off x="1057275" y="5410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61"/>
          <p:cNvSpPr>
            <a:spLocks noChangeShapeType="1"/>
          </p:cNvSpPr>
          <p:nvPr/>
        </p:nvSpPr>
        <p:spPr bwMode="auto">
          <a:xfrm flipV="1">
            <a:off x="1057275" y="2895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62"/>
          <p:cNvSpPr>
            <a:spLocks noChangeShapeType="1"/>
          </p:cNvSpPr>
          <p:nvPr/>
        </p:nvSpPr>
        <p:spPr bwMode="auto">
          <a:xfrm>
            <a:off x="1057275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176CC-502E-4D5E-8415-97E4E7705AA7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Multiplexed vs. Concurrent Servers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one is more efficient?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Something to think about: </a:t>
            </a:r>
          </a:p>
          <a:p>
            <a:pPr lvl="1" eaLnBrk="1" hangingPunct="1"/>
            <a:r>
              <a:rPr lang="en-US" altLang="en-US"/>
              <a:t>Can we have a connection that is shared by multiple processes? </a:t>
            </a:r>
          </a:p>
          <a:p>
            <a:pPr lvl="1" eaLnBrk="1" hangingPunct="1"/>
            <a:r>
              <a:rPr lang="en-US" altLang="en-US"/>
              <a:t>What is the semantics of the communication in this case?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E798C-561D-4D79-915A-A69A144729E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server accepts a new connection, what is the port number of the new connection at the server 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0BB7D-8D3E-49C4-BB2F-D7D79F8F47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Sequential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A2BD-EC01-41EA-B5B5-F32706E7A95D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7172" name="Picture 2" descr="Z:\class\5211\fig\week2-2-cone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630863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Concurrent Server (Process-Based)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Use a new child process to handle a new connection request.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to fork?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After accept() function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simple program, most of the servers are implemented this way. </a:t>
            </a:r>
            <a:r>
              <a:rPr lang="en-US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Almost no limits on the number of connection.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 limitations: too much overhead.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9D4E0-9B2B-4C38-B37D-3324D1DFDCE4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socket()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bind()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990600" y="24384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listen()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990600" y="31242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accept()</a:t>
            </a:r>
          </a:p>
        </p:txBody>
      </p:sp>
      <p:sp>
        <p:nvSpPr>
          <p:cNvPr id="9222" name="Text Box 12"/>
          <p:cNvSpPr txBox="1">
            <a:spLocks noChangeArrowheads="1"/>
          </p:cNvSpPr>
          <p:nvPr/>
        </p:nvSpPr>
        <p:spPr bwMode="auto">
          <a:xfrm>
            <a:off x="990600" y="4038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read()</a:t>
            </a:r>
          </a:p>
        </p:txBody>
      </p: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914400" y="52578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write()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914400" y="62484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read()</a:t>
            </a:r>
          </a:p>
        </p:txBody>
      </p:sp>
      <p:sp>
        <p:nvSpPr>
          <p:cNvPr id="9225" name="Line 22"/>
          <p:cNvSpPr>
            <a:spLocks noChangeShapeType="1"/>
          </p:cNvSpPr>
          <p:nvPr/>
        </p:nvSpPr>
        <p:spPr bwMode="auto">
          <a:xfrm>
            <a:off x="1371600" y="28162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23"/>
          <p:cNvSpPr>
            <a:spLocks noChangeShapeType="1"/>
          </p:cNvSpPr>
          <p:nvPr/>
        </p:nvSpPr>
        <p:spPr bwMode="auto">
          <a:xfrm>
            <a:off x="1295400" y="22066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24"/>
          <p:cNvSpPr>
            <a:spLocks noChangeShapeType="1"/>
          </p:cNvSpPr>
          <p:nvPr/>
        </p:nvSpPr>
        <p:spPr bwMode="auto">
          <a:xfrm>
            <a:off x="1371600" y="35020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25"/>
          <p:cNvSpPr>
            <a:spLocks noChangeShapeType="1"/>
          </p:cNvSpPr>
          <p:nvPr/>
        </p:nvSpPr>
        <p:spPr bwMode="auto">
          <a:xfrm>
            <a:off x="1371600" y="44164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26"/>
          <p:cNvSpPr>
            <a:spLocks noChangeShapeType="1"/>
          </p:cNvSpPr>
          <p:nvPr/>
        </p:nvSpPr>
        <p:spPr bwMode="auto">
          <a:xfrm>
            <a:off x="1371600" y="56356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27"/>
          <p:cNvSpPr>
            <a:spLocks noChangeShapeType="1"/>
          </p:cNvSpPr>
          <p:nvPr/>
        </p:nvSpPr>
        <p:spPr bwMode="auto">
          <a:xfrm>
            <a:off x="1295400" y="152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32"/>
          <p:cNvSpPr>
            <a:spLocks noChangeShapeType="1"/>
          </p:cNvSpPr>
          <p:nvPr/>
        </p:nvSpPr>
        <p:spPr bwMode="auto">
          <a:xfrm>
            <a:off x="1676400" y="6397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33"/>
          <p:cNvSpPr txBox="1">
            <a:spLocks noChangeArrowheads="1"/>
          </p:cNvSpPr>
          <p:nvPr/>
        </p:nvSpPr>
        <p:spPr bwMode="auto">
          <a:xfrm>
            <a:off x="2057400" y="6248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close()</a:t>
            </a:r>
          </a:p>
        </p:txBody>
      </p:sp>
      <p:sp>
        <p:nvSpPr>
          <p:cNvPr id="9233" name="Line 41"/>
          <p:cNvSpPr>
            <a:spLocks noChangeShapeType="1"/>
          </p:cNvSpPr>
          <p:nvPr/>
        </p:nvSpPr>
        <p:spPr bwMode="auto">
          <a:xfrm>
            <a:off x="1676400" y="54070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42"/>
          <p:cNvSpPr>
            <a:spLocks noChangeShapeType="1"/>
          </p:cNvSpPr>
          <p:nvPr/>
        </p:nvSpPr>
        <p:spPr bwMode="auto">
          <a:xfrm flipV="1">
            <a:off x="2590800" y="41878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3"/>
          <p:cNvSpPr>
            <a:spLocks noChangeShapeType="1"/>
          </p:cNvSpPr>
          <p:nvPr/>
        </p:nvSpPr>
        <p:spPr bwMode="auto">
          <a:xfrm flipH="1">
            <a:off x="1676400" y="41878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45"/>
          <p:cNvSpPr txBox="1">
            <a:spLocks noChangeArrowheads="1"/>
          </p:cNvSpPr>
          <p:nvPr/>
        </p:nvSpPr>
        <p:spPr bwMode="auto">
          <a:xfrm>
            <a:off x="4495800" y="1143000"/>
            <a:ext cx="9747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socket()</a:t>
            </a:r>
          </a:p>
        </p:txBody>
      </p:sp>
      <p:sp>
        <p:nvSpPr>
          <p:cNvPr id="9237" name="Text Box 46"/>
          <p:cNvSpPr txBox="1">
            <a:spLocks noChangeArrowheads="1"/>
          </p:cNvSpPr>
          <p:nvPr/>
        </p:nvSpPr>
        <p:spPr bwMode="auto">
          <a:xfrm>
            <a:off x="4572000" y="1752600"/>
            <a:ext cx="7493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bind()</a:t>
            </a:r>
          </a:p>
        </p:txBody>
      </p:sp>
      <p:sp>
        <p:nvSpPr>
          <p:cNvPr id="9238" name="Text Box 47"/>
          <p:cNvSpPr txBox="1">
            <a:spLocks noChangeArrowheads="1"/>
          </p:cNvSpPr>
          <p:nvPr/>
        </p:nvSpPr>
        <p:spPr bwMode="auto">
          <a:xfrm>
            <a:off x="4572000" y="2362200"/>
            <a:ext cx="87312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listen()</a:t>
            </a:r>
          </a:p>
        </p:txBody>
      </p:sp>
      <p:sp>
        <p:nvSpPr>
          <p:cNvPr id="9239" name="Text Box 48"/>
          <p:cNvSpPr txBox="1">
            <a:spLocks noChangeArrowheads="1"/>
          </p:cNvSpPr>
          <p:nvPr/>
        </p:nvSpPr>
        <p:spPr bwMode="auto">
          <a:xfrm>
            <a:off x="4572000" y="2971800"/>
            <a:ext cx="14525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Loop forever</a:t>
            </a:r>
          </a:p>
        </p:txBody>
      </p:sp>
      <p:sp>
        <p:nvSpPr>
          <p:cNvPr id="9240" name="Text Box 49"/>
          <p:cNvSpPr txBox="1">
            <a:spLocks noChangeArrowheads="1"/>
          </p:cNvSpPr>
          <p:nvPr/>
        </p:nvSpPr>
        <p:spPr bwMode="auto">
          <a:xfrm>
            <a:off x="4572000" y="3505200"/>
            <a:ext cx="985838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accept()</a:t>
            </a:r>
          </a:p>
        </p:txBody>
      </p:sp>
      <p:sp>
        <p:nvSpPr>
          <p:cNvPr id="9241" name="Text Box 50"/>
          <p:cNvSpPr txBox="1">
            <a:spLocks noChangeArrowheads="1"/>
          </p:cNvSpPr>
          <p:nvPr/>
        </p:nvSpPr>
        <p:spPr bwMode="auto">
          <a:xfrm>
            <a:off x="4572000" y="3962400"/>
            <a:ext cx="6143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fork</a:t>
            </a:r>
          </a:p>
        </p:txBody>
      </p:sp>
      <p:sp>
        <p:nvSpPr>
          <p:cNvPr id="9242" name="Text Box 51"/>
          <p:cNvSpPr txBox="1">
            <a:spLocks noChangeArrowheads="1"/>
          </p:cNvSpPr>
          <p:nvPr/>
        </p:nvSpPr>
        <p:spPr bwMode="auto">
          <a:xfrm>
            <a:off x="4572000" y="4419600"/>
            <a:ext cx="106997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Close </a:t>
            </a:r>
          </a:p>
          <a:p>
            <a:pPr eaLnBrk="1" hangingPunct="1"/>
            <a:r>
              <a:rPr lang="en-US" altLang="en-US" sz="1600" b="1">
                <a:latin typeface="Comic Sans MS" pitchFamily="66" charset="0"/>
              </a:rPr>
              <a:t>accepted</a:t>
            </a:r>
          </a:p>
          <a:p>
            <a:pPr eaLnBrk="1" hangingPunct="1"/>
            <a:r>
              <a:rPr lang="en-US" altLang="en-US" sz="1600" b="1">
                <a:latin typeface="Comic Sans MS" pitchFamily="66" charset="0"/>
              </a:rPr>
              <a:t>socket</a:t>
            </a:r>
          </a:p>
        </p:txBody>
      </p:sp>
      <p:sp>
        <p:nvSpPr>
          <p:cNvPr id="9243" name="Text Box 52"/>
          <p:cNvSpPr txBox="1">
            <a:spLocks noChangeArrowheads="1"/>
          </p:cNvSpPr>
          <p:nvPr/>
        </p:nvSpPr>
        <p:spPr bwMode="auto">
          <a:xfrm>
            <a:off x="7010400" y="4419600"/>
            <a:ext cx="1312863" cy="593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Close listen</a:t>
            </a:r>
          </a:p>
          <a:p>
            <a:pPr eaLnBrk="1" hangingPunct="1"/>
            <a:r>
              <a:rPr lang="en-US" altLang="en-US" sz="1600" b="1">
                <a:latin typeface="Comic Sans MS" pitchFamily="66" charset="0"/>
              </a:rPr>
              <a:t>socket</a:t>
            </a:r>
          </a:p>
        </p:txBody>
      </p:sp>
      <p:sp>
        <p:nvSpPr>
          <p:cNvPr id="9244" name="Text Box 53"/>
          <p:cNvSpPr txBox="1">
            <a:spLocks noChangeArrowheads="1"/>
          </p:cNvSpPr>
          <p:nvPr/>
        </p:nvSpPr>
        <p:spPr bwMode="auto">
          <a:xfrm>
            <a:off x="7239000" y="51816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read()</a:t>
            </a:r>
          </a:p>
        </p:txBody>
      </p:sp>
      <p:sp>
        <p:nvSpPr>
          <p:cNvPr id="9245" name="Text Box 54"/>
          <p:cNvSpPr txBox="1">
            <a:spLocks noChangeArrowheads="1"/>
          </p:cNvSpPr>
          <p:nvPr/>
        </p:nvSpPr>
        <p:spPr bwMode="auto">
          <a:xfrm>
            <a:off x="7239000" y="5715000"/>
            <a:ext cx="8509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write()</a:t>
            </a:r>
          </a:p>
        </p:txBody>
      </p:sp>
      <p:sp>
        <p:nvSpPr>
          <p:cNvPr id="9246" name="Text Box 55"/>
          <p:cNvSpPr txBox="1">
            <a:spLocks noChangeArrowheads="1"/>
          </p:cNvSpPr>
          <p:nvPr/>
        </p:nvSpPr>
        <p:spPr bwMode="auto">
          <a:xfrm>
            <a:off x="7239000" y="6248400"/>
            <a:ext cx="790575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read()</a:t>
            </a:r>
          </a:p>
        </p:txBody>
      </p:sp>
      <p:sp>
        <p:nvSpPr>
          <p:cNvPr id="9247" name="Text Box 56"/>
          <p:cNvSpPr txBox="1">
            <a:spLocks noChangeArrowheads="1"/>
          </p:cNvSpPr>
          <p:nvPr/>
        </p:nvSpPr>
        <p:spPr bwMode="auto">
          <a:xfrm>
            <a:off x="6172200" y="6248400"/>
            <a:ext cx="825500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Comic Sans MS" pitchFamily="66" charset="0"/>
              </a:rPr>
              <a:t>close()</a:t>
            </a:r>
          </a:p>
        </p:txBody>
      </p:sp>
      <p:sp>
        <p:nvSpPr>
          <p:cNvPr id="9248" name="Line 57"/>
          <p:cNvSpPr>
            <a:spLocks noChangeShapeType="1"/>
          </p:cNvSpPr>
          <p:nvPr/>
        </p:nvSpPr>
        <p:spPr bwMode="auto">
          <a:xfrm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58"/>
          <p:cNvSpPr>
            <a:spLocks noChangeShapeType="1"/>
          </p:cNvSpPr>
          <p:nvPr/>
        </p:nvSpPr>
        <p:spPr bwMode="auto">
          <a:xfrm>
            <a:off x="49530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59"/>
          <p:cNvSpPr>
            <a:spLocks noChangeShapeType="1"/>
          </p:cNvSpPr>
          <p:nvPr/>
        </p:nvSpPr>
        <p:spPr bwMode="auto">
          <a:xfrm>
            <a:off x="49530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Line 60"/>
          <p:cNvSpPr>
            <a:spLocks noChangeShapeType="1"/>
          </p:cNvSpPr>
          <p:nvPr/>
        </p:nvSpPr>
        <p:spPr bwMode="auto">
          <a:xfrm>
            <a:off x="4953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61"/>
          <p:cNvSpPr>
            <a:spLocks noChangeShapeType="1"/>
          </p:cNvSpPr>
          <p:nvPr/>
        </p:nvSpPr>
        <p:spPr bwMode="auto">
          <a:xfrm>
            <a:off x="48768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62"/>
          <p:cNvSpPr>
            <a:spLocks noChangeShapeType="1"/>
          </p:cNvSpPr>
          <p:nvPr/>
        </p:nvSpPr>
        <p:spPr bwMode="auto">
          <a:xfrm>
            <a:off x="4876800" y="4343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63"/>
          <p:cNvSpPr>
            <a:spLocks noChangeShapeType="1"/>
          </p:cNvSpPr>
          <p:nvPr/>
        </p:nvSpPr>
        <p:spPr bwMode="auto">
          <a:xfrm>
            <a:off x="5029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64"/>
          <p:cNvSpPr>
            <a:spLocks noChangeShapeType="1"/>
          </p:cNvSpPr>
          <p:nvPr/>
        </p:nvSpPr>
        <p:spPr bwMode="auto">
          <a:xfrm flipH="1">
            <a:off x="3886200" y="5486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65"/>
          <p:cNvSpPr>
            <a:spLocks noChangeShapeType="1"/>
          </p:cNvSpPr>
          <p:nvPr/>
        </p:nvSpPr>
        <p:spPr bwMode="auto">
          <a:xfrm flipV="1">
            <a:off x="3886200" y="3200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66"/>
          <p:cNvSpPr>
            <a:spLocks noChangeShapeType="1"/>
          </p:cNvSpPr>
          <p:nvPr/>
        </p:nvSpPr>
        <p:spPr bwMode="auto">
          <a:xfrm>
            <a:off x="3886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Line 67"/>
          <p:cNvSpPr>
            <a:spLocks noChangeShapeType="1"/>
          </p:cNvSpPr>
          <p:nvPr/>
        </p:nvSpPr>
        <p:spPr bwMode="auto">
          <a:xfrm>
            <a:off x="5181600" y="4114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Line 68"/>
          <p:cNvSpPr>
            <a:spLocks noChangeShapeType="1"/>
          </p:cNvSpPr>
          <p:nvPr/>
        </p:nvSpPr>
        <p:spPr bwMode="auto">
          <a:xfrm>
            <a:off x="7543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69"/>
          <p:cNvSpPr>
            <a:spLocks noChangeShapeType="1"/>
          </p:cNvSpPr>
          <p:nvPr/>
        </p:nvSpPr>
        <p:spPr bwMode="auto">
          <a:xfrm>
            <a:off x="75438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70"/>
          <p:cNvSpPr>
            <a:spLocks noChangeShapeType="1"/>
          </p:cNvSpPr>
          <p:nvPr/>
        </p:nvSpPr>
        <p:spPr bwMode="auto">
          <a:xfrm>
            <a:off x="75438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Line 71"/>
          <p:cNvSpPr>
            <a:spLocks noChangeShapeType="1"/>
          </p:cNvSpPr>
          <p:nvPr/>
        </p:nvSpPr>
        <p:spPr bwMode="auto">
          <a:xfrm>
            <a:off x="7543800" y="609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3" name="Line 72"/>
          <p:cNvSpPr>
            <a:spLocks noChangeShapeType="1"/>
          </p:cNvSpPr>
          <p:nvPr/>
        </p:nvSpPr>
        <p:spPr bwMode="auto">
          <a:xfrm flipH="1">
            <a:off x="7010400" y="640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Line 73"/>
          <p:cNvSpPr>
            <a:spLocks noChangeShapeType="1"/>
          </p:cNvSpPr>
          <p:nvPr/>
        </p:nvSpPr>
        <p:spPr bwMode="auto">
          <a:xfrm>
            <a:off x="80772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74"/>
          <p:cNvSpPr>
            <a:spLocks noChangeShapeType="1"/>
          </p:cNvSpPr>
          <p:nvPr/>
        </p:nvSpPr>
        <p:spPr bwMode="auto">
          <a:xfrm flipV="1">
            <a:off x="8610600" y="525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75"/>
          <p:cNvSpPr>
            <a:spLocks noChangeShapeType="1"/>
          </p:cNvSpPr>
          <p:nvPr/>
        </p:nvSpPr>
        <p:spPr bwMode="auto">
          <a:xfrm flipH="1">
            <a:off x="8001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Text Box 76"/>
          <p:cNvSpPr txBox="1">
            <a:spLocks noChangeArrowheads="1"/>
          </p:cNvSpPr>
          <p:nvPr/>
        </p:nvSpPr>
        <p:spPr bwMode="auto">
          <a:xfrm>
            <a:off x="365125" y="346075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Sequential server</a:t>
            </a:r>
          </a:p>
        </p:txBody>
      </p:sp>
      <p:sp>
        <p:nvSpPr>
          <p:cNvPr id="9268" name="Text Box 77"/>
          <p:cNvSpPr txBox="1">
            <a:spLocks noChangeArrowheads="1"/>
          </p:cNvSpPr>
          <p:nvPr/>
        </p:nvSpPr>
        <p:spPr bwMode="auto">
          <a:xfrm>
            <a:off x="4327525" y="422275"/>
            <a:ext cx="404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/>
              <a:t>Concurrent server (example2.c)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21697-3798-40FB-98AB-13AB4F6B0CB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I/O Multiplexing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happens to the client when the server crashes?</a:t>
            </a:r>
          </a:p>
          <a:p>
            <a:pPr lvl="1" eaLnBrk="1" hangingPunct="1"/>
            <a:r>
              <a:rPr lang="en-US" altLang="en-US" dirty="0"/>
              <a:t>How to make the client to anticipate the problem (example1.c)?</a:t>
            </a:r>
          </a:p>
          <a:p>
            <a:pPr lvl="1" eaLnBrk="1" hangingPunct="1"/>
            <a:r>
              <a:rPr lang="en-US" altLang="en-US" dirty="0"/>
              <a:t>Compare the behavior of example1.c to telnet</a:t>
            </a:r>
          </a:p>
          <a:p>
            <a:pPr eaLnBrk="1" hangingPunct="1"/>
            <a:r>
              <a:rPr lang="en-US" altLang="en-US" dirty="0"/>
              <a:t>The real problem of this client:</a:t>
            </a:r>
          </a:p>
          <a:p>
            <a:pPr lvl="1" eaLnBrk="1" hangingPunct="1"/>
            <a:r>
              <a:rPr lang="en-US" altLang="en-US" dirty="0"/>
              <a:t>The client has two places that can block. May not be able to detect that something is wrong.</a:t>
            </a:r>
          </a:p>
          <a:p>
            <a:pPr eaLnBrk="1" hangingPunct="1"/>
            <a:r>
              <a:rPr lang="en-US" altLang="en-US" dirty="0"/>
              <a:t>Solution?</a:t>
            </a:r>
          </a:p>
          <a:p>
            <a:pPr lvl="1" eaLnBrk="1" hangingPunct="1"/>
            <a:r>
              <a:rPr lang="en-US" altLang="en-US" dirty="0"/>
              <a:t>I/O multiplexing – check the file descriptor before performing a blocking operation.</a:t>
            </a:r>
          </a:p>
          <a:p>
            <a:pPr lvl="1" eaLnBrk="1" hangingPunct="1"/>
            <a:r>
              <a:rPr lang="en-US" altLang="en-US" dirty="0"/>
              <a:t>Mechanism: </a:t>
            </a:r>
            <a:r>
              <a:rPr lang="en-US" alt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select()</a:t>
            </a:r>
            <a:r>
              <a:rPr lang="en-US" altLang="en-US" dirty="0">
                <a:cs typeface="Courier New" pitchFamily="49" charset="0"/>
              </a:rPr>
              <a:t> system call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ADCCA-FCD8-4211-BD2F-5759483F56D4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select() </a:t>
            </a:r>
            <a:r>
              <a:rPr lang="en-US" altLang="en-US"/>
              <a:t>System Call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select() function that allows:</a:t>
            </a:r>
          </a:p>
          <a:p>
            <a:pPr lvl="1" eaLnBrk="1" hangingPunct="1"/>
            <a:r>
              <a:rPr lang="en-US" altLang="en-US"/>
              <a:t>To detect any of the descriptors in the read set that are ready for reading.</a:t>
            </a:r>
          </a:p>
          <a:p>
            <a:pPr lvl="1" eaLnBrk="1" hangingPunct="1"/>
            <a:r>
              <a:rPr lang="en-US" altLang="en-US"/>
              <a:t>To detect any of the descriptors in the write set that are ready for writing</a:t>
            </a:r>
          </a:p>
          <a:p>
            <a:pPr lvl="1" eaLnBrk="1" hangingPunct="1"/>
            <a:r>
              <a:rPr lang="en-US" altLang="en-US"/>
              <a:t>To detect any of the descriptors in the error set that have exception conditions pending.</a:t>
            </a:r>
          </a:p>
          <a:p>
            <a:pPr lvl="1" eaLnBrk="1" hangingPunct="1"/>
            <a:r>
              <a:rPr lang="en-US" altLang="en-US"/>
              <a:t>To wait for a period for something to happen.</a:t>
            </a:r>
          </a:p>
          <a:p>
            <a:pPr eaLnBrk="1" hangingPunct="1"/>
            <a:endParaRPr lang="en-US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066800" y="4465638"/>
            <a:ext cx="7239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&lt;sys/select.h&gt;</a:t>
            </a:r>
          </a:p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&lt;sys/time.h&gt;</a:t>
            </a:r>
          </a:p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select (int maxfdp1, fd_set *readset, </a:t>
            </a:r>
          </a:p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fd_set *writeset, fd_set *exceptset, 		struct timeval *timeout)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9B48C-3C59-4B88-9E06-26B3AACC18D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select()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the set of file descriptors value:</a:t>
            </a:r>
          </a:p>
          <a:p>
            <a:pPr lvl="1" eaLnBrk="1" hangingPunct="1">
              <a:buFontTx/>
              <a:buNone/>
            </a:pPr>
            <a:endParaRPr lang="en-US" altLang="en-US" sz="1600"/>
          </a:p>
          <a:p>
            <a:pPr lvl="1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void FD_ZERO(fd_set *fdset)     /* fdset = {} */</a:t>
            </a:r>
          </a:p>
          <a:p>
            <a:pPr lvl="1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void FD_SET(int fd, fd_set *fdset)  /* fdset = fdset + {fd} */</a:t>
            </a:r>
          </a:p>
          <a:p>
            <a:pPr lvl="1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void FD_CLR(int fd, fd_set *fdset)   /* fdset = fdset – {fd} */</a:t>
            </a:r>
          </a:p>
          <a:p>
            <a:pPr lvl="1" eaLnBrk="1" hangingPunct="1"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void FD_ISSET(int fd, fd_set *fdset)  /* fd in fdset? */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Maxfdp1: the maximum file descriptor number plus 1. (can just specify a big number (64) if unknown).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Select()</a:t>
            </a:r>
            <a:r>
              <a:rPr lang="en-US" altLang="en-US"/>
              <a:t> clears the uninteresting file descriptors in the fd_sets when it returns – always reset the fd_sets before calling select.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72F97-4455-4DA6-AC71-550057343142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select()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Set the timeout value: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struct </a:t>
            </a:r>
            <a:r>
              <a:rPr lang="en-US" altLang="en-US" sz="1600" dirty="0" err="1"/>
              <a:t>timeval</a:t>
            </a:r>
            <a:r>
              <a:rPr lang="en-US" altLang="en-US" sz="1600" dirty="0"/>
              <a:t> {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    long </a:t>
            </a:r>
            <a:r>
              <a:rPr lang="en-US" altLang="en-US" sz="1600" dirty="0" err="1"/>
              <a:t>tv_sec</a:t>
            </a:r>
            <a:r>
              <a:rPr lang="en-US" altLang="en-US" sz="1600" dirty="0"/>
              <a:t>;      /* seconds */</a:t>
            </a:r>
          </a:p>
          <a:p>
            <a:pPr lvl="1" eaLnBrk="1" hangingPunct="1">
              <a:buFontTx/>
              <a:buNone/>
            </a:pPr>
            <a:r>
              <a:rPr lang="en-US" altLang="en-US" sz="1600" dirty="0"/>
              <a:t>    long </a:t>
            </a:r>
            <a:r>
              <a:rPr lang="en-US" altLang="en-US" sz="1600" dirty="0" err="1"/>
              <a:t>tv_usec</a:t>
            </a:r>
            <a:r>
              <a:rPr lang="en-US" altLang="en-US" sz="1600" dirty="0"/>
              <a:t>;    /* microseconds */</a:t>
            </a:r>
          </a:p>
          <a:p>
            <a:pPr lvl="1" eaLnBrk="1" hangingPunct="1">
              <a:buNone/>
            </a:pPr>
            <a:r>
              <a:rPr lang="en-US" altLang="en-US" sz="1600" dirty="0"/>
              <a:t>} </a:t>
            </a:r>
            <a:r>
              <a:rPr lang="en-US" sz="1400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sz="1600" dirty="0"/>
          </a:p>
          <a:p>
            <a:pPr lvl="1" eaLnBrk="1" hangingPunct="1"/>
            <a:r>
              <a:rPr lang="en-US" altLang="en-US" sz="1800" dirty="0"/>
              <a:t>Wait forever (blocking select): timeout = NULL</a:t>
            </a:r>
          </a:p>
          <a:p>
            <a:pPr lvl="1" eaLnBrk="1" hangingPunct="1"/>
            <a:r>
              <a:rPr lang="en-US" altLang="en-US" sz="1800" dirty="0"/>
              <a:t>Non blocking select (return right away): </a:t>
            </a:r>
            <a:r>
              <a:rPr lang="en-US" altLang="en-US" sz="1800" dirty="0" err="1"/>
              <a:t>tv_sec</a:t>
            </a:r>
            <a:r>
              <a:rPr lang="en-US" altLang="en-US" sz="1800" dirty="0"/>
              <a:t> = 0; </a:t>
            </a:r>
            <a:r>
              <a:rPr lang="en-US" altLang="en-US" sz="1800" dirty="0" err="1"/>
              <a:t>tv_usec</a:t>
            </a:r>
            <a:r>
              <a:rPr lang="en-US" altLang="en-US" sz="1800" dirty="0"/>
              <a:t> = 0;</a:t>
            </a:r>
          </a:p>
          <a:p>
            <a:pPr lvl="1" eaLnBrk="1" hangingPunct="1"/>
            <a:r>
              <a:rPr lang="en-US" altLang="en-US" sz="1800" dirty="0"/>
              <a:t>Wait for a certain amount of time: </a:t>
            </a:r>
            <a:r>
              <a:rPr lang="en-US" altLang="en-US" sz="1800" dirty="0" err="1"/>
              <a:t>tv_sec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tv_usec</a:t>
            </a:r>
            <a:endParaRPr lang="en-US" altLang="en-US" sz="1800" dirty="0"/>
          </a:p>
          <a:p>
            <a:pPr eaLnBrk="1" hangingPunct="1"/>
            <a:endParaRPr lang="en-US" altLang="en-US" dirty="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66800" y="4465638"/>
            <a:ext cx="7239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select.h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select (int maxfdp1,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eaLnBrk="1" hangingPunct="1"/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writeset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fd_set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exceptset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		struct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timeval</a:t>
            </a:r>
            <a:r>
              <a:rPr lang="en-US" alt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*timeout)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89F80-6252-487E-9041-513CB3DC2B4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Select()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When is a socket ready for read/write/exception?</a:t>
            </a:r>
          </a:p>
          <a:p>
            <a:pPr lvl="1" eaLnBrk="1" hangingPunct="1"/>
            <a:r>
              <a:rPr lang="en-US" altLang="en-US" dirty="0"/>
              <a:t>Read:</a:t>
            </a:r>
          </a:p>
          <a:p>
            <a:pPr lvl="2" eaLnBrk="1" hangingPunct="1"/>
            <a:r>
              <a:rPr lang="en-US" altLang="en-US" sz="1800" dirty="0"/>
              <a:t>The number of bytes in the socket is more than the low-water mark (can be set, default 1 for TCP/UDP socket)</a:t>
            </a:r>
          </a:p>
          <a:p>
            <a:pPr lvl="2" eaLnBrk="1" hangingPunct="1"/>
            <a:r>
              <a:rPr lang="en-US" altLang="en-US" sz="1800" dirty="0"/>
              <a:t>Read half of the connection is closed</a:t>
            </a:r>
          </a:p>
          <a:p>
            <a:pPr lvl="2" eaLnBrk="1" hangingPunct="1"/>
            <a:r>
              <a:rPr lang="en-US" altLang="en-US" sz="1800" dirty="0"/>
              <a:t>Listening socket with nonzero of completed connections</a:t>
            </a:r>
          </a:p>
          <a:p>
            <a:pPr lvl="2" eaLnBrk="1" hangingPunct="1"/>
            <a:r>
              <a:rPr lang="en-US" altLang="en-US" sz="1800" dirty="0"/>
              <a:t>Socket error.</a:t>
            </a:r>
          </a:p>
          <a:p>
            <a:pPr lvl="1" eaLnBrk="1" hangingPunct="1"/>
            <a:r>
              <a:rPr lang="en-US" altLang="en-US" dirty="0"/>
              <a:t>Write:</a:t>
            </a:r>
          </a:p>
          <a:p>
            <a:pPr lvl="2" eaLnBrk="1" hangingPunct="1"/>
            <a:r>
              <a:rPr lang="en-US" altLang="en-US" sz="1800" dirty="0"/>
              <a:t>The available buffer space is larger than the low-water mark</a:t>
            </a:r>
          </a:p>
          <a:p>
            <a:pPr lvl="2" eaLnBrk="1" hangingPunct="1"/>
            <a:r>
              <a:rPr lang="en-US" altLang="en-US" sz="1800" dirty="0"/>
              <a:t>Write half the connection is closed</a:t>
            </a:r>
          </a:p>
          <a:p>
            <a:pPr lvl="2" eaLnBrk="1" hangingPunct="1"/>
            <a:r>
              <a:rPr lang="en-US" altLang="en-US" sz="1800" dirty="0"/>
              <a:t>Error pending</a:t>
            </a:r>
          </a:p>
          <a:p>
            <a:pPr lvl="1" eaLnBrk="1" hangingPunct="1"/>
            <a:r>
              <a:rPr lang="en-US" altLang="en-US" dirty="0"/>
              <a:t>Exception: </a:t>
            </a:r>
            <a:r>
              <a:rPr lang="en-US" dirty="0">
                <a:effectLst/>
                <a:latin typeface="Helvetica Neue" panose="02000503000000020004" pitchFamily="2" charset="0"/>
              </a:rPr>
              <a:t>*5678tgrepcheck1%%&amp;$</a:t>
            </a:r>
            <a:endParaRPr lang="en-US" altLang="en-US" dirty="0"/>
          </a:p>
          <a:p>
            <a:pPr lvl="2" eaLnBrk="1" hangingPunct="1"/>
            <a:r>
              <a:rPr lang="en-US" altLang="en-US" sz="1800" dirty="0"/>
              <a:t>Out of band data exists.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0CE22-685D-4B26-AEE5-E3F1C61998A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18847</TotalTime>
  <Words>973</Words>
  <Application>Microsoft Macintosh PowerPoint</Application>
  <PresentationFormat>On-screen Show (4:3)</PresentationFormat>
  <Paragraphs>164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Comic Sans MS</vt:lpstr>
      <vt:lpstr>Courier New</vt:lpstr>
      <vt:lpstr>Helvetica Neue</vt:lpstr>
      <vt:lpstr>Times New Roman</vt:lpstr>
      <vt:lpstr>Wingdings</vt:lpstr>
      <vt:lpstr>class_simple</vt:lpstr>
      <vt:lpstr>Client-Server Paradigm</vt:lpstr>
      <vt:lpstr>Sequential Server</vt:lpstr>
      <vt:lpstr>Concurrent Server (Process-Based)</vt:lpstr>
      <vt:lpstr>PowerPoint Presentation</vt:lpstr>
      <vt:lpstr>I/O Multiplexing</vt:lpstr>
      <vt:lpstr>The select() System Call</vt:lpstr>
      <vt:lpstr>select()</vt:lpstr>
      <vt:lpstr>select()</vt:lpstr>
      <vt:lpstr>Select()</vt:lpstr>
      <vt:lpstr>I/O Multiplexing Using select()</vt:lpstr>
      <vt:lpstr>Multiplexed Server Using select()</vt:lpstr>
      <vt:lpstr>Multiplexed Servers</vt:lpstr>
      <vt:lpstr>Multiplexed vs. Concurrent Servers</vt:lpstr>
      <vt:lpstr>Questions to Consider</vt:lpstr>
    </vt:vector>
  </TitlesOfParts>
  <Company>Hummingbird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w_fang</dc:creator>
  <cp:lastModifiedBy>Nilkod Kashinath Yashaswini Lnu</cp:lastModifiedBy>
  <cp:revision>94</cp:revision>
  <dcterms:created xsi:type="dcterms:W3CDTF">2001-10-03T23:45:06Z</dcterms:created>
  <dcterms:modified xsi:type="dcterms:W3CDTF">2024-04-14T05:14:59Z</dcterms:modified>
</cp:coreProperties>
</file>