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16"/>
  </p:notesMasterIdLst>
  <p:sldIdLst>
    <p:sldId id="277" r:id="rId2"/>
    <p:sldId id="292" r:id="rId3"/>
    <p:sldId id="294" r:id="rId4"/>
    <p:sldId id="278" r:id="rId5"/>
    <p:sldId id="290" r:id="rId6"/>
    <p:sldId id="280" r:id="rId7"/>
    <p:sldId id="289" r:id="rId8"/>
    <p:sldId id="279" r:id="rId9"/>
    <p:sldId id="282" r:id="rId10"/>
    <p:sldId id="283" r:id="rId11"/>
    <p:sldId id="284" r:id="rId12"/>
    <p:sldId id="285" r:id="rId13"/>
    <p:sldId id="286" r:id="rId14"/>
    <p:sldId id="29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31"/>
    <p:restoredTop sz="93411" autoAdjust="0"/>
  </p:normalViewPr>
  <p:slideViewPr>
    <p:cSldViewPr>
      <p:cViewPr varScale="1">
        <p:scale>
          <a:sx n="110" d="100"/>
          <a:sy n="110" d="100"/>
        </p:scale>
        <p:origin x="8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4128AA3E-7E46-4FC9-BB8E-A74C8D49CC16}" type="datetimeFigureOut">
              <a:rPr lang="en-US"/>
              <a:pPr>
                <a:defRPr/>
              </a:pPr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BD30B5A1-55F0-47A2-9164-8F196088D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36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C74C335-4A52-4AE8-A59F-F851CF7E2BE9}" type="slidenum">
              <a:rPr lang="en-US" altLang="en-US" sz="1200" smtClean="0"/>
              <a:pPr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F999266-B3C8-470E-87CE-5264EAA06476}" type="slidenum">
              <a:rPr lang="en-US" altLang="en-US" sz="1200" smtClean="0"/>
              <a:pPr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2EDB735-AD58-4BD9-9963-7105C3B11E6C}" type="slidenum">
              <a:rPr lang="en-US" altLang="en-US" sz="1200" smtClean="0"/>
              <a:pPr eaLnBrk="1" hangingPunct="1"/>
              <a:t>5</a:t>
            </a:fld>
            <a:endParaRPr lang="en-US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BE31C4D-09C9-4CBA-93DE-C7EDF2D02E26}" type="slidenum">
              <a:rPr lang="en-US" altLang="en-US" sz="1200" smtClean="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5A4F2E7-07EB-4E6E-9330-ADFCEF2DE95A}" type="slidenum">
              <a:rPr lang="en-US" altLang="en-US" sz="1200" smtClean="0"/>
              <a:pPr eaLnBrk="1" hangingPunct="1"/>
              <a:t>7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E8CA186-CDA4-418D-B26C-6684A1A2B67C}" type="slidenum">
              <a:rPr lang="en-US" altLang="en-US" sz="1200" smtClean="0"/>
              <a:pPr eaLnBrk="1" hangingPunct="1"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DA41E01-247B-427F-A41B-C80E52010C91}" type="slidenum">
              <a:rPr lang="en-US" altLang="en-US" sz="1200" smtClean="0"/>
              <a:pPr eaLnBrk="1" hangingPunct="1"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8D15494-F043-4FA7-97FD-3ADE9FF89A61}" type="slidenum">
              <a:rPr lang="en-US" altLang="en-US" sz="1200" smtClean="0"/>
              <a:pPr eaLnBrk="1" hangingPunct="1"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FB859-D01E-4ABA-8FD0-66C8097A6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3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C91F3-BE18-4146-B12B-BCAC1C597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2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B951-40C2-4790-941E-D63A81EC8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8AB9A-BF73-46BD-9CC1-9ED61D261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6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4F22-8374-4ADF-9323-85F35D312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0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FB17F-87E1-4A1A-91B7-55EE97D907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1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DDEB8-C5AA-4802-AE5B-63569A8534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8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0E989-B8EA-4F47-8782-5A47446FB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2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FC793-5F15-4BBB-A49F-90833DBB9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07200-EE05-4BE5-9C34-B3978FC38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7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E59FA-2063-43F8-9D37-1E2FB0636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4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3A8E8FC9-585E-44E0-BE5C-9FF1CCA5C1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TCP Socket API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Basic APIs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socket, bind, listen, connect, accept, close, read, write</a:t>
            </a:r>
          </a:p>
          <a:p>
            <a:pPr eaLnBrk="1" hangingPunct="1"/>
            <a:r>
              <a:rPr lang="en-US" altLang="en-US" dirty="0"/>
              <a:t>Other helpful functions</a:t>
            </a:r>
          </a:p>
          <a:p>
            <a:pPr lvl="1" eaLnBrk="1" hangingPunct="1"/>
            <a:r>
              <a:rPr lang="en-US" dirty="0">
                <a:effectLst/>
                <a:latin typeface="Helvetica Neue" panose="02000503000000020004" pitchFamily="2" charset="0"/>
              </a:rPr>
              <a:t>6543tgrepcheck2&amp;&amp;**(11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Readings</a:t>
            </a:r>
          </a:p>
          <a:p>
            <a:pPr lvl="1" eaLnBrk="1" hangingPunct="1"/>
            <a:r>
              <a:rPr lang="en-US" altLang="en-US" dirty="0"/>
              <a:t>UNP Ch3, Ch4, and Ch11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FBA371-4393-4818-BE4A-9CD7BA6DE81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Server: Accepting Connection Request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</a:rPr>
              <a:t>#include &lt;sys/</a:t>
            </a:r>
            <a:r>
              <a:rPr lang="en-US" altLang="en-US" sz="1800" b="1" dirty="0" err="1">
                <a:solidFill>
                  <a:schemeClr val="accent2"/>
                </a:solidFill>
              </a:rPr>
              <a:t>socket.h</a:t>
            </a:r>
            <a:r>
              <a:rPr lang="en-US" altLang="en-US" sz="1800" b="1" dirty="0">
                <a:solidFill>
                  <a:schemeClr val="accent2"/>
                </a:solidFill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</a:rPr>
              <a:t>int accept (int </a:t>
            </a:r>
            <a:r>
              <a:rPr lang="en-US" altLang="en-US" sz="1800" b="1" dirty="0" err="1">
                <a:solidFill>
                  <a:schemeClr val="accent2"/>
                </a:solidFill>
              </a:rPr>
              <a:t>sockfd</a:t>
            </a:r>
            <a:r>
              <a:rPr lang="en-US" altLang="en-US" sz="1800" b="1" dirty="0">
                <a:solidFill>
                  <a:schemeClr val="accent2"/>
                </a:solidFill>
              </a:rPr>
              <a:t>, struct </a:t>
            </a:r>
            <a:r>
              <a:rPr lang="en-US" altLang="en-US" sz="1800" b="1" dirty="0" err="1">
                <a:solidFill>
                  <a:schemeClr val="accent2"/>
                </a:solidFill>
              </a:rPr>
              <a:t>sockaddr</a:t>
            </a:r>
            <a:r>
              <a:rPr lang="en-US" altLang="en-US" sz="1800" b="1" dirty="0">
                <a:solidFill>
                  <a:schemeClr val="accent2"/>
                </a:solidFill>
              </a:rPr>
              <a:t> *</a:t>
            </a:r>
            <a:r>
              <a:rPr lang="en-US" altLang="en-US" sz="1800" b="1" dirty="0" err="1">
                <a:solidFill>
                  <a:schemeClr val="accent2"/>
                </a:solidFill>
              </a:rPr>
              <a:t>cliaddr</a:t>
            </a:r>
            <a:r>
              <a:rPr lang="en-US" altLang="en-US" sz="1800" b="1" dirty="0">
                <a:solidFill>
                  <a:schemeClr val="accent2"/>
                </a:solidFill>
              </a:rPr>
              <a:t>, </a:t>
            </a:r>
            <a:r>
              <a:rPr lang="en-US" altLang="en-US" sz="1800" b="1" dirty="0" err="1">
                <a:solidFill>
                  <a:schemeClr val="accent2"/>
                </a:solidFill>
              </a:rPr>
              <a:t>socklen_t</a:t>
            </a:r>
            <a:r>
              <a:rPr lang="en-US" altLang="en-US" sz="1800" b="1" dirty="0">
                <a:solidFill>
                  <a:schemeClr val="accent2"/>
                </a:solidFill>
              </a:rPr>
              <a:t> *</a:t>
            </a:r>
            <a:r>
              <a:rPr lang="en-US" altLang="en-US" sz="1800" b="1" dirty="0" err="1">
                <a:solidFill>
                  <a:schemeClr val="accent2"/>
                </a:solidFill>
              </a:rPr>
              <a:t>addrlen</a:t>
            </a:r>
            <a:r>
              <a:rPr lang="en-US" altLang="en-US" sz="1800" b="1" dirty="0">
                <a:solidFill>
                  <a:schemeClr val="accent2"/>
                </a:solidFill>
              </a:rPr>
              <a:t>);</a:t>
            </a:r>
          </a:p>
          <a:p>
            <a:pPr lvl="2" eaLnBrk="1" hangingPunct="1">
              <a:buFontTx/>
              <a:buNone/>
            </a:pPr>
            <a:endParaRPr lang="en-US" altLang="en-US" sz="2000" dirty="0"/>
          </a:p>
          <a:p>
            <a:pPr eaLnBrk="1" hangingPunct="1"/>
            <a:r>
              <a:rPr lang="en-US" altLang="en-US" dirty="0"/>
              <a:t>Return client’s address in </a:t>
            </a:r>
            <a:r>
              <a:rPr lang="en-US" altLang="en-US" dirty="0" err="1"/>
              <a:t>cliaddr</a:t>
            </a:r>
            <a:endParaRPr lang="en-US" altLang="en-US" dirty="0"/>
          </a:p>
          <a:p>
            <a:pPr eaLnBrk="1" hangingPunct="1"/>
            <a:r>
              <a:rPr lang="en-US" altLang="en-US" dirty="0"/>
              <a:t>Blocking by default</a:t>
            </a:r>
          </a:p>
          <a:p>
            <a:pPr eaLnBrk="1" hangingPunct="1"/>
            <a:r>
              <a:rPr lang="en-US" altLang="en-US" dirty="0"/>
              <a:t>See example2.c</a:t>
            </a:r>
          </a:p>
          <a:p>
            <a:pPr eaLnBrk="1" hangingPunct="1"/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>
                <a:solidFill>
                  <a:schemeClr val="accent2"/>
                </a:solidFill>
              </a:rPr>
              <a:t>After accept, the TCP connection between client and server is established. You can then use the write/read to communicate data. </a:t>
            </a:r>
          </a:p>
          <a:p>
            <a:pPr lvl="1" indent="-342900" eaLnBrk="1" hangingPunct="1"/>
            <a:r>
              <a:rPr lang="en-US" altLang="en-US" dirty="0"/>
              <a:t>Read and write have the same semantics as the read and write for file operation.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3CF400-7C01-4B16-A5F6-369D87AE0F3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 Byte Order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happen when we run example2.c as server on </a:t>
            </a:r>
            <a:r>
              <a:rPr lang="en-US" altLang="en-US" dirty="0" err="1"/>
              <a:t>oldiablo</a:t>
            </a:r>
            <a:r>
              <a:rPr lang="en-US" altLang="en-US" dirty="0"/>
              <a:t> and example1.c as client on </a:t>
            </a:r>
            <a:r>
              <a:rPr lang="en-US" altLang="en-US" dirty="0" err="1"/>
              <a:t>linprog</a:t>
            </a:r>
            <a:r>
              <a:rPr lang="en-US" altLang="en-US" dirty="0"/>
              <a:t>?</a:t>
            </a:r>
          </a:p>
          <a:p>
            <a:pPr eaLnBrk="1" hangingPunct="1"/>
            <a:endParaRPr lang="en-US" altLang="en-US" sz="2800" dirty="0"/>
          </a:p>
          <a:p>
            <a:pPr lvl="1" eaLnBrk="1" hangingPunct="1"/>
            <a:r>
              <a:rPr lang="en-US" altLang="en-US" sz="2400" dirty="0" err="1"/>
              <a:t>sockaddr_in</a:t>
            </a:r>
            <a:r>
              <a:rPr lang="en-US" altLang="en-US" sz="2400" dirty="0"/>
              <a:t> revisit</a:t>
            </a:r>
          </a:p>
          <a:p>
            <a:pPr lvl="2" eaLnBrk="1" hangingPunct="1"/>
            <a:r>
              <a:rPr lang="en-US" altLang="en-US" sz="2000" dirty="0" err="1"/>
              <a:t>sin_port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sin_addr</a:t>
            </a:r>
            <a:r>
              <a:rPr lang="en-US" altLang="en-US" sz="2000" dirty="0"/>
              <a:t> must be in network byte order.</a:t>
            </a:r>
          </a:p>
          <a:p>
            <a:pPr lvl="2" eaLnBrk="1" hangingPunct="1"/>
            <a:endParaRPr lang="en-US" altLang="en-US" sz="2000" dirty="0"/>
          </a:p>
          <a:p>
            <a:pPr lvl="3" eaLnBrk="1" hangingPunct="1"/>
            <a:r>
              <a:rPr lang="en-US" altLang="en-US" sz="1800" dirty="0"/>
              <a:t>Check example3.c, what is the difference between </a:t>
            </a:r>
            <a:r>
              <a:rPr lang="en-US" altLang="en-US" sz="1800" dirty="0" err="1"/>
              <a:t>oldiablo</a:t>
            </a:r>
            <a:r>
              <a:rPr lang="en-US" altLang="en-US" sz="1800" dirty="0"/>
              <a:t> and </a:t>
            </a:r>
            <a:r>
              <a:rPr lang="en-US" altLang="en-US" sz="1800" dirty="0" err="1"/>
              <a:t>linprog</a:t>
            </a:r>
            <a:r>
              <a:rPr lang="en-US" altLang="en-US" sz="1800" dirty="0"/>
              <a:t>?</a:t>
            </a:r>
          </a:p>
          <a:p>
            <a:pPr lvl="3" eaLnBrk="1" hangingPunct="1"/>
            <a:endParaRPr lang="en-US" altLang="en-US" sz="1800" dirty="0"/>
          </a:p>
          <a:p>
            <a:pPr lvl="1" eaLnBrk="1" hangingPunct="1"/>
            <a:r>
              <a:rPr lang="en-US" altLang="en-US" sz="2400" dirty="0"/>
              <a:t>What happen when we run example2.c on  program?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D8F3CF-2600-4FEC-828A-F6325A8152C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Useful Functions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Converting the byte orders</a:t>
            </a:r>
            <a:endParaRPr lang="en-US" altLang="en-US" sz="1600" b="1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&lt;netinet/in.h&gt;</a:t>
            </a:r>
          </a:p>
          <a:p>
            <a:pPr lvl="2" eaLnBrk="1" hangingPunct="1"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uint16_t htons(uint16_t host16bitvalue);</a:t>
            </a:r>
          </a:p>
          <a:p>
            <a:pPr lvl="2" eaLnBrk="1" hangingPunct="1"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uint32_t htonl(uint32_t host32bitvalue);</a:t>
            </a:r>
          </a:p>
          <a:p>
            <a:pPr lvl="2" eaLnBrk="1" hangingPunct="1"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uint16_t ntohs(uint16_t net16bitvalue);</a:t>
            </a:r>
          </a:p>
          <a:p>
            <a:pPr lvl="2" eaLnBrk="1" hangingPunct="1"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uint32_t ntohl(uint32_t  net32bitvalue);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Some byte manipulation functions:</a:t>
            </a:r>
          </a:p>
          <a:p>
            <a:pPr lvl="2" eaLnBrk="1" hangingPunct="1"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&lt;string.h&gt;</a:t>
            </a:r>
          </a:p>
          <a:p>
            <a:pPr lvl="2" eaLnBrk="1" hangingPunct="1"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*memset(void *dst, int c, size_t len);</a:t>
            </a:r>
          </a:p>
          <a:p>
            <a:pPr lvl="2" eaLnBrk="1" hangingPunct="1"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*memcpy(void *dst, void *src, size_t nbytes);</a:t>
            </a:r>
          </a:p>
          <a:p>
            <a:pPr lvl="2" eaLnBrk="1" hangingPunct="1"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*memcmp(const void *ptr1, const void *ptr2, size_t nbytes);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E0052C-4650-4D1E-A73C-0FDC012CB9B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Useful Functions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Address conversion functions</a:t>
            </a:r>
          </a:p>
          <a:p>
            <a:pPr lvl="1" eaLnBrk="1" hangingPunct="1"/>
            <a:r>
              <a:rPr lang="en-US" altLang="en-US" dirty="0" err="1"/>
              <a:t>inet_aton</a:t>
            </a:r>
            <a:r>
              <a:rPr lang="en-US" altLang="en-US" dirty="0"/>
              <a:t>/</a:t>
            </a:r>
            <a:r>
              <a:rPr lang="en-US" altLang="en-US" dirty="0" err="1">
                <a:solidFill>
                  <a:schemeClr val="accent2"/>
                </a:solidFill>
              </a:rPr>
              <a:t>inet_addr</a:t>
            </a:r>
            <a:r>
              <a:rPr lang="en-US" altLang="en-US" dirty="0"/>
              <a:t>/</a:t>
            </a:r>
            <a:r>
              <a:rPr lang="en-US" altLang="en-US" dirty="0" err="1"/>
              <a:t>inet_ntoa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inet_pton</a:t>
            </a:r>
            <a:r>
              <a:rPr lang="en-US" altLang="en-US" dirty="0"/>
              <a:t> and </a:t>
            </a:r>
            <a:r>
              <a:rPr lang="en-US" altLang="en-US" dirty="0" err="1"/>
              <a:t>inet_ntop</a:t>
            </a:r>
            <a:r>
              <a:rPr lang="en-US" altLang="en-US" dirty="0"/>
              <a:t>   // these are newer ones</a:t>
            </a:r>
          </a:p>
          <a:p>
            <a:pPr eaLnBrk="1" hangingPunct="1"/>
            <a:r>
              <a:rPr lang="en-US" altLang="en-US" dirty="0"/>
              <a:t>Information about socket</a:t>
            </a:r>
          </a:p>
          <a:p>
            <a:pPr lvl="1" eaLnBrk="1" hangingPunct="1"/>
            <a:r>
              <a:rPr lang="en-US" altLang="en-US" dirty="0" err="1"/>
              <a:t>getsockname</a:t>
            </a:r>
            <a:r>
              <a:rPr lang="en-US" altLang="en-US" dirty="0"/>
              <a:t> and </a:t>
            </a:r>
            <a:r>
              <a:rPr lang="en-US" altLang="en-US" dirty="0" err="1"/>
              <a:t>getpeername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getsockopt</a:t>
            </a:r>
            <a:r>
              <a:rPr lang="en-US" altLang="en-US" dirty="0"/>
              <a:t> and </a:t>
            </a:r>
            <a:r>
              <a:rPr lang="en-US" altLang="en-US" dirty="0" err="1"/>
              <a:t>setsockopt</a:t>
            </a:r>
            <a:endParaRPr lang="en-US" altLang="en-US" dirty="0"/>
          </a:p>
          <a:p>
            <a:pPr eaLnBrk="1" hangingPunct="1"/>
            <a:r>
              <a:rPr lang="en-US" altLang="en-US" dirty="0"/>
              <a:t>Name and address conversions </a:t>
            </a:r>
            <a:r>
              <a:rPr lang="en-US" dirty="0">
                <a:effectLst/>
                <a:latin typeface="Helvetica Neue" panose="02000503000000020004" pitchFamily="2" charset="0"/>
              </a:rPr>
              <a:t>6543TGREPCHECK2&amp;&amp;**(11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gethostbyname</a:t>
            </a:r>
            <a:r>
              <a:rPr lang="en-US" altLang="en-US" dirty="0"/>
              <a:t>, </a:t>
            </a:r>
            <a:r>
              <a:rPr lang="en-US" altLang="en-US" dirty="0" err="1"/>
              <a:t>gethostbyaddr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getservbyname</a:t>
            </a:r>
            <a:r>
              <a:rPr lang="en-US" altLang="en-US" dirty="0"/>
              <a:t>, </a:t>
            </a:r>
            <a:r>
              <a:rPr lang="en-US" altLang="en-US" dirty="0" err="1"/>
              <a:t>getservbyport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getaddrinfo</a:t>
            </a:r>
            <a:r>
              <a:rPr lang="en-US" altLang="en-US" dirty="0"/>
              <a:t>, </a:t>
            </a:r>
            <a:r>
              <a:rPr lang="en-US" altLang="en-US" dirty="0" err="1"/>
              <a:t>gai_strerror</a:t>
            </a:r>
            <a:r>
              <a:rPr lang="en-US" altLang="en-US" dirty="0"/>
              <a:t>, </a:t>
            </a:r>
            <a:r>
              <a:rPr lang="en-US" altLang="en-US" dirty="0" err="1"/>
              <a:t>freeaddrinfo</a:t>
            </a:r>
            <a:r>
              <a:rPr lang="en-US" altLang="en-US" dirty="0"/>
              <a:t> // newer ones</a:t>
            </a:r>
          </a:p>
          <a:p>
            <a:pPr lvl="2"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6AD683-1C59-4497-B576-A8DC7379A58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Echo Client and Server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See </a:t>
            </a:r>
            <a:r>
              <a:rPr lang="en-US" altLang="en-US" dirty="0" err="1"/>
              <a:t>echo_client.cpp</a:t>
            </a:r>
            <a:r>
              <a:rPr lang="en-US" altLang="en-US" dirty="0"/>
              <a:t> and </a:t>
            </a:r>
            <a:r>
              <a:rPr lang="en-US" altLang="en-US" dirty="0" err="1"/>
              <a:t>echo_server.cpp</a:t>
            </a:r>
            <a:endParaRPr lang="en-US" altLang="en-US" dirty="0"/>
          </a:p>
          <a:p>
            <a:r>
              <a:rPr lang="en-US">
                <a:effectLst/>
                <a:latin typeface="Helvetica Neue" panose="02000503000000020004" pitchFamily="2" charset="0"/>
              </a:rPr>
              <a:t>6543TGREPCHECK2&amp;&amp;**(11</a:t>
            </a:r>
            <a:endParaRPr lang="en-US" altLang="en-US"/>
          </a:p>
          <a:p>
            <a:r>
              <a:rPr lang="en-US" altLang="en-US" dirty="0"/>
              <a:t>Note that, the client program may be blocked forever, even if the server crashes, if the user does not type anything after the connection has been established.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52F585-84B2-466D-8EE9-4B57A80E31E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1267B-C49A-4CE1-B1CC-DD4634A7C01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2800"/>
              <a:t>Connection-Oriented Application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 dirty="0"/>
              <a:t>Server gets ready to service clients</a:t>
            </a:r>
          </a:p>
          <a:p>
            <a:pPr marL="914400" lvl="1" indent="-457200" eaLnBrk="1" hangingPunct="1"/>
            <a:r>
              <a:rPr lang="en-US" altLang="en-US" dirty="0">
                <a:solidFill>
                  <a:schemeClr val="accent2"/>
                </a:solidFill>
              </a:rPr>
              <a:t>Creates</a:t>
            </a:r>
            <a:r>
              <a:rPr lang="en-US" altLang="en-US" dirty="0"/>
              <a:t> a socket</a:t>
            </a:r>
          </a:p>
          <a:p>
            <a:pPr marL="914400" lvl="1" indent="-457200" eaLnBrk="1" hangingPunct="1"/>
            <a:r>
              <a:rPr lang="en-US" altLang="en-US" dirty="0">
                <a:solidFill>
                  <a:schemeClr val="accent2"/>
                </a:solidFill>
              </a:rPr>
              <a:t>Binds</a:t>
            </a:r>
            <a:r>
              <a:rPr lang="en-US" altLang="en-US" dirty="0"/>
              <a:t> a local address to the socket</a:t>
            </a:r>
          </a:p>
          <a:p>
            <a:pPr marL="1295400" lvl="2" indent="-381000" eaLnBrk="1" hangingPunct="1"/>
            <a:r>
              <a:rPr lang="en-US" altLang="en-US" sz="1800" dirty="0"/>
              <a:t>Server’s address should be made known to clients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/>
              <a:t>Client contacts the server</a:t>
            </a:r>
          </a:p>
          <a:p>
            <a:pPr marL="914400" lvl="1" indent="-457200" eaLnBrk="1" hangingPunct="1"/>
            <a:r>
              <a:rPr lang="en-US" altLang="en-US" dirty="0">
                <a:solidFill>
                  <a:schemeClr val="accent2"/>
                </a:solidFill>
              </a:rPr>
              <a:t>Creates</a:t>
            </a:r>
            <a:r>
              <a:rPr lang="en-US" altLang="en-US" dirty="0"/>
              <a:t> a socket </a:t>
            </a:r>
            <a:r>
              <a:rPr lang="en-US" dirty="0">
                <a:effectLst/>
                <a:latin typeface="Helvetica Neue" panose="02000503000000020004" pitchFamily="2" charset="0"/>
              </a:rPr>
              <a:t>6543tgrepcheck2&amp;&amp;**(11</a:t>
            </a:r>
          </a:p>
          <a:p>
            <a:pPr marL="914400" lvl="1" indent="-457200" eaLnBrk="1" hangingPunct="1"/>
            <a:endParaRPr lang="en-US" altLang="en-US" dirty="0"/>
          </a:p>
          <a:p>
            <a:pPr marL="914400" lvl="1" indent="-457200" eaLnBrk="1" hangingPunct="1"/>
            <a:r>
              <a:rPr lang="en-US" altLang="en-US" dirty="0">
                <a:solidFill>
                  <a:schemeClr val="accent2"/>
                </a:solidFill>
              </a:rPr>
              <a:t>Connects</a:t>
            </a:r>
            <a:r>
              <a:rPr lang="en-US" altLang="en-US" dirty="0"/>
              <a:t> to the server</a:t>
            </a:r>
          </a:p>
          <a:p>
            <a:pPr marL="1295400" lvl="2" indent="-381000" eaLnBrk="1" hangingPunct="1"/>
            <a:r>
              <a:rPr lang="en-US" altLang="en-US" sz="1800" dirty="0"/>
              <a:t>Client has to supply the address of the server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/>
              <a:t>Server</a:t>
            </a:r>
            <a:r>
              <a:rPr lang="en-US" altLang="en-US" dirty="0">
                <a:solidFill>
                  <a:schemeClr val="accent2"/>
                </a:solidFill>
              </a:rPr>
              <a:t> accepts</a:t>
            </a:r>
            <a:r>
              <a:rPr lang="en-US" altLang="en-US" dirty="0"/>
              <a:t> connection requests from clients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/>
              <a:t>Further communication is specific to 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altLang="en-US"/>
              <a:t>Sequential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B34EBB-6F0D-4F1A-ACC6-EC4CE1CDC19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4100" name="Picture 2" descr="Z:\class\5211\fig\week2-2-cone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800"/>
            <a:ext cx="5630863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Socket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#include &lt;sys/</a:t>
            </a:r>
            <a:r>
              <a:rPr lang="en-US" altLang="en-US" dirty="0" err="1"/>
              <a:t>socket.h</a:t>
            </a:r>
            <a:r>
              <a:rPr lang="en-US" altLang="en-US" dirty="0"/>
              <a:t>&gt;</a:t>
            </a:r>
          </a:p>
          <a:p>
            <a:pPr eaLnBrk="1" hangingPunct="1"/>
            <a:r>
              <a:rPr lang="en-US" altLang="en-US" dirty="0"/>
              <a:t>int socket(int family, int type, int protocol);</a:t>
            </a:r>
          </a:p>
          <a:p>
            <a:pPr lvl="1" eaLnBrk="1" hangingPunct="1"/>
            <a:r>
              <a:rPr lang="en-US" altLang="en-US" sz="1800" dirty="0"/>
              <a:t>Family: AF_INET, AF_INET6, AF_LOCAL, AF_ROUTE, AF_KEY.</a:t>
            </a:r>
          </a:p>
          <a:p>
            <a:pPr lvl="1" eaLnBrk="1" hangingPunct="1"/>
            <a:r>
              <a:rPr lang="en-US" altLang="en-US" sz="1800" dirty="0"/>
              <a:t>Type: SOCK_STREAM, SOCK_DGRAM, SOCK_RAW</a:t>
            </a:r>
          </a:p>
          <a:p>
            <a:pPr lvl="2" eaLnBrk="1" hangingPunct="1"/>
            <a:r>
              <a:rPr lang="en-US" altLang="en-US" sz="1600" dirty="0"/>
              <a:t>TCP: AF_INET, SOCK_STREAM</a:t>
            </a:r>
          </a:p>
          <a:p>
            <a:pPr lvl="2" eaLnBrk="1" hangingPunct="1"/>
            <a:r>
              <a:rPr lang="en-US" altLang="en-US" sz="1600" dirty="0"/>
              <a:t>UDP: AF_INET, SOCK_DGRAM</a:t>
            </a:r>
          </a:p>
          <a:p>
            <a:pPr lvl="2" eaLnBrk="1" hangingPunct="1"/>
            <a:r>
              <a:rPr lang="en-US" altLang="en-US" sz="1600" dirty="0"/>
              <a:t>IPv4: AF_INET, SOCK_RAW</a:t>
            </a:r>
          </a:p>
          <a:p>
            <a:pPr lvl="1" eaLnBrk="1" hangingPunct="1"/>
            <a:r>
              <a:rPr lang="en-US" altLang="en-US" sz="1800" dirty="0"/>
              <a:t>Protocol: usually 0 except for raw sockets</a:t>
            </a:r>
          </a:p>
          <a:p>
            <a:pPr lvl="1" eaLnBrk="1" hangingPunct="1"/>
            <a:r>
              <a:rPr lang="en-US" altLang="en-US" sz="1800" dirty="0"/>
              <a:t>Return descriptor (like file descriptor), -1 on error.</a:t>
            </a:r>
          </a:p>
          <a:p>
            <a:pPr eaLnBrk="1" hangingPunct="1"/>
            <a:r>
              <a:rPr lang="en-US" altLang="en-US" dirty="0"/>
              <a:t>AF_XXX and PF_XXX </a:t>
            </a:r>
            <a:r>
              <a:rPr lang="en-US" dirty="0">
                <a:effectLst/>
                <a:latin typeface="Helvetica Neue" panose="02000503000000020004" pitchFamily="2" charset="0"/>
              </a:rPr>
              <a:t>6543tgrepcheck2&amp;&amp;**(11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AC7A-D2E8-429A-9F54-876F268D715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15C37-228D-44DD-8F4E-8542F650F1F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Binding Socket with a </a:t>
            </a:r>
            <a:r>
              <a:rPr lang="en-US" altLang="en-US">
                <a:solidFill>
                  <a:schemeClr val="accent2"/>
                </a:solidFill>
              </a:rPr>
              <a:t>Local</a:t>
            </a:r>
            <a:r>
              <a:rPr lang="en-US" altLang="en-US"/>
              <a:t> Address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int  bind(int </a:t>
            </a: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sd</a:t>
            </a:r>
            <a:r>
              <a:rPr lang="en-US" altLang="en-US" sz="2000" b="1">
                <a:latin typeface="Courier New" pitchFamily="49" charset="0"/>
              </a:rPr>
              <a:t>, const struct sockaddr *</a:t>
            </a: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addr</a:t>
            </a:r>
            <a:r>
              <a:rPr lang="en-US" altLang="en-US" sz="2000" b="1">
                <a:latin typeface="Courier New" pitchFamily="49" charset="0"/>
              </a:rPr>
              <a:t>, socklen_t </a:t>
            </a: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len</a:t>
            </a:r>
            <a:r>
              <a:rPr lang="en-US" altLang="en-US" sz="2000" b="1"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sd</a:t>
            </a:r>
            <a:r>
              <a:rPr lang="en-US" altLang="en-US" sz="1800">
                <a:solidFill>
                  <a:schemeClr val="tx1"/>
                </a:solidFill>
              </a:rPr>
              <a:t>: socket descriptor returned by socket()</a:t>
            </a:r>
          </a:p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addr</a:t>
            </a:r>
            <a:r>
              <a:rPr lang="en-US" altLang="en-US" sz="1800">
                <a:solidFill>
                  <a:schemeClr val="tx1"/>
                </a:solidFill>
              </a:rPr>
              <a:t>: pointer to sockaddr structure containing </a:t>
            </a:r>
            <a:r>
              <a:rPr lang="en-US" altLang="en-US" sz="1800">
                <a:solidFill>
                  <a:schemeClr val="accent2"/>
                </a:solidFill>
              </a:rPr>
              <a:t>local</a:t>
            </a:r>
            <a:r>
              <a:rPr lang="en-US" altLang="en-US" sz="1800"/>
              <a:t> </a:t>
            </a:r>
            <a:r>
              <a:rPr lang="en-US" altLang="en-US" sz="1800">
                <a:solidFill>
                  <a:schemeClr val="tx1"/>
                </a:solidFill>
              </a:rPr>
              <a:t>address to be bound to socket</a:t>
            </a:r>
          </a:p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len</a:t>
            </a:r>
            <a:r>
              <a:rPr lang="en-US" altLang="en-US" sz="1800">
                <a:solidFill>
                  <a:schemeClr val="tx1"/>
                </a:solidFill>
              </a:rPr>
              <a:t>: length of address structure</a:t>
            </a:r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2000"/>
              <a:t>Returns 0 if success, -1 otherwise</a:t>
            </a:r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/>
            <a:r>
              <a:rPr lang="en-US" altLang="en-US" sz="2000"/>
              <a:t>Optional to client</a:t>
            </a:r>
          </a:p>
          <a:p>
            <a:pPr eaLnBrk="1" hangingPunct="1"/>
            <a:r>
              <a:rPr lang="en-US" altLang="en-US" sz="2000"/>
              <a:t>Servers normally need to bind</a:t>
            </a:r>
          </a:p>
          <a:p>
            <a:pPr lvl="1" eaLnBrk="1" hangingPunct="1"/>
            <a:r>
              <a:rPr lang="en-US" altLang="en-US" sz="1600"/>
              <a:t>system assigns a dynamic port number (when </a:t>
            </a:r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altLang="en-US" sz="1600"/>
              <a:t> or </a:t>
            </a:r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listen</a:t>
            </a:r>
            <a:r>
              <a:rPr lang="en-US" altLang="en-US" sz="1600"/>
              <a:t> is called)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Socket Address Structure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struct in_addr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in_addr_t    s_addr;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b="1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struct sockaddr_in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	uint8_t   		sin_len;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	sa_family_t   		sin_family;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	in_port_t     		sin_port;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	struct in_addr		sin_addr;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	char 			sin_zero[8];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/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ED71D-202A-4D52-8B14-672EFD0C2E8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066800" y="4648200"/>
            <a:ext cx="33940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struct sockaddr {</a:t>
            </a:r>
          </a:p>
          <a:p>
            <a:pPr eaLnBrk="1" hangingPunct="1"/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  uint8_t  sa_len;</a:t>
            </a:r>
          </a:p>
          <a:p>
            <a:pPr eaLnBrk="1" hangingPunct="1"/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  sa_family_t sa_family;</a:t>
            </a:r>
          </a:p>
          <a:p>
            <a:pPr eaLnBrk="1" hangingPunct="1"/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  char sa_data[14];</a:t>
            </a:r>
          </a:p>
          <a:p>
            <a:pPr eaLnBrk="1" hangingPunct="1"/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251050-DE8D-493F-979F-74D2B50EF612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bind()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066800" y="2667000"/>
            <a:ext cx="6629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600" b="1" dirty="0"/>
              <a:t>Address		port           	result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b="1" dirty="0"/>
              <a:t>INADDR_ANY         	0           	system selects </a:t>
            </a:r>
            <a:r>
              <a:rPr lang="en-US" altLang="en-US" sz="1600" b="1" dirty="0" err="1"/>
              <a:t>addr</a:t>
            </a:r>
            <a:r>
              <a:rPr lang="en-US" altLang="en-US" sz="1600" b="1" dirty="0"/>
              <a:t> and port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b="1" dirty="0"/>
              <a:t>INADDR_ANY        	!=0         	system selects </a:t>
            </a:r>
            <a:r>
              <a:rPr lang="en-US" altLang="en-US" sz="1600" b="1" dirty="0" err="1"/>
              <a:t>addr</a:t>
            </a:r>
            <a:r>
              <a:rPr lang="en-US" altLang="en-US" sz="1600" b="1" dirty="0"/>
              <a:t>, user selects port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b="1" dirty="0"/>
              <a:t>Local IP address      	0           	user selects </a:t>
            </a:r>
            <a:r>
              <a:rPr lang="en-US" altLang="en-US" sz="1600" b="1" dirty="0" err="1"/>
              <a:t>addr</a:t>
            </a:r>
            <a:r>
              <a:rPr lang="en-US" altLang="en-US" sz="1600" b="1" dirty="0"/>
              <a:t>, system selects port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b="1" dirty="0"/>
              <a:t>Local IP address      	!=0         	user selects both </a:t>
            </a:r>
            <a:r>
              <a:rPr lang="en-US" altLang="en-US" sz="1600" b="1" dirty="0" err="1"/>
              <a:t>addr</a:t>
            </a:r>
            <a:r>
              <a:rPr lang="en-US" altLang="en-US" sz="1600" b="1" dirty="0"/>
              <a:t> and 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4876800"/>
            <a:ext cx="48466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  <a:latin typeface="+mn-lt"/>
              </a:rPr>
              <a:t> See example1.c and example2.c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1524000"/>
            <a:ext cx="622776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  <a:latin typeface="+mn-lt"/>
              </a:rPr>
              <a:t> Controlling IP addresses and port numbers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n-lt"/>
              </a:rPr>
              <a:t>   when filling  the socket address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Client: Connecting to a Server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#include &lt;sys/socket.h&gt;</a:t>
            </a:r>
          </a:p>
          <a:p>
            <a:pPr eaLnBrk="1" hangingPunct="1"/>
            <a:r>
              <a:rPr lang="en-US" altLang="en-US"/>
              <a:t>int connect(int sockfd, const struct sockaddr *servaddr, socklen_t addrlen);</a:t>
            </a:r>
          </a:p>
          <a:p>
            <a:pPr lvl="2" eaLnBrk="1" hangingPunct="1"/>
            <a:r>
              <a:rPr lang="en-US" altLang="en-US" sz="2000"/>
              <a:t>Servaddr: socket address structure (ip address and port)</a:t>
            </a:r>
          </a:p>
          <a:p>
            <a:pPr eaLnBrk="1" hangingPunct="1"/>
            <a:r>
              <a:rPr lang="en-US" altLang="en-US"/>
              <a:t>connect() actively starts the TCP connection establishment phase.</a:t>
            </a:r>
          </a:p>
          <a:p>
            <a:pPr lvl="1" eaLnBrk="1" hangingPunct="1"/>
            <a:r>
              <a:rPr lang="en-US" altLang="en-US"/>
              <a:t>Possible errors:</a:t>
            </a:r>
          </a:p>
          <a:p>
            <a:pPr lvl="2" eaLnBrk="1" hangingPunct="1"/>
            <a:r>
              <a:rPr lang="en-US" altLang="en-US" sz="1600"/>
              <a:t>No response: retry a number of times before it quits.</a:t>
            </a:r>
          </a:p>
          <a:p>
            <a:pPr lvl="2" eaLnBrk="1" hangingPunct="1"/>
            <a:r>
              <a:rPr lang="en-US" altLang="en-US" sz="1600"/>
              <a:t>Get response RST (not SYN/ACK), ECONNREFUSED, nobody is listening in that port</a:t>
            </a:r>
          </a:p>
          <a:p>
            <a:pPr lvl="2" eaLnBrk="1" hangingPunct="1"/>
            <a:r>
              <a:rPr lang="en-US" altLang="en-US" sz="1600"/>
              <a:t>Get ICMP response, keep trying, EHOSTUNREACH or ENETUNREACH.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BA9A1-A33F-4A50-AB8F-89E03A9F4EF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listen()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Convert an active socket into a passive socket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&lt;sys/socket.h&gt;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listen(int sockfd, int backlog)</a:t>
            </a:r>
          </a:p>
          <a:p>
            <a:pPr lvl="2" eaLnBrk="1" hangingPunct="1">
              <a:buFontTx/>
              <a:buNone/>
            </a:pPr>
            <a:endParaRPr lang="en-US" altLang="en-US" sz="2000"/>
          </a:p>
          <a:p>
            <a:pPr lvl="1" eaLnBrk="1" hangingPunct="1"/>
            <a:r>
              <a:rPr lang="en-US" altLang="en-US"/>
              <a:t>Backlog: number of connections that the kernel should queue for the socket.</a:t>
            </a:r>
          </a:p>
          <a:p>
            <a:pPr lvl="2" eaLnBrk="1" hangingPunct="1"/>
            <a:r>
              <a:rPr lang="en-US" altLang="en-US" sz="1800"/>
              <a:t>Two kind of queues (incomplete and complete)</a:t>
            </a:r>
          </a:p>
          <a:p>
            <a:pPr lvl="1" eaLnBrk="1" hangingPunct="1"/>
            <a:r>
              <a:rPr lang="en-US" altLang="en-US"/>
              <a:t>Backlog not well defined.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E.g: backlog= 5:  AIX 4.2(8), Linux2.0.27(5), SunOS4.1.4(8), Solaris2.5.1(6). 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258F9-3597-4DD4-9ED6-339E20E3CA3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lect1_syllabus</Template>
  <TotalTime>0</TotalTime>
  <Words>1070</Words>
  <Application>Microsoft Macintosh PowerPoint</Application>
  <PresentationFormat>On-screen Show (4:3)</PresentationFormat>
  <Paragraphs>162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Helvetica Neue</vt:lpstr>
      <vt:lpstr>Times New Roman</vt:lpstr>
      <vt:lpstr>class_simple</vt:lpstr>
      <vt:lpstr>Basic TCP Socket API</vt:lpstr>
      <vt:lpstr>Connection-Oriented Application</vt:lpstr>
      <vt:lpstr>Sequential Server</vt:lpstr>
      <vt:lpstr>Creating a Socket</vt:lpstr>
      <vt:lpstr>Binding Socket with a Local Address</vt:lpstr>
      <vt:lpstr>Socket Address Structure</vt:lpstr>
      <vt:lpstr>bind()</vt:lpstr>
      <vt:lpstr>Client: Connecting to a Server </vt:lpstr>
      <vt:lpstr>listen()</vt:lpstr>
      <vt:lpstr>Server: Accepting Connection Request </vt:lpstr>
      <vt:lpstr>Network Byte Order</vt:lpstr>
      <vt:lpstr>Some Useful Functions</vt:lpstr>
      <vt:lpstr>Some Useful Functions</vt:lpstr>
      <vt:lpstr>Echo Client and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2015-10-29T14:04:54Z</dcterms:created>
  <dcterms:modified xsi:type="dcterms:W3CDTF">2024-04-14T05:28:34Z</dcterms:modified>
</cp:coreProperties>
</file>