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18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72" r:id="rId12"/>
    <p:sldId id="291" r:id="rId13"/>
    <p:sldId id="292" r:id="rId14"/>
    <p:sldId id="276" r:id="rId15"/>
    <p:sldId id="278" r:id="rId16"/>
    <p:sldId id="293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31"/>
    <p:restoredTop sz="90922"/>
  </p:normalViewPr>
  <p:slideViewPr>
    <p:cSldViewPr>
      <p:cViewPr varScale="1">
        <p:scale>
          <a:sx n="107" d="100"/>
          <a:sy n="107" d="100"/>
        </p:scale>
        <p:origin x="9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FBF11B71-3280-4E5A-93BF-95A7DEED0B9C}" type="datetimeFigureOut">
              <a:rPr lang="en-US"/>
              <a:pPr>
                <a:defRPr/>
              </a:pPr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FE1D332-B376-42FC-9CEB-4711C4870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96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518A784-7000-4D70-9FC8-5548BD3E6013}" type="slidenum">
              <a:rPr lang="en-US" altLang="en-US" sz="1200" smtClean="0"/>
              <a:pPr eaLnBrk="1" hangingPunct="1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2481E-F928-4528-9935-74C3AA845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7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8E845-EE92-49F1-BAE5-5CA0EC416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1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42EFC-21A9-4AA4-BC15-B58890332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0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F3B5F-FBE7-4A59-B0E6-6451DFB4F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9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012C4-247F-44C3-BDE9-6A9E394D9D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5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8BED4-85D9-4E6B-B760-89D725615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2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91455-676D-49BF-BA5A-EB491C78BC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7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6D6AC-1021-45BF-A062-53E1D2FC2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5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5CE5D-DACC-4442-9075-56ADB371A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5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5D00E-0535-4454-A706-4F9FDBD4DE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6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26EBC-F43E-45F0-99AA-E4B960D06B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4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C485A693-7044-4609-9F52-ABCA87BF4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Overview of TCP/IP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 networking protocol concepts</a:t>
            </a:r>
          </a:p>
          <a:p>
            <a:pPr eaLnBrk="1" hangingPunct="1"/>
            <a:r>
              <a:rPr lang="en-US" altLang="en-US" dirty="0"/>
              <a:t>Common TCP/IP protocols</a:t>
            </a:r>
          </a:p>
          <a:p>
            <a:pPr eaLnBrk="1" hangingPunct="1"/>
            <a:r>
              <a:rPr lang="en-US" altLang="en-US" dirty="0"/>
              <a:t>IP addresses and byte orders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dirty="0">
                <a:effectLst/>
                <a:latin typeface="Helvetica Neue" panose="02000503000000020004" pitchFamily="2" charset="0"/>
              </a:rPr>
              <a:t>6543TGREPCHECK2&amp;&amp;**(11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Readings </a:t>
            </a:r>
          </a:p>
          <a:p>
            <a:pPr lvl="1" eaLnBrk="1" hangingPunct="1"/>
            <a:r>
              <a:rPr lang="en-US" altLang="en-US" dirty="0"/>
              <a:t>UNP Ch1 and Ch2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7CC54-CED4-40AC-85C4-5ED60D4E793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IP Address (IPv4)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32 bit binary number (IPv4)</a:t>
            </a:r>
          </a:p>
          <a:p>
            <a:pPr eaLnBrk="1" hangingPunct="1"/>
            <a:r>
              <a:rPr lang="en-US" altLang="en-US" dirty="0"/>
              <a:t>Represented as "dotted decimal" notation: </a:t>
            </a:r>
          </a:p>
          <a:p>
            <a:pPr lvl="1" eaLnBrk="1" hangingPunct="1"/>
            <a:r>
              <a:rPr lang="en-US" altLang="en-US" dirty="0"/>
              <a:t>4 decimal values, each representing 8 bits (octet), in the range 0 to 255.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>
                <a:latin typeface="Arial Unicode MS" pitchFamily="34" charset="-128"/>
              </a:rPr>
              <a:t>Example:</a:t>
            </a:r>
          </a:p>
          <a:p>
            <a:pPr lvl="1" eaLnBrk="1" hangingPunct="1"/>
            <a:r>
              <a:rPr lang="en-US" altLang="en-US" dirty="0">
                <a:latin typeface="Arial Unicode MS" pitchFamily="34" charset="-128"/>
              </a:rPr>
              <a:t>Dotted Decimal:   140 .179 .220 .200</a:t>
            </a:r>
          </a:p>
          <a:p>
            <a:pPr lvl="1" eaLnBrk="1" hangingPunct="1"/>
            <a:r>
              <a:rPr lang="en-US" altLang="en-US" dirty="0">
                <a:latin typeface="Arial Unicode MS" pitchFamily="34" charset="-128"/>
              </a:rPr>
              <a:t>Binary: 10001100.10110011.11011100.11001000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F5560-2890-47A3-9A69-875C216C629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IP Address Structure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/>
              <a:t>Two parts.</a:t>
            </a:r>
          </a:p>
          <a:p>
            <a:pPr lvl="1" eaLnBrk="1" hangingPunct="1"/>
            <a:r>
              <a:rPr lang="en-US" altLang="en-US"/>
              <a:t>Network prefix</a:t>
            </a:r>
          </a:p>
          <a:p>
            <a:pPr lvl="1" eaLnBrk="1" hangingPunct="1"/>
            <a:r>
              <a:rPr lang="en-US" altLang="en-US"/>
              <a:t>Host ID (remaining). 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981200" y="3200400"/>
            <a:ext cx="5334000" cy="60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>
                <a:latin typeface="Comic Sans MS" pitchFamily="66" charset="0"/>
              </a:rPr>
              <a:t>Network Prefix      Host ID</a:t>
            </a: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5257800" y="3200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812925" y="37798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0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934200" y="3779838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31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49B99-732B-49BA-A22F-075B9FA6060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Identifying Processes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Using PID?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Port</a:t>
            </a:r>
            <a:r>
              <a:rPr lang="en-US" altLang="en-US"/>
              <a:t> - A 16-bit number to identify the application process that is a network endpoint.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Reserved ports</a:t>
            </a:r>
            <a:r>
              <a:rPr lang="en-US" altLang="en-US"/>
              <a:t> or </a:t>
            </a:r>
            <a:r>
              <a:rPr lang="en-US" altLang="en-US">
                <a:solidFill>
                  <a:schemeClr val="accent2"/>
                </a:solidFill>
              </a:rPr>
              <a:t>well-known ports</a:t>
            </a:r>
            <a:r>
              <a:rPr lang="en-US" altLang="en-US"/>
              <a:t> (0 to 1023)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/>
              <a:t>Standard ports for well-known applications.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/>
              <a:t>	</a:t>
            </a:r>
            <a:r>
              <a:rPr lang="en-US" altLang="en-US" sz="1400">
                <a:solidFill>
                  <a:schemeClr val="accent2"/>
                </a:solidFill>
              </a:rPr>
              <a:t>Telnet (23), ftp(21), http (80).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200">
                <a:solidFill>
                  <a:schemeClr val="accent2"/>
                </a:solidFill>
              </a:rPr>
              <a:t>	</a:t>
            </a:r>
            <a:r>
              <a:rPr lang="en-US" altLang="en-US" sz="1200"/>
              <a:t>See /etc/services file on any UNIX machine for listing of services on reserved ports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20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Ephemeral ports </a:t>
            </a:r>
            <a:r>
              <a:rPr lang="en-US" altLang="en-US"/>
              <a:t>(1024-65535)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/>
              <a:t>For ordinary user-developed programs.</a:t>
            </a:r>
            <a:endParaRPr lang="en-US" altLang="en-US" sz="1600">
              <a:solidFill>
                <a:srgbClr val="FF0000"/>
              </a:solidFill>
            </a:endParaRPr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4DCBEF-EB86-4F6B-833C-3575B8A94DD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Identifying Connection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371600"/>
          </a:xfrm>
        </p:spPr>
        <p:txBody>
          <a:bodyPr/>
          <a:lstStyle/>
          <a:p>
            <a:pPr eaLnBrk="1" hangingPunct="1"/>
            <a:r>
              <a:rPr lang="en-US" altLang="en-US" sz="2800"/>
              <a:t>A 5-tuple that completely specifies the two end-points of a connection: 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2895600"/>
            <a:ext cx="8610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endParaRPr lang="en-US" kern="0" dirty="0">
              <a:solidFill>
                <a:schemeClr val="accent2"/>
              </a:solidFill>
              <a:latin typeface="+mn-lt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kern="0" dirty="0">
                <a:solidFill>
                  <a:schemeClr val="accent2"/>
                </a:solidFill>
                <a:latin typeface="+mn-lt"/>
              </a:rPr>
              <a:t>{</a:t>
            </a:r>
            <a:r>
              <a:rPr lang="en-US" i="1" kern="0" dirty="0">
                <a:solidFill>
                  <a:schemeClr val="accent2"/>
                </a:solidFill>
                <a:latin typeface="+mn-lt"/>
              </a:rPr>
              <a:t>protocol, local-IP, local-port, remote-IP, remote-port</a:t>
            </a:r>
            <a:r>
              <a:rPr lang="en-US" kern="0" dirty="0">
                <a:solidFill>
                  <a:schemeClr val="accent2"/>
                </a:solidFill>
                <a:latin typeface="+mn-lt"/>
              </a:rPr>
              <a:t>} </a:t>
            </a:r>
            <a:endParaRPr lang="en-US" kern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5ECB2C-FC83-428B-8D6E-B3B1C34A94B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Byte Order Problem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Two ways to store 16-bit/32-bit integers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chemeClr val="accent2"/>
                </a:solidFill>
              </a:rPr>
              <a:t>Little-endian</a:t>
            </a:r>
            <a:r>
              <a:rPr lang="en-US" altLang="en-US" sz="2800"/>
              <a:t> byte order (e.g. Intel)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 sz="500"/>
          </a:p>
          <a:p>
            <a:pPr eaLnBrk="1" hangingPunct="1">
              <a:lnSpc>
                <a:spcPct val="90000"/>
              </a:lnSpc>
            </a:pPr>
            <a:endParaRPr lang="en-US" altLang="en-US" sz="140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chemeClr val="accent2"/>
                </a:solidFill>
              </a:rPr>
              <a:t>Big-endian</a:t>
            </a:r>
            <a:r>
              <a:rPr lang="en-US" altLang="en-US" sz="2800"/>
              <a:t> byte order (E.g. Sparc)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See example1.c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286000" y="2438400"/>
            <a:ext cx="4648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/>
              <a:t>High-order byte              Low-order byte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4572000" y="2438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648200" y="2879725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Address A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2362200" y="2895600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Address A+1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2133600" y="4114800"/>
            <a:ext cx="4648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/>
              <a:t>High-order byte              Low-order byte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495800" y="4572000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Address A+1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2209800" y="4572000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Address A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4495800" y="4114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B53DB-3AF5-450A-9230-149F4686CF8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Network-byte Ordering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How do two machines with different byte-orders communicate?</a:t>
            </a:r>
          </a:p>
          <a:p>
            <a:pPr lvl="1" eaLnBrk="1" hangingPunct="1"/>
            <a:r>
              <a:rPr lang="en-US" altLang="en-US"/>
              <a:t>Using </a:t>
            </a:r>
            <a:r>
              <a:rPr lang="en-US" altLang="en-US">
                <a:solidFill>
                  <a:schemeClr val="accent2"/>
                </a:solidFill>
              </a:rPr>
              <a:t>network byte-order</a:t>
            </a: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</a:rPr>
              <a:t>Network byte-order = big-endian order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BAC5E-D4CD-4EE2-8EAD-66072913399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Network-Byte Ordering (Cont’d)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Converting between host and network byte order</a:t>
            </a:r>
          </a:p>
          <a:p>
            <a:pPr lvl="1" eaLnBrk="1" hangingPunct="1"/>
            <a:r>
              <a:rPr lang="en-US" altLang="en-US"/>
              <a:t>htonl, </a:t>
            </a:r>
            <a:r>
              <a:rPr lang="en-US" altLang="en-US" dirty="0" err="1"/>
              <a:t>htons</a:t>
            </a:r>
            <a:r>
              <a:rPr lang="en-US" altLang="en-US" dirty="0"/>
              <a:t>, </a:t>
            </a:r>
            <a:r>
              <a:rPr lang="en-US" altLang="en-US" dirty="0" err="1"/>
              <a:t>ntohl</a:t>
            </a:r>
            <a:r>
              <a:rPr lang="en-US" altLang="en-US" dirty="0"/>
              <a:t>, </a:t>
            </a:r>
            <a:r>
              <a:rPr lang="en-US" altLang="en-US" dirty="0" err="1"/>
              <a:t>htohs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See example2.c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E3115B-C62C-491B-B651-6D390CC2C77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1143000" y="3432175"/>
            <a:ext cx="6553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2" eaLnBrk="1" hangingPunct="1"/>
            <a:r>
              <a:rPr lang="en-US" altLang="en-US" sz="16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&lt;netinet/in.h&gt;</a:t>
            </a:r>
          </a:p>
          <a:p>
            <a:pPr lvl="2" eaLnBrk="1" hangingPunct="1"/>
            <a:r>
              <a:rPr lang="en-US" altLang="en-US" sz="16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uint16_t htons(uint16_t host16bitvalue);</a:t>
            </a:r>
          </a:p>
          <a:p>
            <a:pPr lvl="2" eaLnBrk="1" hangingPunct="1"/>
            <a:r>
              <a:rPr lang="en-US" altLang="en-US" sz="16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uint32_t htonl(uint32_t host32bitvalue);</a:t>
            </a:r>
          </a:p>
          <a:p>
            <a:pPr lvl="2" eaLnBrk="1" hangingPunct="1"/>
            <a:r>
              <a:rPr lang="en-US" altLang="en-US" sz="16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uint16_t ntohs(uint16_t net16bitvalue);</a:t>
            </a:r>
          </a:p>
          <a:p>
            <a:pPr lvl="2" eaLnBrk="1" hangingPunct="1"/>
            <a:r>
              <a:rPr lang="en-US" altLang="en-US" sz="16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uint32_t ntohl(uint32_t  net32bitvalue);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 of TCP/IP Protocols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 dirty="0"/>
              <a:t>Application layer (email, http, </a:t>
            </a:r>
            <a:r>
              <a:rPr lang="en-US" altLang="en-US" dirty="0" err="1"/>
              <a:t>ssh</a:t>
            </a:r>
            <a:r>
              <a:rPr lang="en-US" altLang="en-US" dirty="0"/>
              <a:t>, ftp, </a:t>
            </a:r>
            <a:r>
              <a:rPr lang="en-US" altLang="en-US" dirty="0" err="1"/>
              <a:t>etc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sz="1600" dirty="0"/>
              <a:t>The things that we use daily. </a:t>
            </a:r>
          </a:p>
          <a:p>
            <a:pPr lvl="1" eaLnBrk="1" hangingPunct="1"/>
            <a:r>
              <a:rPr lang="en-US" altLang="en-US" sz="1600" dirty="0"/>
              <a:t>Main functionality: run application protocols</a:t>
            </a:r>
          </a:p>
          <a:p>
            <a:pPr eaLnBrk="1" hangingPunct="1"/>
            <a:r>
              <a:rPr lang="en-US" altLang="en-US" dirty="0"/>
              <a:t>Transport layer (TCP, UDP)</a:t>
            </a:r>
          </a:p>
          <a:p>
            <a:pPr lvl="1" eaLnBrk="1" hangingPunct="1"/>
            <a:r>
              <a:rPr lang="en-US" altLang="en-US" sz="1600" dirty="0"/>
              <a:t>Allows processes (on different machines) to communicate (reliably or unreliably) with each other.</a:t>
            </a:r>
          </a:p>
          <a:p>
            <a:pPr lvl="1" eaLnBrk="1" hangingPunct="1"/>
            <a:r>
              <a:rPr lang="en-US" altLang="en-US" sz="1600" dirty="0"/>
              <a:t>Main functionality: end-to-end communication (reliability)</a:t>
            </a:r>
          </a:p>
          <a:p>
            <a:pPr eaLnBrk="1" hangingPunct="1"/>
            <a:r>
              <a:rPr lang="en-US" altLang="en-US" dirty="0"/>
              <a:t>Network layer (IPv4, </a:t>
            </a:r>
            <a:r>
              <a:rPr lang="en-US" altLang="en-US"/>
              <a:t>IPv6) </a:t>
            </a:r>
            <a:r>
              <a:rPr lang="en-US">
                <a:effectLst/>
                <a:latin typeface="Helvetica Neue" panose="02000503000000020004" pitchFamily="2" charset="0"/>
              </a:rPr>
              <a:t>6543TGREPCHECK2&amp;&amp;**(11</a:t>
            </a:r>
            <a:endParaRPr lang="en-US" altLang="en-US" dirty="0"/>
          </a:p>
          <a:p>
            <a:pPr lvl="1" eaLnBrk="1" hangingPunct="1"/>
            <a:r>
              <a:rPr lang="en-US" altLang="en-US" sz="1600" dirty="0"/>
              <a:t>Allows machines to talk to one another</a:t>
            </a:r>
          </a:p>
          <a:p>
            <a:pPr lvl="1" eaLnBrk="1" hangingPunct="1"/>
            <a:r>
              <a:rPr lang="en-US" altLang="en-US" sz="1600" dirty="0"/>
              <a:t>Main functionality: routing/fragmentation/internetworking</a:t>
            </a:r>
          </a:p>
          <a:p>
            <a:pPr eaLnBrk="1" hangingPunct="1"/>
            <a:r>
              <a:rPr lang="en-US" altLang="en-US" dirty="0"/>
              <a:t>Host to Network layer (Ethernet)</a:t>
            </a:r>
          </a:p>
          <a:p>
            <a:pPr lvl="1" eaLnBrk="1" hangingPunct="1"/>
            <a:r>
              <a:rPr lang="en-US" altLang="en-US" sz="1600" dirty="0"/>
              <a:t>Allows directly connected machines to talk to one another</a:t>
            </a:r>
          </a:p>
          <a:p>
            <a:pPr lvl="1" eaLnBrk="1" hangingPunct="1"/>
            <a:r>
              <a:rPr lang="en-US" altLang="en-US" sz="1600" dirty="0"/>
              <a:t>Main functionality: medium access, encoding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27599-D186-47D4-AD18-70656F81C8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 of TCP/IP Protocols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2"/>
                </a:solidFill>
              </a:rPr>
              <a:t>Protocol</a:t>
            </a:r>
            <a:r>
              <a:rPr lang="en-US" altLang="en-US" dirty="0"/>
              <a:t>: rules that govern how peer entities in the same layer (on different machines) communicate.</a:t>
            </a:r>
          </a:p>
          <a:p>
            <a:pPr eaLnBrk="1" hangingPunct="1"/>
            <a:r>
              <a:rPr lang="en-US" altLang="en-US" dirty="0"/>
              <a:t>Each layer provides services to the upper layer defined by the </a:t>
            </a:r>
            <a:r>
              <a:rPr lang="en-US" altLang="en-US" dirty="0">
                <a:solidFill>
                  <a:schemeClr val="accent2"/>
                </a:solidFill>
              </a:rPr>
              <a:t>service interface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/>
              <a:t>e.g. </a:t>
            </a:r>
            <a:r>
              <a:rPr lang="en-US" altLang="en-US" dirty="0" err="1"/>
              <a:t>tcp</a:t>
            </a:r>
            <a:r>
              <a:rPr lang="en-US" altLang="en-US" dirty="0"/>
              <a:t> service interface is defined by a set of system calls: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socket, bind, listen, accept, connect, read </a:t>
            </a:r>
            <a:r>
              <a:rPr lang="en-US" altLang="en-US" dirty="0">
                <a:cs typeface="Courier New" pitchFamily="49" charset="0"/>
              </a:rPr>
              <a:t>and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write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The entities that implement each layer can be processes/system calls/hardware/etc.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77C4F-F6B1-46F9-8E50-0A2C129CA1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TCP/IP Protocols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TCP: transmission control protocol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connection-oriented, reliable, full duplex, byte stream service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UDP: User datagram protocol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Connectionless, unreliable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IPv4: Internet Protocol, version 4.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protocol that glues the Internet together. Provides (unreliable) packet delivery service for TCP, UDP, ICMP, IGMP. </a:t>
            </a:r>
            <a:r>
              <a:rPr lang="en-US" dirty="0">
                <a:effectLst/>
                <a:latin typeface="Helvetica Neue" panose="02000503000000020004" pitchFamily="2" charset="0"/>
              </a:rPr>
              <a:t>6543tgrepcheck2&amp;&amp;**(11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IPv6: Internet Protocol, version 6.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128 bits address, newer version of Internet Protocol.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Will it ever happen?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67C0A-CD0D-4F2A-8E5F-BD9DAB12208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TCP/IP Protocols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ICMP: Internet Control Message Protocol.</a:t>
            </a:r>
          </a:p>
          <a:p>
            <a:pPr lvl="1" eaLnBrk="1" hangingPunct="1"/>
            <a:r>
              <a:rPr lang="en-US" altLang="en-US" dirty="0"/>
              <a:t>Handles errors and control information for IP (ping, traceroute).</a:t>
            </a:r>
          </a:p>
          <a:p>
            <a:pPr eaLnBrk="1" hangingPunct="1"/>
            <a:r>
              <a:rPr lang="en-US" altLang="en-US" dirty="0"/>
              <a:t>IGMP: Internet Group Management Protocol.</a:t>
            </a:r>
          </a:p>
          <a:p>
            <a:pPr lvl="1" eaLnBrk="1" hangingPunct="1"/>
            <a:r>
              <a:rPr lang="en-US" altLang="en-US" dirty="0"/>
              <a:t>Used in IP multicast </a:t>
            </a:r>
            <a:r>
              <a:rPr lang="en-US" dirty="0">
                <a:effectLst/>
                <a:latin typeface="Helvetica Neue" panose="02000503000000020004" pitchFamily="2" charset="0"/>
              </a:rPr>
              <a:t>6543tgrepcheck2&amp;&amp;**(11</a:t>
            </a:r>
          </a:p>
          <a:p>
            <a:pPr lvl="1" eaLnBrk="1" hangingPunct="1"/>
            <a:endParaRPr lang="en-US" altLang="en-US" dirty="0"/>
          </a:p>
          <a:p>
            <a:pPr lvl="2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Socket Programming:</a:t>
            </a:r>
          </a:p>
          <a:p>
            <a:pPr lvl="1" eaLnBrk="1" hangingPunct="1"/>
            <a:r>
              <a:rPr lang="en-US" altLang="en-US" dirty="0"/>
              <a:t>The use of  TCP and UDP</a:t>
            </a:r>
          </a:p>
          <a:p>
            <a:pPr lvl="2" eaLnBrk="1" hangingPunct="1"/>
            <a:r>
              <a:rPr lang="en-US" altLang="en-US" sz="1800" dirty="0"/>
              <a:t>Can also access the lower layers directly (raw socket)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36CAF4-3DD2-4C5A-AA58-6727F8083AF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User Datagram Protocol (UDP)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Unreliable/connectionless service</a:t>
            </a:r>
          </a:p>
          <a:p>
            <a:pPr lvl="1" eaLnBrk="1" hangingPunct="1"/>
            <a:r>
              <a:rPr lang="en-US" altLang="en-US" dirty="0"/>
              <a:t>Data may be lost, duplicated and reordered.</a:t>
            </a:r>
          </a:p>
          <a:p>
            <a:pPr lvl="1" eaLnBrk="1" hangingPunct="1"/>
            <a:r>
              <a:rPr lang="en-US" altLang="en-US" dirty="0"/>
              <a:t>Client/server don’t have any long term relation.</a:t>
            </a:r>
          </a:p>
          <a:p>
            <a:pPr eaLnBrk="1" hangingPunct="1"/>
            <a:r>
              <a:rPr lang="en-US" altLang="en-US" dirty="0"/>
              <a:t>Can perform (unreliable) multicast.</a:t>
            </a:r>
          </a:p>
          <a:p>
            <a:pPr eaLnBrk="1" hangingPunct="1"/>
            <a:r>
              <a:rPr lang="en-US" altLang="en-US" dirty="0"/>
              <a:t>Interface </a:t>
            </a:r>
            <a:r>
              <a:rPr lang="en-US" dirty="0">
                <a:effectLst/>
                <a:latin typeface="Helvetica Neue" panose="02000503000000020004" pitchFamily="2" charset="0"/>
              </a:rPr>
              <a:t>6543tgrepcheck2&amp;&amp;**(11</a:t>
            </a:r>
          </a:p>
          <a:p>
            <a:pPr eaLnBrk="1" hangingPunct="1"/>
            <a:endParaRPr lang="en-US" altLang="en-US" dirty="0"/>
          </a:p>
          <a:p>
            <a:pPr lvl="1"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socket, bind,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sendto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recvfrom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en-US" dirty="0"/>
              <a:t>Can also use the TCP interface (connect/read/write)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663AB0-EE9D-4F72-B8BD-73EB243D5F3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Transmission Control Protocol (TCP)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Connection-oriented, reliable, full duplex, byte stream service</a:t>
            </a:r>
          </a:p>
          <a:p>
            <a:pPr eaLnBrk="1" hangingPunct="1"/>
            <a:r>
              <a:rPr lang="en-US" altLang="en-US" dirty="0"/>
              <a:t>Interface </a:t>
            </a:r>
            <a:r>
              <a:rPr lang="en-US" dirty="0">
                <a:effectLst/>
                <a:latin typeface="Helvetica Neue" panose="02000503000000020004" pitchFamily="2" charset="0"/>
              </a:rPr>
              <a:t>6543tgrepcheck2&amp;&amp;**(11</a:t>
            </a:r>
          </a:p>
          <a:p>
            <a:pPr eaLnBrk="1" hangingPunct="1"/>
            <a:endParaRPr lang="en-US" altLang="en-US" dirty="0"/>
          </a:p>
          <a:p>
            <a:pPr lvl="1"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socket, bind, listen, accept, connect, read, write, close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An analogy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Socket: telephone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Bind: assign telephone number to a telephone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Listen: turn on the ringer so that you can hear the phone call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Connect: dial a phone number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Accept: answer the phone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Read/write: talking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Close: ???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3A1AB-15E8-4072-AF7A-7247134C42C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Reliable Communications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Realizing reliable communication means a lot:</a:t>
            </a:r>
          </a:p>
          <a:p>
            <a:pPr lvl="1" eaLnBrk="1" hangingPunct="1"/>
            <a:r>
              <a:rPr lang="en-US" altLang="en-US"/>
              <a:t>Sequence number, acknowledgement, retransmission, timeout (RTT)</a:t>
            </a:r>
          </a:p>
          <a:p>
            <a:pPr lvl="1" eaLnBrk="1" hangingPunct="1"/>
            <a:r>
              <a:rPr lang="en-US" altLang="en-US"/>
              <a:t>Sliding window protocol for efficiency</a:t>
            </a:r>
          </a:p>
          <a:p>
            <a:pPr lvl="1" eaLnBrk="1" hangingPunct="1"/>
            <a:r>
              <a:rPr lang="en-US" altLang="en-US"/>
              <a:t>Flow control</a:t>
            </a:r>
          </a:p>
          <a:p>
            <a:pPr lvl="1" eaLnBrk="1" hangingPunct="1"/>
            <a:r>
              <a:rPr lang="en-US" altLang="en-US"/>
              <a:t>Connection establishment/release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86E4E-63E3-4C1D-B0FA-A905777CA7E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Functionality of TCP and UDP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Allow processes on different machines to communicate.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One crucial issue: addressing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how to identify your peer?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Two components: identifying the peer machine and identifying the peer process.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Identifying peer machine: IP address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unique identifier for each network interface connected to an IP network.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A machine may have multiple IP addresses, one for each interface.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BE7F0E-A1D9-4A57-89B4-48660DFF983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lect1_syllabus</Template>
  <TotalTime>0</TotalTime>
  <Words>955</Words>
  <Application>Microsoft Macintosh PowerPoint</Application>
  <PresentationFormat>On-screen Show (4:3)</PresentationFormat>
  <Paragraphs>168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 Unicode MS</vt:lpstr>
      <vt:lpstr>Arial</vt:lpstr>
      <vt:lpstr>Calibri</vt:lpstr>
      <vt:lpstr>Comic Sans MS</vt:lpstr>
      <vt:lpstr>Courier New</vt:lpstr>
      <vt:lpstr>Helvetica Neue</vt:lpstr>
      <vt:lpstr>Times New Roman</vt:lpstr>
      <vt:lpstr>class_simple</vt:lpstr>
      <vt:lpstr>Overview of TCP/IP</vt:lpstr>
      <vt:lpstr>Overview of TCP/IP Protocols</vt:lpstr>
      <vt:lpstr>Overview of TCP/IP Protocols</vt:lpstr>
      <vt:lpstr>Some TCP/IP Protocols</vt:lpstr>
      <vt:lpstr>Some TCP/IP Protocols</vt:lpstr>
      <vt:lpstr>User Datagram Protocol (UDP)</vt:lpstr>
      <vt:lpstr>Transmission Control Protocol (TCP)</vt:lpstr>
      <vt:lpstr>Reliable Communications</vt:lpstr>
      <vt:lpstr>Basic Functionality of TCP and UDP</vt:lpstr>
      <vt:lpstr>IP Address (IPv4)</vt:lpstr>
      <vt:lpstr>IP Address Structure</vt:lpstr>
      <vt:lpstr>Identifying Processes</vt:lpstr>
      <vt:lpstr>Identifying Connection</vt:lpstr>
      <vt:lpstr>The Byte Order Problem</vt:lpstr>
      <vt:lpstr>Network-byte Ordering (Cont.)</vt:lpstr>
      <vt:lpstr>Network-Byte Ordering (Cont’d)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2015-10-27T14:35:31Z</dcterms:created>
  <dcterms:modified xsi:type="dcterms:W3CDTF">2024-04-14T05:27:42Z</dcterms:modified>
</cp:coreProperties>
</file>