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81" r:id="rId10"/>
    <p:sldId id="282" r:id="rId11"/>
    <p:sldId id="261" r:id="rId12"/>
    <p:sldId id="265" r:id="rId13"/>
    <p:sldId id="266" r:id="rId14"/>
    <p:sldId id="289" r:id="rId15"/>
    <p:sldId id="279" r:id="rId16"/>
    <p:sldId id="278" r:id="rId17"/>
    <p:sldId id="268" r:id="rId18"/>
    <p:sldId id="269" r:id="rId19"/>
    <p:sldId id="270" r:id="rId20"/>
    <p:sldId id="271" r:id="rId21"/>
    <p:sldId id="283" r:id="rId22"/>
    <p:sldId id="273" r:id="rId23"/>
    <p:sldId id="274" r:id="rId24"/>
    <p:sldId id="275" r:id="rId25"/>
    <p:sldId id="276" r:id="rId26"/>
    <p:sldId id="284" r:id="rId27"/>
    <p:sldId id="285" r:id="rId28"/>
    <p:sldId id="286" r:id="rId29"/>
    <p:sldId id="288" r:id="rId30"/>
    <p:sldId id="28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9"/>
    <p:restoredTop sz="75695" autoAdjust="0"/>
  </p:normalViewPr>
  <p:slideViewPr>
    <p:cSldViewPr>
      <p:cViewPr varScale="1">
        <p:scale>
          <a:sx n="88" d="100"/>
          <a:sy n="88" d="100"/>
        </p:scale>
        <p:origin x="14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E9EFEC-5002-4056-B633-A0BF18BF5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9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F5140E-1458-41BB-9790-14554D85910A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664A9F-DC73-4F71-921F-30D477992432}" type="slidenum">
              <a:rPr lang="en-US" altLang="en-US" sz="1200" smtClean="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5378D1-0E73-4136-90E1-F5D6E2E91D3F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1A22FF-B59B-4084-B57D-208DBC438DC4}" type="slidenum">
              <a:rPr lang="en-US" altLang="en-US" sz="1200" smtClean="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B66A07-269B-4815-8D20-3213EC8149A2}" type="slidenum">
              <a:rPr lang="en-US" altLang="en-US" sz="1200" smtClean="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1634F9-BEFE-4333-A8EB-B58A942315E6}" type="slidenum">
              <a:rPr lang="en-US" altLang="en-US" sz="1200" smtClean="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F242F8-A75A-431D-A56A-D4B62103B9B3}" type="slidenum">
              <a:rPr lang="en-US" altLang="en-US" sz="1200" smtClean="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5FEE44-A4FA-4F16-B37C-AFCE46758D5C}" type="slidenum">
              <a:rPr lang="en-US" altLang="en-US" sz="1200" smtClean="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2FF405-ED9F-46C1-B01F-5086F4583FEA}" type="slidenum">
              <a:rPr lang="en-US" altLang="en-US" sz="1200" smtClean="0"/>
              <a:pPr eaLnBrk="1" hangingPunct="1"/>
              <a:t>20</a:t>
            </a:fld>
            <a:endParaRPr lang="en-US" altLang="en-US" sz="120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35771E-F66F-4F9E-A044-E9CFD1831A99}" type="slidenum">
              <a:rPr lang="en-US" altLang="en-US" sz="1200" smtClean="0"/>
              <a:pPr eaLnBrk="1" hangingPunct="1"/>
              <a:t>22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7FEAE4-5584-449F-98D2-35995B464A46}" type="slidenum">
              <a:rPr lang="en-US" altLang="en-US" sz="1200" smtClean="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A02207-4FE0-402A-9DAB-23EA89A56273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7BBBFC-5406-4266-9E61-2EEE68083F9C}" type="slidenum">
              <a:rPr lang="en-US" altLang="en-US" sz="1200" smtClean="0"/>
              <a:pPr eaLnBrk="1" hangingPunct="1"/>
              <a:t>24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3B9905-1E38-4E86-A743-84372D738CD1}" type="slidenum">
              <a:rPr lang="en-US" altLang="en-US" sz="1200" smtClean="0"/>
              <a:pPr eaLnBrk="1" hangingPunct="1"/>
              <a:t>25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DCEB5B-4D92-4E7A-AD4E-72D488DF2EAE}" type="slidenum">
              <a:rPr lang="en-US" altLang="en-US" sz="1200" smtClean="0"/>
              <a:pPr eaLnBrk="1" hangingPunct="1"/>
              <a:t>26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4B2E05-D250-4D35-B7BB-CC5DD8AD5EF8}" type="slidenum">
              <a:rPr lang="en-US" altLang="en-US" sz="1200" smtClean="0"/>
              <a:pPr eaLnBrk="1" hangingPunct="1"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607A44-825E-4FCA-84DD-1EF68B4AC614}" type="slidenum">
              <a:rPr lang="en-US" altLang="en-US" sz="1200" smtClean="0"/>
              <a:pPr eaLnBrk="1" hangingPunct="1"/>
              <a:t>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35448D-0A92-4ED3-A020-87C2362492D2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15B88E-0C55-45F8-BFA9-434B696895FF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832ECF-D140-499E-9E0C-C193CF0FF20C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AE4C30-D859-4ABB-84BC-BA91498EB871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B7C4CB-C707-4379-974B-9D19CB730F66}" type="slidenum">
              <a:rPr lang="en-US" altLang="en-US" sz="1200" smtClean="0"/>
              <a:pPr eaLnBrk="1" hangingPunct="1"/>
              <a:t>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038529-B3E3-4FA9-8F7C-2523BB2780C4}" type="slidenum">
              <a:rPr lang="en-US" altLang="en-US" sz="1200" smtClean="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1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7661C-BE86-4870-8FEF-EA6858DC5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DEB1-EEF6-47EC-81B6-7D4E275A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94452-AC49-4BC3-8127-F4E7B4F91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6BF94-BB27-4D92-9479-612192DDF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504B7-6F1C-4EC3-8DC5-C41989770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4DF3B-C5DF-440B-A993-629ACC132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52F1-D721-4609-983B-F90D7CACB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48E3-FD99-4B54-B98A-E83A2EFE1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9685F-749C-43CB-A791-489B1CFA4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5433-2D96-4CBE-946B-F37C072EC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EC39-5FF6-4BF8-801C-3A23AEEA1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831ADB9-6F58-4079-B664-C72337D6D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OpenMP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  <a:p>
            <a:pPr eaLnBrk="1" hangingPunct="1"/>
            <a:r>
              <a:rPr lang="en-US" altLang="en-US" dirty="0"/>
              <a:t>OpenMP basics</a:t>
            </a:r>
          </a:p>
          <a:p>
            <a:pPr eaLnBrk="1" hangingPunct="1"/>
            <a:r>
              <a:rPr lang="en-US" altLang="en-US" dirty="0"/>
              <a:t>OpenMP directives, clauses, and library routines</a:t>
            </a:r>
          </a:p>
          <a:p>
            <a:pPr eaLnBrk="1" hangingPunct="1"/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Readings </a:t>
            </a:r>
          </a:p>
          <a:p>
            <a:pPr lvl="1" eaLnBrk="1" hangingPunct="1"/>
            <a:r>
              <a:rPr lang="en-US" altLang="en-US" dirty="0"/>
              <a:t>http://</a:t>
            </a:r>
            <a:r>
              <a:rPr lang="en-US" altLang="en-US" dirty="0" err="1"/>
              <a:t>openmp.org</a:t>
            </a:r>
            <a:r>
              <a:rPr lang="en-US" altLang="en-US" dirty="0"/>
              <a:t>/</a:t>
            </a:r>
          </a:p>
          <a:p>
            <a:pPr lvl="1" eaLnBrk="1" hangingPunct="1"/>
            <a:r>
              <a:rPr lang="en-US" altLang="en-US" dirty="0"/>
              <a:t>https://</a:t>
            </a:r>
            <a:r>
              <a:rPr lang="en-US" altLang="en-US" dirty="0" err="1"/>
              <a:t>computing.llnl.gov</a:t>
            </a:r>
            <a:r>
              <a:rPr lang="en-US" altLang="en-US" dirty="0"/>
              <a:t>/tutorials/</a:t>
            </a:r>
            <a:r>
              <a:rPr lang="en-US" altLang="en-US" dirty="0" err="1"/>
              <a:t>openMP</a:t>
            </a:r>
            <a:r>
              <a:rPr lang="en-US" altLang="en-US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61FB7-16C7-4B7E-A4D5-9DA5611F259B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04800" y="1752600"/>
            <a:ext cx="27432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Components of OpenMP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2819400" cy="4343400"/>
          </a:xfrm>
        </p:spPr>
        <p:txBody>
          <a:bodyPr/>
          <a:lstStyle/>
          <a:p>
            <a:r>
              <a:rPr lang="en-US" altLang="en-US" sz="1800">
                <a:solidFill>
                  <a:schemeClr val="tx1"/>
                </a:solidFill>
              </a:rPr>
              <a:t>Parallel regions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Work sharing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Synchronization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Data scope attributes</a:t>
            </a:r>
          </a:p>
          <a:p>
            <a:pPr lvl="1"/>
            <a:r>
              <a:rPr lang="en-US" altLang="en-US" sz="1800"/>
              <a:t>Private</a:t>
            </a:r>
          </a:p>
          <a:p>
            <a:pPr lvl="1"/>
            <a:r>
              <a:rPr lang="en-US" altLang="en-US" sz="1800"/>
              <a:t>Firstprivate</a:t>
            </a:r>
          </a:p>
          <a:p>
            <a:pPr lvl="1"/>
            <a:r>
              <a:rPr lang="en-US" altLang="en-US" sz="1800"/>
              <a:t>Lastprivate</a:t>
            </a:r>
          </a:p>
          <a:p>
            <a:pPr lvl="1"/>
            <a:r>
              <a:rPr lang="en-US" altLang="en-US" sz="1800"/>
              <a:t>Shared</a:t>
            </a:r>
          </a:p>
          <a:p>
            <a:pPr lvl="1"/>
            <a:r>
              <a:rPr lang="en-US" altLang="en-US" sz="1800"/>
              <a:t>Reduction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Orphaning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5034E-EF8D-4C7B-BF2B-F2D64930A57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21859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Compiler Directives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200400" y="1752600"/>
            <a:ext cx="28194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00400" y="1752600"/>
            <a:ext cx="304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Number of thread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Scheduling type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Dynamic thread adjustment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Nest parallelism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1306513"/>
            <a:ext cx="2489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Environment Variables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6172200" y="1752600"/>
            <a:ext cx="27432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324600" y="1752600"/>
            <a:ext cx="281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Number of threads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Thread ID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Dynamic thread adjustment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Nested parallelism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Timers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API for locking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1295400"/>
            <a:ext cx="26209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Runtime library routines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OpenMP General Code Structure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#include &lt;</a:t>
            </a:r>
            <a:r>
              <a:rPr lang="en-US" altLang="en-US" sz="1600" b="1" dirty="0" err="1">
                <a:solidFill>
                  <a:schemeClr val="tx1"/>
                </a:solidFill>
              </a:rPr>
              <a:t>omp.h</a:t>
            </a:r>
            <a:r>
              <a:rPr lang="en-US" altLang="en-US" sz="1600" b="1" dirty="0">
                <a:solidFill>
                  <a:schemeClr val="tx1"/>
                </a:solidFill>
              </a:rPr>
              <a:t>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main 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int var1, var2, var3;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chemeClr val="tx1"/>
                </a:solidFill>
              </a:rPr>
              <a:t>   Serial code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chemeClr val="tx1"/>
                </a:solidFill>
              </a:rPr>
              <a:t>   </a:t>
            </a:r>
            <a:r>
              <a:rPr lang="en-US" altLang="en-US" sz="1600" b="1" dirty="0">
                <a:solidFill>
                  <a:schemeClr val="tx1"/>
                </a:solidFill>
              </a:rPr>
              <a:t>. . 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/* </a:t>
            </a:r>
            <a:r>
              <a:rPr lang="en-US" altLang="en-US" sz="1600" b="1" i="1" dirty="0">
                <a:solidFill>
                  <a:schemeClr val="tx1"/>
                </a:solidFill>
              </a:rPr>
              <a:t>Beginning of parallel section. Fork a team of threads. Specify variable scoping*/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chemeClr val="tx1"/>
                </a:solidFill>
              </a:rPr>
              <a:t>   </a:t>
            </a:r>
            <a:r>
              <a:rPr lang="en-US" altLang="en-US" sz="1600" b="1" dirty="0">
                <a:solidFill>
                  <a:schemeClr val="tx1"/>
                </a:solidFill>
              </a:rPr>
              <a:t>#pragma </a:t>
            </a:r>
            <a:r>
              <a:rPr lang="en-US" altLang="en-US" sz="1600" b="1" dirty="0" err="1">
                <a:solidFill>
                  <a:schemeClr val="tx1"/>
                </a:solidFill>
              </a:rPr>
              <a:t>omp</a:t>
            </a:r>
            <a:r>
              <a:rPr lang="en-US" altLang="en-US" sz="1600" b="1" dirty="0">
                <a:solidFill>
                  <a:schemeClr val="tx1"/>
                </a:solidFill>
              </a:rPr>
              <a:t> parallel private(var1, var2) shared(var3)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  /* </a:t>
            </a:r>
            <a:r>
              <a:rPr lang="en-US" altLang="en-US" sz="1600" b="1" i="1" dirty="0">
                <a:solidFill>
                  <a:schemeClr val="tx1"/>
                </a:solidFill>
              </a:rPr>
              <a:t>Parallel section executed by all threads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chemeClr val="tx1"/>
                </a:solidFill>
              </a:rPr>
              <a:t>     </a:t>
            </a:r>
            <a:r>
              <a:rPr lang="en-US" altLang="en-US" sz="1600" b="1" dirty="0">
                <a:solidFill>
                  <a:schemeClr val="tx1"/>
                </a:solidFill>
              </a:rPr>
              <a:t>. . 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 /* </a:t>
            </a:r>
            <a:r>
              <a:rPr lang="en-US" altLang="en-US" sz="1600" b="1" i="1" dirty="0">
                <a:solidFill>
                  <a:schemeClr val="tx1"/>
                </a:solidFill>
              </a:rPr>
              <a:t>All threads join master thread and disband*/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chemeClr val="tx1"/>
                </a:solidFill>
              </a:rPr>
              <a:t>    </a:t>
            </a:r>
            <a:r>
              <a:rPr lang="en-US" altLang="en-US" sz="1600" b="1" dirty="0">
                <a:solidFill>
                  <a:schemeClr val="tx1"/>
                </a:solidFill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  </a:t>
            </a:r>
            <a:r>
              <a:rPr lang="en-US" altLang="en-US" sz="1600" b="1" i="1" dirty="0">
                <a:solidFill>
                  <a:schemeClr val="tx1"/>
                </a:solidFill>
              </a:rPr>
              <a:t>Resume serial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chemeClr val="tx1"/>
                </a:solidFill>
              </a:rPr>
              <a:t>    </a:t>
            </a:r>
            <a:r>
              <a:rPr lang="en-US" altLang="en-US" sz="1600" b="1" dirty="0">
                <a:solidFill>
                  <a:schemeClr val="tx1"/>
                </a:solidFill>
              </a:rPr>
              <a:t>. . 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} </a:t>
            </a:r>
            <a:endParaRPr lang="en-US" altLang="en-US" sz="1600" b="1" dirty="0">
              <a:solidFill>
                <a:schemeClr val="tx1"/>
              </a:solidFill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See example </a:t>
            </a:r>
            <a:r>
              <a:rPr lang="en-US" altLang="en-US" sz="2000" dirty="0" err="1"/>
              <a:t>hello_world.c</a:t>
            </a:r>
            <a:r>
              <a:rPr lang="en-US" altLang="en-US" sz="2000"/>
              <a:t>  </a:t>
            </a:r>
            <a:r>
              <a:rPr lang="en-US" sz="160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8722C-710A-4B45-B636-12F406A3E863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OpenMP Directives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en-US"/>
              <a:t>Format: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#pragma omp directive-name [clause,..] newline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(use ‘\’ for multiple lines)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Arial Unicode MS" pitchFamily="34" charset="-128"/>
              </a:rPr>
              <a:t>#pragma omp parallel default(shared) private(beta,pi)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Scope of a directive is a block of statements { …}</a:t>
            </a:r>
          </a:p>
          <a:p>
            <a:pPr lvl="1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8A112-B2AB-4A79-8C2A-5846EFCD6F85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Parallel Region Construct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block of code that will be executed by multiple threads.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itchFamily="34" charset="-128"/>
              </a:rPr>
              <a:t>#pragma omp parallel </a:t>
            </a:r>
            <a:r>
              <a:rPr lang="en-US" altLang="en-US" sz="1800" i="1">
                <a:latin typeface="Arial Unicode MS" pitchFamily="34" charset="-128"/>
              </a:rPr>
              <a:t>[clause …]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latin typeface="Arial Unicode MS" pitchFamily="34" charset="-128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latin typeface="Arial Unicode MS" pitchFamily="34" charset="-128"/>
              </a:rPr>
              <a:t>  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latin typeface="Arial Unicode MS" pitchFamily="34" charset="-128"/>
              </a:rPr>
              <a:t>}  (implied barrier)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latin typeface="Arial Unicode MS" pitchFamily="34" charset="-128"/>
              </a:rPr>
              <a:t>Example clauses</a:t>
            </a:r>
            <a:r>
              <a:rPr lang="en-US" altLang="en-US" sz="1800" i="1">
                <a:latin typeface="Arial Unicode MS" pitchFamily="34" charset="-128"/>
              </a:rPr>
              <a:t>:  if (expression),  </a:t>
            </a:r>
            <a:r>
              <a:rPr lang="en-US" altLang="en-US" sz="1800">
                <a:latin typeface="Arial Unicode MS" pitchFamily="34" charset="-128"/>
              </a:rPr>
              <a:t>private </a:t>
            </a:r>
            <a:r>
              <a:rPr lang="en-US" altLang="en-US" sz="1800" i="1">
                <a:latin typeface="Arial Unicode MS" pitchFamily="34" charset="-128"/>
              </a:rPr>
              <a:t>(list), </a:t>
            </a:r>
            <a:r>
              <a:rPr lang="en-US" altLang="en-US" sz="1800">
                <a:latin typeface="Arial Unicode MS" pitchFamily="34" charset="-128"/>
              </a:rPr>
              <a:t>shared </a:t>
            </a:r>
            <a:r>
              <a:rPr lang="en-US" altLang="en-US" sz="1800" i="1">
                <a:latin typeface="Arial Unicode MS" pitchFamily="34" charset="-128"/>
              </a:rPr>
              <a:t>(list), </a:t>
            </a:r>
            <a:r>
              <a:rPr lang="en-US" altLang="en-US" sz="1800">
                <a:latin typeface="Arial Unicode MS" pitchFamily="34" charset="-128"/>
              </a:rPr>
              <a:t>default (shared | none),</a:t>
            </a:r>
            <a:r>
              <a:rPr lang="en-US" altLang="en-US" sz="1800" i="1">
                <a:latin typeface="Arial Unicode MS" pitchFamily="34" charset="-128"/>
              </a:rPr>
              <a:t> </a:t>
            </a:r>
            <a:r>
              <a:rPr lang="en-US" altLang="en-US" sz="1800">
                <a:latin typeface="Arial Unicode MS" pitchFamily="34" charset="-128"/>
              </a:rPr>
              <a:t>reduction </a:t>
            </a:r>
            <a:r>
              <a:rPr lang="en-US" altLang="en-US" sz="1800" i="1">
                <a:latin typeface="Arial Unicode MS" pitchFamily="34" charset="-128"/>
              </a:rPr>
              <a:t>(operator: list), </a:t>
            </a:r>
            <a:r>
              <a:rPr lang="en-US" altLang="en-US" sz="1800">
                <a:latin typeface="Arial Unicode MS" pitchFamily="34" charset="-128"/>
              </a:rPr>
              <a:t>firstprivate</a:t>
            </a:r>
            <a:r>
              <a:rPr lang="en-US" altLang="en-US" sz="1800" i="1">
                <a:latin typeface="Arial Unicode MS" pitchFamily="34" charset="-128"/>
              </a:rPr>
              <a:t>(list),</a:t>
            </a:r>
            <a:r>
              <a:rPr lang="en-US" altLang="en-US" sz="1800">
                <a:latin typeface="Arial Unicode MS" pitchFamily="34" charset="-128"/>
              </a:rPr>
              <a:t> lastprivate</a:t>
            </a:r>
            <a:r>
              <a:rPr lang="en-US" altLang="en-US" sz="1800" i="1">
                <a:latin typeface="Arial Unicode MS" pitchFamily="34" charset="-128"/>
              </a:rPr>
              <a:t>(list)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</a:rPr>
              <a:t>if (expression): only in parallel if expression evaluates to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</a:rPr>
              <a:t>private(list): list of variables private to each thread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</a:rPr>
              <a:t>shared(list): data accessed by all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</a:rPr>
              <a:t>default (none|shared): default scope for all variables in parallel region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28FD1-D9B0-44FB-9856-87B9C71B187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Shared Variables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shared variable exists in only one memory location and all threads can read or write to that address.</a:t>
            </a:r>
          </a:p>
          <a:p>
            <a:r>
              <a:rPr lang="en-US" altLang="en-US"/>
              <a:t>It is the programmer's responsibility to ensure that multiple threads properly access SHARED variables (such as via CRITICAL sections).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14EA0-60E4-4F05-82ED-265357B110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Region Construct (Cont’d)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Reduction clause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sum = 0.0;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#pragma parallel default(none) shared (n, x) private (I) reduction(+ : sum)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   for(I=0; I&lt;n; I++) sum = sum + x(I);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Updating sum must avoid racing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With the reduction clause, OpenMP generates code such that the race condition is avoided.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See add1.c and add2.c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See example3.c and example3a.c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Firstprivate(list): variables are initialized with the value before entering the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Lastprivate(list): variables are updated going out of the block.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17229-9E0A-4850-9687-70FFA3B576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Realizing Customized Reduction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#pragma omp parallel default(none) shared (n, x) private (I) reduction(f : sum)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   For(I=0; I&lt;n; I++) sum = sum + x(I);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#pragma omp parallel default (none) shared(n, x, localsum, nthreads) private(I)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  nthreads = omp_get_num_threads();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  #pragma omp for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  for (I=0; I&lt;n; I++)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    localsum[omp_get_thread_num()] += x(I);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For (I=0; I&lt;nthreads; I++) sum += localsum[I];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3A37D-C1E1-4938-9867-454256F7F09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Work-Sharing Constructs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#pragma omp for [clause …]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#pragma omp sections [clause …]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#pragma omp single [clause …]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The work is distributed over the threads</a:t>
            </a:r>
          </a:p>
          <a:p>
            <a:pPr eaLnBrk="1" hangingPunct="1"/>
            <a:r>
              <a:rPr lang="en-US" altLang="en-US" sz="2800"/>
              <a:t>Must be enclosed in </a:t>
            </a:r>
            <a:r>
              <a:rPr lang="en-US" altLang="en-US" sz="2800">
                <a:solidFill>
                  <a:schemeClr val="accent2"/>
                </a:solidFill>
              </a:rPr>
              <a:t>parallel</a:t>
            </a:r>
            <a:r>
              <a:rPr lang="en-US" altLang="en-US" sz="2800"/>
              <a:t> region</a:t>
            </a:r>
          </a:p>
          <a:p>
            <a:pPr lvl="1" eaLnBrk="1" hangingPunct="1"/>
            <a:r>
              <a:rPr lang="en-US" altLang="en-US"/>
              <a:t>No new threads created</a:t>
            </a:r>
          </a:p>
          <a:p>
            <a:pPr eaLnBrk="1" hangingPunct="1"/>
            <a:r>
              <a:rPr lang="en-US" altLang="en-US" sz="2800"/>
              <a:t>No implied barrier on entry, implied barrier on exit (unless specified otherwise)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083D-F9CA-4E03-A6B3-77AD466A0D89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The omp </a:t>
            </a:r>
            <a:r>
              <a:rPr lang="en-US" altLang="en-US">
                <a:solidFill>
                  <a:schemeClr val="accent2"/>
                </a:solidFill>
              </a:rPr>
              <a:t>for</a:t>
            </a:r>
            <a:r>
              <a:rPr lang="en-US" altLang="en-US"/>
              <a:t> Directive: Example 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41508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E4E66-14FC-4BDA-AD30-D9C276FC85B6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en-US"/>
              <a:t>Schedule clause (decide how the iterations are executed in parallel):</a:t>
            </a:r>
          </a:p>
          <a:p>
            <a:pPr lvl="1" eaLnBrk="1" hangingPunct="1"/>
            <a:r>
              <a:rPr lang="en-US" altLang="en-US" sz="1800"/>
              <a:t>schedule (type [, chunk]). Types: static, dynamic, guided, runtime, auto</a:t>
            </a:r>
          </a:p>
          <a:p>
            <a:pPr lvl="1" eaLnBrk="1" hangingPunct="1"/>
            <a:endParaRPr lang="en-US" altLang="en-US" sz="240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748463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8DF02-A067-41AC-8BE2-9FC49B9C35B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What is OpenMP?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does OpenMP stands for?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Open</a:t>
            </a:r>
            <a:r>
              <a:rPr lang="en-US" altLang="en-US" dirty="0"/>
              <a:t> specifications for </a:t>
            </a:r>
            <a:r>
              <a:rPr lang="en-US" altLang="en-US" dirty="0">
                <a:solidFill>
                  <a:srgbClr val="0000FF"/>
                </a:solidFill>
              </a:rPr>
              <a:t>Multi Processing</a:t>
            </a:r>
            <a:r>
              <a:rPr lang="en-US" altLang="en-US" dirty="0"/>
              <a:t> via collaborative work between interested parties from the hardware and software industry, government and academia.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OpenMP is an API that may be used to explicitly direct </a:t>
            </a:r>
            <a:r>
              <a:rPr lang="en-US" altLang="en-US" b="1" i="1" dirty="0"/>
              <a:t>multi-threaded, shared memory parallelism.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API components: compiler directives, runtime library routines, environment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OpenMP is a directive-based method to invoke parallel computations on </a:t>
            </a:r>
            <a:r>
              <a:rPr lang="en-US" altLang="en-US" dirty="0">
                <a:solidFill>
                  <a:schemeClr val="accent2"/>
                </a:solidFill>
              </a:rPr>
              <a:t>share-memory multiprocessors</a:t>
            </a:r>
            <a:r>
              <a:rPr lang="en-US" altLang="en-US" sz="2800" dirty="0">
                <a:solidFill>
                  <a:schemeClr val="accent2"/>
                </a:solidFill>
              </a:rPr>
              <a:t>   </a:t>
            </a:r>
            <a:r>
              <a:rPr lang="en-US" sz="2000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849CB-FC90-4DEA-87EC-229A5558FDF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omp </a:t>
            </a:r>
            <a:r>
              <a:rPr lang="en-US" altLang="en-US">
                <a:solidFill>
                  <a:schemeClr val="accent2"/>
                </a:solidFill>
              </a:rPr>
              <a:t>sections </a:t>
            </a:r>
            <a:r>
              <a:rPr lang="en-US" altLang="en-US">
                <a:solidFill>
                  <a:schemeClr val="tx1"/>
                </a:solidFill>
              </a:rPr>
              <a:t>Directive</a:t>
            </a:r>
            <a:r>
              <a:rPr lang="en-US" altLang="en-US"/>
              <a:t> - Example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62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F8145-1B81-4FEB-BE49-5718EE131E2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Combined Parallel Work-Sharing Constructs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Parallel region construct can be combined with work-sharing constructs</a:t>
            </a:r>
          </a:p>
          <a:p>
            <a:pPr lvl="1"/>
            <a:r>
              <a:rPr lang="en-US" altLang="en-US">
                <a:solidFill>
                  <a:srgbClr val="0000FF"/>
                </a:solidFill>
              </a:rPr>
              <a:t>See add4.c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6DEEF-F382-45BE-A46C-DCDB7B07AD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743200"/>
            <a:ext cx="851693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4114800"/>
            <a:ext cx="88122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Synchronization: Barrier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2566988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For(I=0; I&lt;N; I++)</a:t>
            </a:r>
          </a:p>
          <a:p>
            <a:pPr eaLnBrk="1" hangingPunct="1"/>
            <a:r>
              <a:rPr lang="en-US" altLang="en-US"/>
              <a:t>    a[I] = b[I] + c[I];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For(I=0; I&lt;N; I++)</a:t>
            </a:r>
          </a:p>
          <a:p>
            <a:pPr eaLnBrk="1" hangingPunct="1"/>
            <a:r>
              <a:rPr lang="en-US" altLang="en-US"/>
              <a:t>    d[I] = a[I] + b[I]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3870325" y="1793875"/>
            <a:ext cx="42878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Both loops are in parallel region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With no synchronization in between.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What is the problem?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+mn-lt"/>
              </a:rPr>
              <a:t>Fix: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5181600" y="3352800"/>
            <a:ext cx="2763838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For(I=0; I&lt;N; I++)</a:t>
            </a:r>
          </a:p>
          <a:p>
            <a:pPr eaLnBrk="1" hangingPunct="1"/>
            <a:r>
              <a:rPr lang="en-US" altLang="en-US"/>
              <a:t>    a[I] = b[I] + c[I];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#pragma omp barrier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For(I=0; I&lt;N; I++)</a:t>
            </a:r>
          </a:p>
          <a:p>
            <a:pPr eaLnBrk="1" hangingPunct="1"/>
            <a:r>
              <a:rPr lang="en-US" altLang="en-US"/>
              <a:t>    d[I] = a[I] + b[I]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583BA-FCBE-46F2-B9D4-1FB709ECD19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Critical Section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70075"/>
            <a:ext cx="27273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For(I=0; I&lt;N; I++) {</a:t>
            </a:r>
          </a:p>
          <a:p>
            <a:pPr eaLnBrk="1" hangingPunct="1"/>
            <a:r>
              <a:rPr lang="en-US" altLang="en-US"/>
              <a:t>   ……</a:t>
            </a:r>
          </a:p>
          <a:p>
            <a:pPr eaLnBrk="1" hangingPunct="1"/>
            <a:r>
              <a:rPr lang="en-US" altLang="en-US"/>
              <a:t>   sum += A[I];</a:t>
            </a:r>
          </a:p>
          <a:p>
            <a:pPr eaLnBrk="1" hangingPunct="1"/>
            <a:r>
              <a:rPr lang="en-US" altLang="en-US"/>
              <a:t>   ……</a:t>
            </a:r>
          </a:p>
          <a:p>
            <a:pPr eaLnBrk="1" hangingPunct="1"/>
            <a:r>
              <a:rPr lang="en-US" altLang="en-US"/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3810000" y="2133600"/>
            <a:ext cx="467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Cannot be parallelized if sum is shared.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Fix: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029200" y="3200400"/>
            <a:ext cx="3100388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For(I=0; I&lt;N; I++) {</a:t>
            </a:r>
          </a:p>
          <a:p>
            <a:pPr eaLnBrk="1" hangingPunct="1"/>
            <a:r>
              <a:rPr lang="en-US" altLang="en-US"/>
              <a:t>   ……</a:t>
            </a:r>
          </a:p>
          <a:p>
            <a:pPr eaLnBrk="1" hangingPunct="1"/>
            <a:r>
              <a:rPr lang="en-US" altLang="en-US"/>
              <a:t>   #pragma omp critical </a:t>
            </a:r>
          </a:p>
          <a:p>
            <a:pPr eaLnBrk="1" hangingPunct="1"/>
            <a:r>
              <a:rPr lang="en-US" altLang="en-US"/>
              <a:t>  {</a:t>
            </a:r>
          </a:p>
          <a:p>
            <a:pPr eaLnBrk="1" hangingPunct="1"/>
            <a:r>
              <a:rPr lang="en-US" altLang="en-US"/>
              <a:t>     sum += A[I];</a:t>
            </a:r>
          </a:p>
          <a:p>
            <a:pPr eaLnBrk="1" hangingPunct="1"/>
            <a:r>
              <a:rPr lang="en-US" altLang="en-US"/>
              <a:t>   }</a:t>
            </a:r>
          </a:p>
          <a:p>
            <a:pPr eaLnBrk="1" hangingPunct="1"/>
            <a:r>
              <a:rPr lang="en-US" altLang="en-US"/>
              <a:t>   ……</a:t>
            </a:r>
          </a:p>
          <a:p>
            <a:pPr eaLnBrk="1" hangingPunct="1"/>
            <a:r>
              <a:rPr lang="en-US" altLang="en-US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63E4-6B53-4380-981B-99B89D7EF5F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1927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dirty="0">
                <a:latin typeface="+mn-lt"/>
              </a:rPr>
              <a:t>See add3.c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OpenMP Environment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OMP_NUM_THREADS</a:t>
            </a:r>
          </a:p>
          <a:p>
            <a:pPr eaLnBrk="1" hangingPunct="1"/>
            <a:r>
              <a:rPr lang="en-US" altLang="en-US"/>
              <a:t>OMP_SCHEDULE </a:t>
            </a:r>
          </a:p>
          <a:p>
            <a:pPr eaLnBrk="1" hangingPunct="1"/>
            <a:r>
              <a:rPr lang="en-US" altLang="en-US"/>
              <a:t>OMP_THREAD_LIMIT</a:t>
            </a:r>
          </a:p>
          <a:p>
            <a:pPr eaLnBrk="1" hangingPunct="1"/>
            <a:r>
              <a:rPr lang="en-US" altLang="en-US"/>
              <a:t>etc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A2DC-9C50-4A8E-B664-0547C5FA764A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OpenMP Runtime Environment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omp_get_num_threads()</a:t>
            </a:r>
          </a:p>
          <a:p>
            <a:pPr eaLnBrk="1" hangingPunct="1"/>
            <a:r>
              <a:rPr lang="en-US" altLang="en-US"/>
              <a:t>omp_get_thread_num()</a:t>
            </a:r>
          </a:p>
          <a:p>
            <a:pPr eaLnBrk="1" hangingPunct="1"/>
            <a:r>
              <a:rPr lang="en-US" altLang="en-US"/>
              <a:t>omp_in_parallel()</a:t>
            </a:r>
          </a:p>
          <a:p>
            <a:pPr eaLnBrk="1" hangingPunct="1"/>
            <a:r>
              <a:rPr lang="en-US" altLang="en-US"/>
              <a:t>omp_get_wtime()</a:t>
            </a:r>
          </a:p>
          <a:p>
            <a:pPr eaLnBrk="1" hangingPunct="1"/>
            <a:r>
              <a:rPr lang="en-US" altLang="en-US"/>
              <a:t>Routines related to locks</a:t>
            </a:r>
          </a:p>
          <a:p>
            <a:pPr eaLnBrk="1" hangingPunct="1"/>
            <a:r>
              <a:rPr lang="en-US" altLang="en-US"/>
              <a:t>……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3BFB-693E-41A7-A977-61D26AB1F0C9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 Related Routines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/>
              <a:t>Will only discuss simple lock: may not be locked if already in a locked state.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/>
              <a:t>Simple lock interface: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/>
              <a:t>Type: omp_lock_t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/>
              <a:t>Operations: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/>
              <a:t>omp_init_lock(omp_lock_t  *a)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/>
              <a:t>omp_destroy_lock(omp_lock_t *a)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/>
              <a:t>omp_set_lock(omp_lock_t *a)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/>
              <a:t>omp_unset_lock(omp_lock_t *a)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/>
              <a:t>omp_test_lock(omp_lock_t *a)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Lock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/>
              <a:t>omp_init_lock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initializes the lock. After the call, the lock is unset. </a:t>
            </a:r>
          </a:p>
          <a:p>
            <a:pPr>
              <a:defRPr/>
            </a:pPr>
            <a:r>
              <a:rPr lang="en-US" dirty="0" err="1"/>
              <a:t>omp_destroy_lock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destroys the lock. The lock must be unset before this call. </a:t>
            </a:r>
          </a:p>
          <a:p>
            <a:pPr>
              <a:defRPr/>
            </a:pPr>
            <a:r>
              <a:rPr lang="en-US" dirty="0" err="1"/>
              <a:t>omp_set_lock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attempts to set the lock. If the lock is already set by another thread, it will wait until the lock is no longer set, and then sets it. </a:t>
            </a:r>
          </a:p>
          <a:p>
            <a:pPr>
              <a:defRPr/>
            </a:pPr>
            <a:r>
              <a:rPr lang="en-US" dirty="0" err="1"/>
              <a:t>omp_unset_lock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unsets the lock. It should only be called by the same thread that set the lock; the consequences of doing otherwise are undefined. </a:t>
            </a:r>
          </a:p>
          <a:p>
            <a:pPr>
              <a:defRPr/>
            </a:pPr>
            <a:r>
              <a:rPr lang="en-US" dirty="0" err="1"/>
              <a:t>omp_test_lock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attempts to set the lock. If the lock is already set by another thread, it returns 0; if it managed to set the lock, it returns 1.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Carried Dependency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The value of a variable in an iteration depends on a previous   iteration in the same loop</a:t>
            </a:r>
          </a:p>
          <a:p>
            <a:pPr lvl="1">
              <a:defRPr/>
            </a:pPr>
            <a:r>
              <a:rPr lang="en-US" dirty="0"/>
              <a:t>See </a:t>
            </a:r>
            <a:r>
              <a:rPr lang="en-US" dirty="0" err="1"/>
              <a:t>loopcarry_sequential.c</a:t>
            </a:r>
            <a:endParaRPr lang="en-US" dirty="0"/>
          </a:p>
          <a:p>
            <a:pPr lvl="1">
              <a:defRPr/>
            </a:pPr>
            <a:r>
              <a:rPr lang="en-US" dirty="0"/>
              <a:t>Loopcarry_omp1.c</a:t>
            </a:r>
          </a:p>
          <a:p>
            <a:pPr lvl="1">
              <a:defRPr/>
            </a:pPr>
            <a:r>
              <a:rPr lang="en-US" dirty="0"/>
              <a:t>Loopcarry_omp2.c</a:t>
            </a:r>
          </a:p>
          <a:p>
            <a:pPr>
              <a:defRPr/>
            </a:pPr>
            <a:r>
              <a:rPr lang="en-US" dirty="0"/>
              <a:t>Can the lock mechanism used for loop carried dependence?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371600"/>
          </a:xfrm>
        </p:spPr>
        <p:txBody>
          <a:bodyPr/>
          <a:lstStyle/>
          <a:p>
            <a:r>
              <a:rPr lang="en-US" altLang="en-US" sz="3600"/>
              <a:t>Challenges in Developing Correct OpenMP Programs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/>
              <a:t>Dealing with loop carried dependence</a:t>
            </a:r>
          </a:p>
          <a:p>
            <a:pPr eaLnBrk="1" hangingPunct="1"/>
            <a:r>
              <a:rPr lang="en-US" altLang="en-US"/>
              <a:t>Removing unnecessary dependencies</a:t>
            </a:r>
          </a:p>
          <a:p>
            <a:pPr eaLnBrk="1" hangingPunct="1"/>
            <a:r>
              <a:rPr lang="en-US" altLang="en-US"/>
              <a:t>Managing shared and private variables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4F61-74A4-4AAD-AEC4-E3149BD709D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OpenMP?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OpenMP API is specified for C/C++ and Fortran.</a:t>
            </a:r>
          </a:p>
          <a:p>
            <a:pPr eaLnBrk="1" hangingPunct="1"/>
            <a:r>
              <a:rPr lang="en-US" altLang="en-US"/>
              <a:t>OpenMP is not intrusive to the orginal serial code: instructions appear in comment statements for fortran and pragmas for C/C++.</a:t>
            </a:r>
          </a:p>
          <a:p>
            <a:pPr eaLnBrk="1" hangingPunct="1"/>
            <a:r>
              <a:rPr lang="en-US" altLang="en-US"/>
              <a:t>See mm.c and mm_omp.c</a:t>
            </a:r>
          </a:p>
          <a:p>
            <a:pPr eaLnBrk="1" hangingPunct="1"/>
            <a:r>
              <a:rPr lang="en-US" altLang="en-US"/>
              <a:t>OpenMP website: </a:t>
            </a:r>
            <a:r>
              <a:rPr lang="en-US" altLang="en-US">
                <a:hlinkClick r:id="rId3"/>
              </a:rPr>
              <a:t>http://www.openmp.org</a:t>
            </a:r>
            <a:endParaRPr lang="en-US" altLang="en-US"/>
          </a:p>
          <a:p>
            <a:pPr lvl="1" eaLnBrk="1" hangingPunct="1"/>
            <a:r>
              <a:rPr lang="en-US" altLang="en-US"/>
              <a:t>Materials in this lecture are taken from various OpenMP tutorials in the website and other places.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0236-4742-480C-9988-F5458BC39C91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OpenMP provides a compact, yet powerful programming model for shared memory programming</a:t>
            </a:r>
          </a:p>
          <a:p>
            <a:pPr eaLnBrk="1" hangingPunct="1"/>
            <a:r>
              <a:rPr lang="en-US" altLang="en-US" sz="2000"/>
              <a:t>OpenMP preserves the sequential version of the program</a:t>
            </a:r>
          </a:p>
          <a:p>
            <a:pPr eaLnBrk="1" hangingPunct="1"/>
            <a:r>
              <a:rPr lang="en-US" altLang="en-US" sz="2000"/>
              <a:t>Developing an OpenMP program:</a:t>
            </a:r>
          </a:p>
          <a:p>
            <a:pPr lvl="1" eaLnBrk="1" hangingPunct="1"/>
            <a:r>
              <a:rPr lang="en-US" altLang="en-US"/>
              <a:t>Start from a sequential program</a:t>
            </a:r>
          </a:p>
          <a:p>
            <a:pPr lvl="1" eaLnBrk="1" hangingPunct="1"/>
            <a:r>
              <a:rPr lang="en-US" altLang="en-US"/>
              <a:t>Identify the code segment that takes most of the time.</a:t>
            </a:r>
          </a:p>
          <a:p>
            <a:pPr lvl="1" eaLnBrk="1" hangingPunct="1"/>
            <a:r>
              <a:rPr lang="en-US" altLang="en-US"/>
              <a:t>Determine whether the important loops can be parallelized</a:t>
            </a:r>
          </a:p>
          <a:p>
            <a:pPr lvl="2" eaLnBrk="1" hangingPunct="1"/>
            <a:r>
              <a:rPr lang="en-US" altLang="en-US" sz="2000"/>
              <a:t>Loops may have critical sections, reduction variables, etc</a:t>
            </a:r>
          </a:p>
          <a:p>
            <a:pPr lvl="1" eaLnBrk="1" hangingPunct="1"/>
            <a:r>
              <a:rPr lang="en-US" altLang="en-US"/>
              <a:t>Determine the shared and private variables.</a:t>
            </a:r>
          </a:p>
          <a:p>
            <a:pPr lvl="1" eaLnBrk="1" hangingPunct="1"/>
            <a:r>
              <a:rPr lang="en-US" altLang="en-US"/>
              <a:t>Add directives.</a:t>
            </a:r>
          </a:p>
          <a:p>
            <a:pPr lvl="1" eaLnBrk="1" hangingPunct="1"/>
            <a:r>
              <a:rPr lang="en-US" altLang="en-US"/>
              <a:t>See for example  </a:t>
            </a:r>
            <a:r>
              <a:rPr lang="en-US" altLang="en-US">
                <a:solidFill>
                  <a:schemeClr val="accent2"/>
                </a:solidFill>
              </a:rPr>
              <a:t>pi.c and piomp.c </a:t>
            </a:r>
            <a:r>
              <a:rPr lang="en-US" altLang="en-US"/>
              <a:t>program.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D4EE-AF77-471F-BB64-2E74C088E4D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OpenMP?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OpenMP is portable: supported by HP, IBM, Intel, SGI, SUN, and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the de facto standard for writing shared memory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To become an ANSI standard?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Always supported by gcc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OpenMP can be implemented incrementally, one function or even one loop at a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Very nice way to get a parallel program from a sequential program.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5FBD1-18D7-4943-8AA0-323510C651F3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How to Compile and Run OpenMP Programs?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/>
              <a:t>Gcc 4.2 and above supports OpenMP 3.0</a:t>
            </a:r>
          </a:p>
          <a:p>
            <a:pPr lvl="1" eaLnBrk="1" hangingPunct="1"/>
            <a:r>
              <a:rPr lang="en-US" altLang="en-US"/>
              <a:t>gcc –fopenmp a.c</a:t>
            </a:r>
          </a:p>
          <a:p>
            <a:pPr eaLnBrk="1" hangingPunct="1"/>
            <a:r>
              <a:rPr lang="en-US" altLang="en-US"/>
              <a:t>To run: ‘a.out’</a:t>
            </a:r>
          </a:p>
          <a:p>
            <a:pPr lvl="1" eaLnBrk="1" hangingPunct="1"/>
            <a:r>
              <a:rPr lang="en-US" altLang="en-US"/>
              <a:t>To change the number of threads:</a:t>
            </a:r>
          </a:p>
          <a:p>
            <a:pPr lvl="2" eaLnBrk="1" hangingPunct="1"/>
            <a:r>
              <a:rPr lang="en-US" altLang="en-US" sz="2000"/>
              <a:t>setenv OMP_NUM_THREADS 4 (tcsh) or </a:t>
            </a:r>
          </a:p>
          <a:p>
            <a:pPr lvl="2" eaLnBrk="1" hangingPunct="1"/>
            <a:r>
              <a:rPr lang="en-US" altLang="en-US" sz="2000"/>
              <a:t>export OMP_NUM_THREADS=4 (bash)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97825-A3A4-4A8B-988E-EEE98899397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OpenMP Programming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480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/>
              <a:t>OpenMP uses the </a:t>
            </a:r>
            <a:r>
              <a:rPr lang="en-US" altLang="en-US">
                <a:solidFill>
                  <a:schemeClr val="accent2"/>
                </a:solidFill>
              </a:rPr>
              <a:t>fork-join</a:t>
            </a:r>
            <a:r>
              <a:rPr lang="en-US" altLang="en-US"/>
              <a:t> model of parallel execution.</a:t>
            </a:r>
          </a:p>
          <a:p>
            <a:pPr lvl="1" eaLnBrk="1" hangingPunct="1"/>
            <a:r>
              <a:rPr lang="en-US" altLang="en-US"/>
              <a:t>All OpenMP programs begin with a single </a:t>
            </a:r>
            <a:r>
              <a:rPr lang="en-US" altLang="en-US">
                <a:solidFill>
                  <a:schemeClr val="accent2"/>
                </a:solidFill>
              </a:rPr>
              <a:t>master thread.</a:t>
            </a:r>
          </a:p>
          <a:p>
            <a:pPr lvl="1" eaLnBrk="1" hangingPunct="1"/>
            <a:r>
              <a:rPr lang="en-US" altLang="en-US"/>
              <a:t>The master thread executes sequentially until a </a:t>
            </a:r>
            <a:r>
              <a:rPr lang="en-US" altLang="en-US">
                <a:solidFill>
                  <a:schemeClr val="accent2"/>
                </a:solidFill>
              </a:rPr>
              <a:t>parallel region</a:t>
            </a:r>
            <a:r>
              <a:rPr lang="en-US" altLang="en-US"/>
              <a:t> is encountered, when it creates a </a:t>
            </a:r>
            <a:r>
              <a:rPr lang="en-US" altLang="en-US">
                <a:solidFill>
                  <a:schemeClr val="accent2"/>
                </a:solidFill>
              </a:rPr>
              <a:t>team of parallel threads</a:t>
            </a:r>
            <a:r>
              <a:rPr lang="en-US" altLang="en-US"/>
              <a:t> (FORK). Master is part of the team with thread id 0.</a:t>
            </a:r>
          </a:p>
          <a:p>
            <a:pPr lvl="1" eaLnBrk="1" hangingPunct="1"/>
            <a:r>
              <a:rPr lang="en-US" altLang="en-US"/>
              <a:t>When the team threads complete the parallel region, they synchronize and terminate, leaving only the master thread that executes sequentially (JOIN).</a:t>
            </a:r>
          </a:p>
        </p:txBody>
      </p:sp>
      <p:pic>
        <p:nvPicPr>
          <p:cNvPr id="7172" name="Picture 5" descr="Fork - Joi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257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65AC6-ADE7-4F20-A496-FC0EBE45066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OpenMP Data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343400"/>
            <a:ext cx="7772400" cy="17526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8196" name="Picture 5" descr="http://rac.uits.iu.edu/hpc/openmp_tutorial/C/exec_contx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258603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429000" y="1447800"/>
            <a:ext cx="48768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 </a:t>
            </a:r>
            <a:r>
              <a:rPr lang="en-US" dirty="0">
                <a:latin typeface="+mn-lt"/>
              </a:rPr>
              <a:t>Private and shared variables 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Variables in the global data space are accessed by all parallel threads (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shared </a:t>
            </a:r>
            <a:r>
              <a:rPr lang="en-US" sz="2000" dirty="0">
                <a:latin typeface="+mn-lt"/>
              </a:rPr>
              <a:t>variables).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n-lt"/>
              </a:rPr>
              <a:t> Variables in a thread’s private space can only be accessed by the thread (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private</a:t>
            </a:r>
            <a:r>
              <a:rPr lang="en-US" sz="2000" dirty="0">
                <a:latin typeface="+mn-lt"/>
              </a:rPr>
              <a:t> variables)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several variations, depending on the initial values and whether the results are copied outside the region.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DBF81-A322-425B-864C-319E12BAA69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09600"/>
            <a:ext cx="73152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>
                <a:latin typeface="Arial Unicode MS" pitchFamily="34" charset="-128"/>
              </a:rPr>
              <a:t>#pragma </a:t>
            </a:r>
            <a:r>
              <a:rPr lang="en-US" altLang="en-US" sz="1800" dirty="0" err="1">
                <a:latin typeface="Arial Unicode MS" pitchFamily="34" charset="-128"/>
              </a:rPr>
              <a:t>omp</a:t>
            </a:r>
            <a:r>
              <a:rPr lang="en-US" altLang="en-US" sz="1800" dirty="0">
                <a:latin typeface="Arial Unicode MS" pitchFamily="34" charset="-128"/>
              </a:rPr>
              <a:t> parallel for private( </a:t>
            </a:r>
            <a:r>
              <a:rPr lang="en-US" altLang="en-US" sz="1800" dirty="0" err="1">
                <a:latin typeface="Arial Unicode MS" pitchFamily="34" charset="-128"/>
              </a:rPr>
              <a:t>privIndx</a:t>
            </a:r>
            <a:r>
              <a:rPr lang="en-US" altLang="en-US" sz="1800" dirty="0">
                <a:latin typeface="Arial Unicode MS" pitchFamily="34" charset="-128"/>
              </a:rPr>
              <a:t>, </a:t>
            </a:r>
            <a:r>
              <a:rPr lang="en-US" altLang="en-US" sz="1800" dirty="0" err="1">
                <a:latin typeface="Arial Unicode MS" pitchFamily="34" charset="-128"/>
              </a:rPr>
              <a:t>privDbl</a:t>
            </a:r>
            <a:r>
              <a:rPr lang="en-US" altLang="en-US" sz="1800" dirty="0">
                <a:latin typeface="Arial Unicode MS" pitchFamily="34" charset="-128"/>
              </a:rPr>
              <a:t> ) </a:t>
            </a:r>
          </a:p>
          <a:p>
            <a:pPr eaLnBrk="1" hangingPunct="1">
              <a:buNone/>
            </a:pPr>
            <a:r>
              <a:rPr lang="en-US" altLang="en-US" sz="1800" dirty="0">
                <a:latin typeface="Arial Unicode MS" pitchFamily="34" charset="-128"/>
              </a:rPr>
              <a:t>  for ( </a:t>
            </a:r>
            <a:r>
              <a:rPr lang="en-US" altLang="en-US" sz="1800" dirty="0" err="1">
                <a:latin typeface="Arial Unicode MS" pitchFamily="34" charset="-128"/>
              </a:rPr>
              <a:t>i</a:t>
            </a:r>
            <a:r>
              <a:rPr lang="en-US" altLang="en-US" sz="1800" dirty="0">
                <a:latin typeface="Arial Unicode MS" pitchFamily="34" charset="-128"/>
              </a:rPr>
              <a:t> = 0; </a:t>
            </a:r>
            <a:r>
              <a:rPr lang="en-US" altLang="en-US" sz="1800" dirty="0" err="1">
                <a:latin typeface="Arial Unicode MS" pitchFamily="34" charset="-128"/>
              </a:rPr>
              <a:t>i</a:t>
            </a:r>
            <a:r>
              <a:rPr lang="en-US" altLang="en-US" sz="1800" dirty="0">
                <a:latin typeface="Arial Unicode MS" pitchFamily="34" charset="-128"/>
              </a:rPr>
              <a:t> &lt; </a:t>
            </a:r>
            <a:r>
              <a:rPr lang="en-US" altLang="en-US" sz="1800" dirty="0" err="1">
                <a:latin typeface="Arial Unicode MS" pitchFamily="34" charset="-128"/>
              </a:rPr>
              <a:t>arraySize</a:t>
            </a:r>
            <a:r>
              <a:rPr lang="en-US" altLang="en-US" sz="1800" dirty="0">
                <a:latin typeface="Arial Unicode MS" pitchFamily="34" charset="-128"/>
              </a:rPr>
              <a:t>; </a:t>
            </a:r>
            <a:r>
              <a:rPr lang="en-US" altLang="en-US" sz="1800" dirty="0" err="1">
                <a:latin typeface="Arial Unicode MS" pitchFamily="34" charset="-128"/>
              </a:rPr>
              <a:t>i</a:t>
            </a:r>
            <a:r>
              <a:rPr lang="en-US" altLang="en-US" sz="1800" dirty="0">
                <a:latin typeface="Arial Unicode MS" pitchFamily="34" charset="-128"/>
              </a:rPr>
              <a:t>++ ) { 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 Unicode MS" pitchFamily="34" charset="-128"/>
              </a:rPr>
              <a:t>     for ( </a:t>
            </a:r>
            <a:r>
              <a:rPr lang="en-US" altLang="en-US" sz="1800" dirty="0" err="1">
                <a:latin typeface="Arial Unicode MS" pitchFamily="34" charset="-128"/>
              </a:rPr>
              <a:t>privIndx</a:t>
            </a:r>
            <a:r>
              <a:rPr lang="en-US" altLang="en-US" sz="1800" dirty="0">
                <a:latin typeface="Arial Unicode MS" pitchFamily="34" charset="-128"/>
              </a:rPr>
              <a:t> = 0; </a:t>
            </a:r>
            <a:r>
              <a:rPr lang="en-US" altLang="en-US" sz="1800" dirty="0" err="1">
                <a:latin typeface="Arial Unicode MS" pitchFamily="34" charset="-128"/>
              </a:rPr>
              <a:t>privIndx</a:t>
            </a:r>
            <a:r>
              <a:rPr lang="en-US" altLang="en-US" sz="1800" dirty="0">
                <a:latin typeface="Arial Unicode MS" pitchFamily="34" charset="-128"/>
              </a:rPr>
              <a:t> &lt; 16; </a:t>
            </a:r>
            <a:r>
              <a:rPr lang="en-US" altLang="en-US" sz="1800" dirty="0" err="1">
                <a:latin typeface="Arial Unicode MS" pitchFamily="34" charset="-128"/>
              </a:rPr>
              <a:t>privIndx</a:t>
            </a:r>
            <a:r>
              <a:rPr lang="en-US" altLang="en-US" sz="1800" dirty="0">
                <a:latin typeface="Arial Unicode MS" pitchFamily="34" charset="-128"/>
              </a:rPr>
              <a:t>++ ) {    	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 Unicode MS" pitchFamily="34" charset="-128"/>
              </a:rPr>
              <a:t>		</a:t>
            </a:r>
            <a:r>
              <a:rPr lang="en-US" altLang="en-US" sz="1800" dirty="0" err="1">
                <a:latin typeface="Arial Unicode MS" pitchFamily="34" charset="-128"/>
              </a:rPr>
              <a:t>privDbl</a:t>
            </a:r>
            <a:r>
              <a:rPr lang="en-US" altLang="en-US" sz="1800" dirty="0">
                <a:latin typeface="Arial Unicode MS" pitchFamily="34" charset="-128"/>
              </a:rPr>
              <a:t> = ( (double) </a:t>
            </a:r>
            <a:r>
              <a:rPr lang="en-US" altLang="en-US" sz="1800" dirty="0" err="1">
                <a:latin typeface="Arial Unicode MS" pitchFamily="34" charset="-128"/>
              </a:rPr>
              <a:t>privIndx</a:t>
            </a:r>
            <a:r>
              <a:rPr lang="en-US" altLang="en-US" sz="1800" dirty="0">
                <a:latin typeface="Arial Unicode MS" pitchFamily="34" charset="-128"/>
              </a:rPr>
              <a:t> ) / 16;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 Unicode MS" pitchFamily="34" charset="-128"/>
              </a:rPr>
              <a:t>      	y[</a:t>
            </a:r>
            <a:r>
              <a:rPr lang="en-US" altLang="en-US" sz="1800" dirty="0" err="1">
                <a:latin typeface="Arial Unicode MS" pitchFamily="34" charset="-128"/>
              </a:rPr>
              <a:t>i</a:t>
            </a:r>
            <a:r>
              <a:rPr lang="en-US" altLang="en-US" sz="1800" dirty="0">
                <a:latin typeface="Arial Unicode MS" pitchFamily="34" charset="-128"/>
              </a:rPr>
              <a:t>] = sin( exp( cos( - exp( sin(x[</a:t>
            </a:r>
            <a:r>
              <a:rPr lang="en-US" altLang="en-US" sz="1800" dirty="0" err="1">
                <a:latin typeface="Arial Unicode MS" pitchFamily="34" charset="-128"/>
              </a:rPr>
              <a:t>i</a:t>
            </a:r>
            <a:r>
              <a:rPr lang="en-US" altLang="en-US" sz="1800" dirty="0">
                <a:latin typeface="Arial Unicode MS" pitchFamily="34" charset="-128"/>
              </a:rPr>
              <a:t>]) ) ) ) ) + cos( </a:t>
            </a:r>
            <a:r>
              <a:rPr lang="en-US" altLang="en-US" sz="1800" dirty="0" err="1">
                <a:latin typeface="Arial Unicode MS" pitchFamily="34" charset="-128"/>
              </a:rPr>
              <a:t>privDbl</a:t>
            </a:r>
            <a:r>
              <a:rPr lang="en-US" altLang="en-US" sz="1800" dirty="0">
                <a:latin typeface="Arial Unicode MS" pitchFamily="34" charset="-128"/>
              </a:rPr>
              <a:t> );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 Unicode MS" pitchFamily="34" charset="-128"/>
              </a:rPr>
              <a:t>   }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 Unicode MS" pitchFamily="34" charset="-128"/>
              </a:rPr>
              <a:t>} </a:t>
            </a:r>
          </a:p>
        </p:txBody>
      </p:sp>
      <p:pic>
        <p:nvPicPr>
          <p:cNvPr id="9219" name="Picture 5" descr="http://rac.uits.iu.edu/hpc/openmp_tutorial/C/exec_contxt_arrayUpdate_I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50292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953000" y="3048000"/>
            <a:ext cx="36099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Parallel for loop index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i</a:t>
            </a:r>
            <a:r>
              <a:rPr lang="en-US" dirty="0">
                <a:latin typeface="+mn-lt"/>
              </a:rPr>
              <a:t> is</a:t>
            </a:r>
          </a:p>
          <a:p>
            <a:pPr>
              <a:defRPr/>
            </a:pPr>
            <a:r>
              <a:rPr lang="en-US" dirty="0">
                <a:latin typeface="+mn-lt"/>
              </a:rPr>
              <a:t>private by default.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53910-AEFA-4F6C-8ECB-F704C54426C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Terminology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OpenMP Team := Master + Workers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</a:rPr>
              <a:t>parallel region </a:t>
            </a:r>
            <a:r>
              <a:rPr lang="en-US" altLang="en-US" dirty="0"/>
              <a:t>is a block of code executed by all threads simultaneously</a:t>
            </a:r>
          </a:p>
          <a:p>
            <a:pPr lvl="1"/>
            <a:r>
              <a:rPr lang="en-US" altLang="en-US" dirty="0"/>
              <a:t>"if" clause can be used to guard the parallel region; in case the condition evaluates to "false", the code is executed serially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</a:rPr>
              <a:t>work-sharing construct </a:t>
            </a:r>
            <a:r>
              <a:rPr lang="en-US" altLang="en-US" dirty="0"/>
              <a:t>divides the execution of the enclosed code region among the members of the team; in other words: they split the work </a:t>
            </a:r>
            <a:r>
              <a:rPr lang="en-US" dirty="0">
                <a:effectLst/>
                <a:latin typeface="Helvetica Neue" panose="02000503000000020004" pitchFamily="2" charset="0"/>
              </a:rPr>
              <a:t>6543TGREPCHECK2&amp;&amp;**(11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60C9-18F7-4213-8367-1E3746BE5D3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2079</Words>
  <Application>Microsoft Macintosh PowerPoint</Application>
  <PresentationFormat>On-screen Show (4:3)</PresentationFormat>
  <Paragraphs>313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Unicode MS</vt:lpstr>
      <vt:lpstr>Arial</vt:lpstr>
      <vt:lpstr>Helvetica Neue</vt:lpstr>
      <vt:lpstr>Times New Roman</vt:lpstr>
      <vt:lpstr>class_simple</vt:lpstr>
      <vt:lpstr>Introduction to OpenMP</vt:lpstr>
      <vt:lpstr>What is OpenMP?</vt:lpstr>
      <vt:lpstr>What is OpenMP?</vt:lpstr>
      <vt:lpstr>Why OpenMP?</vt:lpstr>
      <vt:lpstr>How to Compile and Run OpenMP Programs?</vt:lpstr>
      <vt:lpstr>OpenMP Programming Model</vt:lpstr>
      <vt:lpstr>OpenMP Data Model</vt:lpstr>
      <vt:lpstr>PowerPoint Presentation</vt:lpstr>
      <vt:lpstr>OpenMP Terminology</vt:lpstr>
      <vt:lpstr>Components of OpenMP</vt:lpstr>
      <vt:lpstr>OpenMP General Code Structure</vt:lpstr>
      <vt:lpstr>OpenMP Directives</vt:lpstr>
      <vt:lpstr>Parallel Region Construct</vt:lpstr>
      <vt:lpstr>Shared Variables</vt:lpstr>
      <vt:lpstr>Parallel Region Construct (Cont’d)</vt:lpstr>
      <vt:lpstr>Realizing Customized Reduction</vt:lpstr>
      <vt:lpstr>Work-Sharing Constructs</vt:lpstr>
      <vt:lpstr>The omp for Directive: Example </vt:lpstr>
      <vt:lpstr>PowerPoint Presentation</vt:lpstr>
      <vt:lpstr>The omp sections Directive - Example</vt:lpstr>
      <vt:lpstr>Combined Parallel Work-Sharing Constructs</vt:lpstr>
      <vt:lpstr>Synchronization: Barrier</vt:lpstr>
      <vt:lpstr>Critical Section</vt:lpstr>
      <vt:lpstr>OpenMP Environment Variables</vt:lpstr>
      <vt:lpstr>OpenMP Runtime Environment</vt:lpstr>
      <vt:lpstr>Lock Related Routines</vt:lpstr>
      <vt:lpstr>OpenMP Lock Routines</vt:lpstr>
      <vt:lpstr>Loop Carried Dependency</vt:lpstr>
      <vt:lpstr>Challenges in Developing Correct OpenMP Programs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2015-10-13T15:11:28Z</dcterms:created>
  <dcterms:modified xsi:type="dcterms:W3CDTF">2024-04-14T05:27:21Z</dcterms:modified>
</cp:coreProperties>
</file>