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25"/>
  </p:notesMasterIdLst>
  <p:sldIdLst>
    <p:sldId id="284" r:id="rId2"/>
    <p:sldId id="285" r:id="rId3"/>
    <p:sldId id="295" r:id="rId4"/>
    <p:sldId id="286" r:id="rId5"/>
    <p:sldId id="287" r:id="rId6"/>
    <p:sldId id="288" r:id="rId7"/>
    <p:sldId id="258" r:id="rId8"/>
    <p:sldId id="259" r:id="rId9"/>
    <p:sldId id="291" r:id="rId10"/>
    <p:sldId id="290" r:id="rId11"/>
    <p:sldId id="260" r:id="rId12"/>
    <p:sldId id="289" r:id="rId13"/>
    <p:sldId id="292" r:id="rId14"/>
    <p:sldId id="293" r:id="rId15"/>
    <p:sldId id="294" r:id="rId16"/>
    <p:sldId id="261" r:id="rId17"/>
    <p:sldId id="262" r:id="rId18"/>
    <p:sldId id="263" r:id="rId19"/>
    <p:sldId id="264" r:id="rId20"/>
    <p:sldId id="296" r:id="rId21"/>
    <p:sldId id="297" r:id="rId22"/>
    <p:sldId id="299" r:id="rId23"/>
    <p:sldId id="29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80922" autoAdjust="0"/>
  </p:normalViewPr>
  <p:slideViewPr>
    <p:cSldViewPr>
      <p:cViewPr varScale="1">
        <p:scale>
          <a:sx n="83" d="100"/>
          <a:sy n="83" d="100"/>
        </p:scale>
        <p:origin x="-15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9.xml"/><Relationship Id="rId1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4A82586A-7B11-4B6F-8468-F37066048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33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A1F1F9EA-A8E0-4366-897A-1DE0B6C0287B}" type="slidenum">
              <a:rPr lang="en-US" altLang="en-US" sz="1200" smtClean="0"/>
              <a:pPr eaLnBrk="1" hangingPunct="1"/>
              <a:t>1</a:t>
            </a:fld>
            <a:endParaRPr lang="en-US" altLang="en-US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84FAFE24-5283-4AAA-B4D1-016CE75F6726}" type="slidenum">
              <a:rPr lang="en-US" altLang="en-US" sz="1200" smtClean="0"/>
              <a:pPr eaLnBrk="1" hangingPunct="1"/>
              <a:t>10</a:t>
            </a:fld>
            <a:endParaRPr lang="en-US" altLang="en-US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D3048BFB-A244-49F8-AFC7-371FE036434F}" type="slidenum">
              <a:rPr lang="en-US" altLang="en-US" sz="1200" smtClean="0"/>
              <a:pPr eaLnBrk="1" hangingPunct="1"/>
              <a:t>11</a:t>
            </a:fld>
            <a:endParaRPr lang="en-US" altLang="en-US" sz="12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B380A07C-E66B-4543-B390-782AD1D030B7}" type="slidenum">
              <a:rPr lang="en-US" altLang="en-US" sz="1200" smtClean="0"/>
              <a:pPr eaLnBrk="1" hangingPunct="1"/>
              <a:t>12</a:t>
            </a:fld>
            <a:endParaRPr lang="en-US" altLang="en-US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7C698A9E-F37D-425C-8441-E85829047C70}" type="slidenum">
              <a:rPr lang="en-US" altLang="en-US" sz="1200" smtClean="0"/>
              <a:pPr eaLnBrk="1" hangingPunct="1"/>
              <a:t>13</a:t>
            </a:fld>
            <a:endParaRPr lang="en-US" altLang="en-US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52A40B9A-5768-42C2-91ED-B641D8FDFDEB}" type="slidenum">
              <a:rPr lang="en-US" altLang="en-US" sz="1200" smtClean="0"/>
              <a:pPr eaLnBrk="1" hangingPunct="1"/>
              <a:t>14</a:t>
            </a:fld>
            <a:endParaRPr lang="en-US" altLang="en-US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3CF628BF-518B-4DCC-AFE1-12B64401FE57}" type="slidenum">
              <a:rPr lang="en-US" altLang="en-US" sz="1200" smtClean="0"/>
              <a:pPr eaLnBrk="1" hangingPunct="1"/>
              <a:t>15</a:t>
            </a:fld>
            <a:endParaRPr lang="en-US" altLang="en-US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CD5A8007-6A15-4EED-A409-030CA498B5AC}" type="slidenum">
              <a:rPr lang="en-US" altLang="en-US" sz="1200" smtClean="0"/>
              <a:pPr eaLnBrk="1" hangingPunct="1"/>
              <a:t>16</a:t>
            </a:fld>
            <a:endParaRPr lang="en-US" altLang="en-US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865C878A-ED05-47C7-B418-1D98A59ACAE8}" type="slidenum">
              <a:rPr lang="en-US" altLang="en-US" sz="1200" smtClean="0"/>
              <a:pPr eaLnBrk="1" hangingPunct="1"/>
              <a:t>17</a:t>
            </a:fld>
            <a:endParaRPr lang="en-US" altLang="en-US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7A33ABFB-C087-4F9D-9B7D-8FD069F724F2}" type="slidenum">
              <a:rPr lang="en-US" altLang="en-US" sz="1200" smtClean="0"/>
              <a:pPr eaLnBrk="1" hangingPunct="1"/>
              <a:t>18</a:t>
            </a:fld>
            <a:endParaRPr lang="en-US" alt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968B2906-55EE-4732-B297-2488E07153B2}" type="slidenum">
              <a:rPr lang="en-US" altLang="en-US" sz="1200" smtClean="0"/>
              <a:pPr eaLnBrk="1" hangingPunct="1"/>
              <a:t>19</a:t>
            </a:fld>
            <a:endParaRPr lang="en-US" altLang="en-US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E9F6CAED-CDF7-4579-A2A7-702ABE5B664C}" type="slidenum">
              <a:rPr lang="en-US" altLang="en-US" sz="1200" smtClean="0"/>
              <a:pPr eaLnBrk="1" hangingPunct="1"/>
              <a:t>2</a:t>
            </a:fld>
            <a:endParaRPr lang="en-US" alt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2AE2A925-DB9C-4DB4-B5EC-E7998CFF73A3}" type="slidenum">
              <a:rPr lang="en-US" altLang="en-US" sz="1200" smtClean="0"/>
              <a:pPr eaLnBrk="1" hangingPunct="1"/>
              <a:t>22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AEF50EB0-9E61-4625-B8B6-0FD4EE19847D}" type="slidenum">
              <a:rPr lang="en-US" altLang="en-US" sz="1200" smtClean="0"/>
              <a:pPr eaLnBrk="1" hangingPunct="1"/>
              <a:t>3</a:t>
            </a:fld>
            <a:endParaRPr lang="en-US" altLang="en-US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264E5D93-DD6C-496B-93EF-775BAD1BE64C}" type="slidenum">
              <a:rPr lang="en-US" altLang="en-US" sz="1200" smtClean="0"/>
              <a:pPr eaLnBrk="1" hangingPunct="1"/>
              <a:t>4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99BC36B0-27A1-4758-8F2B-42DE5B9F5847}" type="slidenum">
              <a:rPr lang="en-US" altLang="en-US" sz="1200" smtClean="0"/>
              <a:pPr eaLnBrk="1" hangingPunct="1"/>
              <a:t>5</a:t>
            </a:fld>
            <a:endParaRPr lang="en-US" altLang="en-US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0ACF7774-EC60-47EA-82F2-22BEA9E26AC5}" type="slidenum">
              <a:rPr lang="en-US" altLang="en-US" sz="1200" smtClean="0"/>
              <a:pPr eaLnBrk="1" hangingPunct="1"/>
              <a:t>6</a:t>
            </a:fld>
            <a:endParaRPr lang="en-US" altLang="en-US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ED45A948-9210-4099-8BBC-358C90E6D9D4}" type="slidenum">
              <a:rPr lang="en-US" altLang="en-US" sz="1200" smtClean="0"/>
              <a:pPr eaLnBrk="1" hangingPunct="1"/>
              <a:t>7</a:t>
            </a:fld>
            <a:endParaRPr lang="en-US" alt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1662EB13-31BE-4D93-94DA-C8132EFA9934}" type="slidenum">
              <a:rPr lang="en-US" altLang="en-US" sz="1200" smtClean="0"/>
              <a:pPr eaLnBrk="1" hangingPunct="1"/>
              <a:t>8</a:t>
            </a:fld>
            <a:endParaRPr lang="en-US" altLang="en-US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493FF53D-F319-43BB-A9ED-3E6C420DD195}" type="slidenum">
              <a:rPr lang="en-US" altLang="en-US" sz="1200" smtClean="0"/>
              <a:pPr eaLnBrk="1" hangingPunct="1"/>
              <a:t>9</a:t>
            </a:fld>
            <a:endParaRPr lang="en-US" altLang="en-US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67FFC-51EB-4FF9-8867-EAD6146E0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2E816-6EB1-415A-A9CE-1FC0D515DC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2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660F-575C-413E-9AE4-451592DA2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AF2BB-47A6-4EFB-88C3-9BD0B92E5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4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AFB1D-0D3C-4C10-A0A3-DE7657D88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8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8BF63-3865-40C5-9760-2A54C1952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55FF0-E3DA-4371-9B35-1EFB4B804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C5B57-91BD-4639-9AAF-C3652E5E0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3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D968C-95B6-4B60-9BA9-EC134BBE3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3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CE22A-3C82-4A4B-8743-B53F9A46E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CD652-F5AF-449C-99B8-82BF93D72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Times New Roman" pitchFamily="18" charset="0"/>
              </a:defRPr>
            </a:lvl1pPr>
          </a:lstStyle>
          <a:p>
            <a:pPr>
              <a:defRPr/>
            </a:pPr>
            <a:fld id="{2A76751A-1423-4C89-9ECD-B37FA93BD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pthre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Pthread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Some materials and pictures are obtained from the POSIX threads Programming tutorial at </a:t>
            </a:r>
            <a:r>
              <a:rPr lang="en-US" altLang="en-US" dirty="0" smtClean="0">
                <a:hlinkClick r:id="rId3"/>
              </a:rPr>
              <a:t>https://computing.llnl.gov/tutorials/pthreads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Readings</a:t>
            </a:r>
          </a:p>
          <a:p>
            <a:pPr lvl="1" eaLnBrk="1" hangingPunct="1"/>
            <a:r>
              <a:rPr lang="en-US" altLang="en-US" dirty="0" smtClean="0"/>
              <a:t>APUE Chapters 11 and 12</a:t>
            </a:r>
          </a:p>
          <a:p>
            <a:pPr lvl="1" eaLnBrk="1" hangingPunct="1"/>
            <a:r>
              <a:rPr lang="en-US" altLang="en-US" dirty="0" smtClean="0"/>
              <a:t>UNP Chapter 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650B9-FF3E-4F74-9BD0-BF34D983D29B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Advantages of Threads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Shared state</a:t>
            </a:r>
          </a:p>
          <a:p>
            <a:pPr lvl="1" eaLnBrk="1" hangingPunct="1"/>
            <a:r>
              <a:rPr lang="en-US" altLang="en-US" sz="2400" smtClean="0"/>
              <a:t>Don’t need IPC-like mechanism to communicate between threads of same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282DE-8334-41C7-AFEB-1F2FBCCFE075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Disadvantages of Threads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Shared state!</a:t>
            </a:r>
          </a:p>
          <a:p>
            <a:pPr lvl="1" eaLnBrk="1" hangingPunct="1"/>
            <a:r>
              <a:rPr lang="en-US" altLang="en-US" smtClean="0"/>
              <a:t>Global variables are shared between threads. Accidental changes can be fatal.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Many library functions are not </a:t>
            </a:r>
            <a:r>
              <a:rPr lang="en-US" altLang="en-US" smtClean="0">
                <a:solidFill>
                  <a:schemeClr val="accent2"/>
                </a:solidFill>
              </a:rPr>
              <a:t>thread-safe</a:t>
            </a:r>
          </a:p>
          <a:p>
            <a:pPr lvl="1" eaLnBrk="1" hangingPunct="1"/>
            <a:r>
              <a:rPr lang="en-US" altLang="en-US" smtClean="0"/>
              <a:t>Library functions that return pointers to static internal memory. E.g. </a:t>
            </a:r>
            <a:r>
              <a:rPr lang="en-US" altLang="en-US" smtClean="0">
                <a:solidFill>
                  <a:schemeClr val="accent2"/>
                </a:solidFill>
              </a:rPr>
              <a:t>gethostbyname</a:t>
            </a:r>
            <a:r>
              <a:rPr lang="en-US" altLang="en-US" smtClean="0"/>
              <a:t>()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Lack of robustness </a:t>
            </a:r>
          </a:p>
          <a:p>
            <a:pPr lvl="1" eaLnBrk="1" hangingPunct="1"/>
            <a:r>
              <a:rPr lang="en-US" altLang="en-US" smtClean="0"/>
              <a:t>Crash in one thread will crash the entire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8A6A8-2C9B-49FE-9A5B-0DCDD74BF195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Pthreads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Hardware vendors used to implement proprietary versions of threads</a:t>
            </a:r>
          </a:p>
          <a:p>
            <a:pPr lvl="1" eaLnBrk="1" hangingPunct="1"/>
            <a:r>
              <a:rPr lang="en-US" altLang="en-US" smtClean="0"/>
              <a:t>Thread programs are not portable</a:t>
            </a:r>
          </a:p>
          <a:p>
            <a:pPr eaLnBrk="1" hangingPunct="1"/>
            <a:r>
              <a:rPr lang="en-US" altLang="en-US" smtClean="0"/>
              <a:t>Pthreads = POSIX threads, specified in IEEE POSIX 1003.1c (1995)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We will only discuss the most commonly used APIs of Pthread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C5D17-114A-4856-8A20-990DA2CCBFBF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Pthreads API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Three types of routines: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Thread management: create, terminate, join, and detach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Mutexes: mutual exclusion, creating, destroying, locking, and unlocking mutexes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Condition variables: event driven synchronization.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Mutexes and condition variables are concerned about synchronization.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Why not anything related to inter-thread communication?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concept of opaque objects pervades the design of the API.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52C93-65C9-40AA-B168-5A89E6C3C6F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Pthreads API Naming Convention</a:t>
            </a:r>
          </a:p>
        </p:txBody>
      </p:sp>
      <p:graphicFrame>
        <p:nvGraphicFramePr>
          <p:cNvPr id="81974" name="Group 54"/>
          <p:cNvGraphicFramePr>
            <a:graphicFrameLocks noGrp="1"/>
          </p:cNvGraphicFramePr>
          <p:nvPr/>
        </p:nvGraphicFramePr>
        <p:xfrm>
          <a:off x="1295400" y="2006600"/>
          <a:ext cx="6629400" cy="3327400"/>
        </p:xfrm>
        <a:graphic>
          <a:graphicData uri="http://schemas.openxmlformats.org/drawingml/2006/table">
            <a:tbl>
              <a:tblPr/>
              <a:tblGrid>
                <a:gridCol w="2667000"/>
                <a:gridCol w="3962400"/>
              </a:tblGrid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Routine Prefix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pthread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_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General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pthread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pthread_attr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_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Thread 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pthread_mutex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_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mutex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pthread_mutexattr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Mutex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pthread_cond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_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Condition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pthread_condattr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Conditional variable 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pthread_key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_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Thread specific data keys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394D05-507F-45C5-9542-09C6DE6F05C9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Thread Management Routines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Creation: pthread_create</a:t>
            </a:r>
          </a:p>
          <a:p>
            <a:pPr eaLnBrk="1" hangingPunct="1"/>
            <a:r>
              <a:rPr lang="en-US" altLang="en-US" smtClean="0"/>
              <a:t>Termination:</a:t>
            </a:r>
          </a:p>
          <a:p>
            <a:pPr lvl="1" eaLnBrk="1" hangingPunct="1"/>
            <a:r>
              <a:rPr lang="en-US" altLang="en-US" smtClean="0"/>
              <a:t>Return from starting routine</a:t>
            </a:r>
          </a:p>
          <a:p>
            <a:pPr lvl="1" eaLnBrk="1" hangingPunct="1"/>
            <a:r>
              <a:rPr lang="en-US" altLang="en-US" smtClean="0"/>
              <a:t>pthread_exit</a:t>
            </a:r>
          </a:p>
          <a:p>
            <a:pPr lvl="1" eaLnBrk="1" hangingPunct="1"/>
            <a:r>
              <a:rPr lang="en-US" altLang="en-US" smtClean="0"/>
              <a:t>Can we still use exit?</a:t>
            </a:r>
          </a:p>
          <a:p>
            <a:pPr eaLnBrk="1" hangingPunct="1"/>
            <a:r>
              <a:rPr lang="en-US" altLang="en-US" smtClean="0"/>
              <a:t>Wait (parent/child synchronization): pthread_join</a:t>
            </a:r>
          </a:p>
          <a:p>
            <a:pPr eaLnBrk="1" hangingPunct="1"/>
            <a:r>
              <a:rPr lang="en-US" altLang="en-US" smtClean="0"/>
              <a:t>Pthread header file &lt;pthread.h&gt;</a:t>
            </a:r>
          </a:p>
          <a:p>
            <a:pPr eaLnBrk="1" hangingPunct="1"/>
            <a:r>
              <a:rPr lang="en-US" altLang="en-US" smtClean="0"/>
              <a:t>Compiling pthread programs: </a:t>
            </a:r>
          </a:p>
          <a:p>
            <a:pPr lvl="1" eaLnBrk="1" hangingPunct="1"/>
            <a:r>
              <a:rPr lang="en-US" altLang="en-US" smtClean="0"/>
              <a:t>gcc –pthread aaa.c</a:t>
            </a:r>
          </a:p>
          <a:p>
            <a:pPr lvl="1" eaLnBrk="1" hangingPunct="1"/>
            <a:r>
              <a:rPr lang="en-US" altLang="en-US" smtClean="0"/>
              <a:t>gcc –lpthread aaa.c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6D88E-7438-4521-8F67-DFCA53C68596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0010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Thread equivalent of </a:t>
            </a:r>
            <a:r>
              <a:rPr lang="en-US" altLang="en-US" sz="2200" smtClean="0">
                <a:solidFill>
                  <a:srgbClr val="0000FF"/>
                </a:solidFill>
              </a:rPr>
              <a:t>fork()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>
                <a:latin typeface="Courier New" pitchFamily="49" charset="0"/>
              </a:rPr>
              <a:t>int  </a:t>
            </a:r>
            <a:r>
              <a:rPr lang="en-US" altLang="en-US" sz="2200" smtClean="0">
                <a:solidFill>
                  <a:srgbClr val="0000FF"/>
                </a:solidFill>
                <a:latin typeface="Courier New" pitchFamily="49" charset="0"/>
              </a:rPr>
              <a:t>pthread_create</a:t>
            </a:r>
            <a:r>
              <a:rPr lang="en-US" altLang="en-US" sz="2200" smtClean="0">
                <a:latin typeface="Courier New" pitchFamily="49" charset="0"/>
              </a:rPr>
              <a:t>(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Courier New" pitchFamily="49" charset="0"/>
              </a:rPr>
              <a:t>pthread_t  * thread,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Courier New" pitchFamily="49" charset="0"/>
              </a:rPr>
              <a:t>pthread_attr_t  *  attr,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Courier New" pitchFamily="49" charset="0"/>
              </a:rPr>
              <a:t>void * (*start_routine)(void *),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Courier New" pitchFamily="49" charset="0"/>
              </a:rPr>
              <a:t>void * arg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Courier New" pitchFamily="49" charset="0"/>
              </a:rPr>
              <a:t>);</a:t>
            </a:r>
            <a:endParaRPr lang="en-US" altLang="en-US" sz="22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2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Returns 0 if OK, and non-zero (&gt; 0) if error.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Parameters for the routines are passed through void * arg.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smtClean="0">
                <a:solidFill>
                  <a:srgbClr val="000000"/>
                </a:solidFill>
              </a:rPr>
              <a:t>Is there anything that you cannot pass to a thread?</a:t>
            </a:r>
          </a:p>
          <a:p>
            <a:pPr eaLnBrk="1" hangingPunct="1">
              <a:lnSpc>
                <a:spcPct val="80000"/>
              </a:lnSpc>
            </a:pPr>
            <a:endParaRPr lang="en-US" altLang="en-US" sz="33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D0FBC-1D8A-46F8-9D75-723B6B4AC8AB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543800" cy="40386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FF3300"/>
                </a:solidFill>
              </a:rPr>
              <a:t>Thread termination</a:t>
            </a:r>
          </a:p>
          <a:p>
            <a:pPr lvl="1" eaLnBrk="1" hangingPunct="1"/>
            <a:r>
              <a:rPr lang="en-US" altLang="en-US" sz="2400" smtClean="0"/>
              <a:t>Return from initial function.</a:t>
            </a:r>
          </a:p>
          <a:p>
            <a:pPr lvl="1" eaLnBrk="1" hangingPunct="1"/>
            <a:r>
              <a:rPr lang="en-US" altLang="en-US" sz="2400" smtClean="0">
                <a:latin typeface="Courier New" pitchFamily="49" charset="0"/>
              </a:rPr>
              <a:t>void </a:t>
            </a:r>
            <a:r>
              <a:rPr lang="en-US" altLang="en-US" sz="2400" smtClean="0">
                <a:solidFill>
                  <a:srgbClr val="0000FF"/>
                </a:solidFill>
                <a:latin typeface="Courier New" pitchFamily="49" charset="0"/>
              </a:rPr>
              <a:t>pthread_exit</a:t>
            </a:r>
            <a:r>
              <a:rPr lang="en-US" altLang="en-US" sz="2400" smtClean="0">
                <a:latin typeface="Courier New" pitchFamily="49" charset="0"/>
              </a:rPr>
              <a:t>(void * status)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smtClean="0">
              <a:latin typeface="Courier New" pitchFamily="49" charset="0"/>
            </a:endParaRPr>
          </a:p>
          <a:p>
            <a:pPr eaLnBrk="1" hangingPunct="1"/>
            <a:r>
              <a:rPr lang="en-US" altLang="en-US" sz="2800" smtClean="0">
                <a:solidFill>
                  <a:srgbClr val="FF3300"/>
                </a:solidFill>
              </a:rPr>
              <a:t>Process termination</a:t>
            </a:r>
          </a:p>
          <a:p>
            <a:pPr lvl="1" eaLnBrk="1" hangingPunct="1"/>
            <a:r>
              <a:rPr lang="en-US" altLang="en-US" sz="2400" smtClean="0">
                <a:solidFill>
                  <a:srgbClr val="0000FF"/>
                </a:solidFill>
                <a:latin typeface="Courier New" pitchFamily="49" charset="0"/>
              </a:rPr>
              <a:t>exit() </a:t>
            </a:r>
            <a:r>
              <a:rPr lang="en-US" altLang="en-US" sz="2400" smtClean="0"/>
              <a:t>called by any thread</a:t>
            </a:r>
          </a:p>
          <a:p>
            <a:pPr lvl="1" eaLnBrk="1" hangingPunct="1"/>
            <a:r>
              <a:rPr lang="en-US" altLang="en-US" sz="2400" smtClean="0">
                <a:solidFill>
                  <a:srgbClr val="0000FF"/>
                </a:solidFill>
                <a:latin typeface="Courier New" pitchFamily="49" charset="0"/>
              </a:rPr>
              <a:t>main()</a:t>
            </a:r>
            <a:r>
              <a:rPr lang="en-US" altLang="en-US" sz="2400" smtClean="0"/>
              <a:t>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9790F1-A5CD-4A5C-8E18-31CA8475F94D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Waiting for Child Thread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848600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int </a:t>
            </a:r>
            <a:r>
              <a:rPr lang="en-US" altLang="en-US" smtClean="0">
                <a:solidFill>
                  <a:srgbClr val="0000FF"/>
                </a:solidFill>
              </a:rPr>
              <a:t>pthread_join</a:t>
            </a:r>
            <a:r>
              <a:rPr lang="en-US" altLang="en-US" smtClean="0"/>
              <a:t>( pthread_t tid, void **status)</a:t>
            </a:r>
          </a:p>
          <a:p>
            <a:pPr eaLnBrk="1" hangingPunct="1"/>
            <a:endParaRPr lang="en-US" altLang="en-US" smtClean="0">
              <a:latin typeface="Courier New" pitchFamily="49" charset="0"/>
            </a:endParaRPr>
          </a:p>
          <a:p>
            <a:pPr eaLnBrk="1" hangingPunct="1"/>
            <a:r>
              <a:rPr lang="en-US" altLang="en-US" smtClean="0"/>
              <a:t>Equivalent of </a:t>
            </a:r>
            <a:r>
              <a:rPr lang="en-US" altLang="en-US" smtClean="0">
                <a:solidFill>
                  <a:srgbClr val="0000FF"/>
                </a:solidFill>
                <a:latin typeface="Courier New" pitchFamily="49" charset="0"/>
              </a:rPr>
              <a:t>waitpid()</a:t>
            </a:r>
            <a:r>
              <a:rPr lang="en-US" altLang="en-US" smtClean="0"/>
              <a:t>for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B64B0-1E76-4F91-811C-6FE0F26D2791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Detaching a Thread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detached thread can act as daemon thread</a:t>
            </a:r>
          </a:p>
          <a:p>
            <a:pPr eaLnBrk="1" hangingPunct="1"/>
            <a:endParaRPr lang="en-US" altLang="en-US" sz="1600" smtClean="0"/>
          </a:p>
          <a:p>
            <a:pPr eaLnBrk="1" hangingPunct="1"/>
            <a:r>
              <a:rPr lang="en-US" altLang="en-US" smtClean="0"/>
              <a:t>The parent thread doesn’t need to wait</a:t>
            </a:r>
          </a:p>
          <a:p>
            <a:pPr eaLnBrk="1" hangingPunct="1"/>
            <a:endParaRPr lang="en-US" altLang="en-US" sz="1600" smtClean="0"/>
          </a:p>
          <a:p>
            <a:pPr eaLnBrk="1" hangingPunct="1"/>
            <a:r>
              <a:rPr lang="en-US" altLang="en-US" b="1" smtClean="0">
                <a:latin typeface="Courier New" pitchFamily="49" charset="0"/>
              </a:rPr>
              <a:t>int </a:t>
            </a:r>
            <a:r>
              <a:rPr lang="en-US" altLang="en-US" b="1" smtClean="0">
                <a:solidFill>
                  <a:srgbClr val="0000FF"/>
                </a:solidFill>
                <a:latin typeface="Courier New" pitchFamily="49" charset="0"/>
              </a:rPr>
              <a:t>pthread_detach</a:t>
            </a:r>
            <a:r>
              <a:rPr lang="en-US" altLang="en-US" b="1" smtClean="0">
                <a:latin typeface="Courier New" pitchFamily="49" charset="0"/>
              </a:rPr>
              <a:t>(pthread_t tid)</a:t>
            </a:r>
          </a:p>
          <a:p>
            <a:pPr eaLnBrk="1" hangingPunct="1"/>
            <a:endParaRPr lang="en-US" altLang="en-US" sz="1600" b="1" smtClean="0">
              <a:latin typeface="Courier New" pitchFamily="49" charset="0"/>
            </a:endParaRPr>
          </a:p>
          <a:p>
            <a:pPr eaLnBrk="1" hangingPunct="1"/>
            <a:r>
              <a:rPr lang="en-US" altLang="en-US" smtClean="0"/>
              <a:t>Detaching self 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00FF"/>
                </a:solidFill>
                <a:latin typeface="Courier New" pitchFamily="49" charset="0"/>
              </a:rPr>
              <a:t>pthread_detach</a:t>
            </a:r>
            <a:r>
              <a:rPr lang="en-US" altLang="en-US" b="1" smtClean="0">
                <a:latin typeface="Courier New" pitchFamily="49" charset="0"/>
              </a:rPr>
              <a:t>(</a:t>
            </a:r>
            <a:r>
              <a:rPr lang="en-US" altLang="en-US" b="1" smtClean="0">
                <a:solidFill>
                  <a:srgbClr val="0000FF"/>
                </a:solidFill>
                <a:latin typeface="Courier New" pitchFamily="49" charset="0"/>
              </a:rPr>
              <a:t>pthread_self</a:t>
            </a:r>
            <a:r>
              <a:rPr lang="en-US" altLang="en-US" b="1" smtClean="0">
                <a:latin typeface="Courier New" pitchFamily="49" charset="0"/>
              </a:rPr>
              <a:t>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D2CE1-8856-4078-8849-80BA5AB9444C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a Thread?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OS view: A thread is an independent stream of instructions that can be scheduled to run by the OS.</a:t>
            </a:r>
          </a:p>
          <a:p>
            <a:pPr eaLnBrk="1" hangingPunct="1"/>
            <a:r>
              <a:rPr lang="en-US" altLang="en-US" smtClean="0"/>
              <a:t>Software developer view: a thread can be considered as a “procedure” that runs independently from the main program.</a:t>
            </a:r>
          </a:p>
          <a:p>
            <a:pPr lvl="1" eaLnBrk="1" hangingPunct="1"/>
            <a:r>
              <a:rPr lang="en-US" altLang="en-US" smtClean="0"/>
              <a:t>Sequential program: a single stream of instructions in a program.</a:t>
            </a:r>
          </a:p>
          <a:p>
            <a:pPr lvl="1" eaLnBrk="1" hangingPunct="1"/>
            <a:r>
              <a:rPr lang="en-US" altLang="en-US" smtClean="0"/>
              <a:t>Multi-threaded program: a program with multiple streams</a:t>
            </a:r>
          </a:p>
          <a:p>
            <a:pPr lvl="2" eaLnBrk="1" hangingPunct="1"/>
            <a:r>
              <a:rPr lang="en-US" altLang="en-US" sz="1800" smtClean="0"/>
              <a:t>Multiple threads are needed to use multiple cores/CPUs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781F9-EA2A-4100-BF57-E70A4D6C06A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Multi-thread Program Examples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multi-thread program example: example1.c </a:t>
            </a:r>
          </a:p>
          <a:p>
            <a:pPr eaLnBrk="1" hangingPunct="1"/>
            <a:r>
              <a:rPr lang="en-US" altLang="en-US" smtClean="0"/>
              <a:t>Making multiple producers: example2.c</a:t>
            </a:r>
          </a:p>
          <a:p>
            <a:pPr lvl="1" eaLnBrk="1" hangingPunct="1"/>
            <a:r>
              <a:rPr lang="en-US" altLang="en-US" smtClean="0"/>
              <a:t>What is going on in this program?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2A0F6-E5C3-4DB1-B1FB-04EE29435F22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Matrix multiply and threaded matrix multiply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Matrix multiply: C = A × B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2362200" y="2362200"/>
          <a:ext cx="34242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3" imgW="1651000" imgH="431800" progId="Equation.3">
                  <p:embed/>
                </p:oleObj>
              </mc:Choice>
              <mc:Fallback>
                <p:oleObj name="Equation" r:id="rId3" imgW="16510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62200"/>
                        <a:ext cx="34242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3"/>
          <p:cNvGraphicFramePr>
            <a:graphicFrameLocks noChangeAspect="1"/>
          </p:cNvGraphicFramePr>
          <p:nvPr/>
        </p:nvGraphicFramePr>
        <p:xfrm>
          <a:off x="914400" y="3733800"/>
          <a:ext cx="73818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5" imgW="8051800" imgH="914400" progId="Equation.3">
                  <p:embed/>
                </p:oleObj>
              </mc:Choice>
              <mc:Fallback>
                <p:oleObj name="Equation" r:id="rId5" imgW="80518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33800"/>
                        <a:ext cx="73818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ounded Rectangle 5"/>
          <p:cNvSpPr>
            <a:spLocks noChangeArrowheads="1"/>
          </p:cNvSpPr>
          <p:nvPr/>
        </p:nvSpPr>
        <p:spPr bwMode="auto">
          <a:xfrm>
            <a:off x="1752600" y="3962400"/>
            <a:ext cx="457200" cy="228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Rounded Rectangle 6"/>
          <p:cNvSpPr>
            <a:spLocks noChangeArrowheads="1"/>
          </p:cNvSpPr>
          <p:nvPr/>
        </p:nvSpPr>
        <p:spPr bwMode="auto">
          <a:xfrm>
            <a:off x="3429000" y="3962400"/>
            <a:ext cx="2362200" cy="1524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6" name="Rounded Rectangle 7"/>
          <p:cNvSpPr>
            <a:spLocks noChangeArrowheads="1"/>
          </p:cNvSpPr>
          <p:nvPr/>
        </p:nvSpPr>
        <p:spPr bwMode="auto">
          <a:xfrm>
            <a:off x="6553200" y="3733800"/>
            <a:ext cx="685800" cy="838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ADC01-0092-4DF3-9860-D91CEBF3BD83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Sequential code: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mtClean="0"/>
              <a:t>For (i=0; i&lt;N; i++)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mtClean="0"/>
              <a:t>   for (j=0; j&lt;N; j++)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mtClean="0"/>
              <a:t>      for (k=0; k&lt;N; k++) C[I, j] = C[I, j] + A[I, k] * A[k, j]</a:t>
            </a:r>
          </a:p>
          <a:p>
            <a:pPr lvl="1" eaLnBrk="1" hangingPunct="1"/>
            <a:r>
              <a:rPr lang="en-US" altLang="en-US" smtClean="0"/>
              <a:t>See mm.c</a:t>
            </a:r>
          </a:p>
          <a:p>
            <a:pPr eaLnBrk="1" hangingPunct="1"/>
            <a:r>
              <a:rPr lang="en-US" altLang="en-US" smtClean="0"/>
              <a:t>Threaded code program</a:t>
            </a:r>
          </a:p>
          <a:p>
            <a:pPr lvl="1" eaLnBrk="1" hangingPunct="1"/>
            <a:r>
              <a:rPr lang="en-US" altLang="en-US" smtClean="0"/>
              <a:t>The calculation of c[I,j] does not depend on other C term. mm_pthread.c.</a:t>
            </a: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Matrix multiply and threaded matrix multiply</a:t>
            </a:r>
          </a:p>
        </p:txBody>
      </p:sp>
      <p:graphicFrame>
        <p:nvGraphicFramePr>
          <p:cNvPr id="23556" name="Object 3"/>
          <p:cNvGraphicFramePr>
            <a:graphicFrameLocks noChangeAspect="1"/>
          </p:cNvGraphicFramePr>
          <p:nvPr/>
        </p:nvGraphicFramePr>
        <p:xfrm>
          <a:off x="3048000" y="4648200"/>
          <a:ext cx="32702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4" imgW="2616200" imgH="914400" progId="Equation.3">
                  <p:embed/>
                </p:oleObj>
              </mc:Choice>
              <mc:Fallback>
                <p:oleObj name="Equation" r:id="rId4" imgW="26162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48200"/>
                        <a:ext cx="32702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ounded Rectangle 5"/>
          <p:cNvSpPr>
            <a:spLocks noChangeArrowheads="1"/>
          </p:cNvSpPr>
          <p:nvPr/>
        </p:nvSpPr>
        <p:spPr bwMode="auto">
          <a:xfrm>
            <a:off x="2971800" y="4495800"/>
            <a:ext cx="1981200" cy="1447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Rounded Rectangle 7"/>
          <p:cNvSpPr>
            <a:spLocks noChangeArrowheads="1"/>
          </p:cNvSpPr>
          <p:nvPr/>
        </p:nvSpPr>
        <p:spPr bwMode="auto">
          <a:xfrm>
            <a:off x="5029200" y="4495800"/>
            <a:ext cx="1371600" cy="1447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88F34-2E06-4D76-AF65-77550E6FCB9C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 Calculation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Sequential code: pi.c</a:t>
            </a:r>
          </a:p>
          <a:p>
            <a:pPr eaLnBrk="1" hangingPunct="1"/>
            <a:r>
              <a:rPr lang="en-US" altLang="en-US" smtClean="0"/>
              <a:t>Multi-threaded version: pi_pthread.c</a:t>
            </a:r>
          </a:p>
        </p:txBody>
      </p:sp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2959100" y="1295400"/>
          <a:ext cx="29845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3" imgW="2082800" imgH="850900" progId="Equation.3">
                  <p:embed/>
                </p:oleObj>
              </mc:Choice>
              <mc:Fallback>
                <p:oleObj name="Equation" r:id="rId3" imgW="2082800" imgH="850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295400"/>
                        <a:ext cx="29845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04F25-7B39-4E82-8261-9B9B7A5A5979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Multithreaded Programs?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Computer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Each thread controls the movement of an object.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Scientific simulations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Hurricane movement simulation: each thread simulates the hurricane in a small domain.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Molecular dynamic: each thread simulates a subset of particulars.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……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Web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Each thread handles a connection.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5BCB7-9664-4182-B18E-24D26A9790A3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and Thread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Process context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Process ID, process group ID, user ID, and group ID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Environment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Working directory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Program instructions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Registers (including PC)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Stack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Heap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File descriptors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Signal actions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Shared libraries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Inter-process communication tools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Which contexts are for running instructions independently? which are for protection from other processes?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B0254-4345-44E9-B8A4-561E004E8B13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and Thread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What are absolutely needed to support a stream of instructions?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Process ID, process group ID, user ID, and group ID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Environment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Working directory.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Program instructions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>
                <a:solidFill>
                  <a:schemeClr val="accent2"/>
                </a:solidFill>
              </a:rPr>
              <a:t>Registers (including PC)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>
                <a:solidFill>
                  <a:schemeClr val="accent2"/>
                </a:solidFill>
              </a:rPr>
              <a:t>Stack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Heap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File descriptors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Signal actions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Shared libraries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Inter-process communication tools </a:t>
            </a:r>
            <a:endParaRPr lang="en-US" altLang="en-US" sz="16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60F78-A7F4-4DB6-AAFC-69DFF24C9FDB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and Thread</a:t>
            </a:r>
          </a:p>
        </p:txBody>
      </p:sp>
      <p:pic>
        <p:nvPicPr>
          <p:cNvPr id="7171" name="Picture 5" descr="C:\Documents and Settings\surf\Desktop\proces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01955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6" descr="C:\Documents and Settings\surf\Desktop\threa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4988"/>
            <a:ext cx="4248150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76D834-1984-4718-97F7-CC94F0B4930B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Threads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0772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Exist within processes</a:t>
            </a:r>
          </a:p>
          <a:p>
            <a:pPr eaLnBrk="1" hangingPunct="1"/>
            <a:r>
              <a:rPr lang="en-US" altLang="en-US" smtClean="0"/>
              <a:t>Die if the process dies</a:t>
            </a:r>
          </a:p>
          <a:p>
            <a:pPr eaLnBrk="1" hangingPunct="1"/>
            <a:r>
              <a:rPr lang="en-US" altLang="en-US" smtClean="0"/>
              <a:t>Use process resources</a:t>
            </a:r>
          </a:p>
          <a:p>
            <a:pPr eaLnBrk="1" hangingPunct="1"/>
            <a:r>
              <a:rPr lang="en-US" altLang="en-US" smtClean="0"/>
              <a:t>Duplicate only the essential resources for OS to schedule them independently</a:t>
            </a:r>
          </a:p>
          <a:p>
            <a:pPr eaLnBrk="1" hangingPunct="1"/>
            <a:r>
              <a:rPr lang="en-US" altLang="en-US" smtClean="0"/>
              <a:t>Each thread maintains</a:t>
            </a:r>
          </a:p>
          <a:p>
            <a:pPr lvl="1" eaLnBrk="1" hangingPunct="1"/>
            <a:r>
              <a:rPr lang="en-US" altLang="en-US" smtClean="0"/>
              <a:t>Stack</a:t>
            </a:r>
          </a:p>
          <a:p>
            <a:pPr lvl="1" eaLnBrk="1" hangingPunct="1"/>
            <a:r>
              <a:rPr lang="en-US" altLang="en-US" smtClean="0"/>
              <a:t>Registers</a:t>
            </a:r>
          </a:p>
          <a:p>
            <a:pPr lvl="1" eaLnBrk="1" hangingPunct="1"/>
            <a:r>
              <a:rPr lang="en-US" altLang="en-US" smtClean="0"/>
              <a:t>Scheduling properties (e.g. priority)</a:t>
            </a:r>
          </a:p>
          <a:p>
            <a:pPr lvl="1" eaLnBrk="1" hangingPunct="1"/>
            <a:r>
              <a:rPr lang="en-US" altLang="en-US" smtClean="0"/>
              <a:t>Signal mask</a:t>
            </a:r>
          </a:p>
          <a:p>
            <a:pPr lvl="1" eaLnBrk="1" hangingPunct="1"/>
            <a:r>
              <a:rPr lang="en-US" altLang="en-US" smtClean="0"/>
              <a:t>Thread specific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20012-6EC9-4A1A-AE62-BC9F9BF25459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612063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Advantages of Threads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848600" cy="5105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Light-weight </a:t>
            </a:r>
          </a:p>
          <a:p>
            <a:pPr lvl="1" eaLnBrk="1" hangingPunct="1"/>
            <a:r>
              <a:rPr lang="en-US" altLang="en-US" sz="2400" smtClean="0"/>
              <a:t>Lower overhead for thread creation</a:t>
            </a:r>
          </a:p>
          <a:p>
            <a:pPr lvl="1" eaLnBrk="1" hangingPunct="1"/>
            <a:r>
              <a:rPr lang="en-US" altLang="en-US" sz="2400" smtClean="0"/>
              <a:t>Lower context switching overhead</a:t>
            </a:r>
          </a:p>
          <a:p>
            <a:pPr lvl="2" eaLnBrk="1" hangingPunct="1"/>
            <a:r>
              <a:rPr lang="en-US" altLang="en-US" sz="2000" smtClean="0"/>
              <a:t>Fewer OS resources</a:t>
            </a:r>
          </a:p>
          <a:p>
            <a:pPr eaLnBrk="1" hangingPunct="1"/>
            <a:endParaRPr lang="en-US" altLang="en-US" sz="2800" b="1" smtClean="0"/>
          </a:p>
        </p:txBody>
      </p:sp>
      <p:sp>
        <p:nvSpPr>
          <p:cNvPr id="9220" name="Rectangle 141"/>
          <p:cNvSpPr>
            <a:spLocks noChangeArrowheads="1"/>
          </p:cNvSpPr>
          <p:nvPr/>
        </p:nvSpPr>
        <p:spPr bwMode="auto">
          <a:xfrm>
            <a:off x="1588" y="6902450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>
              <a:latin typeface="Times New Roman" pitchFamily="18" charset="0"/>
            </a:endParaRPr>
          </a:p>
          <a:p>
            <a:endParaRPr lang="en-US" altLang="en-US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376CB-6D7A-469C-A9FA-4BFC0062AD62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1588" y="-866775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>
              <a:latin typeface="Times New Roman" pitchFamily="18" charset="0"/>
            </a:endParaRPr>
          </a:p>
          <a:p>
            <a:pPr lvl="1"/>
            <a:endParaRPr lang="en-US" altLang="en-US">
              <a:latin typeface="Times New Roman" pitchFamily="18" charset="0"/>
            </a:endParaRPr>
          </a:p>
        </p:txBody>
      </p:sp>
      <p:grpSp>
        <p:nvGrpSpPr>
          <p:cNvPr id="10243" name="Group 5"/>
          <p:cNvGrpSpPr>
            <a:grpSpLocks/>
          </p:cNvGrpSpPr>
          <p:nvPr/>
        </p:nvGrpSpPr>
        <p:grpSpPr bwMode="auto">
          <a:xfrm>
            <a:off x="152400" y="457200"/>
            <a:ext cx="8839200" cy="5410200"/>
            <a:chOff x="-2" y="516"/>
            <a:chExt cx="5243" cy="3860"/>
          </a:xfrm>
        </p:grpSpPr>
        <p:grpSp>
          <p:nvGrpSpPr>
            <p:cNvPr id="10247" name="Group 6"/>
            <p:cNvGrpSpPr>
              <a:grpSpLocks/>
            </p:cNvGrpSpPr>
            <p:nvPr/>
          </p:nvGrpSpPr>
          <p:grpSpPr bwMode="auto">
            <a:xfrm>
              <a:off x="0" y="518"/>
              <a:ext cx="5239" cy="3856"/>
              <a:chOff x="0" y="518"/>
              <a:chExt cx="5239" cy="3856"/>
            </a:xfrm>
          </p:grpSpPr>
          <p:grpSp>
            <p:nvGrpSpPr>
              <p:cNvPr id="10249" name="Group 7"/>
              <p:cNvGrpSpPr>
                <a:grpSpLocks/>
              </p:cNvGrpSpPr>
              <p:nvPr/>
            </p:nvGrpSpPr>
            <p:grpSpPr bwMode="auto">
              <a:xfrm>
                <a:off x="0" y="518"/>
                <a:ext cx="2687" cy="1266"/>
                <a:chOff x="0" y="518"/>
                <a:chExt cx="2687" cy="1266"/>
              </a:xfrm>
            </p:grpSpPr>
            <p:sp>
              <p:nvSpPr>
                <p:cNvPr id="10379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2687" cy="1266"/>
                </a:xfrm>
                <a:prstGeom prst="rect">
                  <a:avLst/>
                </a:prstGeom>
                <a:solidFill>
                  <a:srgbClr val="98AB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>
                      <a:latin typeface="Arial" charset="0"/>
                      <a:cs typeface="Arial" charset="0"/>
                    </a:rPr>
                    <a:t>Platform</a:t>
                  </a:r>
                  <a:endParaRPr lang="en-US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0380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2687" cy="126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50" name="Group 10"/>
              <p:cNvGrpSpPr>
                <a:grpSpLocks/>
              </p:cNvGrpSpPr>
              <p:nvPr/>
            </p:nvGrpSpPr>
            <p:grpSpPr bwMode="auto">
              <a:xfrm>
                <a:off x="2687" y="518"/>
                <a:ext cx="1335" cy="518"/>
                <a:chOff x="2687" y="518"/>
                <a:chExt cx="1335" cy="518"/>
              </a:xfrm>
            </p:grpSpPr>
            <p:sp>
              <p:nvSpPr>
                <p:cNvPr id="10377" name="Rectangle 11"/>
                <p:cNvSpPr>
                  <a:spLocks noChangeArrowheads="1"/>
                </p:cNvSpPr>
                <p:nvPr/>
              </p:nvSpPr>
              <p:spPr bwMode="auto">
                <a:xfrm>
                  <a:off x="2687" y="518"/>
                  <a:ext cx="1335" cy="518"/>
                </a:xfrm>
                <a:prstGeom prst="rect">
                  <a:avLst/>
                </a:prstGeom>
                <a:solidFill>
                  <a:srgbClr val="98AB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>
                      <a:latin typeface="Arial" charset="0"/>
                      <a:cs typeface="Arial" charset="0"/>
                    </a:rPr>
                    <a:t>fork()</a:t>
                  </a:r>
                  <a:endParaRPr lang="en-US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0378" name="Rectangle 12"/>
                <p:cNvSpPr>
                  <a:spLocks noChangeArrowheads="1"/>
                </p:cNvSpPr>
                <p:nvPr/>
              </p:nvSpPr>
              <p:spPr bwMode="auto">
                <a:xfrm>
                  <a:off x="2687" y="518"/>
                  <a:ext cx="133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51" name="Group 13"/>
              <p:cNvGrpSpPr>
                <a:grpSpLocks/>
              </p:cNvGrpSpPr>
              <p:nvPr/>
            </p:nvGrpSpPr>
            <p:grpSpPr bwMode="auto">
              <a:xfrm>
                <a:off x="4022" y="518"/>
                <a:ext cx="1217" cy="518"/>
                <a:chOff x="4022" y="518"/>
                <a:chExt cx="1217" cy="518"/>
              </a:xfrm>
            </p:grpSpPr>
            <p:sp>
              <p:nvSpPr>
                <p:cNvPr id="10375" name="Rectangle 14"/>
                <p:cNvSpPr>
                  <a:spLocks noChangeArrowheads="1"/>
                </p:cNvSpPr>
                <p:nvPr/>
              </p:nvSpPr>
              <p:spPr bwMode="auto">
                <a:xfrm>
                  <a:off x="4022" y="518"/>
                  <a:ext cx="1217" cy="518"/>
                </a:xfrm>
                <a:prstGeom prst="rect">
                  <a:avLst/>
                </a:prstGeom>
                <a:solidFill>
                  <a:srgbClr val="98AB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>
                      <a:latin typeface="Arial" charset="0"/>
                      <a:cs typeface="Arial" charset="0"/>
                    </a:rPr>
                    <a:t>pthread_create()</a:t>
                  </a:r>
                  <a:endParaRPr lang="en-US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0376" name="Rectangle 15"/>
                <p:cNvSpPr>
                  <a:spLocks noChangeArrowheads="1"/>
                </p:cNvSpPr>
                <p:nvPr/>
              </p:nvSpPr>
              <p:spPr bwMode="auto">
                <a:xfrm>
                  <a:off x="4022" y="518"/>
                  <a:ext cx="121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52" name="Group 16"/>
              <p:cNvGrpSpPr>
                <a:grpSpLocks/>
              </p:cNvGrpSpPr>
              <p:nvPr/>
            </p:nvGrpSpPr>
            <p:grpSpPr bwMode="auto">
              <a:xfrm>
                <a:off x="2687" y="1036"/>
                <a:ext cx="489" cy="748"/>
                <a:chOff x="2687" y="1036"/>
                <a:chExt cx="489" cy="748"/>
              </a:xfrm>
            </p:grpSpPr>
            <p:sp>
              <p:nvSpPr>
                <p:cNvPr id="10373" name="Rectangle 17"/>
                <p:cNvSpPr>
                  <a:spLocks noChangeArrowheads="1"/>
                </p:cNvSpPr>
                <p:nvPr/>
              </p:nvSpPr>
              <p:spPr bwMode="auto">
                <a:xfrm>
                  <a:off x="2687" y="1036"/>
                  <a:ext cx="489" cy="748"/>
                </a:xfrm>
                <a:prstGeom prst="rect">
                  <a:avLst/>
                </a:prstGeom>
                <a:solidFill>
                  <a:srgbClr val="98AB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>
                      <a:latin typeface="Arial" charset="0"/>
                      <a:cs typeface="Arial" charset="0"/>
                    </a:rPr>
                    <a:t>real</a:t>
                  </a:r>
                  <a:endParaRPr lang="en-US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0374" name="Rectangle 18"/>
                <p:cNvSpPr>
                  <a:spLocks noChangeArrowheads="1"/>
                </p:cNvSpPr>
                <p:nvPr/>
              </p:nvSpPr>
              <p:spPr bwMode="auto">
                <a:xfrm>
                  <a:off x="2687" y="1036"/>
                  <a:ext cx="489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53" name="Group 19"/>
              <p:cNvGrpSpPr>
                <a:grpSpLocks/>
              </p:cNvGrpSpPr>
              <p:nvPr/>
            </p:nvGrpSpPr>
            <p:grpSpPr bwMode="auto">
              <a:xfrm>
                <a:off x="3176" y="1036"/>
                <a:ext cx="423" cy="748"/>
                <a:chOff x="3176" y="1036"/>
                <a:chExt cx="423" cy="748"/>
              </a:xfrm>
            </p:grpSpPr>
            <p:sp>
              <p:nvSpPr>
                <p:cNvPr id="10371" name="Rectangle 20"/>
                <p:cNvSpPr>
                  <a:spLocks noChangeArrowheads="1"/>
                </p:cNvSpPr>
                <p:nvPr/>
              </p:nvSpPr>
              <p:spPr bwMode="auto">
                <a:xfrm>
                  <a:off x="3176" y="1036"/>
                  <a:ext cx="423" cy="748"/>
                </a:xfrm>
                <a:prstGeom prst="rect">
                  <a:avLst/>
                </a:prstGeom>
                <a:solidFill>
                  <a:srgbClr val="98AB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>
                      <a:latin typeface="Arial" charset="0"/>
                      <a:cs typeface="Arial" charset="0"/>
                    </a:rPr>
                    <a:t>user</a:t>
                  </a:r>
                  <a:endParaRPr lang="en-US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0372" name="Rectangle 21"/>
                <p:cNvSpPr>
                  <a:spLocks noChangeArrowheads="1"/>
                </p:cNvSpPr>
                <p:nvPr/>
              </p:nvSpPr>
              <p:spPr bwMode="auto">
                <a:xfrm>
                  <a:off x="3176" y="1036"/>
                  <a:ext cx="423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54" name="Group 22"/>
              <p:cNvGrpSpPr>
                <a:grpSpLocks/>
              </p:cNvGrpSpPr>
              <p:nvPr/>
            </p:nvGrpSpPr>
            <p:grpSpPr bwMode="auto">
              <a:xfrm>
                <a:off x="3599" y="1036"/>
                <a:ext cx="423" cy="748"/>
                <a:chOff x="3599" y="1036"/>
                <a:chExt cx="423" cy="748"/>
              </a:xfrm>
            </p:grpSpPr>
            <p:sp>
              <p:nvSpPr>
                <p:cNvPr id="10369" name="Rectangle 23"/>
                <p:cNvSpPr>
                  <a:spLocks noChangeArrowheads="1"/>
                </p:cNvSpPr>
                <p:nvPr/>
              </p:nvSpPr>
              <p:spPr bwMode="auto">
                <a:xfrm>
                  <a:off x="3599" y="1036"/>
                  <a:ext cx="423" cy="748"/>
                </a:xfrm>
                <a:prstGeom prst="rect">
                  <a:avLst/>
                </a:prstGeom>
                <a:solidFill>
                  <a:srgbClr val="98AB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>
                      <a:latin typeface="Arial" charset="0"/>
                      <a:cs typeface="Arial" charset="0"/>
                    </a:rPr>
                    <a:t>sys</a:t>
                  </a:r>
                  <a:endParaRPr lang="en-US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0370" name="Rectangle 24"/>
                <p:cNvSpPr>
                  <a:spLocks noChangeArrowheads="1"/>
                </p:cNvSpPr>
                <p:nvPr/>
              </p:nvSpPr>
              <p:spPr bwMode="auto">
                <a:xfrm>
                  <a:off x="3599" y="1036"/>
                  <a:ext cx="423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55" name="Group 25"/>
              <p:cNvGrpSpPr>
                <a:grpSpLocks/>
              </p:cNvGrpSpPr>
              <p:nvPr/>
            </p:nvGrpSpPr>
            <p:grpSpPr bwMode="auto">
              <a:xfrm>
                <a:off x="4022" y="1036"/>
                <a:ext cx="391" cy="748"/>
                <a:chOff x="4022" y="1036"/>
                <a:chExt cx="391" cy="748"/>
              </a:xfrm>
            </p:grpSpPr>
            <p:sp>
              <p:nvSpPr>
                <p:cNvPr id="10367" name="Rectangle 26"/>
                <p:cNvSpPr>
                  <a:spLocks noChangeArrowheads="1"/>
                </p:cNvSpPr>
                <p:nvPr/>
              </p:nvSpPr>
              <p:spPr bwMode="auto">
                <a:xfrm>
                  <a:off x="4022" y="1036"/>
                  <a:ext cx="391" cy="748"/>
                </a:xfrm>
                <a:prstGeom prst="rect">
                  <a:avLst/>
                </a:prstGeom>
                <a:solidFill>
                  <a:srgbClr val="98AB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>
                      <a:latin typeface="Arial" charset="0"/>
                      <a:cs typeface="Arial" charset="0"/>
                    </a:rPr>
                    <a:t>real</a:t>
                  </a:r>
                  <a:endParaRPr lang="en-US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0368" name="Rectangle 27"/>
                <p:cNvSpPr>
                  <a:spLocks noChangeArrowheads="1"/>
                </p:cNvSpPr>
                <p:nvPr/>
              </p:nvSpPr>
              <p:spPr bwMode="auto">
                <a:xfrm>
                  <a:off x="4022" y="1036"/>
                  <a:ext cx="391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56" name="Group 28"/>
              <p:cNvGrpSpPr>
                <a:grpSpLocks/>
              </p:cNvGrpSpPr>
              <p:nvPr/>
            </p:nvGrpSpPr>
            <p:grpSpPr bwMode="auto">
              <a:xfrm>
                <a:off x="4413" y="1036"/>
                <a:ext cx="439" cy="748"/>
                <a:chOff x="4413" y="1036"/>
                <a:chExt cx="439" cy="748"/>
              </a:xfrm>
            </p:grpSpPr>
            <p:sp>
              <p:nvSpPr>
                <p:cNvPr id="10365" name="Rectangle 29"/>
                <p:cNvSpPr>
                  <a:spLocks noChangeArrowheads="1"/>
                </p:cNvSpPr>
                <p:nvPr/>
              </p:nvSpPr>
              <p:spPr bwMode="auto">
                <a:xfrm>
                  <a:off x="4413" y="1036"/>
                  <a:ext cx="439" cy="748"/>
                </a:xfrm>
                <a:prstGeom prst="rect">
                  <a:avLst/>
                </a:prstGeom>
                <a:solidFill>
                  <a:srgbClr val="98AB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>
                      <a:latin typeface="Arial" charset="0"/>
                      <a:cs typeface="Arial" charset="0"/>
                    </a:rPr>
                    <a:t>user</a:t>
                  </a:r>
                  <a:endParaRPr lang="en-US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0366" name="Rectangle 30"/>
                <p:cNvSpPr>
                  <a:spLocks noChangeArrowheads="1"/>
                </p:cNvSpPr>
                <p:nvPr/>
              </p:nvSpPr>
              <p:spPr bwMode="auto">
                <a:xfrm>
                  <a:off x="4413" y="1036"/>
                  <a:ext cx="439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57" name="Group 31"/>
              <p:cNvGrpSpPr>
                <a:grpSpLocks/>
              </p:cNvGrpSpPr>
              <p:nvPr/>
            </p:nvGrpSpPr>
            <p:grpSpPr bwMode="auto">
              <a:xfrm>
                <a:off x="4852" y="1036"/>
                <a:ext cx="387" cy="748"/>
                <a:chOff x="4852" y="1036"/>
                <a:chExt cx="387" cy="748"/>
              </a:xfrm>
            </p:grpSpPr>
            <p:sp>
              <p:nvSpPr>
                <p:cNvPr id="10363" name="Rectangle 32"/>
                <p:cNvSpPr>
                  <a:spLocks noChangeArrowheads="1"/>
                </p:cNvSpPr>
                <p:nvPr/>
              </p:nvSpPr>
              <p:spPr bwMode="auto">
                <a:xfrm>
                  <a:off x="4852" y="1036"/>
                  <a:ext cx="387" cy="748"/>
                </a:xfrm>
                <a:prstGeom prst="rect">
                  <a:avLst/>
                </a:prstGeom>
                <a:solidFill>
                  <a:srgbClr val="98AB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>
                      <a:latin typeface="Arial" charset="0"/>
                      <a:cs typeface="Arial" charset="0"/>
                    </a:rPr>
                    <a:t>sys</a:t>
                  </a:r>
                  <a:endParaRPr lang="en-US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0364" name="Rectangle 33"/>
                <p:cNvSpPr>
                  <a:spLocks noChangeArrowheads="1"/>
                </p:cNvSpPr>
                <p:nvPr/>
              </p:nvSpPr>
              <p:spPr bwMode="auto">
                <a:xfrm>
                  <a:off x="4852" y="1036"/>
                  <a:ext cx="387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58" name="Group 34"/>
              <p:cNvGrpSpPr>
                <a:grpSpLocks/>
              </p:cNvGrpSpPr>
              <p:nvPr/>
            </p:nvGrpSpPr>
            <p:grpSpPr bwMode="auto">
              <a:xfrm>
                <a:off x="0" y="1784"/>
                <a:ext cx="2687" cy="518"/>
                <a:chOff x="0" y="1784"/>
                <a:chExt cx="2687" cy="518"/>
              </a:xfrm>
            </p:grpSpPr>
            <p:sp>
              <p:nvSpPr>
                <p:cNvPr id="10361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268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/>
                    <a:t>AMD 2.4 GHz Opteron (8cpus/node)</a:t>
                  </a:r>
                  <a:r>
                    <a:rPr lang="en-US" altLang="en-US" sz="1800"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0362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268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59" name="Group 37"/>
              <p:cNvGrpSpPr>
                <a:grpSpLocks/>
              </p:cNvGrpSpPr>
              <p:nvPr/>
            </p:nvGrpSpPr>
            <p:grpSpPr bwMode="auto">
              <a:xfrm>
                <a:off x="2687" y="1784"/>
                <a:ext cx="489" cy="518"/>
                <a:chOff x="2687" y="1784"/>
                <a:chExt cx="489" cy="518"/>
              </a:xfrm>
            </p:grpSpPr>
            <p:sp>
              <p:nvSpPr>
                <p:cNvPr id="10359" name="Rectangle 38"/>
                <p:cNvSpPr>
                  <a:spLocks noChangeArrowheads="1"/>
                </p:cNvSpPr>
                <p:nvPr/>
              </p:nvSpPr>
              <p:spPr bwMode="auto">
                <a:xfrm>
                  <a:off x="2687" y="1784"/>
                  <a:ext cx="48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17.6</a:t>
                  </a:r>
                </a:p>
              </p:txBody>
            </p:sp>
            <p:sp>
              <p:nvSpPr>
                <p:cNvPr id="10360" name="Rectangle 39"/>
                <p:cNvSpPr>
                  <a:spLocks noChangeArrowheads="1"/>
                </p:cNvSpPr>
                <p:nvPr/>
              </p:nvSpPr>
              <p:spPr bwMode="auto">
                <a:xfrm>
                  <a:off x="2687" y="1784"/>
                  <a:ext cx="48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60" name="Group 40"/>
              <p:cNvGrpSpPr>
                <a:grpSpLocks/>
              </p:cNvGrpSpPr>
              <p:nvPr/>
            </p:nvGrpSpPr>
            <p:grpSpPr bwMode="auto">
              <a:xfrm>
                <a:off x="3176" y="1784"/>
                <a:ext cx="423" cy="518"/>
                <a:chOff x="3176" y="1784"/>
                <a:chExt cx="423" cy="518"/>
              </a:xfrm>
            </p:grpSpPr>
            <p:sp>
              <p:nvSpPr>
                <p:cNvPr id="10357" name="Rectangle 41"/>
                <p:cNvSpPr>
                  <a:spLocks noChangeArrowheads="1"/>
                </p:cNvSpPr>
                <p:nvPr/>
              </p:nvSpPr>
              <p:spPr bwMode="auto">
                <a:xfrm>
                  <a:off x="3176" y="1784"/>
                  <a:ext cx="42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2.2</a:t>
                  </a:r>
                </a:p>
              </p:txBody>
            </p:sp>
            <p:sp>
              <p:nvSpPr>
                <p:cNvPr id="10358" name="Rectangle 42"/>
                <p:cNvSpPr>
                  <a:spLocks noChangeArrowheads="1"/>
                </p:cNvSpPr>
                <p:nvPr/>
              </p:nvSpPr>
              <p:spPr bwMode="auto">
                <a:xfrm>
                  <a:off x="3176" y="1784"/>
                  <a:ext cx="42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61" name="Group 43"/>
              <p:cNvGrpSpPr>
                <a:grpSpLocks/>
              </p:cNvGrpSpPr>
              <p:nvPr/>
            </p:nvGrpSpPr>
            <p:grpSpPr bwMode="auto">
              <a:xfrm>
                <a:off x="3599" y="1784"/>
                <a:ext cx="423" cy="518"/>
                <a:chOff x="3599" y="1784"/>
                <a:chExt cx="423" cy="518"/>
              </a:xfrm>
            </p:grpSpPr>
            <p:sp>
              <p:nvSpPr>
                <p:cNvPr id="10355" name="Rectangle 44"/>
                <p:cNvSpPr>
                  <a:spLocks noChangeArrowheads="1"/>
                </p:cNvSpPr>
                <p:nvPr/>
              </p:nvSpPr>
              <p:spPr bwMode="auto">
                <a:xfrm>
                  <a:off x="3599" y="1784"/>
                  <a:ext cx="42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15.7</a:t>
                  </a:r>
                </a:p>
              </p:txBody>
            </p:sp>
            <p:sp>
              <p:nvSpPr>
                <p:cNvPr id="10356" name="Rectangle 45"/>
                <p:cNvSpPr>
                  <a:spLocks noChangeArrowheads="1"/>
                </p:cNvSpPr>
                <p:nvPr/>
              </p:nvSpPr>
              <p:spPr bwMode="auto">
                <a:xfrm>
                  <a:off x="3599" y="1784"/>
                  <a:ext cx="42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62" name="Group 46"/>
              <p:cNvGrpSpPr>
                <a:grpSpLocks/>
              </p:cNvGrpSpPr>
              <p:nvPr/>
            </p:nvGrpSpPr>
            <p:grpSpPr bwMode="auto">
              <a:xfrm>
                <a:off x="4022" y="1784"/>
                <a:ext cx="391" cy="518"/>
                <a:chOff x="4022" y="1784"/>
                <a:chExt cx="391" cy="518"/>
              </a:xfrm>
            </p:grpSpPr>
            <p:sp>
              <p:nvSpPr>
                <p:cNvPr id="10353" name="Rectangle 47"/>
                <p:cNvSpPr>
                  <a:spLocks noChangeArrowheads="1"/>
                </p:cNvSpPr>
                <p:nvPr/>
              </p:nvSpPr>
              <p:spPr bwMode="auto">
                <a:xfrm>
                  <a:off x="4022" y="1784"/>
                  <a:ext cx="391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1.4</a:t>
                  </a:r>
                </a:p>
              </p:txBody>
            </p:sp>
            <p:sp>
              <p:nvSpPr>
                <p:cNvPr id="10354" name="Rectangle 48"/>
                <p:cNvSpPr>
                  <a:spLocks noChangeArrowheads="1"/>
                </p:cNvSpPr>
                <p:nvPr/>
              </p:nvSpPr>
              <p:spPr bwMode="auto">
                <a:xfrm>
                  <a:off x="4022" y="1784"/>
                  <a:ext cx="391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63" name="Group 49"/>
              <p:cNvGrpSpPr>
                <a:grpSpLocks/>
              </p:cNvGrpSpPr>
              <p:nvPr/>
            </p:nvGrpSpPr>
            <p:grpSpPr bwMode="auto">
              <a:xfrm>
                <a:off x="4413" y="1784"/>
                <a:ext cx="439" cy="518"/>
                <a:chOff x="4413" y="1784"/>
                <a:chExt cx="439" cy="518"/>
              </a:xfrm>
            </p:grpSpPr>
            <p:sp>
              <p:nvSpPr>
                <p:cNvPr id="10351" name="Rectangle 50"/>
                <p:cNvSpPr>
                  <a:spLocks noChangeArrowheads="1"/>
                </p:cNvSpPr>
                <p:nvPr/>
              </p:nvSpPr>
              <p:spPr bwMode="auto">
                <a:xfrm>
                  <a:off x="4413" y="1784"/>
                  <a:ext cx="43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0.3</a:t>
                  </a:r>
                </a:p>
              </p:txBody>
            </p:sp>
            <p:sp>
              <p:nvSpPr>
                <p:cNvPr id="10352" name="Rectangle 51"/>
                <p:cNvSpPr>
                  <a:spLocks noChangeArrowheads="1"/>
                </p:cNvSpPr>
                <p:nvPr/>
              </p:nvSpPr>
              <p:spPr bwMode="auto">
                <a:xfrm>
                  <a:off x="4413" y="1784"/>
                  <a:ext cx="43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64" name="Group 52"/>
              <p:cNvGrpSpPr>
                <a:grpSpLocks/>
              </p:cNvGrpSpPr>
              <p:nvPr/>
            </p:nvGrpSpPr>
            <p:grpSpPr bwMode="auto">
              <a:xfrm>
                <a:off x="4852" y="1784"/>
                <a:ext cx="387" cy="518"/>
                <a:chOff x="4852" y="1784"/>
                <a:chExt cx="387" cy="518"/>
              </a:xfrm>
            </p:grpSpPr>
            <p:sp>
              <p:nvSpPr>
                <p:cNvPr id="10349" name="Rectangle 53"/>
                <p:cNvSpPr>
                  <a:spLocks noChangeArrowheads="1"/>
                </p:cNvSpPr>
                <p:nvPr/>
              </p:nvSpPr>
              <p:spPr bwMode="auto">
                <a:xfrm>
                  <a:off x="4852" y="1784"/>
                  <a:ext cx="38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1.3</a:t>
                  </a:r>
                </a:p>
              </p:txBody>
            </p:sp>
            <p:sp>
              <p:nvSpPr>
                <p:cNvPr id="10350" name="Rectangle 54"/>
                <p:cNvSpPr>
                  <a:spLocks noChangeArrowheads="1"/>
                </p:cNvSpPr>
                <p:nvPr/>
              </p:nvSpPr>
              <p:spPr bwMode="auto">
                <a:xfrm>
                  <a:off x="4852" y="1784"/>
                  <a:ext cx="38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65" name="Group 55"/>
              <p:cNvGrpSpPr>
                <a:grpSpLocks/>
              </p:cNvGrpSpPr>
              <p:nvPr/>
            </p:nvGrpSpPr>
            <p:grpSpPr bwMode="auto">
              <a:xfrm>
                <a:off x="0" y="2302"/>
                <a:ext cx="2687" cy="518"/>
                <a:chOff x="0" y="2302"/>
                <a:chExt cx="2687" cy="518"/>
              </a:xfrm>
            </p:grpSpPr>
            <p:sp>
              <p:nvSpPr>
                <p:cNvPr id="10347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268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latin typeface="Times New Roman" pitchFamily="18" charset="0"/>
                    </a:rPr>
                    <a:t>IBM 1.9 GHz POWER5 p5-575 (8cpus/node)</a:t>
                  </a:r>
                  <a:r>
                    <a:rPr lang="en-US" altLang="en-US"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0348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268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66" name="Group 58"/>
              <p:cNvGrpSpPr>
                <a:grpSpLocks/>
              </p:cNvGrpSpPr>
              <p:nvPr/>
            </p:nvGrpSpPr>
            <p:grpSpPr bwMode="auto">
              <a:xfrm>
                <a:off x="2687" y="2302"/>
                <a:ext cx="489" cy="518"/>
                <a:chOff x="2687" y="2302"/>
                <a:chExt cx="489" cy="518"/>
              </a:xfrm>
            </p:grpSpPr>
            <p:sp>
              <p:nvSpPr>
                <p:cNvPr id="10345" name="Rectangle 59"/>
                <p:cNvSpPr>
                  <a:spLocks noChangeArrowheads="1"/>
                </p:cNvSpPr>
                <p:nvPr/>
              </p:nvSpPr>
              <p:spPr bwMode="auto">
                <a:xfrm>
                  <a:off x="2687" y="2302"/>
                  <a:ext cx="48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64.2</a:t>
                  </a:r>
                </a:p>
              </p:txBody>
            </p:sp>
            <p:sp>
              <p:nvSpPr>
                <p:cNvPr id="10346" name="Rectangle 60"/>
                <p:cNvSpPr>
                  <a:spLocks noChangeArrowheads="1"/>
                </p:cNvSpPr>
                <p:nvPr/>
              </p:nvSpPr>
              <p:spPr bwMode="auto">
                <a:xfrm>
                  <a:off x="2687" y="2302"/>
                  <a:ext cx="48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67" name="Group 61"/>
              <p:cNvGrpSpPr>
                <a:grpSpLocks/>
              </p:cNvGrpSpPr>
              <p:nvPr/>
            </p:nvGrpSpPr>
            <p:grpSpPr bwMode="auto">
              <a:xfrm>
                <a:off x="3176" y="2302"/>
                <a:ext cx="423" cy="518"/>
                <a:chOff x="3176" y="2302"/>
                <a:chExt cx="423" cy="518"/>
              </a:xfrm>
            </p:grpSpPr>
            <p:sp>
              <p:nvSpPr>
                <p:cNvPr id="10343" name="Rectangle 62"/>
                <p:cNvSpPr>
                  <a:spLocks noChangeArrowheads="1"/>
                </p:cNvSpPr>
                <p:nvPr/>
              </p:nvSpPr>
              <p:spPr bwMode="auto">
                <a:xfrm>
                  <a:off x="3176" y="2302"/>
                  <a:ext cx="42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30.7</a:t>
                  </a:r>
                </a:p>
              </p:txBody>
            </p:sp>
            <p:sp>
              <p:nvSpPr>
                <p:cNvPr id="10344" name="Rectangle 63"/>
                <p:cNvSpPr>
                  <a:spLocks noChangeArrowheads="1"/>
                </p:cNvSpPr>
                <p:nvPr/>
              </p:nvSpPr>
              <p:spPr bwMode="auto">
                <a:xfrm>
                  <a:off x="3176" y="2302"/>
                  <a:ext cx="42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68" name="Group 64"/>
              <p:cNvGrpSpPr>
                <a:grpSpLocks/>
              </p:cNvGrpSpPr>
              <p:nvPr/>
            </p:nvGrpSpPr>
            <p:grpSpPr bwMode="auto">
              <a:xfrm>
                <a:off x="3599" y="2302"/>
                <a:ext cx="423" cy="518"/>
                <a:chOff x="3599" y="2302"/>
                <a:chExt cx="423" cy="518"/>
              </a:xfrm>
            </p:grpSpPr>
            <p:sp>
              <p:nvSpPr>
                <p:cNvPr id="10341" name="Rectangle 65"/>
                <p:cNvSpPr>
                  <a:spLocks noChangeArrowheads="1"/>
                </p:cNvSpPr>
                <p:nvPr/>
              </p:nvSpPr>
              <p:spPr bwMode="auto">
                <a:xfrm>
                  <a:off x="3599" y="2302"/>
                  <a:ext cx="42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27.6</a:t>
                  </a:r>
                </a:p>
              </p:txBody>
            </p:sp>
            <p:sp>
              <p:nvSpPr>
                <p:cNvPr id="10342" name="Rectangle 66"/>
                <p:cNvSpPr>
                  <a:spLocks noChangeArrowheads="1"/>
                </p:cNvSpPr>
                <p:nvPr/>
              </p:nvSpPr>
              <p:spPr bwMode="auto">
                <a:xfrm>
                  <a:off x="3599" y="2302"/>
                  <a:ext cx="42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69" name="Group 67"/>
              <p:cNvGrpSpPr>
                <a:grpSpLocks/>
              </p:cNvGrpSpPr>
              <p:nvPr/>
            </p:nvGrpSpPr>
            <p:grpSpPr bwMode="auto">
              <a:xfrm>
                <a:off x="4022" y="2302"/>
                <a:ext cx="391" cy="518"/>
                <a:chOff x="4022" y="2302"/>
                <a:chExt cx="391" cy="518"/>
              </a:xfrm>
            </p:grpSpPr>
            <p:sp>
              <p:nvSpPr>
                <p:cNvPr id="10339" name="Rectangle 68"/>
                <p:cNvSpPr>
                  <a:spLocks noChangeArrowheads="1"/>
                </p:cNvSpPr>
                <p:nvPr/>
              </p:nvSpPr>
              <p:spPr bwMode="auto">
                <a:xfrm>
                  <a:off x="4022" y="2302"/>
                  <a:ext cx="391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1.7</a:t>
                  </a:r>
                </a:p>
              </p:txBody>
            </p:sp>
            <p:sp>
              <p:nvSpPr>
                <p:cNvPr id="10340" name="Rectangle 69"/>
                <p:cNvSpPr>
                  <a:spLocks noChangeArrowheads="1"/>
                </p:cNvSpPr>
                <p:nvPr/>
              </p:nvSpPr>
              <p:spPr bwMode="auto">
                <a:xfrm>
                  <a:off x="4022" y="2302"/>
                  <a:ext cx="391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70" name="Group 70"/>
              <p:cNvGrpSpPr>
                <a:grpSpLocks/>
              </p:cNvGrpSpPr>
              <p:nvPr/>
            </p:nvGrpSpPr>
            <p:grpSpPr bwMode="auto">
              <a:xfrm>
                <a:off x="4413" y="2302"/>
                <a:ext cx="439" cy="518"/>
                <a:chOff x="4413" y="2302"/>
                <a:chExt cx="439" cy="518"/>
              </a:xfrm>
            </p:grpSpPr>
            <p:sp>
              <p:nvSpPr>
                <p:cNvPr id="10337" name="Rectangle 71"/>
                <p:cNvSpPr>
                  <a:spLocks noChangeArrowheads="1"/>
                </p:cNvSpPr>
                <p:nvPr/>
              </p:nvSpPr>
              <p:spPr bwMode="auto">
                <a:xfrm>
                  <a:off x="4413" y="2302"/>
                  <a:ext cx="43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0.6</a:t>
                  </a:r>
                </a:p>
              </p:txBody>
            </p:sp>
            <p:sp>
              <p:nvSpPr>
                <p:cNvPr id="10338" name="Rectangle 72"/>
                <p:cNvSpPr>
                  <a:spLocks noChangeArrowheads="1"/>
                </p:cNvSpPr>
                <p:nvPr/>
              </p:nvSpPr>
              <p:spPr bwMode="auto">
                <a:xfrm>
                  <a:off x="4413" y="2302"/>
                  <a:ext cx="43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71" name="Group 73"/>
              <p:cNvGrpSpPr>
                <a:grpSpLocks/>
              </p:cNvGrpSpPr>
              <p:nvPr/>
            </p:nvGrpSpPr>
            <p:grpSpPr bwMode="auto">
              <a:xfrm>
                <a:off x="4852" y="2302"/>
                <a:ext cx="387" cy="518"/>
                <a:chOff x="4852" y="2302"/>
                <a:chExt cx="387" cy="518"/>
              </a:xfrm>
            </p:grpSpPr>
            <p:sp>
              <p:nvSpPr>
                <p:cNvPr id="10335" name="Rectangle 74"/>
                <p:cNvSpPr>
                  <a:spLocks noChangeArrowheads="1"/>
                </p:cNvSpPr>
                <p:nvPr/>
              </p:nvSpPr>
              <p:spPr bwMode="auto">
                <a:xfrm>
                  <a:off x="4852" y="2302"/>
                  <a:ext cx="38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1.1</a:t>
                  </a:r>
                </a:p>
              </p:txBody>
            </p:sp>
            <p:sp>
              <p:nvSpPr>
                <p:cNvPr id="10336" name="Rectangle 75"/>
                <p:cNvSpPr>
                  <a:spLocks noChangeArrowheads="1"/>
                </p:cNvSpPr>
                <p:nvPr/>
              </p:nvSpPr>
              <p:spPr bwMode="auto">
                <a:xfrm>
                  <a:off x="4852" y="2302"/>
                  <a:ext cx="38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72" name="Group 76"/>
              <p:cNvGrpSpPr>
                <a:grpSpLocks/>
              </p:cNvGrpSpPr>
              <p:nvPr/>
            </p:nvGrpSpPr>
            <p:grpSpPr bwMode="auto">
              <a:xfrm>
                <a:off x="0" y="2820"/>
                <a:ext cx="2687" cy="518"/>
                <a:chOff x="0" y="2820"/>
                <a:chExt cx="2687" cy="518"/>
              </a:xfrm>
            </p:grpSpPr>
            <p:sp>
              <p:nvSpPr>
                <p:cNvPr id="10333" name="Rectangle 77"/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268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latin typeface="Times New Roman" pitchFamily="18" charset="0"/>
                    </a:rPr>
                    <a:t>IBM 1.5 GHz POWER4 (8cpus/node)</a:t>
                  </a:r>
                  <a:r>
                    <a:rPr lang="en-US" altLang="en-US" sz="1800"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0334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268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73" name="Group 79"/>
              <p:cNvGrpSpPr>
                <a:grpSpLocks/>
              </p:cNvGrpSpPr>
              <p:nvPr/>
            </p:nvGrpSpPr>
            <p:grpSpPr bwMode="auto">
              <a:xfrm>
                <a:off x="2687" y="2820"/>
                <a:ext cx="489" cy="518"/>
                <a:chOff x="2687" y="2820"/>
                <a:chExt cx="489" cy="518"/>
              </a:xfrm>
            </p:grpSpPr>
            <p:sp>
              <p:nvSpPr>
                <p:cNvPr id="10331" name="Rectangle 80"/>
                <p:cNvSpPr>
                  <a:spLocks noChangeArrowheads="1"/>
                </p:cNvSpPr>
                <p:nvPr/>
              </p:nvSpPr>
              <p:spPr bwMode="auto">
                <a:xfrm>
                  <a:off x="2687" y="2820"/>
                  <a:ext cx="48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104.5	</a:t>
                  </a:r>
                </a:p>
              </p:txBody>
            </p:sp>
            <p:sp>
              <p:nvSpPr>
                <p:cNvPr id="10332" name="Rectangle 81"/>
                <p:cNvSpPr>
                  <a:spLocks noChangeArrowheads="1"/>
                </p:cNvSpPr>
                <p:nvPr/>
              </p:nvSpPr>
              <p:spPr bwMode="auto">
                <a:xfrm>
                  <a:off x="2687" y="2820"/>
                  <a:ext cx="48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74" name="Group 82"/>
              <p:cNvGrpSpPr>
                <a:grpSpLocks/>
              </p:cNvGrpSpPr>
              <p:nvPr/>
            </p:nvGrpSpPr>
            <p:grpSpPr bwMode="auto">
              <a:xfrm>
                <a:off x="3176" y="2820"/>
                <a:ext cx="423" cy="518"/>
                <a:chOff x="3176" y="2820"/>
                <a:chExt cx="423" cy="518"/>
              </a:xfrm>
            </p:grpSpPr>
            <p:sp>
              <p:nvSpPr>
                <p:cNvPr id="10329" name="Rectangle 83"/>
                <p:cNvSpPr>
                  <a:spLocks noChangeArrowheads="1"/>
                </p:cNvSpPr>
                <p:nvPr/>
              </p:nvSpPr>
              <p:spPr bwMode="auto">
                <a:xfrm>
                  <a:off x="3176" y="2820"/>
                  <a:ext cx="42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48.6</a:t>
                  </a:r>
                </a:p>
              </p:txBody>
            </p:sp>
            <p:sp>
              <p:nvSpPr>
                <p:cNvPr id="10330" name="Rectangle 84"/>
                <p:cNvSpPr>
                  <a:spLocks noChangeArrowheads="1"/>
                </p:cNvSpPr>
                <p:nvPr/>
              </p:nvSpPr>
              <p:spPr bwMode="auto">
                <a:xfrm>
                  <a:off x="3176" y="2820"/>
                  <a:ext cx="42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75" name="Group 85"/>
              <p:cNvGrpSpPr>
                <a:grpSpLocks/>
              </p:cNvGrpSpPr>
              <p:nvPr/>
            </p:nvGrpSpPr>
            <p:grpSpPr bwMode="auto">
              <a:xfrm>
                <a:off x="3599" y="2820"/>
                <a:ext cx="423" cy="518"/>
                <a:chOff x="3599" y="2820"/>
                <a:chExt cx="423" cy="518"/>
              </a:xfrm>
            </p:grpSpPr>
            <p:sp>
              <p:nvSpPr>
                <p:cNvPr id="10327" name="Rectangle 86"/>
                <p:cNvSpPr>
                  <a:spLocks noChangeArrowheads="1"/>
                </p:cNvSpPr>
                <p:nvPr/>
              </p:nvSpPr>
              <p:spPr bwMode="auto">
                <a:xfrm>
                  <a:off x="3599" y="2820"/>
                  <a:ext cx="42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47.2</a:t>
                  </a:r>
                </a:p>
              </p:txBody>
            </p:sp>
            <p:sp>
              <p:nvSpPr>
                <p:cNvPr id="10328" name="Rectangle 87"/>
                <p:cNvSpPr>
                  <a:spLocks noChangeArrowheads="1"/>
                </p:cNvSpPr>
                <p:nvPr/>
              </p:nvSpPr>
              <p:spPr bwMode="auto">
                <a:xfrm>
                  <a:off x="3599" y="2820"/>
                  <a:ext cx="42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76" name="Group 88"/>
              <p:cNvGrpSpPr>
                <a:grpSpLocks/>
              </p:cNvGrpSpPr>
              <p:nvPr/>
            </p:nvGrpSpPr>
            <p:grpSpPr bwMode="auto">
              <a:xfrm>
                <a:off x="4022" y="2820"/>
                <a:ext cx="391" cy="518"/>
                <a:chOff x="4022" y="2820"/>
                <a:chExt cx="391" cy="518"/>
              </a:xfrm>
            </p:grpSpPr>
            <p:sp>
              <p:nvSpPr>
                <p:cNvPr id="10325" name="Rectangle 89"/>
                <p:cNvSpPr>
                  <a:spLocks noChangeArrowheads="1"/>
                </p:cNvSpPr>
                <p:nvPr/>
              </p:nvSpPr>
              <p:spPr bwMode="auto">
                <a:xfrm>
                  <a:off x="4022" y="2820"/>
                  <a:ext cx="391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2.1</a:t>
                  </a:r>
                </a:p>
              </p:txBody>
            </p:sp>
            <p:sp>
              <p:nvSpPr>
                <p:cNvPr id="10326" name="Rectangle 90"/>
                <p:cNvSpPr>
                  <a:spLocks noChangeArrowheads="1"/>
                </p:cNvSpPr>
                <p:nvPr/>
              </p:nvSpPr>
              <p:spPr bwMode="auto">
                <a:xfrm>
                  <a:off x="4022" y="2820"/>
                  <a:ext cx="391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77" name="Group 91"/>
              <p:cNvGrpSpPr>
                <a:grpSpLocks/>
              </p:cNvGrpSpPr>
              <p:nvPr/>
            </p:nvGrpSpPr>
            <p:grpSpPr bwMode="auto">
              <a:xfrm>
                <a:off x="4413" y="2820"/>
                <a:ext cx="439" cy="518"/>
                <a:chOff x="4413" y="2820"/>
                <a:chExt cx="439" cy="518"/>
              </a:xfrm>
            </p:grpSpPr>
            <p:sp>
              <p:nvSpPr>
                <p:cNvPr id="10323" name="Rectangle 92"/>
                <p:cNvSpPr>
                  <a:spLocks noChangeArrowheads="1"/>
                </p:cNvSpPr>
                <p:nvPr/>
              </p:nvSpPr>
              <p:spPr bwMode="auto">
                <a:xfrm>
                  <a:off x="4413" y="2820"/>
                  <a:ext cx="43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1.0</a:t>
                  </a:r>
                </a:p>
              </p:txBody>
            </p:sp>
            <p:sp>
              <p:nvSpPr>
                <p:cNvPr id="10324" name="Rectangle 93"/>
                <p:cNvSpPr>
                  <a:spLocks noChangeArrowheads="1"/>
                </p:cNvSpPr>
                <p:nvPr/>
              </p:nvSpPr>
              <p:spPr bwMode="auto">
                <a:xfrm>
                  <a:off x="4413" y="2820"/>
                  <a:ext cx="43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78" name="Group 94"/>
              <p:cNvGrpSpPr>
                <a:grpSpLocks/>
              </p:cNvGrpSpPr>
              <p:nvPr/>
            </p:nvGrpSpPr>
            <p:grpSpPr bwMode="auto">
              <a:xfrm>
                <a:off x="4852" y="2820"/>
                <a:ext cx="387" cy="518"/>
                <a:chOff x="4852" y="2820"/>
                <a:chExt cx="387" cy="518"/>
              </a:xfrm>
            </p:grpSpPr>
            <p:sp>
              <p:nvSpPr>
                <p:cNvPr id="10321" name="Rectangle 95"/>
                <p:cNvSpPr>
                  <a:spLocks noChangeArrowheads="1"/>
                </p:cNvSpPr>
                <p:nvPr/>
              </p:nvSpPr>
              <p:spPr bwMode="auto">
                <a:xfrm>
                  <a:off x="4852" y="2820"/>
                  <a:ext cx="38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1.5</a:t>
                  </a:r>
                </a:p>
              </p:txBody>
            </p:sp>
            <p:sp>
              <p:nvSpPr>
                <p:cNvPr id="10322" name="Rectangle 96"/>
                <p:cNvSpPr>
                  <a:spLocks noChangeArrowheads="1"/>
                </p:cNvSpPr>
                <p:nvPr/>
              </p:nvSpPr>
              <p:spPr bwMode="auto">
                <a:xfrm>
                  <a:off x="4852" y="2820"/>
                  <a:ext cx="38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79" name="Group 97"/>
              <p:cNvGrpSpPr>
                <a:grpSpLocks/>
              </p:cNvGrpSpPr>
              <p:nvPr/>
            </p:nvGrpSpPr>
            <p:grpSpPr bwMode="auto">
              <a:xfrm>
                <a:off x="0" y="3338"/>
                <a:ext cx="2687" cy="518"/>
                <a:chOff x="0" y="3338"/>
                <a:chExt cx="2687" cy="518"/>
              </a:xfrm>
            </p:grpSpPr>
            <p:sp>
              <p:nvSpPr>
                <p:cNvPr id="10319" name="Rectangle 98"/>
                <p:cNvSpPr>
                  <a:spLocks noChangeArrowheads="1"/>
                </p:cNvSpPr>
                <p:nvPr/>
              </p:nvSpPr>
              <p:spPr bwMode="auto">
                <a:xfrm>
                  <a:off x="0" y="3338"/>
                  <a:ext cx="268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latin typeface="Times New Roman" pitchFamily="18" charset="0"/>
                    </a:rPr>
                    <a:t>INTEL 2.4 GHz Xeon (2 cpus/node)</a:t>
                  </a:r>
                  <a:r>
                    <a:rPr lang="en-US" altLang="en-US"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0320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3338"/>
                  <a:ext cx="268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80" name="Group 100"/>
              <p:cNvGrpSpPr>
                <a:grpSpLocks/>
              </p:cNvGrpSpPr>
              <p:nvPr/>
            </p:nvGrpSpPr>
            <p:grpSpPr bwMode="auto">
              <a:xfrm>
                <a:off x="2687" y="3338"/>
                <a:ext cx="489" cy="518"/>
                <a:chOff x="2687" y="3338"/>
                <a:chExt cx="489" cy="518"/>
              </a:xfrm>
            </p:grpSpPr>
            <p:sp>
              <p:nvSpPr>
                <p:cNvPr id="10317" name="Rectangle 101"/>
                <p:cNvSpPr>
                  <a:spLocks noChangeArrowheads="1"/>
                </p:cNvSpPr>
                <p:nvPr/>
              </p:nvSpPr>
              <p:spPr bwMode="auto">
                <a:xfrm>
                  <a:off x="2687" y="3338"/>
                  <a:ext cx="48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54.9</a:t>
                  </a:r>
                </a:p>
              </p:txBody>
            </p:sp>
            <p:sp>
              <p:nvSpPr>
                <p:cNvPr id="10318" name="Rectangle 102"/>
                <p:cNvSpPr>
                  <a:spLocks noChangeArrowheads="1"/>
                </p:cNvSpPr>
                <p:nvPr/>
              </p:nvSpPr>
              <p:spPr bwMode="auto">
                <a:xfrm>
                  <a:off x="2687" y="3338"/>
                  <a:ext cx="48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81" name="Group 103"/>
              <p:cNvGrpSpPr>
                <a:grpSpLocks/>
              </p:cNvGrpSpPr>
              <p:nvPr/>
            </p:nvGrpSpPr>
            <p:grpSpPr bwMode="auto">
              <a:xfrm>
                <a:off x="3176" y="3338"/>
                <a:ext cx="423" cy="518"/>
                <a:chOff x="3176" y="3338"/>
                <a:chExt cx="423" cy="518"/>
              </a:xfrm>
            </p:grpSpPr>
            <p:sp>
              <p:nvSpPr>
                <p:cNvPr id="10315" name="Rectangle 104"/>
                <p:cNvSpPr>
                  <a:spLocks noChangeArrowheads="1"/>
                </p:cNvSpPr>
                <p:nvPr/>
              </p:nvSpPr>
              <p:spPr bwMode="auto">
                <a:xfrm>
                  <a:off x="3176" y="3338"/>
                  <a:ext cx="42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1.5</a:t>
                  </a:r>
                </a:p>
              </p:txBody>
            </p:sp>
            <p:sp>
              <p:nvSpPr>
                <p:cNvPr id="10316" name="Rectangle 105"/>
                <p:cNvSpPr>
                  <a:spLocks noChangeArrowheads="1"/>
                </p:cNvSpPr>
                <p:nvPr/>
              </p:nvSpPr>
              <p:spPr bwMode="auto">
                <a:xfrm>
                  <a:off x="3176" y="3338"/>
                  <a:ext cx="42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82" name="Group 106"/>
              <p:cNvGrpSpPr>
                <a:grpSpLocks/>
              </p:cNvGrpSpPr>
              <p:nvPr/>
            </p:nvGrpSpPr>
            <p:grpSpPr bwMode="auto">
              <a:xfrm>
                <a:off x="3599" y="3338"/>
                <a:ext cx="423" cy="518"/>
                <a:chOff x="3599" y="3338"/>
                <a:chExt cx="423" cy="518"/>
              </a:xfrm>
            </p:grpSpPr>
            <p:sp>
              <p:nvSpPr>
                <p:cNvPr id="10313" name="Rectangle 107"/>
                <p:cNvSpPr>
                  <a:spLocks noChangeArrowheads="1"/>
                </p:cNvSpPr>
                <p:nvPr/>
              </p:nvSpPr>
              <p:spPr bwMode="auto">
                <a:xfrm>
                  <a:off x="3599" y="3338"/>
                  <a:ext cx="42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20.8</a:t>
                  </a:r>
                </a:p>
              </p:txBody>
            </p:sp>
            <p:sp>
              <p:nvSpPr>
                <p:cNvPr id="10314" name="Rectangle 108"/>
                <p:cNvSpPr>
                  <a:spLocks noChangeArrowheads="1"/>
                </p:cNvSpPr>
                <p:nvPr/>
              </p:nvSpPr>
              <p:spPr bwMode="auto">
                <a:xfrm>
                  <a:off x="3599" y="3338"/>
                  <a:ext cx="42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83" name="Group 109"/>
              <p:cNvGrpSpPr>
                <a:grpSpLocks/>
              </p:cNvGrpSpPr>
              <p:nvPr/>
            </p:nvGrpSpPr>
            <p:grpSpPr bwMode="auto">
              <a:xfrm>
                <a:off x="4022" y="3338"/>
                <a:ext cx="391" cy="518"/>
                <a:chOff x="4022" y="3338"/>
                <a:chExt cx="391" cy="518"/>
              </a:xfrm>
            </p:grpSpPr>
            <p:sp>
              <p:nvSpPr>
                <p:cNvPr id="10311" name="Rectangle 110"/>
                <p:cNvSpPr>
                  <a:spLocks noChangeArrowheads="1"/>
                </p:cNvSpPr>
                <p:nvPr/>
              </p:nvSpPr>
              <p:spPr bwMode="auto">
                <a:xfrm>
                  <a:off x="4022" y="3338"/>
                  <a:ext cx="391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1.6</a:t>
                  </a:r>
                </a:p>
              </p:txBody>
            </p:sp>
            <p:sp>
              <p:nvSpPr>
                <p:cNvPr id="10312" name="Rectangle 111"/>
                <p:cNvSpPr>
                  <a:spLocks noChangeArrowheads="1"/>
                </p:cNvSpPr>
                <p:nvPr/>
              </p:nvSpPr>
              <p:spPr bwMode="auto">
                <a:xfrm>
                  <a:off x="4022" y="3338"/>
                  <a:ext cx="391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84" name="Group 112"/>
              <p:cNvGrpSpPr>
                <a:grpSpLocks/>
              </p:cNvGrpSpPr>
              <p:nvPr/>
            </p:nvGrpSpPr>
            <p:grpSpPr bwMode="auto">
              <a:xfrm>
                <a:off x="4413" y="3338"/>
                <a:ext cx="439" cy="518"/>
                <a:chOff x="4413" y="3338"/>
                <a:chExt cx="439" cy="518"/>
              </a:xfrm>
            </p:grpSpPr>
            <p:sp>
              <p:nvSpPr>
                <p:cNvPr id="10309" name="Rectangle 113"/>
                <p:cNvSpPr>
                  <a:spLocks noChangeArrowheads="1"/>
                </p:cNvSpPr>
                <p:nvPr/>
              </p:nvSpPr>
              <p:spPr bwMode="auto">
                <a:xfrm>
                  <a:off x="4413" y="3338"/>
                  <a:ext cx="43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0.7</a:t>
                  </a:r>
                </a:p>
              </p:txBody>
            </p:sp>
            <p:sp>
              <p:nvSpPr>
                <p:cNvPr id="10310" name="Rectangle 114"/>
                <p:cNvSpPr>
                  <a:spLocks noChangeArrowheads="1"/>
                </p:cNvSpPr>
                <p:nvPr/>
              </p:nvSpPr>
              <p:spPr bwMode="auto">
                <a:xfrm>
                  <a:off x="4413" y="3338"/>
                  <a:ext cx="43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85" name="Group 115"/>
              <p:cNvGrpSpPr>
                <a:grpSpLocks/>
              </p:cNvGrpSpPr>
              <p:nvPr/>
            </p:nvGrpSpPr>
            <p:grpSpPr bwMode="auto">
              <a:xfrm>
                <a:off x="4852" y="3338"/>
                <a:ext cx="387" cy="518"/>
                <a:chOff x="4852" y="3338"/>
                <a:chExt cx="387" cy="518"/>
              </a:xfrm>
            </p:grpSpPr>
            <p:sp>
              <p:nvSpPr>
                <p:cNvPr id="10307" name="Rectangle 116"/>
                <p:cNvSpPr>
                  <a:spLocks noChangeArrowheads="1"/>
                </p:cNvSpPr>
                <p:nvPr/>
              </p:nvSpPr>
              <p:spPr bwMode="auto">
                <a:xfrm>
                  <a:off x="4852" y="3338"/>
                  <a:ext cx="38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0.9</a:t>
                  </a:r>
                </a:p>
              </p:txBody>
            </p:sp>
            <p:sp>
              <p:nvSpPr>
                <p:cNvPr id="10308" name="Rectangle 117"/>
                <p:cNvSpPr>
                  <a:spLocks noChangeArrowheads="1"/>
                </p:cNvSpPr>
                <p:nvPr/>
              </p:nvSpPr>
              <p:spPr bwMode="auto">
                <a:xfrm>
                  <a:off x="4852" y="3338"/>
                  <a:ext cx="38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86" name="Group 118"/>
              <p:cNvGrpSpPr>
                <a:grpSpLocks/>
              </p:cNvGrpSpPr>
              <p:nvPr/>
            </p:nvGrpSpPr>
            <p:grpSpPr bwMode="auto">
              <a:xfrm>
                <a:off x="0" y="3856"/>
                <a:ext cx="2687" cy="518"/>
                <a:chOff x="0" y="3856"/>
                <a:chExt cx="2687" cy="518"/>
              </a:xfrm>
            </p:grpSpPr>
            <p:sp>
              <p:nvSpPr>
                <p:cNvPr id="10305" name="Rectangle 119"/>
                <p:cNvSpPr>
                  <a:spLocks noChangeArrowheads="1"/>
                </p:cNvSpPr>
                <p:nvPr/>
              </p:nvSpPr>
              <p:spPr bwMode="auto">
                <a:xfrm>
                  <a:off x="0" y="3856"/>
                  <a:ext cx="268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latin typeface="Times New Roman" pitchFamily="18" charset="0"/>
                    </a:rPr>
                    <a:t>INTEL 1.4 GHz Itanium2 (4 cpus/node)</a:t>
                  </a:r>
                  <a:r>
                    <a:rPr lang="en-US" altLang="en-US"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0306" name="Rectangle 120"/>
                <p:cNvSpPr>
                  <a:spLocks noChangeArrowheads="1"/>
                </p:cNvSpPr>
                <p:nvPr/>
              </p:nvSpPr>
              <p:spPr bwMode="auto">
                <a:xfrm>
                  <a:off x="0" y="3856"/>
                  <a:ext cx="268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87" name="Group 121"/>
              <p:cNvGrpSpPr>
                <a:grpSpLocks/>
              </p:cNvGrpSpPr>
              <p:nvPr/>
            </p:nvGrpSpPr>
            <p:grpSpPr bwMode="auto">
              <a:xfrm>
                <a:off x="2687" y="3856"/>
                <a:ext cx="489" cy="518"/>
                <a:chOff x="2687" y="3856"/>
                <a:chExt cx="489" cy="518"/>
              </a:xfrm>
            </p:grpSpPr>
            <p:sp>
              <p:nvSpPr>
                <p:cNvPr id="10303" name="Rectangle 122"/>
                <p:cNvSpPr>
                  <a:spLocks noChangeArrowheads="1"/>
                </p:cNvSpPr>
                <p:nvPr/>
              </p:nvSpPr>
              <p:spPr bwMode="auto">
                <a:xfrm>
                  <a:off x="2687" y="3856"/>
                  <a:ext cx="48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54.5</a:t>
                  </a:r>
                </a:p>
              </p:txBody>
            </p:sp>
            <p:sp>
              <p:nvSpPr>
                <p:cNvPr id="10304" name="Rectangle 123"/>
                <p:cNvSpPr>
                  <a:spLocks noChangeArrowheads="1"/>
                </p:cNvSpPr>
                <p:nvPr/>
              </p:nvSpPr>
              <p:spPr bwMode="auto">
                <a:xfrm>
                  <a:off x="2687" y="3856"/>
                  <a:ext cx="48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88" name="Group 124"/>
              <p:cNvGrpSpPr>
                <a:grpSpLocks/>
              </p:cNvGrpSpPr>
              <p:nvPr/>
            </p:nvGrpSpPr>
            <p:grpSpPr bwMode="auto">
              <a:xfrm>
                <a:off x="3176" y="3856"/>
                <a:ext cx="423" cy="518"/>
                <a:chOff x="3176" y="3856"/>
                <a:chExt cx="423" cy="518"/>
              </a:xfrm>
            </p:grpSpPr>
            <p:sp>
              <p:nvSpPr>
                <p:cNvPr id="10301" name="Rectangle 125"/>
                <p:cNvSpPr>
                  <a:spLocks noChangeArrowheads="1"/>
                </p:cNvSpPr>
                <p:nvPr/>
              </p:nvSpPr>
              <p:spPr bwMode="auto">
                <a:xfrm>
                  <a:off x="3176" y="3856"/>
                  <a:ext cx="42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1.1</a:t>
                  </a:r>
                </a:p>
              </p:txBody>
            </p:sp>
            <p:sp>
              <p:nvSpPr>
                <p:cNvPr id="10302" name="Rectangle 126"/>
                <p:cNvSpPr>
                  <a:spLocks noChangeArrowheads="1"/>
                </p:cNvSpPr>
                <p:nvPr/>
              </p:nvSpPr>
              <p:spPr bwMode="auto">
                <a:xfrm>
                  <a:off x="3176" y="3856"/>
                  <a:ext cx="42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89" name="Group 127"/>
              <p:cNvGrpSpPr>
                <a:grpSpLocks/>
              </p:cNvGrpSpPr>
              <p:nvPr/>
            </p:nvGrpSpPr>
            <p:grpSpPr bwMode="auto">
              <a:xfrm>
                <a:off x="3599" y="3856"/>
                <a:ext cx="423" cy="518"/>
                <a:chOff x="3599" y="3856"/>
                <a:chExt cx="423" cy="518"/>
              </a:xfrm>
            </p:grpSpPr>
            <p:sp>
              <p:nvSpPr>
                <p:cNvPr id="10299" name="Rectangle 128"/>
                <p:cNvSpPr>
                  <a:spLocks noChangeArrowheads="1"/>
                </p:cNvSpPr>
                <p:nvPr/>
              </p:nvSpPr>
              <p:spPr bwMode="auto">
                <a:xfrm>
                  <a:off x="3599" y="3856"/>
                  <a:ext cx="42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22.2</a:t>
                  </a:r>
                </a:p>
              </p:txBody>
            </p:sp>
            <p:sp>
              <p:nvSpPr>
                <p:cNvPr id="10300" name="Rectangle 129"/>
                <p:cNvSpPr>
                  <a:spLocks noChangeArrowheads="1"/>
                </p:cNvSpPr>
                <p:nvPr/>
              </p:nvSpPr>
              <p:spPr bwMode="auto">
                <a:xfrm>
                  <a:off x="3599" y="3856"/>
                  <a:ext cx="42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90" name="Group 130"/>
              <p:cNvGrpSpPr>
                <a:grpSpLocks/>
              </p:cNvGrpSpPr>
              <p:nvPr/>
            </p:nvGrpSpPr>
            <p:grpSpPr bwMode="auto">
              <a:xfrm>
                <a:off x="4022" y="3856"/>
                <a:ext cx="391" cy="518"/>
                <a:chOff x="4022" y="3856"/>
                <a:chExt cx="391" cy="518"/>
              </a:xfrm>
            </p:grpSpPr>
            <p:sp>
              <p:nvSpPr>
                <p:cNvPr id="10297" name="Rectangle 131"/>
                <p:cNvSpPr>
                  <a:spLocks noChangeArrowheads="1"/>
                </p:cNvSpPr>
                <p:nvPr/>
              </p:nvSpPr>
              <p:spPr bwMode="auto">
                <a:xfrm>
                  <a:off x="4022" y="3856"/>
                  <a:ext cx="391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2.0</a:t>
                  </a:r>
                </a:p>
              </p:txBody>
            </p:sp>
            <p:sp>
              <p:nvSpPr>
                <p:cNvPr id="10298" name="Rectangle 132"/>
                <p:cNvSpPr>
                  <a:spLocks noChangeArrowheads="1"/>
                </p:cNvSpPr>
                <p:nvPr/>
              </p:nvSpPr>
              <p:spPr bwMode="auto">
                <a:xfrm>
                  <a:off x="4022" y="3856"/>
                  <a:ext cx="391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91" name="Group 133"/>
              <p:cNvGrpSpPr>
                <a:grpSpLocks/>
              </p:cNvGrpSpPr>
              <p:nvPr/>
            </p:nvGrpSpPr>
            <p:grpSpPr bwMode="auto">
              <a:xfrm>
                <a:off x="4413" y="3856"/>
                <a:ext cx="439" cy="518"/>
                <a:chOff x="4413" y="3856"/>
                <a:chExt cx="439" cy="518"/>
              </a:xfrm>
            </p:grpSpPr>
            <p:sp>
              <p:nvSpPr>
                <p:cNvPr id="10295" name="Rectangle 134"/>
                <p:cNvSpPr>
                  <a:spLocks noChangeArrowheads="1"/>
                </p:cNvSpPr>
                <p:nvPr/>
              </p:nvSpPr>
              <p:spPr bwMode="auto">
                <a:xfrm>
                  <a:off x="4413" y="3856"/>
                  <a:ext cx="43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1.2</a:t>
                  </a:r>
                </a:p>
              </p:txBody>
            </p:sp>
            <p:sp>
              <p:nvSpPr>
                <p:cNvPr id="10296" name="Rectangle 135"/>
                <p:cNvSpPr>
                  <a:spLocks noChangeArrowheads="1"/>
                </p:cNvSpPr>
                <p:nvPr/>
              </p:nvSpPr>
              <p:spPr bwMode="auto">
                <a:xfrm>
                  <a:off x="4413" y="3856"/>
                  <a:ext cx="43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0292" name="Group 136"/>
              <p:cNvGrpSpPr>
                <a:grpSpLocks/>
              </p:cNvGrpSpPr>
              <p:nvPr/>
            </p:nvGrpSpPr>
            <p:grpSpPr bwMode="auto">
              <a:xfrm>
                <a:off x="4852" y="3856"/>
                <a:ext cx="387" cy="518"/>
                <a:chOff x="4852" y="3856"/>
                <a:chExt cx="387" cy="518"/>
              </a:xfrm>
            </p:grpSpPr>
            <p:sp>
              <p:nvSpPr>
                <p:cNvPr id="10293" name="Rectangle 137"/>
                <p:cNvSpPr>
                  <a:spLocks noChangeArrowheads="1"/>
                </p:cNvSpPr>
                <p:nvPr/>
              </p:nvSpPr>
              <p:spPr bwMode="auto">
                <a:xfrm>
                  <a:off x="4852" y="3856"/>
                  <a:ext cx="38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latin typeface="Times New Roman" pitchFamily="18" charset="0"/>
                    </a:rPr>
                    <a:t>0.6</a:t>
                  </a:r>
                </a:p>
              </p:txBody>
            </p:sp>
            <p:sp>
              <p:nvSpPr>
                <p:cNvPr id="10294" name="Rectangle 138"/>
                <p:cNvSpPr>
                  <a:spLocks noChangeArrowheads="1"/>
                </p:cNvSpPr>
                <p:nvPr/>
              </p:nvSpPr>
              <p:spPr bwMode="auto">
                <a:xfrm>
                  <a:off x="4852" y="3856"/>
                  <a:ext cx="38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0248" name="Rectangle 139"/>
            <p:cNvSpPr>
              <a:spLocks noChangeArrowheads="1"/>
            </p:cNvSpPr>
            <p:nvPr/>
          </p:nvSpPr>
          <p:spPr bwMode="auto">
            <a:xfrm>
              <a:off x="-2" y="516"/>
              <a:ext cx="5243" cy="3860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44" name="Rectangle 140"/>
          <p:cNvSpPr>
            <a:spLocks noChangeArrowheads="1"/>
          </p:cNvSpPr>
          <p:nvPr/>
        </p:nvSpPr>
        <p:spPr bwMode="auto">
          <a:xfrm>
            <a:off x="1588" y="6080125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>
              <a:latin typeface="Times New Roman" pitchFamily="18" charset="0"/>
            </a:endParaRPr>
          </a:p>
          <a:p>
            <a:endParaRPr lang="en-US" altLang="en-US">
              <a:latin typeface="Times New Roman" pitchFamily="18" charset="0"/>
            </a:endParaRPr>
          </a:p>
        </p:txBody>
      </p:sp>
      <p:sp>
        <p:nvSpPr>
          <p:cNvPr id="10245" name="Rectangle 141"/>
          <p:cNvSpPr>
            <a:spLocks noChangeArrowheads="1"/>
          </p:cNvSpPr>
          <p:nvPr/>
        </p:nvSpPr>
        <p:spPr bwMode="auto">
          <a:xfrm>
            <a:off x="1588" y="6902450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>
              <a:latin typeface="Times New Roman" pitchFamily="18" charset="0"/>
            </a:endParaRPr>
          </a:p>
          <a:p>
            <a:endParaRPr lang="en-US" altLang="en-US">
              <a:latin typeface="Times New Roman" pitchFamily="18" charset="0"/>
            </a:endParaRPr>
          </a:p>
        </p:txBody>
      </p:sp>
      <p:sp>
        <p:nvSpPr>
          <p:cNvPr id="140" name="Slide Number Placeholder 1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93494-04B6-4110-BDF5-0DBB567DBCB3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lect1_syllabus</Template>
  <TotalTime>0</TotalTime>
  <Words>950</Words>
  <Application>Microsoft Office PowerPoint</Application>
  <PresentationFormat>On-screen Show (4:3)</PresentationFormat>
  <Paragraphs>266</Paragraphs>
  <Slides>23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class_simple</vt:lpstr>
      <vt:lpstr>Equation</vt:lpstr>
      <vt:lpstr>Pthread</vt:lpstr>
      <vt:lpstr>What is a Thread?</vt:lpstr>
      <vt:lpstr>Example Multithreaded Programs?</vt:lpstr>
      <vt:lpstr>Process and Thread</vt:lpstr>
      <vt:lpstr>Process and Thread</vt:lpstr>
      <vt:lpstr>Process and Thread</vt:lpstr>
      <vt:lpstr>Threads</vt:lpstr>
      <vt:lpstr>Advantages of Threads</vt:lpstr>
      <vt:lpstr>PowerPoint Presentation</vt:lpstr>
      <vt:lpstr>Advantages of Threads</vt:lpstr>
      <vt:lpstr>Disadvantages of Threads</vt:lpstr>
      <vt:lpstr>Pthreads</vt:lpstr>
      <vt:lpstr>The Pthreads API</vt:lpstr>
      <vt:lpstr>The Pthreads API Naming Convention</vt:lpstr>
      <vt:lpstr>Thread Management Routines</vt:lpstr>
      <vt:lpstr>Creation</vt:lpstr>
      <vt:lpstr>Termination</vt:lpstr>
      <vt:lpstr>Waiting for Child Thread</vt:lpstr>
      <vt:lpstr>Detaching a Thread</vt:lpstr>
      <vt:lpstr>Some Multi-thread Program Examples</vt:lpstr>
      <vt:lpstr>Matrix multiply and threaded matrix multiply</vt:lpstr>
      <vt:lpstr>Matrix multiply and threaded matrix multiply</vt:lpstr>
      <vt:lpstr>PI Calculation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2015-10-01T16:55:46Z</dcterms:created>
  <dcterms:modified xsi:type="dcterms:W3CDTF">2015-10-01T16:55:50Z</dcterms:modified>
</cp:coreProperties>
</file>