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66" r:id="rId4"/>
    <p:sldId id="267" r:id="rId5"/>
    <p:sldId id="258" r:id="rId6"/>
    <p:sldId id="259" r:id="rId7"/>
    <p:sldId id="260" r:id="rId8"/>
    <p:sldId id="261" r:id="rId9"/>
    <p:sldId id="262" r:id="rId10"/>
    <p:sldId id="263" r:id="rId11"/>
    <p:sldId id="264" r:id="rId12"/>
    <p:sldId id="265" r:id="rId13"/>
    <p:sldId id="270" r:id="rId14"/>
    <p:sldId id="271"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3392" autoAdjust="0"/>
  </p:normalViewPr>
  <p:slideViewPr>
    <p:cSldViewPr snapToGrid="0">
      <p:cViewPr varScale="1">
        <p:scale>
          <a:sx n="76" d="100"/>
          <a:sy n="76" d="100"/>
        </p:scale>
        <p:origin x="11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2CEFE-A29C-4943-8B04-3CBA8E98E9A1}" type="datetimeFigureOut">
              <a:rPr lang="en-IN" smtClean="0"/>
              <a:t>12-07-2023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F039B-E502-4C80-8241-1D45E764621B}" type="slidenum">
              <a:rPr lang="en-IN" smtClean="0"/>
              <a:t>‹#›</a:t>
            </a:fld>
            <a:endParaRPr lang="en-IN"/>
          </a:p>
        </p:txBody>
      </p:sp>
    </p:spTree>
    <p:extLst>
      <p:ext uri="{BB962C8B-B14F-4D97-AF65-F5344CB8AC3E}">
        <p14:creationId xmlns:p14="http://schemas.microsoft.com/office/powerpoint/2010/main" val="108278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mathematical model that describes the behavior of individual neurons in a neural network. </a:t>
            </a:r>
            <a:endParaRPr lang="en-IN" dirty="0"/>
          </a:p>
        </p:txBody>
      </p:sp>
      <p:sp>
        <p:nvSpPr>
          <p:cNvPr id="4" name="Slide Number Placeholder 3"/>
          <p:cNvSpPr>
            <a:spLocks noGrp="1"/>
          </p:cNvSpPr>
          <p:nvPr>
            <p:ph type="sldNum" sz="quarter" idx="5"/>
          </p:nvPr>
        </p:nvSpPr>
        <p:spPr/>
        <p:txBody>
          <a:bodyPr/>
          <a:lstStyle/>
          <a:p>
            <a:fld id="{CF5F039B-E502-4C80-8241-1D45E764621B}" type="slidenum">
              <a:rPr lang="en-IN" smtClean="0"/>
              <a:t>1</a:t>
            </a:fld>
            <a:endParaRPr lang="en-IN"/>
          </a:p>
        </p:txBody>
      </p:sp>
    </p:spTree>
    <p:extLst>
      <p:ext uri="{BB962C8B-B14F-4D97-AF65-F5344CB8AC3E}">
        <p14:creationId xmlns:p14="http://schemas.microsoft.com/office/powerpoint/2010/main" val="146201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Myriad Pro" panose="020B0503030403020204" pitchFamily="34" charset="0"/>
              </a:rPr>
              <a:t>Neurotransmitters are the chemical medium through which signals flow from one neuron to the next at chemical synapses.</a:t>
            </a:r>
            <a:endParaRPr lang="en-IN" dirty="0"/>
          </a:p>
        </p:txBody>
      </p:sp>
      <p:sp>
        <p:nvSpPr>
          <p:cNvPr id="4" name="Slide Number Placeholder 3"/>
          <p:cNvSpPr>
            <a:spLocks noGrp="1"/>
          </p:cNvSpPr>
          <p:nvPr>
            <p:ph type="sldNum" sz="quarter" idx="5"/>
          </p:nvPr>
        </p:nvSpPr>
        <p:spPr/>
        <p:txBody>
          <a:bodyPr/>
          <a:lstStyle/>
          <a:p>
            <a:fld id="{CF5F039B-E502-4C80-8241-1D45E764621B}" type="slidenum">
              <a:rPr lang="en-IN" smtClean="0"/>
              <a:t>2</a:t>
            </a:fld>
            <a:endParaRPr lang="en-IN"/>
          </a:p>
        </p:txBody>
      </p:sp>
    </p:spTree>
    <p:extLst>
      <p:ext uri="{BB962C8B-B14F-4D97-AF65-F5344CB8AC3E}">
        <p14:creationId xmlns:p14="http://schemas.microsoft.com/office/powerpoint/2010/main" val="194038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5F039B-E502-4C80-8241-1D45E764621B}" type="slidenum">
              <a:rPr lang="en-IN" smtClean="0"/>
              <a:t>3</a:t>
            </a:fld>
            <a:endParaRPr lang="en-IN"/>
          </a:p>
        </p:txBody>
      </p:sp>
    </p:spTree>
    <p:extLst>
      <p:ext uri="{BB962C8B-B14F-4D97-AF65-F5344CB8AC3E}">
        <p14:creationId xmlns:p14="http://schemas.microsoft.com/office/powerpoint/2010/main" val="3698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Plasticity is the ability of the brain to change and adapt to new information. Long term potentiation means persistent strengthening of the synapses that lead to a long-lasting increase in signal transmission. Ltd is decrease in synaptic strength. A+ is the amplitude of potentiation and A- is the amplitude of depression. Tao+ is the rising time constant and Tao- is the falling time constant.</a:t>
            </a:r>
          </a:p>
        </p:txBody>
      </p:sp>
      <p:sp>
        <p:nvSpPr>
          <p:cNvPr id="4" name="Slide Number Placeholder 3"/>
          <p:cNvSpPr>
            <a:spLocks noGrp="1"/>
          </p:cNvSpPr>
          <p:nvPr>
            <p:ph type="sldNum" sz="quarter" idx="5"/>
          </p:nvPr>
        </p:nvSpPr>
        <p:spPr/>
        <p:txBody>
          <a:bodyPr/>
          <a:lstStyle/>
          <a:p>
            <a:fld id="{CF5F039B-E502-4C80-8241-1D45E764621B}" type="slidenum">
              <a:rPr lang="en-IN" smtClean="0"/>
              <a:t>4</a:t>
            </a:fld>
            <a:endParaRPr lang="en-IN"/>
          </a:p>
        </p:txBody>
      </p:sp>
    </p:spTree>
    <p:extLst>
      <p:ext uri="{BB962C8B-B14F-4D97-AF65-F5344CB8AC3E}">
        <p14:creationId xmlns:p14="http://schemas.microsoft.com/office/powerpoint/2010/main" val="38646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5F039B-E502-4C80-8241-1D45E764621B}" type="slidenum">
              <a:rPr lang="en-IN" smtClean="0"/>
              <a:t>8</a:t>
            </a:fld>
            <a:endParaRPr lang="en-IN"/>
          </a:p>
        </p:txBody>
      </p:sp>
    </p:spTree>
    <p:extLst>
      <p:ext uri="{BB962C8B-B14F-4D97-AF65-F5344CB8AC3E}">
        <p14:creationId xmlns:p14="http://schemas.microsoft.com/office/powerpoint/2010/main" val="258762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and 8 power the module. 4 is the reset pin and is connected to </a:t>
            </a:r>
            <a:r>
              <a:rPr lang="en-IN" dirty="0" err="1"/>
              <a:t>Vcc</a:t>
            </a:r>
            <a:r>
              <a:rPr lang="en-IN" dirty="0"/>
              <a:t> to avoid accidental resets. 5 is the control pin and we do not use it, hence it is connected to a capacitor to avoid high frequency noises. 2 and 6 connected to the capacitor which determines the output and the 7 pin is used for the discharge of the capacitor.</a:t>
            </a:r>
          </a:p>
        </p:txBody>
      </p:sp>
      <p:sp>
        <p:nvSpPr>
          <p:cNvPr id="4" name="Slide Number Placeholder 3"/>
          <p:cNvSpPr>
            <a:spLocks noGrp="1"/>
          </p:cNvSpPr>
          <p:nvPr>
            <p:ph type="sldNum" sz="quarter" idx="5"/>
          </p:nvPr>
        </p:nvSpPr>
        <p:spPr/>
        <p:txBody>
          <a:bodyPr/>
          <a:lstStyle/>
          <a:p>
            <a:fld id="{CF5F039B-E502-4C80-8241-1D45E764621B}" type="slidenum">
              <a:rPr lang="en-IN" smtClean="0"/>
              <a:t>9</a:t>
            </a:fld>
            <a:endParaRPr lang="en-IN"/>
          </a:p>
        </p:txBody>
      </p:sp>
    </p:spTree>
    <p:extLst>
      <p:ext uri="{BB962C8B-B14F-4D97-AF65-F5344CB8AC3E}">
        <p14:creationId xmlns:p14="http://schemas.microsoft.com/office/powerpoint/2010/main" val="64766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5F039B-E502-4C80-8241-1D45E764621B}" type="slidenum">
              <a:rPr lang="en-IN" smtClean="0"/>
              <a:t>12</a:t>
            </a:fld>
            <a:endParaRPr lang="en-IN"/>
          </a:p>
        </p:txBody>
      </p:sp>
    </p:spTree>
    <p:extLst>
      <p:ext uri="{BB962C8B-B14F-4D97-AF65-F5344CB8AC3E}">
        <p14:creationId xmlns:p14="http://schemas.microsoft.com/office/powerpoint/2010/main" val="242434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11D8-DCEB-2658-C040-F85F935AAB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F273FC-107F-BF93-D4A9-DF69F3B28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DFBCD6-71D3-5565-C058-54D735E3519F}"/>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5" name="Footer Placeholder 4">
            <a:extLst>
              <a:ext uri="{FF2B5EF4-FFF2-40B4-BE49-F238E27FC236}">
                <a16:creationId xmlns:a16="http://schemas.microsoft.com/office/drawing/2014/main" id="{E21AFF61-2975-9060-3CCB-EB7483D90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EEC7D-6F7B-2311-E02E-677AAA5566F4}"/>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404206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83FF-C0FB-70BD-A624-E94929E2A4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611222-F6B3-4E3F-5E26-E5C1A05DE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AFBDD-1B95-DD50-92F0-5D22FB802C1C}"/>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5" name="Footer Placeholder 4">
            <a:extLst>
              <a:ext uri="{FF2B5EF4-FFF2-40B4-BE49-F238E27FC236}">
                <a16:creationId xmlns:a16="http://schemas.microsoft.com/office/drawing/2014/main" id="{B3E5AD31-F524-77B8-C0D5-2EF01F5E30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406F3-3F67-A83B-533E-01AC45E19C66}"/>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117747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C8FAE-4E7D-B800-BA5B-21FAE290FE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55F6E2-F899-D577-3227-5E511F5354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C5950-7293-A1D2-1774-69404A1A7B4E}"/>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5" name="Footer Placeholder 4">
            <a:extLst>
              <a:ext uri="{FF2B5EF4-FFF2-40B4-BE49-F238E27FC236}">
                <a16:creationId xmlns:a16="http://schemas.microsoft.com/office/drawing/2014/main" id="{E687AB6E-3478-B4E6-20DB-E1B4635FC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17836-A15B-4AC6-8C3A-74B178DB129A}"/>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17823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2FEF-FEA2-B88C-954B-16DE71540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A8793E-A5DF-7148-D7D5-ACA35ED3C9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32B0E6-E45F-28FF-59E8-6585FF9FD8E6}"/>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5" name="Footer Placeholder 4">
            <a:extLst>
              <a:ext uri="{FF2B5EF4-FFF2-40B4-BE49-F238E27FC236}">
                <a16:creationId xmlns:a16="http://schemas.microsoft.com/office/drawing/2014/main" id="{4320D281-9A78-A13E-3219-85FD91C4E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68587-FF12-B52A-29C5-83E9C72CE2A2}"/>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275542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9048-00C8-8D4B-0ABB-9C56BBF8E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F932CC-F4FD-4758-828A-48A0FED9E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405F32-19D0-EA2C-8BC4-3D3CBB4BECF1}"/>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5" name="Footer Placeholder 4">
            <a:extLst>
              <a:ext uri="{FF2B5EF4-FFF2-40B4-BE49-F238E27FC236}">
                <a16:creationId xmlns:a16="http://schemas.microsoft.com/office/drawing/2014/main" id="{64C19B00-4F35-3244-4538-3AE6FBFFA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74B04-2678-8C4F-74BC-83B8CA6E905E}"/>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145921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CD51-F8C2-55EC-3761-DF649D5330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FD0511-D7E3-1ACF-5A67-6A3A90026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728E7-340B-2429-B646-A233DCD26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19C1A0-724B-2AD2-4C96-A25859D67650}"/>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6" name="Footer Placeholder 5">
            <a:extLst>
              <a:ext uri="{FF2B5EF4-FFF2-40B4-BE49-F238E27FC236}">
                <a16:creationId xmlns:a16="http://schemas.microsoft.com/office/drawing/2014/main" id="{9CA8D7A5-BB1C-B862-DD2C-F575075BB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6465A2-CABE-B2DA-029B-3C1C42CFC5BA}"/>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404633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CDF8-85FD-E5A5-3825-1903751EBF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87C04-1AFE-4992-EFF7-BC6F83A49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74B50-3627-0DEE-AE31-769E97C4A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436C67-361D-D109-8521-2BF702323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1E45A-DDFD-0953-634C-46511A89A9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95B179-55AB-080B-0D80-CE15A08CBDF9}"/>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8" name="Footer Placeholder 7">
            <a:extLst>
              <a:ext uri="{FF2B5EF4-FFF2-40B4-BE49-F238E27FC236}">
                <a16:creationId xmlns:a16="http://schemas.microsoft.com/office/drawing/2014/main" id="{440B3B2C-AC8E-C14D-85E4-B27850B18B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6869B5-29D8-E43F-BE7C-168F59BF18D9}"/>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409091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C163-B361-3087-F09F-AE61FAB205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87B859-E1E1-06B3-0139-DEBF15D404DC}"/>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4" name="Footer Placeholder 3">
            <a:extLst>
              <a:ext uri="{FF2B5EF4-FFF2-40B4-BE49-F238E27FC236}">
                <a16:creationId xmlns:a16="http://schemas.microsoft.com/office/drawing/2014/main" id="{39E58102-62F9-6D25-3D02-77EA2BF07F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820243-CF18-F5E1-3FED-DD390CA0FC2F}"/>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275103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80F03-4131-E9B2-16E4-42119BB6BD9F}"/>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3" name="Footer Placeholder 2">
            <a:extLst>
              <a:ext uri="{FF2B5EF4-FFF2-40B4-BE49-F238E27FC236}">
                <a16:creationId xmlns:a16="http://schemas.microsoft.com/office/drawing/2014/main" id="{9A858EE0-60FA-1A57-2821-E761D1716E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D86E3A-C8C3-56E6-B829-1C7CAA73045D}"/>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361496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D0EA-983D-F060-DA84-787B240BF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497BE5-3AE5-5BAF-E3C5-A13771651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8D8D17-67E5-EB2C-8805-D8158DB3D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787EB-A134-266B-2BAF-66576D5637F9}"/>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6" name="Footer Placeholder 5">
            <a:extLst>
              <a:ext uri="{FF2B5EF4-FFF2-40B4-BE49-F238E27FC236}">
                <a16:creationId xmlns:a16="http://schemas.microsoft.com/office/drawing/2014/main" id="{61775140-0AD7-AEDD-6B8C-BFC26974C1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3E7C7-4667-10DF-9B1E-40D711F92AFC}"/>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88713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B42C-0820-6843-50E7-A2409F99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93E02F-F253-8279-810B-D7461698A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714974-8A1E-5CF6-4B37-0A548C15A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4EBB0-76AB-19B5-2513-BBBA31094D6A}"/>
              </a:ext>
            </a:extLst>
          </p:cNvPr>
          <p:cNvSpPr>
            <a:spLocks noGrp="1"/>
          </p:cNvSpPr>
          <p:nvPr>
            <p:ph type="dt" sz="half" idx="10"/>
          </p:nvPr>
        </p:nvSpPr>
        <p:spPr/>
        <p:txBody>
          <a:bodyPr/>
          <a:lstStyle/>
          <a:p>
            <a:fld id="{F91E44AC-3566-4907-97C3-5D5819B44C08}" type="datetimeFigureOut">
              <a:rPr lang="en-IN" smtClean="0"/>
              <a:t>12-07-2023</a:t>
            </a:fld>
            <a:endParaRPr lang="en-IN"/>
          </a:p>
        </p:txBody>
      </p:sp>
      <p:sp>
        <p:nvSpPr>
          <p:cNvPr id="6" name="Footer Placeholder 5">
            <a:extLst>
              <a:ext uri="{FF2B5EF4-FFF2-40B4-BE49-F238E27FC236}">
                <a16:creationId xmlns:a16="http://schemas.microsoft.com/office/drawing/2014/main" id="{F00EEA6C-9A2C-C4EC-8AE9-DD4ADD71DB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E0A7E9-F858-1D37-5455-B6CCF018BB02}"/>
              </a:ext>
            </a:extLst>
          </p:cNvPr>
          <p:cNvSpPr>
            <a:spLocks noGrp="1"/>
          </p:cNvSpPr>
          <p:nvPr>
            <p:ph type="sldNum" sz="quarter" idx="12"/>
          </p:nvPr>
        </p:nvSpPr>
        <p:spPr/>
        <p:txBody>
          <a:bodyPr/>
          <a:lstStyle/>
          <a:p>
            <a:fld id="{A4A2B867-2513-4225-819D-73ECE051A195}" type="slidenum">
              <a:rPr lang="en-IN" smtClean="0"/>
              <a:t>‹#›</a:t>
            </a:fld>
            <a:endParaRPr lang="en-IN"/>
          </a:p>
        </p:txBody>
      </p:sp>
    </p:spTree>
    <p:extLst>
      <p:ext uri="{BB962C8B-B14F-4D97-AF65-F5344CB8AC3E}">
        <p14:creationId xmlns:p14="http://schemas.microsoft.com/office/powerpoint/2010/main" val="149328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F7B76-8127-C4DE-4FD0-6245CBB1A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BDB02B-FB88-B5DD-857B-6ADAFCD49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7A56D-8CDF-906A-F639-C33E5AEB0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E44AC-3566-4907-97C3-5D5819B44C08}" type="datetimeFigureOut">
              <a:rPr lang="en-IN" smtClean="0"/>
              <a:t>12-07-2023</a:t>
            </a:fld>
            <a:endParaRPr lang="en-IN"/>
          </a:p>
        </p:txBody>
      </p:sp>
      <p:sp>
        <p:nvSpPr>
          <p:cNvPr id="5" name="Footer Placeholder 4">
            <a:extLst>
              <a:ext uri="{FF2B5EF4-FFF2-40B4-BE49-F238E27FC236}">
                <a16:creationId xmlns:a16="http://schemas.microsoft.com/office/drawing/2014/main" id="{09076C00-BC84-4904-8AD6-7D20D769C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C63624-3E7B-7B36-BF9A-7A9017584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2B867-2513-4225-819D-73ECE051A195}" type="slidenum">
              <a:rPr lang="en-IN" smtClean="0"/>
              <a:t>‹#›</a:t>
            </a:fld>
            <a:endParaRPr lang="en-IN"/>
          </a:p>
        </p:txBody>
      </p:sp>
    </p:spTree>
    <p:extLst>
      <p:ext uri="{BB962C8B-B14F-4D97-AF65-F5344CB8AC3E}">
        <p14:creationId xmlns:p14="http://schemas.microsoft.com/office/powerpoint/2010/main" val="3320853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A373-06D1-C5D8-E416-84C6CDF5DF87}"/>
              </a:ext>
            </a:extLst>
          </p:cNvPr>
          <p:cNvSpPr>
            <a:spLocks noGrp="1"/>
          </p:cNvSpPr>
          <p:nvPr>
            <p:ph type="ctrTitle"/>
          </p:nvPr>
        </p:nvSpPr>
        <p:spPr>
          <a:xfrm>
            <a:off x="1524000" y="0"/>
            <a:ext cx="9144000" cy="1822173"/>
          </a:xfrm>
        </p:spPr>
        <p:txBody>
          <a:bodyPr/>
          <a:lstStyle/>
          <a:p>
            <a:r>
              <a:rPr lang="en-US" dirty="0"/>
              <a:t>Integrate and Fire Model: A neural spiking circuit</a:t>
            </a:r>
            <a:endParaRPr lang="en-IN" dirty="0"/>
          </a:p>
        </p:txBody>
      </p:sp>
      <p:pic>
        <p:nvPicPr>
          <p:cNvPr id="5" name="Picture 4">
            <a:extLst>
              <a:ext uri="{FF2B5EF4-FFF2-40B4-BE49-F238E27FC236}">
                <a16:creationId xmlns:a16="http://schemas.microsoft.com/office/drawing/2014/main" id="{1FADC182-51E4-7BAC-F7BC-11BF6FB73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738" y="226503"/>
            <a:ext cx="1630261" cy="822474"/>
          </a:xfrm>
          <a:prstGeom prst="rect">
            <a:avLst/>
          </a:prstGeom>
        </p:spPr>
      </p:pic>
      <p:sp>
        <p:nvSpPr>
          <p:cNvPr id="3" name="Subtitle 2">
            <a:extLst>
              <a:ext uri="{FF2B5EF4-FFF2-40B4-BE49-F238E27FC236}">
                <a16:creationId xmlns:a16="http://schemas.microsoft.com/office/drawing/2014/main" id="{9C32D3B2-FDCC-AEAA-89F6-14AA8CB6A7D0}"/>
              </a:ext>
            </a:extLst>
          </p:cNvPr>
          <p:cNvSpPr>
            <a:spLocks noGrp="1"/>
          </p:cNvSpPr>
          <p:nvPr>
            <p:ph type="subTitle" idx="1"/>
          </p:nvPr>
        </p:nvSpPr>
        <p:spPr>
          <a:xfrm>
            <a:off x="8086986" y="5293452"/>
            <a:ext cx="4040697" cy="1501630"/>
          </a:xfrm>
        </p:spPr>
        <p:txBody>
          <a:bodyPr>
            <a:normAutofit/>
          </a:bodyPr>
          <a:lstStyle/>
          <a:p>
            <a:r>
              <a:rPr lang="en-US" dirty="0"/>
              <a:t>Supervised by</a:t>
            </a:r>
          </a:p>
          <a:p>
            <a:r>
              <a:rPr lang="en-US" dirty="0"/>
              <a:t>Prof. Sandip Mandal</a:t>
            </a:r>
          </a:p>
          <a:p>
            <a:r>
              <a:rPr lang="en-US" dirty="0"/>
              <a:t>EE Dept, IITB</a:t>
            </a:r>
            <a:endParaRPr lang="en-IN" dirty="0"/>
          </a:p>
        </p:txBody>
      </p:sp>
      <p:pic>
        <p:nvPicPr>
          <p:cNvPr id="7" name="Picture 6">
            <a:extLst>
              <a:ext uri="{FF2B5EF4-FFF2-40B4-BE49-F238E27FC236}">
                <a16:creationId xmlns:a16="http://schemas.microsoft.com/office/drawing/2014/main" id="{9874E631-7EFC-F1B5-B26A-53D0FAD9E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2783" y="1821030"/>
            <a:ext cx="6646433" cy="3472422"/>
          </a:xfrm>
          <a:prstGeom prst="rect">
            <a:avLst/>
          </a:prstGeom>
        </p:spPr>
      </p:pic>
      <p:sp>
        <p:nvSpPr>
          <p:cNvPr id="4" name="TextBox 3">
            <a:extLst>
              <a:ext uri="{FF2B5EF4-FFF2-40B4-BE49-F238E27FC236}">
                <a16:creationId xmlns:a16="http://schemas.microsoft.com/office/drawing/2014/main" id="{DF4C6734-923A-A7F1-546D-C0CEDFDC2E0C}"/>
              </a:ext>
            </a:extLst>
          </p:cNvPr>
          <p:cNvSpPr txBox="1"/>
          <p:nvPr/>
        </p:nvSpPr>
        <p:spPr>
          <a:xfrm>
            <a:off x="180870" y="5293452"/>
            <a:ext cx="3135086" cy="830997"/>
          </a:xfrm>
          <a:prstGeom prst="rect">
            <a:avLst/>
          </a:prstGeom>
          <a:noFill/>
        </p:spPr>
        <p:txBody>
          <a:bodyPr wrap="square" rtlCol="0">
            <a:spAutoFit/>
          </a:bodyPr>
          <a:lstStyle/>
          <a:p>
            <a:pPr algn="ctr"/>
            <a:r>
              <a:rPr lang="en-IN" sz="2400" dirty="0"/>
              <a:t>Presented by</a:t>
            </a:r>
            <a:br>
              <a:rPr lang="en-IN" sz="2400" dirty="0"/>
            </a:br>
            <a:r>
              <a:rPr lang="en-IN" sz="2400" dirty="0"/>
              <a:t>Yashas Jha</a:t>
            </a:r>
          </a:p>
        </p:txBody>
      </p:sp>
    </p:spTree>
    <p:extLst>
      <p:ext uri="{BB962C8B-B14F-4D97-AF65-F5344CB8AC3E}">
        <p14:creationId xmlns:p14="http://schemas.microsoft.com/office/powerpoint/2010/main" val="304072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111A0-C5F5-9F5B-8AAF-DDF8DAB80FB1}"/>
              </a:ext>
            </a:extLst>
          </p:cNvPr>
          <p:cNvSpPr>
            <a:spLocks noGrp="1"/>
          </p:cNvSpPr>
          <p:nvPr>
            <p:ph idx="1"/>
          </p:nvPr>
        </p:nvSpPr>
        <p:spPr>
          <a:xfrm>
            <a:off x="838200" y="360485"/>
            <a:ext cx="10515600" cy="5816478"/>
          </a:xfrm>
        </p:spPr>
        <p:txBody>
          <a:bodyPr/>
          <a:lstStyle/>
          <a:p>
            <a:r>
              <a:rPr lang="en-US" dirty="0"/>
              <a:t>In our circuit we have selected the values of resistors R1 and R2 and the capacitor C1 such that we have a large number of spikes being produced every second.</a:t>
            </a:r>
          </a:p>
          <a:p>
            <a:r>
              <a:rPr lang="en-US" dirty="0"/>
              <a:t>Here too, we have added a voltage controlled switch between the supply and the timer such that the circuit is activated only after the threshold voltage has been reached.</a:t>
            </a:r>
            <a:endParaRPr lang="en-IN" dirty="0"/>
          </a:p>
        </p:txBody>
      </p:sp>
      <p:pic>
        <p:nvPicPr>
          <p:cNvPr id="5" name="Picture 4">
            <a:extLst>
              <a:ext uri="{FF2B5EF4-FFF2-40B4-BE49-F238E27FC236}">
                <a16:creationId xmlns:a16="http://schemas.microsoft.com/office/drawing/2014/main" id="{DEFB3633-7653-6A24-F4D5-36EB6EB80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963008"/>
            <a:ext cx="5285554" cy="3894992"/>
          </a:xfrm>
          <a:prstGeom prst="rect">
            <a:avLst/>
          </a:prstGeom>
        </p:spPr>
      </p:pic>
      <p:pic>
        <p:nvPicPr>
          <p:cNvPr id="7" name="Picture 6">
            <a:extLst>
              <a:ext uri="{FF2B5EF4-FFF2-40B4-BE49-F238E27FC236}">
                <a16:creationId xmlns:a16="http://schemas.microsoft.com/office/drawing/2014/main" id="{5DE10B80-EE18-318D-28FB-60AE4A4D0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5023" y="2963008"/>
            <a:ext cx="6673948" cy="3956538"/>
          </a:xfrm>
          <a:prstGeom prst="rect">
            <a:avLst/>
          </a:prstGeom>
        </p:spPr>
      </p:pic>
    </p:spTree>
    <p:extLst>
      <p:ext uri="{BB962C8B-B14F-4D97-AF65-F5344CB8AC3E}">
        <p14:creationId xmlns:p14="http://schemas.microsoft.com/office/powerpoint/2010/main" val="327876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9FD30-9D1D-8839-E342-09FF18668ED4}"/>
              </a:ext>
            </a:extLst>
          </p:cNvPr>
          <p:cNvSpPr>
            <a:spLocks noGrp="1"/>
          </p:cNvSpPr>
          <p:nvPr>
            <p:ph idx="1"/>
          </p:nvPr>
        </p:nvSpPr>
        <p:spPr>
          <a:xfrm>
            <a:off x="838200" y="316523"/>
            <a:ext cx="10515600" cy="2426677"/>
          </a:xfrm>
        </p:spPr>
        <p:txBody>
          <a:bodyPr>
            <a:normAutofit fontScale="92500"/>
          </a:bodyPr>
          <a:lstStyle/>
          <a:p>
            <a:r>
              <a:rPr lang="en-US" dirty="0"/>
              <a:t>When both these individual circuits are connected together, we are able to achieve the following:</a:t>
            </a:r>
            <a:br>
              <a:rPr lang="en-US" dirty="0"/>
            </a:br>
            <a:r>
              <a:rPr lang="en-US" dirty="0"/>
              <a:t>   1. the membrane has a leaky integration and when the threshold voltage of the membrane is reached, the capacitor discharges immediately.</a:t>
            </a:r>
          </a:p>
          <a:p>
            <a:pPr marL="0" indent="0">
              <a:buNone/>
            </a:pPr>
            <a:r>
              <a:rPr lang="en-US" dirty="0"/>
              <a:t>      2. at the instant this threshold voltage has been reached, the spiking circuit is switched on and a spike is generated.</a:t>
            </a:r>
            <a:endParaRPr lang="en-IN" dirty="0"/>
          </a:p>
        </p:txBody>
      </p:sp>
      <p:pic>
        <p:nvPicPr>
          <p:cNvPr id="7" name="Picture 6">
            <a:extLst>
              <a:ext uri="{FF2B5EF4-FFF2-40B4-BE49-F238E27FC236}">
                <a16:creationId xmlns:a16="http://schemas.microsoft.com/office/drawing/2014/main" id="{6D3EEAAC-A8E6-BF05-D050-B054C9D8E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957" y="2627415"/>
            <a:ext cx="9276086" cy="4166577"/>
          </a:xfrm>
          <a:prstGeom prst="rect">
            <a:avLst/>
          </a:prstGeom>
        </p:spPr>
      </p:pic>
    </p:spTree>
    <p:extLst>
      <p:ext uri="{BB962C8B-B14F-4D97-AF65-F5344CB8AC3E}">
        <p14:creationId xmlns:p14="http://schemas.microsoft.com/office/powerpoint/2010/main" val="193546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DD8129-2E42-C0FE-EC68-15334F5E1F5C}"/>
              </a:ext>
            </a:extLst>
          </p:cNvPr>
          <p:cNvSpPr txBox="1"/>
          <p:nvPr/>
        </p:nvSpPr>
        <p:spPr>
          <a:xfrm>
            <a:off x="1938528" y="6461620"/>
            <a:ext cx="8467344" cy="369332"/>
          </a:xfrm>
          <a:prstGeom prst="rect">
            <a:avLst/>
          </a:prstGeom>
          <a:noFill/>
        </p:spPr>
        <p:txBody>
          <a:bodyPr wrap="square" rtlCol="0">
            <a:spAutoFit/>
          </a:bodyPr>
          <a:lstStyle/>
          <a:p>
            <a:pPr algn="ctr"/>
            <a:r>
              <a:rPr lang="en-US" dirty="0"/>
              <a:t>Result of the simulations</a:t>
            </a:r>
            <a:endParaRPr lang="en-IN" dirty="0"/>
          </a:p>
        </p:txBody>
      </p:sp>
      <p:pic>
        <p:nvPicPr>
          <p:cNvPr id="3" name="Picture 2">
            <a:extLst>
              <a:ext uri="{FF2B5EF4-FFF2-40B4-BE49-F238E27FC236}">
                <a16:creationId xmlns:a16="http://schemas.microsoft.com/office/drawing/2014/main" id="{39C37176-E734-D11D-29CC-A09CA3C7E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45"/>
            <a:ext cx="12192000" cy="6435376"/>
          </a:xfrm>
          <a:prstGeom prst="rect">
            <a:avLst/>
          </a:prstGeom>
        </p:spPr>
      </p:pic>
    </p:spTree>
    <p:extLst>
      <p:ext uri="{BB962C8B-B14F-4D97-AF65-F5344CB8AC3E}">
        <p14:creationId xmlns:p14="http://schemas.microsoft.com/office/powerpoint/2010/main" val="30143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81EC81-F38C-8F0B-B56B-0AAABCC0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73556" cy="6039059"/>
          </a:xfrm>
          <a:prstGeom prst="rect">
            <a:avLst/>
          </a:prstGeom>
        </p:spPr>
      </p:pic>
      <p:pic>
        <p:nvPicPr>
          <p:cNvPr id="7" name="Picture 6">
            <a:extLst>
              <a:ext uri="{FF2B5EF4-FFF2-40B4-BE49-F238E27FC236}">
                <a16:creationId xmlns:a16="http://schemas.microsoft.com/office/drawing/2014/main" id="{6F6F4D50-440D-7C56-1561-8782A7A91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586" y="0"/>
            <a:ext cx="6323763" cy="6039059"/>
          </a:xfrm>
          <a:prstGeom prst="rect">
            <a:avLst/>
          </a:prstGeom>
        </p:spPr>
      </p:pic>
      <p:sp>
        <p:nvSpPr>
          <p:cNvPr id="8" name="TextBox 7">
            <a:extLst>
              <a:ext uri="{FF2B5EF4-FFF2-40B4-BE49-F238E27FC236}">
                <a16:creationId xmlns:a16="http://schemas.microsoft.com/office/drawing/2014/main" id="{63758880-2A24-094C-25A9-407E83627E68}"/>
              </a:ext>
            </a:extLst>
          </p:cNvPr>
          <p:cNvSpPr txBox="1"/>
          <p:nvPr/>
        </p:nvSpPr>
        <p:spPr>
          <a:xfrm>
            <a:off x="462224" y="6199833"/>
            <a:ext cx="5757705" cy="369332"/>
          </a:xfrm>
          <a:prstGeom prst="rect">
            <a:avLst/>
          </a:prstGeom>
          <a:noFill/>
        </p:spPr>
        <p:txBody>
          <a:bodyPr wrap="square" rtlCol="0">
            <a:spAutoFit/>
          </a:bodyPr>
          <a:lstStyle/>
          <a:p>
            <a:pPr algn="ctr"/>
            <a:r>
              <a:rPr lang="en-IN" dirty="0"/>
              <a:t>Output of the integrating circuit</a:t>
            </a:r>
          </a:p>
        </p:txBody>
      </p:sp>
      <p:sp>
        <p:nvSpPr>
          <p:cNvPr id="9" name="TextBox 8">
            <a:extLst>
              <a:ext uri="{FF2B5EF4-FFF2-40B4-BE49-F238E27FC236}">
                <a16:creationId xmlns:a16="http://schemas.microsoft.com/office/drawing/2014/main" id="{4D86DCDF-5C8E-B401-8DB6-4B0C5156D655}"/>
              </a:ext>
            </a:extLst>
          </p:cNvPr>
          <p:cNvSpPr txBox="1"/>
          <p:nvPr/>
        </p:nvSpPr>
        <p:spPr>
          <a:xfrm>
            <a:off x="6973556" y="6199833"/>
            <a:ext cx="4947139" cy="369332"/>
          </a:xfrm>
          <a:prstGeom prst="rect">
            <a:avLst/>
          </a:prstGeom>
          <a:noFill/>
        </p:spPr>
        <p:txBody>
          <a:bodyPr wrap="square" rtlCol="0">
            <a:spAutoFit/>
          </a:bodyPr>
          <a:lstStyle/>
          <a:p>
            <a:pPr algn="ctr"/>
            <a:r>
              <a:rPr lang="en-IN" dirty="0"/>
              <a:t>Input to the integrating circuit</a:t>
            </a:r>
          </a:p>
        </p:txBody>
      </p:sp>
    </p:spTree>
    <p:extLst>
      <p:ext uri="{BB962C8B-B14F-4D97-AF65-F5344CB8AC3E}">
        <p14:creationId xmlns:p14="http://schemas.microsoft.com/office/powerpoint/2010/main" val="674237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006299-3E67-A1DA-889C-437A56952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81223" cy="5888334"/>
          </a:xfrm>
          <a:prstGeom prst="rect">
            <a:avLst/>
          </a:prstGeom>
        </p:spPr>
      </p:pic>
      <p:sp>
        <p:nvSpPr>
          <p:cNvPr id="6" name="TextBox 5">
            <a:extLst>
              <a:ext uri="{FF2B5EF4-FFF2-40B4-BE49-F238E27FC236}">
                <a16:creationId xmlns:a16="http://schemas.microsoft.com/office/drawing/2014/main" id="{536E0DEA-5E0A-D16F-81DF-6DD430D8D5E5}"/>
              </a:ext>
            </a:extLst>
          </p:cNvPr>
          <p:cNvSpPr txBox="1"/>
          <p:nvPr/>
        </p:nvSpPr>
        <p:spPr>
          <a:xfrm>
            <a:off x="1575916" y="5998866"/>
            <a:ext cx="4029389" cy="646331"/>
          </a:xfrm>
          <a:prstGeom prst="rect">
            <a:avLst/>
          </a:prstGeom>
          <a:noFill/>
        </p:spPr>
        <p:txBody>
          <a:bodyPr wrap="square" rtlCol="0">
            <a:spAutoFit/>
          </a:bodyPr>
          <a:lstStyle/>
          <a:p>
            <a:pPr algn="ctr"/>
            <a:r>
              <a:rPr lang="en-IN" dirty="0"/>
              <a:t>Output of the integrating subject when a single pulse is given as input</a:t>
            </a:r>
          </a:p>
        </p:txBody>
      </p:sp>
      <p:pic>
        <p:nvPicPr>
          <p:cNvPr id="8" name="Picture 7">
            <a:extLst>
              <a:ext uri="{FF2B5EF4-FFF2-40B4-BE49-F238E27FC236}">
                <a16:creationId xmlns:a16="http://schemas.microsoft.com/office/drawing/2014/main" id="{468E99E6-C3BB-DADD-F185-CD7C8DB31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565446" y="482637"/>
            <a:ext cx="5888336" cy="4923064"/>
          </a:xfrm>
          <a:prstGeom prst="rect">
            <a:avLst/>
          </a:prstGeom>
        </p:spPr>
      </p:pic>
      <p:sp>
        <p:nvSpPr>
          <p:cNvPr id="9" name="TextBox 8">
            <a:extLst>
              <a:ext uri="{FF2B5EF4-FFF2-40B4-BE49-F238E27FC236}">
                <a16:creationId xmlns:a16="http://schemas.microsoft.com/office/drawing/2014/main" id="{ECD069CB-BD66-2C88-1654-C85634E6C9AD}"/>
              </a:ext>
            </a:extLst>
          </p:cNvPr>
          <p:cNvSpPr txBox="1"/>
          <p:nvPr/>
        </p:nvSpPr>
        <p:spPr>
          <a:xfrm>
            <a:off x="7494920" y="5998866"/>
            <a:ext cx="4029388" cy="369332"/>
          </a:xfrm>
          <a:prstGeom prst="rect">
            <a:avLst/>
          </a:prstGeom>
          <a:noFill/>
        </p:spPr>
        <p:txBody>
          <a:bodyPr wrap="square" rtlCol="0">
            <a:spAutoFit/>
          </a:bodyPr>
          <a:lstStyle/>
          <a:p>
            <a:pPr algn="ctr"/>
            <a:r>
              <a:rPr lang="en-IN" dirty="0"/>
              <a:t>The integrating circuit</a:t>
            </a:r>
          </a:p>
        </p:txBody>
      </p:sp>
    </p:spTree>
    <p:extLst>
      <p:ext uri="{BB962C8B-B14F-4D97-AF65-F5344CB8AC3E}">
        <p14:creationId xmlns:p14="http://schemas.microsoft.com/office/powerpoint/2010/main" val="276113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386DC8-72F4-F6CB-CA97-29BAC741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666892" cy="5807947"/>
          </a:xfrm>
          <a:prstGeom prst="rect">
            <a:avLst/>
          </a:prstGeom>
        </p:spPr>
      </p:pic>
      <p:sp>
        <p:nvSpPr>
          <p:cNvPr id="11" name="TextBox 10">
            <a:extLst>
              <a:ext uri="{FF2B5EF4-FFF2-40B4-BE49-F238E27FC236}">
                <a16:creationId xmlns:a16="http://schemas.microsoft.com/office/drawing/2014/main" id="{B928A126-1CC2-3EDE-DA8C-895ACDCA9814}"/>
              </a:ext>
            </a:extLst>
          </p:cNvPr>
          <p:cNvSpPr txBox="1"/>
          <p:nvPr/>
        </p:nvSpPr>
        <p:spPr>
          <a:xfrm>
            <a:off x="929473" y="6079253"/>
            <a:ext cx="5807947" cy="369332"/>
          </a:xfrm>
          <a:prstGeom prst="rect">
            <a:avLst/>
          </a:prstGeom>
          <a:noFill/>
        </p:spPr>
        <p:txBody>
          <a:bodyPr wrap="square" rtlCol="0">
            <a:spAutoFit/>
          </a:bodyPr>
          <a:lstStyle/>
          <a:p>
            <a:pPr algn="ctr"/>
            <a:r>
              <a:rPr lang="en-IN" dirty="0"/>
              <a:t>Output of the spike generating circuit</a:t>
            </a:r>
          </a:p>
        </p:txBody>
      </p:sp>
      <p:pic>
        <p:nvPicPr>
          <p:cNvPr id="14" name="Picture 13">
            <a:extLst>
              <a:ext uri="{FF2B5EF4-FFF2-40B4-BE49-F238E27FC236}">
                <a16:creationId xmlns:a16="http://schemas.microsoft.com/office/drawing/2014/main" id="{A0AD47DF-AFD5-9F86-DD54-641D1BAE7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364" y="0"/>
            <a:ext cx="5881633" cy="5807947"/>
          </a:xfrm>
          <a:prstGeom prst="rect">
            <a:avLst/>
          </a:prstGeom>
        </p:spPr>
      </p:pic>
      <p:sp>
        <p:nvSpPr>
          <p:cNvPr id="15" name="TextBox 14">
            <a:extLst>
              <a:ext uri="{FF2B5EF4-FFF2-40B4-BE49-F238E27FC236}">
                <a16:creationId xmlns:a16="http://schemas.microsoft.com/office/drawing/2014/main" id="{EC6F4BA2-4D53-CB02-BD19-39B2245AE23A}"/>
              </a:ext>
            </a:extLst>
          </p:cNvPr>
          <p:cNvSpPr txBox="1"/>
          <p:nvPr/>
        </p:nvSpPr>
        <p:spPr>
          <a:xfrm>
            <a:off x="7393072" y="6079253"/>
            <a:ext cx="3716215" cy="369332"/>
          </a:xfrm>
          <a:prstGeom prst="rect">
            <a:avLst/>
          </a:prstGeom>
          <a:noFill/>
        </p:spPr>
        <p:txBody>
          <a:bodyPr wrap="square" rtlCol="0">
            <a:spAutoFit/>
          </a:bodyPr>
          <a:lstStyle/>
          <a:p>
            <a:pPr algn="ctr"/>
            <a:r>
              <a:rPr lang="en-IN" dirty="0"/>
              <a:t>The spike generating circuit</a:t>
            </a:r>
          </a:p>
        </p:txBody>
      </p:sp>
    </p:spTree>
    <p:extLst>
      <p:ext uri="{BB962C8B-B14F-4D97-AF65-F5344CB8AC3E}">
        <p14:creationId xmlns:p14="http://schemas.microsoft.com/office/powerpoint/2010/main" val="24794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B30-0EAA-0987-878C-0B95850026C7}"/>
              </a:ext>
            </a:extLst>
          </p:cNvPr>
          <p:cNvSpPr>
            <a:spLocks noGrp="1"/>
          </p:cNvSpPr>
          <p:nvPr>
            <p:ph type="title"/>
          </p:nvPr>
        </p:nvSpPr>
        <p:spPr>
          <a:xfrm>
            <a:off x="643095" y="2823587"/>
            <a:ext cx="10710705" cy="1268194"/>
          </a:xfrm>
        </p:spPr>
        <p:txBody>
          <a:bodyPr>
            <a:normAutofit/>
          </a:bodyPr>
          <a:lstStyle/>
          <a:p>
            <a:pPr algn="ctr"/>
            <a:r>
              <a:rPr lang="en-IN" sz="8000" dirty="0"/>
              <a:t>THANK YOU</a:t>
            </a:r>
          </a:p>
        </p:txBody>
      </p:sp>
    </p:spTree>
    <p:extLst>
      <p:ext uri="{BB962C8B-B14F-4D97-AF65-F5344CB8AC3E}">
        <p14:creationId xmlns:p14="http://schemas.microsoft.com/office/powerpoint/2010/main" val="79778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A80E16-30AD-2CF1-0008-D2812B153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976" y="3165232"/>
            <a:ext cx="4732024" cy="3734236"/>
          </a:xfrm>
          <a:prstGeom prst="rect">
            <a:avLst/>
          </a:prstGeom>
        </p:spPr>
      </p:pic>
      <p:sp>
        <p:nvSpPr>
          <p:cNvPr id="2" name="Title 1">
            <a:extLst>
              <a:ext uri="{FF2B5EF4-FFF2-40B4-BE49-F238E27FC236}">
                <a16:creationId xmlns:a16="http://schemas.microsoft.com/office/drawing/2014/main" id="{3D85F4D2-D2E1-4328-5B39-D3435CC8C94A}"/>
              </a:ext>
            </a:extLst>
          </p:cNvPr>
          <p:cNvSpPr>
            <a:spLocks noGrp="1"/>
          </p:cNvSpPr>
          <p:nvPr>
            <p:ph type="title"/>
          </p:nvPr>
        </p:nvSpPr>
        <p:spPr>
          <a:xfrm>
            <a:off x="838200" y="170822"/>
            <a:ext cx="10515600" cy="803867"/>
          </a:xfrm>
        </p:spPr>
        <p:txBody>
          <a:bodyPr>
            <a:normAutofit/>
          </a:bodyPr>
          <a:lstStyle/>
          <a:p>
            <a:pPr algn="ctr"/>
            <a:r>
              <a:rPr lang="en-IN" sz="4000" dirty="0"/>
              <a:t>The natural neural network of the Brain</a:t>
            </a:r>
          </a:p>
        </p:txBody>
      </p:sp>
      <p:sp>
        <p:nvSpPr>
          <p:cNvPr id="3" name="Content Placeholder 2">
            <a:extLst>
              <a:ext uri="{FF2B5EF4-FFF2-40B4-BE49-F238E27FC236}">
                <a16:creationId xmlns:a16="http://schemas.microsoft.com/office/drawing/2014/main" id="{926BF772-C470-D4EA-76D6-DA8340FED008}"/>
              </a:ext>
            </a:extLst>
          </p:cNvPr>
          <p:cNvSpPr>
            <a:spLocks noGrp="1"/>
          </p:cNvSpPr>
          <p:nvPr>
            <p:ph idx="1"/>
          </p:nvPr>
        </p:nvSpPr>
        <p:spPr>
          <a:xfrm>
            <a:off x="113881" y="974689"/>
            <a:ext cx="11353800" cy="5446208"/>
          </a:xfrm>
        </p:spPr>
        <p:txBody>
          <a:bodyPr/>
          <a:lstStyle/>
          <a:p>
            <a:r>
              <a:rPr lang="en-IN" sz="2400" dirty="0"/>
              <a:t>Our brain processes information basically by the means of neurons.</a:t>
            </a:r>
          </a:p>
          <a:p>
            <a:r>
              <a:rPr lang="en-IN" sz="2400" dirty="0"/>
              <a:t>The neuron is majorly made of 4 distinct parts:</a:t>
            </a:r>
          </a:p>
          <a:p>
            <a:pPr marL="0" indent="0">
              <a:buNone/>
            </a:pPr>
            <a:r>
              <a:rPr lang="en-IN" sz="2400" dirty="0"/>
              <a:t>    1) Soma: It is the cell body of the neuron and acts as its metabolic centre as well as its</a:t>
            </a:r>
          </a:p>
          <a:p>
            <a:pPr marL="0" indent="0">
              <a:buNone/>
            </a:pPr>
            <a:r>
              <a:rPr lang="en-IN" sz="2400" dirty="0"/>
              <a:t>         manufacturing and recycling plant.</a:t>
            </a:r>
          </a:p>
          <a:p>
            <a:pPr marL="0" indent="0">
              <a:buNone/>
            </a:pPr>
            <a:r>
              <a:rPr lang="en-IN" sz="2400" dirty="0"/>
              <a:t>    2) Axon and dendrites: The dendrites receive the incoming information from other </a:t>
            </a:r>
          </a:p>
          <a:p>
            <a:pPr marL="0" indent="0">
              <a:buNone/>
            </a:pPr>
            <a:r>
              <a:rPr lang="en-IN" sz="2400" dirty="0"/>
              <a:t>         neuron. This information travels through the axon.</a:t>
            </a:r>
          </a:p>
          <a:p>
            <a:pPr marL="0" indent="0">
              <a:buNone/>
            </a:pPr>
            <a:r>
              <a:rPr lang="en-IN" sz="2400" dirty="0"/>
              <a:t>    3) Axon terminals: These structures contain the neurotransmitters.</a:t>
            </a:r>
          </a:p>
          <a:p>
            <a:pPr marL="0" indent="0">
              <a:buNone/>
            </a:pPr>
            <a:r>
              <a:rPr lang="en-IN" sz="2400" dirty="0"/>
              <a:t>    4) Synapse: These are the junctions where two neurons</a:t>
            </a:r>
          </a:p>
          <a:p>
            <a:pPr marL="0" indent="0">
              <a:buNone/>
            </a:pPr>
            <a:r>
              <a:rPr lang="en-IN" sz="2400" dirty="0"/>
              <a:t>         are physically connected to one another through </a:t>
            </a:r>
          </a:p>
          <a:p>
            <a:pPr marL="0" indent="0">
              <a:buNone/>
            </a:pPr>
            <a:r>
              <a:rPr lang="en-IN" sz="2400" dirty="0"/>
              <a:t>         gap junctions. These gap junctions allow changes in</a:t>
            </a:r>
          </a:p>
          <a:p>
            <a:pPr marL="0" indent="0">
              <a:buNone/>
            </a:pPr>
            <a:r>
              <a:rPr lang="en-IN" sz="2400" dirty="0"/>
              <a:t>         electrical properties of one neuron to affect another</a:t>
            </a:r>
          </a:p>
          <a:p>
            <a:pPr marL="0" indent="0">
              <a:buNone/>
            </a:pPr>
            <a:r>
              <a:rPr lang="en-IN" sz="2400" dirty="0"/>
              <a:t>         and vice-versa. </a:t>
            </a:r>
          </a:p>
          <a:p>
            <a:endParaRPr lang="en-IN" dirty="0"/>
          </a:p>
        </p:txBody>
      </p:sp>
    </p:spTree>
    <p:extLst>
      <p:ext uri="{BB962C8B-B14F-4D97-AF65-F5344CB8AC3E}">
        <p14:creationId xmlns:p14="http://schemas.microsoft.com/office/powerpoint/2010/main" val="314196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BFA7-7420-2A81-859F-7F63D4CC662E}"/>
              </a:ext>
            </a:extLst>
          </p:cNvPr>
          <p:cNvSpPr>
            <a:spLocks noGrp="1"/>
          </p:cNvSpPr>
          <p:nvPr>
            <p:ph type="title"/>
          </p:nvPr>
        </p:nvSpPr>
        <p:spPr>
          <a:xfrm>
            <a:off x="838200" y="136526"/>
            <a:ext cx="10515600" cy="681160"/>
          </a:xfrm>
        </p:spPr>
        <p:txBody>
          <a:bodyPr>
            <a:normAutofit fontScale="90000"/>
          </a:bodyPr>
          <a:lstStyle/>
          <a:p>
            <a:pPr algn="ctr"/>
            <a:r>
              <a:rPr lang="en-US" dirty="0"/>
              <a:t>Spiking Neural Networks- An overview</a:t>
            </a:r>
            <a:endParaRPr lang="en-IN" dirty="0"/>
          </a:p>
        </p:txBody>
      </p:sp>
      <p:sp>
        <p:nvSpPr>
          <p:cNvPr id="3" name="Content Placeholder 2">
            <a:extLst>
              <a:ext uri="{FF2B5EF4-FFF2-40B4-BE49-F238E27FC236}">
                <a16:creationId xmlns:a16="http://schemas.microsoft.com/office/drawing/2014/main" id="{F03BCBB3-8C31-56D4-C108-4B5B939B24AC}"/>
              </a:ext>
            </a:extLst>
          </p:cNvPr>
          <p:cNvSpPr>
            <a:spLocks noGrp="1"/>
          </p:cNvSpPr>
          <p:nvPr>
            <p:ph idx="1"/>
          </p:nvPr>
        </p:nvSpPr>
        <p:spPr>
          <a:xfrm>
            <a:off x="838200" y="940777"/>
            <a:ext cx="10515600" cy="5236186"/>
          </a:xfrm>
        </p:spPr>
        <p:txBody>
          <a:bodyPr/>
          <a:lstStyle/>
          <a:p>
            <a:r>
              <a:rPr lang="en-IN" dirty="0"/>
              <a:t>It is a type of artificial neural network wherein, neurons communicate with each other using spikes via synapses.</a:t>
            </a:r>
          </a:p>
          <a:p>
            <a:r>
              <a:rPr lang="en-IN" dirty="0"/>
              <a:t>These neural networks work similarly to the natural neural networks such as in the brain.</a:t>
            </a:r>
          </a:p>
          <a:p>
            <a:r>
              <a:rPr lang="en-IN" dirty="0"/>
              <a:t>In such networks, pulse from multiple neurons are collected and added. This results in an increase in the potential of the membrane. When a certain threshold voltage gets reached, an output spike is generated.</a:t>
            </a:r>
          </a:p>
        </p:txBody>
      </p:sp>
      <p:pic>
        <p:nvPicPr>
          <p:cNvPr id="5" name="Picture 4">
            <a:extLst>
              <a:ext uri="{FF2B5EF4-FFF2-40B4-BE49-F238E27FC236}">
                <a16:creationId xmlns:a16="http://schemas.microsoft.com/office/drawing/2014/main" id="{E2BF2DA2-A898-A2E4-48AE-B45A2912E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40332"/>
            <a:ext cx="5877371" cy="2517668"/>
          </a:xfrm>
          <a:prstGeom prst="rect">
            <a:avLst/>
          </a:prstGeom>
        </p:spPr>
      </p:pic>
      <p:pic>
        <p:nvPicPr>
          <p:cNvPr id="6" name="Picture 5">
            <a:extLst>
              <a:ext uri="{FF2B5EF4-FFF2-40B4-BE49-F238E27FC236}">
                <a16:creationId xmlns:a16="http://schemas.microsoft.com/office/drawing/2014/main" id="{68B0DB2B-6161-B136-1EF0-F90BF5D31DD4}"/>
              </a:ext>
            </a:extLst>
          </p:cNvPr>
          <p:cNvPicPr>
            <a:picLocks noChangeAspect="1"/>
          </p:cNvPicPr>
          <p:nvPr/>
        </p:nvPicPr>
        <p:blipFill>
          <a:blip r:embed="rId4"/>
          <a:stretch>
            <a:fillRect/>
          </a:stretch>
        </p:blipFill>
        <p:spPr>
          <a:xfrm>
            <a:off x="6481473" y="4127383"/>
            <a:ext cx="4682120" cy="2730617"/>
          </a:xfrm>
          <a:prstGeom prst="rect">
            <a:avLst/>
          </a:prstGeom>
        </p:spPr>
      </p:pic>
    </p:spTree>
    <p:extLst>
      <p:ext uri="{BB962C8B-B14F-4D97-AF65-F5344CB8AC3E}">
        <p14:creationId xmlns:p14="http://schemas.microsoft.com/office/powerpoint/2010/main" val="12073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5B9ED4-96DE-0682-D049-FB603FE8E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10" y="4073445"/>
            <a:ext cx="3596952" cy="2766300"/>
          </a:xfrm>
          <a:prstGeom prst="rect">
            <a:avLst/>
          </a:prstGeom>
        </p:spPr>
      </p:pic>
      <p:sp>
        <p:nvSpPr>
          <p:cNvPr id="2" name="Title 1">
            <a:extLst>
              <a:ext uri="{FF2B5EF4-FFF2-40B4-BE49-F238E27FC236}">
                <a16:creationId xmlns:a16="http://schemas.microsoft.com/office/drawing/2014/main" id="{B825F189-4EA7-D465-B0A1-54FC52FC107D}"/>
              </a:ext>
            </a:extLst>
          </p:cNvPr>
          <p:cNvSpPr>
            <a:spLocks noGrp="1"/>
          </p:cNvSpPr>
          <p:nvPr>
            <p:ph type="title"/>
          </p:nvPr>
        </p:nvSpPr>
        <p:spPr>
          <a:xfrm>
            <a:off x="838200" y="18255"/>
            <a:ext cx="10515600" cy="778699"/>
          </a:xfrm>
        </p:spPr>
        <p:txBody>
          <a:bodyPr/>
          <a:lstStyle/>
          <a:p>
            <a:pPr algn="ctr"/>
            <a:r>
              <a:rPr lang="en-IN" dirty="0"/>
              <a:t>STDP</a:t>
            </a:r>
          </a:p>
        </p:txBody>
      </p:sp>
      <p:sp>
        <p:nvSpPr>
          <p:cNvPr id="3" name="Content Placeholder 2">
            <a:extLst>
              <a:ext uri="{FF2B5EF4-FFF2-40B4-BE49-F238E27FC236}">
                <a16:creationId xmlns:a16="http://schemas.microsoft.com/office/drawing/2014/main" id="{BCDD4BE2-9E19-0A2C-6A56-2B6FD5FCCE47}"/>
              </a:ext>
            </a:extLst>
          </p:cNvPr>
          <p:cNvSpPr>
            <a:spLocks noGrp="1"/>
          </p:cNvSpPr>
          <p:nvPr>
            <p:ph idx="1"/>
          </p:nvPr>
        </p:nvSpPr>
        <p:spPr>
          <a:xfrm>
            <a:off x="838199" y="796954"/>
            <a:ext cx="10689771" cy="5905850"/>
          </a:xfrm>
        </p:spPr>
        <p:txBody>
          <a:bodyPr/>
          <a:lstStyle/>
          <a:p>
            <a:r>
              <a:rPr lang="en-IN" dirty="0"/>
              <a:t>STDP (Spike Timing Dependent Plasticity) is a biological process in which the strengths of the connections between neurons are adjusted.</a:t>
            </a:r>
          </a:p>
          <a:p>
            <a:r>
              <a:rPr lang="en-IN" dirty="0"/>
              <a:t>These adjustments take place on the basis of the precise timings of the spikes.</a:t>
            </a:r>
          </a:p>
          <a:p>
            <a:r>
              <a:rPr lang="en-IN" dirty="0"/>
              <a:t>The timing difference between the pre-spike and post-spike will lead to either long-term potentiation or long-term depression.</a:t>
            </a:r>
          </a:p>
          <a:p>
            <a:r>
              <a:rPr lang="en-IN" dirty="0"/>
              <a:t> When the pre-spike precedes the post-spike, it results in long-term </a:t>
            </a:r>
          </a:p>
          <a:p>
            <a:pPr marL="0" indent="0">
              <a:buNone/>
            </a:pPr>
            <a:r>
              <a:rPr lang="en-IN" dirty="0"/>
              <a:t>                         potentiation. And in the vice versa situation, long-term</a:t>
            </a:r>
          </a:p>
          <a:p>
            <a:pPr marL="0" indent="0">
              <a:buNone/>
            </a:pPr>
            <a:r>
              <a:rPr lang="en-IN" dirty="0"/>
              <a:t>                         depression takes place.</a:t>
            </a:r>
          </a:p>
        </p:txBody>
      </p:sp>
      <p:pic>
        <p:nvPicPr>
          <p:cNvPr id="6" name="Picture 5">
            <a:extLst>
              <a:ext uri="{FF2B5EF4-FFF2-40B4-BE49-F238E27FC236}">
                <a16:creationId xmlns:a16="http://schemas.microsoft.com/office/drawing/2014/main" id="{3025F801-B0A5-5760-5FC0-3AE4B57F95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528" y="5333797"/>
            <a:ext cx="3869458" cy="1249763"/>
          </a:xfrm>
          <a:prstGeom prst="rect">
            <a:avLst/>
          </a:prstGeom>
        </p:spPr>
      </p:pic>
    </p:spTree>
    <p:extLst>
      <p:ext uri="{BB962C8B-B14F-4D97-AF65-F5344CB8AC3E}">
        <p14:creationId xmlns:p14="http://schemas.microsoft.com/office/powerpoint/2010/main" val="195914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1B7AAE-CF4E-6920-A5F6-B8D5615CD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086" y="3985749"/>
            <a:ext cx="3454607" cy="2429740"/>
          </a:xfrm>
          <a:prstGeom prst="rect">
            <a:avLst/>
          </a:prstGeom>
        </p:spPr>
      </p:pic>
      <p:pic>
        <p:nvPicPr>
          <p:cNvPr id="5" name="Picture 4">
            <a:extLst>
              <a:ext uri="{FF2B5EF4-FFF2-40B4-BE49-F238E27FC236}">
                <a16:creationId xmlns:a16="http://schemas.microsoft.com/office/drawing/2014/main" id="{1759E761-EF10-6EB5-3940-822C53644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041" y="4256392"/>
            <a:ext cx="3717894" cy="1888454"/>
          </a:xfrm>
          <a:prstGeom prst="rect">
            <a:avLst/>
          </a:prstGeom>
        </p:spPr>
      </p:pic>
      <p:sp>
        <p:nvSpPr>
          <p:cNvPr id="2" name="Title 1">
            <a:extLst>
              <a:ext uri="{FF2B5EF4-FFF2-40B4-BE49-F238E27FC236}">
                <a16:creationId xmlns:a16="http://schemas.microsoft.com/office/drawing/2014/main" id="{9177B66A-907B-29D0-B03D-BEA214500EFE}"/>
              </a:ext>
            </a:extLst>
          </p:cNvPr>
          <p:cNvSpPr>
            <a:spLocks noGrp="1"/>
          </p:cNvSpPr>
          <p:nvPr>
            <p:ph type="title"/>
          </p:nvPr>
        </p:nvSpPr>
        <p:spPr>
          <a:xfrm>
            <a:off x="838200" y="0"/>
            <a:ext cx="10515600" cy="1325563"/>
          </a:xfrm>
        </p:spPr>
        <p:txBody>
          <a:bodyPr/>
          <a:lstStyle/>
          <a:p>
            <a:pPr algn="ctr"/>
            <a:r>
              <a:rPr lang="en-IN" dirty="0"/>
              <a:t>The Integrating Circuit</a:t>
            </a:r>
          </a:p>
        </p:txBody>
      </p:sp>
      <p:sp>
        <p:nvSpPr>
          <p:cNvPr id="3" name="Content Placeholder 2">
            <a:extLst>
              <a:ext uri="{FF2B5EF4-FFF2-40B4-BE49-F238E27FC236}">
                <a16:creationId xmlns:a16="http://schemas.microsoft.com/office/drawing/2014/main" id="{417B2F69-5B7A-717D-D83B-2D07530D98B7}"/>
              </a:ext>
            </a:extLst>
          </p:cNvPr>
          <p:cNvSpPr>
            <a:spLocks noGrp="1"/>
          </p:cNvSpPr>
          <p:nvPr>
            <p:ph idx="1"/>
          </p:nvPr>
        </p:nvSpPr>
        <p:spPr>
          <a:xfrm>
            <a:off x="838200" y="1253331"/>
            <a:ext cx="10515600" cy="4351338"/>
          </a:xfrm>
        </p:spPr>
        <p:txBody>
          <a:bodyPr/>
          <a:lstStyle/>
          <a:p>
            <a:r>
              <a:rPr lang="en-IN" dirty="0"/>
              <a:t>The integrating circuit receives spikes from different neurons and integrates it with respect to time. </a:t>
            </a:r>
          </a:p>
          <a:p>
            <a:r>
              <a:rPr lang="en-IN" dirty="0"/>
              <a:t>An op amp with a capacitor in the negative feedback loop</a:t>
            </a:r>
          </a:p>
          <a:p>
            <a:pPr marL="0" indent="0">
              <a:buNone/>
            </a:pPr>
            <a:r>
              <a:rPr lang="en-IN" dirty="0"/>
              <a:t>   can be employed as an integrator.</a:t>
            </a:r>
          </a:p>
          <a:p>
            <a:r>
              <a:rPr lang="en-IN" dirty="0"/>
              <a:t>Since, the neuron undergoes a leaky integration, we add</a:t>
            </a:r>
          </a:p>
          <a:p>
            <a:pPr marL="0" indent="0">
              <a:buNone/>
            </a:pPr>
            <a:r>
              <a:rPr lang="en-IN" dirty="0"/>
              <a:t>   a resistor in parallel to the capacitor.</a:t>
            </a:r>
          </a:p>
        </p:txBody>
      </p:sp>
    </p:spTree>
    <p:extLst>
      <p:ext uri="{BB962C8B-B14F-4D97-AF65-F5344CB8AC3E}">
        <p14:creationId xmlns:p14="http://schemas.microsoft.com/office/powerpoint/2010/main" val="35449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F178C-063D-8FDC-5738-2308F39C7314}"/>
              </a:ext>
            </a:extLst>
          </p:cNvPr>
          <p:cNvSpPr>
            <a:spLocks noGrp="1"/>
          </p:cNvSpPr>
          <p:nvPr>
            <p:ph idx="1"/>
          </p:nvPr>
        </p:nvSpPr>
        <p:spPr>
          <a:xfrm>
            <a:off x="838200" y="316523"/>
            <a:ext cx="10515600" cy="5860440"/>
          </a:xfrm>
        </p:spPr>
        <p:txBody>
          <a:bodyPr/>
          <a:lstStyle/>
          <a:p>
            <a:r>
              <a:rPr lang="en-IN" dirty="0"/>
              <a:t>In our model, we have also connected a voltage controlled switch in parallel to the capacitor and resistor, such that when the threshold voltage of the neuron is reached, the capacitor discharges at an instant. </a:t>
            </a:r>
          </a:p>
          <a:p>
            <a:r>
              <a:rPr lang="en-IN" dirty="0"/>
              <a:t>Since, we have used an inverting integrator, we connect an inverting amplifier in series to get a non-inverted amplified signal.</a:t>
            </a:r>
          </a:p>
        </p:txBody>
      </p:sp>
      <p:pic>
        <p:nvPicPr>
          <p:cNvPr id="6" name="Picture 5">
            <a:extLst>
              <a:ext uri="{FF2B5EF4-FFF2-40B4-BE49-F238E27FC236}">
                <a16:creationId xmlns:a16="http://schemas.microsoft.com/office/drawing/2014/main" id="{A4E54CB1-22E1-5482-6B8D-4FA78416E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754" y="2944536"/>
            <a:ext cx="6258400" cy="3462093"/>
          </a:xfrm>
          <a:prstGeom prst="rect">
            <a:avLst/>
          </a:prstGeom>
        </p:spPr>
      </p:pic>
      <p:sp>
        <p:nvSpPr>
          <p:cNvPr id="9" name="TextBox 8">
            <a:extLst>
              <a:ext uri="{FF2B5EF4-FFF2-40B4-BE49-F238E27FC236}">
                <a16:creationId xmlns:a16="http://schemas.microsoft.com/office/drawing/2014/main" id="{E4FC5C64-9E63-A760-811D-A24999356002}"/>
              </a:ext>
            </a:extLst>
          </p:cNvPr>
          <p:cNvSpPr txBox="1"/>
          <p:nvPr/>
        </p:nvSpPr>
        <p:spPr>
          <a:xfrm>
            <a:off x="2625754" y="6406629"/>
            <a:ext cx="6258400" cy="369332"/>
          </a:xfrm>
          <a:prstGeom prst="rect">
            <a:avLst/>
          </a:prstGeom>
          <a:noFill/>
        </p:spPr>
        <p:txBody>
          <a:bodyPr wrap="square" rtlCol="0">
            <a:spAutoFit/>
          </a:bodyPr>
          <a:lstStyle/>
          <a:p>
            <a:pPr algn="ctr"/>
            <a:r>
              <a:rPr lang="en-US" dirty="0"/>
              <a:t>Circuit without the voltage controlled switching</a:t>
            </a:r>
            <a:endParaRPr lang="en-IN" dirty="0"/>
          </a:p>
        </p:txBody>
      </p:sp>
    </p:spTree>
    <p:extLst>
      <p:ext uri="{BB962C8B-B14F-4D97-AF65-F5344CB8AC3E}">
        <p14:creationId xmlns:p14="http://schemas.microsoft.com/office/powerpoint/2010/main" val="129101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24E550-06AF-0CDE-5166-4AF4874850AB}"/>
              </a:ext>
            </a:extLst>
          </p:cNvPr>
          <p:cNvSpPr txBox="1"/>
          <p:nvPr/>
        </p:nvSpPr>
        <p:spPr>
          <a:xfrm>
            <a:off x="1024855" y="5922627"/>
            <a:ext cx="10142289" cy="369332"/>
          </a:xfrm>
          <a:prstGeom prst="rect">
            <a:avLst/>
          </a:prstGeom>
          <a:noFill/>
        </p:spPr>
        <p:txBody>
          <a:bodyPr wrap="square" rtlCol="0">
            <a:spAutoFit/>
          </a:bodyPr>
          <a:lstStyle/>
          <a:p>
            <a:pPr algn="ctr"/>
            <a:r>
              <a:rPr lang="en-US" dirty="0"/>
              <a:t>Simulation results of the circuit</a:t>
            </a:r>
            <a:endParaRPr lang="en-IN" dirty="0"/>
          </a:p>
        </p:txBody>
      </p:sp>
      <p:pic>
        <p:nvPicPr>
          <p:cNvPr id="13" name="Picture 12">
            <a:extLst>
              <a:ext uri="{FF2B5EF4-FFF2-40B4-BE49-F238E27FC236}">
                <a16:creationId xmlns:a16="http://schemas.microsoft.com/office/drawing/2014/main" id="{59012D72-38F0-8443-429F-EA4A74C2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5546690"/>
          </a:xfrm>
          <a:prstGeom prst="rect">
            <a:avLst/>
          </a:prstGeom>
        </p:spPr>
      </p:pic>
    </p:spTree>
    <p:extLst>
      <p:ext uri="{BB962C8B-B14F-4D97-AF65-F5344CB8AC3E}">
        <p14:creationId xmlns:p14="http://schemas.microsoft.com/office/powerpoint/2010/main" val="257643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B0FD42-6EE3-1593-C0D4-431A0EFF3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161402" cy="3135446"/>
          </a:xfrm>
          <a:prstGeom prst="rect">
            <a:avLst/>
          </a:prstGeom>
        </p:spPr>
      </p:pic>
      <p:sp>
        <p:nvSpPr>
          <p:cNvPr id="8" name="TextBox 7">
            <a:extLst>
              <a:ext uri="{FF2B5EF4-FFF2-40B4-BE49-F238E27FC236}">
                <a16:creationId xmlns:a16="http://schemas.microsoft.com/office/drawing/2014/main" id="{FE43AA87-05C4-E519-0A07-0C73AA41A5D2}"/>
              </a:ext>
            </a:extLst>
          </p:cNvPr>
          <p:cNvSpPr txBox="1"/>
          <p:nvPr/>
        </p:nvSpPr>
        <p:spPr>
          <a:xfrm>
            <a:off x="7161402" y="2219404"/>
            <a:ext cx="4818077" cy="1477328"/>
          </a:xfrm>
          <a:prstGeom prst="rect">
            <a:avLst/>
          </a:prstGeom>
          <a:noFill/>
        </p:spPr>
        <p:txBody>
          <a:bodyPr wrap="square" rtlCol="0">
            <a:spAutoFit/>
          </a:bodyPr>
          <a:lstStyle/>
          <a:p>
            <a:r>
              <a:rPr lang="en-US" dirty="0"/>
              <a:t>This is the circuit with the voltage controlled switch employed. In the simulations, we can see that as soon as the potential voltage of the membrane has been reached (which in this case is 1.2V), the capacitor discharges immediately.</a:t>
            </a:r>
            <a:endParaRPr lang="en-IN" dirty="0"/>
          </a:p>
        </p:txBody>
      </p:sp>
      <p:pic>
        <p:nvPicPr>
          <p:cNvPr id="6" name="Picture 5">
            <a:extLst>
              <a:ext uri="{FF2B5EF4-FFF2-40B4-BE49-F238E27FC236}">
                <a16:creationId xmlns:a16="http://schemas.microsoft.com/office/drawing/2014/main" id="{AA576575-FF5E-E83F-588C-0A6057EE9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32793"/>
            <a:ext cx="7161402" cy="3925207"/>
          </a:xfrm>
          <a:prstGeom prst="rect">
            <a:avLst/>
          </a:prstGeom>
        </p:spPr>
      </p:pic>
    </p:spTree>
    <p:extLst>
      <p:ext uri="{BB962C8B-B14F-4D97-AF65-F5344CB8AC3E}">
        <p14:creationId xmlns:p14="http://schemas.microsoft.com/office/powerpoint/2010/main" val="178865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5231-378B-20C2-5808-00C7284EF7F5}"/>
              </a:ext>
            </a:extLst>
          </p:cNvPr>
          <p:cNvSpPr>
            <a:spLocks noGrp="1"/>
          </p:cNvSpPr>
          <p:nvPr>
            <p:ph type="title"/>
          </p:nvPr>
        </p:nvSpPr>
        <p:spPr>
          <a:xfrm>
            <a:off x="838200" y="96677"/>
            <a:ext cx="10515600" cy="1325563"/>
          </a:xfrm>
        </p:spPr>
        <p:txBody>
          <a:bodyPr/>
          <a:lstStyle/>
          <a:p>
            <a:pPr algn="ctr"/>
            <a:r>
              <a:rPr lang="en-US" dirty="0"/>
              <a:t>The Spike generating circuit</a:t>
            </a:r>
            <a:endParaRPr lang="en-IN" dirty="0"/>
          </a:p>
        </p:txBody>
      </p:sp>
      <p:pic>
        <p:nvPicPr>
          <p:cNvPr id="5" name="Picture 4">
            <a:extLst>
              <a:ext uri="{FF2B5EF4-FFF2-40B4-BE49-F238E27FC236}">
                <a16:creationId xmlns:a16="http://schemas.microsoft.com/office/drawing/2014/main" id="{426F56DE-58F2-84DF-5B6E-3B87FEA61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009" y="3428380"/>
            <a:ext cx="4564545" cy="3332943"/>
          </a:xfrm>
          <a:prstGeom prst="rect">
            <a:avLst/>
          </a:prstGeom>
        </p:spPr>
      </p:pic>
      <p:sp>
        <p:nvSpPr>
          <p:cNvPr id="3" name="Content Placeholder 2">
            <a:extLst>
              <a:ext uri="{FF2B5EF4-FFF2-40B4-BE49-F238E27FC236}">
                <a16:creationId xmlns:a16="http://schemas.microsoft.com/office/drawing/2014/main" id="{BB33DFC0-40E4-9230-D499-F4A00FB8C136}"/>
              </a:ext>
            </a:extLst>
          </p:cNvPr>
          <p:cNvSpPr>
            <a:spLocks noGrp="1"/>
          </p:cNvSpPr>
          <p:nvPr>
            <p:ph idx="1"/>
          </p:nvPr>
        </p:nvSpPr>
        <p:spPr>
          <a:xfrm>
            <a:off x="838200" y="1490065"/>
            <a:ext cx="10515600" cy="4351338"/>
          </a:xfrm>
        </p:spPr>
        <p:txBody>
          <a:bodyPr/>
          <a:lstStyle/>
          <a:p>
            <a:r>
              <a:rPr lang="en-US" dirty="0"/>
              <a:t>We have used a 555-timer to create a spike generating circuit. The timer is used in its astable oscillator configuration.</a:t>
            </a:r>
          </a:p>
          <a:p>
            <a:r>
              <a:rPr lang="en-US" dirty="0"/>
              <a:t>The components; R1, R2 and C1 are responsible for the</a:t>
            </a:r>
          </a:p>
          <a:p>
            <a:pPr marL="0" indent="0">
              <a:buNone/>
            </a:pPr>
            <a:r>
              <a:rPr lang="en-US" dirty="0"/>
              <a:t>   on and off time of the output wave. </a:t>
            </a:r>
            <a:endParaRPr lang="en-IN" dirty="0"/>
          </a:p>
        </p:txBody>
      </p:sp>
      <p:pic>
        <p:nvPicPr>
          <p:cNvPr id="6" name="Picture 5">
            <a:extLst>
              <a:ext uri="{FF2B5EF4-FFF2-40B4-BE49-F238E27FC236}">
                <a16:creationId xmlns:a16="http://schemas.microsoft.com/office/drawing/2014/main" id="{5C0494A3-FF7F-DA37-004D-82B283EC4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4363" y="4403818"/>
            <a:ext cx="2659610" cy="1265030"/>
          </a:xfrm>
          <a:prstGeom prst="rect">
            <a:avLst/>
          </a:prstGeom>
        </p:spPr>
      </p:pic>
    </p:spTree>
    <p:extLst>
      <p:ext uri="{BB962C8B-B14F-4D97-AF65-F5344CB8AC3E}">
        <p14:creationId xmlns:p14="http://schemas.microsoft.com/office/powerpoint/2010/main" val="173220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906</Words>
  <Application>Microsoft Office PowerPoint</Application>
  <PresentationFormat>Widescreen</PresentationFormat>
  <Paragraphs>67</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Myriad Pro</vt:lpstr>
      <vt:lpstr>Office Theme</vt:lpstr>
      <vt:lpstr>Integrate and Fire Model: A neural spiking circuit</vt:lpstr>
      <vt:lpstr>The natural neural network of the Brain</vt:lpstr>
      <vt:lpstr>Spiking Neural Networks- An overview</vt:lpstr>
      <vt:lpstr>STDP</vt:lpstr>
      <vt:lpstr>The Integrating Circuit</vt:lpstr>
      <vt:lpstr>PowerPoint Presentation</vt:lpstr>
      <vt:lpstr>PowerPoint Presentation</vt:lpstr>
      <vt:lpstr>PowerPoint Presentation</vt:lpstr>
      <vt:lpstr>The Spike generating circuit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 and Fire Model: A neural spiking circuit</dc:title>
  <dc:creator>Yashas Jha</dc:creator>
  <cp:lastModifiedBy>Yashas Jha</cp:lastModifiedBy>
  <cp:revision>11</cp:revision>
  <dcterms:created xsi:type="dcterms:W3CDTF">2023-06-23T07:54:50Z</dcterms:created>
  <dcterms:modified xsi:type="dcterms:W3CDTF">2023-07-12T06:32:36Z</dcterms:modified>
</cp:coreProperties>
</file>