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576CF95-FF9A-415C-A90B-C41ED66184C5}">
          <p14:sldIdLst>
            <p14:sldId id="257"/>
            <p14:sldId id="258"/>
            <p14:sldId id="259"/>
            <p14:sldId id="260"/>
            <p14:sldId id="261"/>
            <p14:sldId id="262"/>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2020-Jun-21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2020-Jun-21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2020-Jun-21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2020-Jun-21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2020-Jun-21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2020-Jun-21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2020-Jun-21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2020-Jun-21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2020-Jun-21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2020-Jun-21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2020-Jun-21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2020-Jun-21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5400" dirty="0"/>
              <a:t>Recommender for building a fitness center in Toronto</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Yashas Mohankumar</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10718" y="289169"/>
            <a:ext cx="10058400" cy="960791"/>
          </a:xfrm>
        </p:spPr>
        <p:txBody>
          <a:bodyPr anchor="ctr">
            <a:normAutofit fontScale="90000"/>
          </a:bodyPr>
          <a:lstStyle/>
          <a:p>
            <a:pPr lvl="0"/>
            <a:r>
              <a:rPr lang="en-US" sz="3200" i="1" dirty="0">
                <a:solidFill>
                  <a:srgbClr val="FFFFFF"/>
                </a:solidFill>
              </a:rPr>
              <a:t>Introduction</a:t>
            </a:r>
            <a:br>
              <a:rPr lang="en-US" sz="3200" i="1" dirty="0">
                <a:solidFill>
                  <a:srgbClr val="FFFFFF"/>
                </a:solidFill>
              </a:rPr>
            </a:br>
            <a:endParaRPr lang="en-US" sz="32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FF8966C6-4F22-4A3A-B323-2DD9FD683532}"/>
              </a:ext>
            </a:extLst>
          </p:cNvPr>
          <p:cNvSpPr txBox="1"/>
          <p:nvPr/>
        </p:nvSpPr>
        <p:spPr>
          <a:xfrm>
            <a:off x="729842" y="897622"/>
            <a:ext cx="10444294" cy="295003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The rising awareness of fitness and its importance for the wellbeing of people led me to choose the issue of locating areas in Toronto where the fitness industry would flourish.</a:t>
            </a:r>
          </a:p>
          <a:p>
            <a:pPr marL="285750" indent="-285750">
              <a:lnSpc>
                <a:spcPct val="150000"/>
              </a:lnSpc>
              <a:buFont typeface="Arial" panose="020B0604020202020204" pitchFamily="34" charset="0"/>
              <a:buChar char="•"/>
            </a:pPr>
            <a:r>
              <a:rPr lang="en-US" dirty="0"/>
              <a:t>Toronto being one of the biggest metros in the world has a booming population and multiple neighborhoods offering unique opportunities to set up a business</a:t>
            </a:r>
          </a:p>
          <a:p>
            <a:pPr marL="285750" indent="-285750">
              <a:lnSpc>
                <a:spcPct val="150000"/>
              </a:lnSpc>
              <a:buFont typeface="Arial" panose="020B0604020202020204" pitchFamily="34" charset="0"/>
              <a:buChar char="•"/>
            </a:pPr>
            <a:r>
              <a:rPr lang="en-US" dirty="0"/>
              <a:t>The revenue generated by the fitness industry in Toronto alone was 224 Million USD in 2017 that grew to 350 Million USD in 2020. </a:t>
            </a:r>
            <a:br>
              <a:rPr lang="en-US" dirty="0"/>
            </a:br>
            <a:endParaRPr lang="en-US" dirty="0"/>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F7151-51F1-4D90-AECB-96F47C2E6657}"/>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1666AEEC-540F-45C0-82A4-0C77B18FB5F8}"/>
              </a:ext>
            </a:extLst>
          </p:cNvPr>
          <p:cNvSpPr>
            <a:spLocks noGrp="1"/>
          </p:cNvSpPr>
          <p:nvPr>
            <p:ph idx="1"/>
          </p:nvPr>
        </p:nvSpPr>
        <p:spPr/>
        <p:txBody>
          <a:bodyPr/>
          <a:lstStyle/>
          <a:p>
            <a:pPr>
              <a:buFont typeface="Arial" panose="020B0604020202020204" pitchFamily="34" charset="0"/>
              <a:buChar char="•"/>
            </a:pPr>
            <a:r>
              <a:rPr lang="en-US" dirty="0"/>
              <a:t> The massive revenue and growth have sparked an increasing number of businessmen and</a:t>
            </a:r>
            <a:br>
              <a:rPr lang="en-US" dirty="0"/>
            </a:br>
            <a:r>
              <a:rPr lang="en-US" dirty="0"/>
              <a:t>  fitness enthusiasts alike to get in on the game </a:t>
            </a:r>
          </a:p>
          <a:p>
            <a:pPr>
              <a:buFont typeface="Arial" panose="020B0604020202020204" pitchFamily="34" charset="0"/>
              <a:buChar char="•"/>
            </a:pPr>
            <a:r>
              <a:rPr lang="en-US" dirty="0"/>
              <a:t> The increasing competition in the marketplace requires businesses to make informed decisions     about the locations at which new gyms should be open </a:t>
            </a:r>
          </a:p>
          <a:p>
            <a:pPr>
              <a:buFont typeface="Arial" panose="020B0604020202020204" pitchFamily="34" charset="0"/>
              <a:buChar char="•"/>
            </a:pPr>
            <a:r>
              <a:rPr lang="en-US" dirty="0"/>
              <a:t> The recommender tries to look at the clusters of gyms in each area followed by the distribution of types of fitness industries to help the stakeholder to make an informed decision about the location and kind of gym to open. </a:t>
            </a:r>
            <a:br>
              <a:rPr lang="en-US" dirty="0"/>
            </a:br>
            <a:br>
              <a:rPr lang="en-US" dirty="0"/>
            </a:br>
            <a:br>
              <a:rPr lang="en-US" dirty="0"/>
            </a:br>
            <a:endParaRPr lang="en-US" dirty="0"/>
          </a:p>
        </p:txBody>
      </p:sp>
    </p:spTree>
    <p:extLst>
      <p:ext uri="{BB962C8B-B14F-4D97-AF65-F5344CB8AC3E}">
        <p14:creationId xmlns:p14="http://schemas.microsoft.com/office/powerpoint/2010/main" val="3918995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14108-1CE7-44FA-867C-8E596FC63233}"/>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D44EDEB3-F5C5-451D-82DF-FAA2FC37DF31}"/>
              </a:ext>
            </a:extLst>
          </p:cNvPr>
          <p:cNvSpPr>
            <a:spLocks noGrp="1"/>
          </p:cNvSpPr>
          <p:nvPr>
            <p:ph idx="1"/>
          </p:nvPr>
        </p:nvSpPr>
        <p:spPr/>
        <p:txBody>
          <a:bodyPr/>
          <a:lstStyle/>
          <a:p>
            <a:pPr marL="457200" indent="-457200">
              <a:buFont typeface="+mj-lt"/>
              <a:buAutoNum type="arabicPeriod"/>
            </a:pPr>
            <a:r>
              <a:rPr lang="en-US" dirty="0"/>
              <a:t>Data was obtained on Neighborhoods and Boroughs in Toronto from Wikipedia</a:t>
            </a:r>
          </a:p>
          <a:p>
            <a:pPr marL="457200" indent="-457200">
              <a:buFont typeface="+mj-lt"/>
              <a:buAutoNum type="arabicPeriod"/>
            </a:pPr>
            <a:r>
              <a:rPr lang="en-US" dirty="0"/>
              <a:t>The latitude and longitude was obtained for each of the Boroughs</a:t>
            </a:r>
          </a:p>
          <a:p>
            <a:pPr marL="457200" indent="-457200">
              <a:buFont typeface="+mj-lt"/>
              <a:buAutoNum type="arabicPeriod"/>
            </a:pPr>
            <a:r>
              <a:rPr lang="en-US" dirty="0"/>
              <a:t>The Foursquare API was used to obtained different venues in those locations</a:t>
            </a:r>
          </a:p>
          <a:p>
            <a:pPr marL="457200" indent="-457200">
              <a:buFont typeface="+mj-lt"/>
              <a:buAutoNum type="arabicPeriod"/>
            </a:pPr>
            <a:r>
              <a:rPr lang="en-US" dirty="0"/>
              <a:t>New data-frame with only gyms was obtained</a:t>
            </a:r>
          </a:p>
          <a:p>
            <a:pPr marL="457200" indent="-457200">
              <a:buFont typeface="+mj-lt"/>
              <a:buAutoNum type="arabicPeriod"/>
            </a:pPr>
            <a:r>
              <a:rPr lang="en-US" dirty="0"/>
              <a:t>Clustering was done with 3 clusters on the gym data</a:t>
            </a:r>
          </a:p>
          <a:p>
            <a:pPr marL="457200" indent="-457200">
              <a:buFont typeface="+mj-lt"/>
              <a:buAutoNum type="arabicPeriod"/>
            </a:pPr>
            <a:r>
              <a:rPr lang="en-US" dirty="0"/>
              <a:t>Master data-frame was merged with marking them into the same cluster using neighborhood as the join-in clause</a:t>
            </a:r>
          </a:p>
        </p:txBody>
      </p:sp>
    </p:spTree>
    <p:extLst>
      <p:ext uri="{BB962C8B-B14F-4D97-AF65-F5344CB8AC3E}">
        <p14:creationId xmlns:p14="http://schemas.microsoft.com/office/powerpoint/2010/main" val="2160590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1E023-7D1D-4D75-969B-365B2ED40E1A}"/>
              </a:ext>
            </a:extLst>
          </p:cNvPr>
          <p:cNvSpPr>
            <a:spLocks noGrp="1"/>
          </p:cNvSpPr>
          <p:nvPr>
            <p:ph type="title"/>
          </p:nvPr>
        </p:nvSpPr>
        <p:spPr>
          <a:xfrm>
            <a:off x="1097280" y="286603"/>
            <a:ext cx="10058400" cy="1450757"/>
          </a:xfrm>
        </p:spPr>
        <p:txBody>
          <a:bodyPr anchor="b">
            <a:normAutofit/>
          </a:bodyPr>
          <a:lstStyle/>
          <a:p>
            <a:r>
              <a:rPr lang="en-US" dirty="0"/>
              <a:t>Results</a:t>
            </a:r>
          </a:p>
        </p:txBody>
      </p:sp>
      <p:sp>
        <p:nvSpPr>
          <p:cNvPr id="3" name="Content Placeholder 2">
            <a:extLst>
              <a:ext uri="{FF2B5EF4-FFF2-40B4-BE49-F238E27FC236}">
                <a16:creationId xmlns:a16="http://schemas.microsoft.com/office/drawing/2014/main" id="{303CE913-DD96-4A9E-8804-CEB3FE686202}"/>
              </a:ext>
            </a:extLst>
          </p:cNvPr>
          <p:cNvSpPr>
            <a:spLocks noGrp="1"/>
          </p:cNvSpPr>
          <p:nvPr>
            <p:ph sz="half" idx="1"/>
          </p:nvPr>
        </p:nvSpPr>
        <p:spPr>
          <a:xfrm>
            <a:off x="1097280" y="2120900"/>
            <a:ext cx="4639736" cy="3748193"/>
          </a:xfrm>
        </p:spPr>
        <p:txBody>
          <a:bodyPr>
            <a:normAutofit/>
          </a:bodyPr>
          <a:lstStyle/>
          <a:p>
            <a:r>
              <a:rPr lang="en-US" dirty="0"/>
              <a:t>The three clusters obtained are plotted on the graph as shown on the right side.</a:t>
            </a:r>
          </a:p>
          <a:p>
            <a:r>
              <a:rPr lang="en-US" dirty="0"/>
              <a:t>Cluster 1 is plotted in Blue</a:t>
            </a:r>
          </a:p>
          <a:p>
            <a:r>
              <a:rPr lang="en-US" dirty="0"/>
              <a:t>Cluster 2 is plotted in Red</a:t>
            </a:r>
          </a:p>
          <a:p>
            <a:r>
              <a:rPr lang="en-US" dirty="0"/>
              <a:t>Cluster 3 is plotted in Green</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CE3B27BD-1851-4BAA-9AD6-828E4B65FF70}"/>
              </a:ext>
            </a:extLst>
          </p:cNvPr>
          <p:cNvPicPr>
            <a:picLocks noChangeAspect="1"/>
          </p:cNvPicPr>
          <p:nvPr/>
        </p:nvPicPr>
        <p:blipFill>
          <a:blip r:embed="rId2"/>
          <a:stretch>
            <a:fillRect/>
          </a:stretch>
        </p:blipFill>
        <p:spPr>
          <a:xfrm>
            <a:off x="6515944" y="2765467"/>
            <a:ext cx="4639736" cy="2459060"/>
          </a:xfrm>
          <a:prstGeom prst="rect">
            <a:avLst/>
          </a:prstGeom>
          <a:noFill/>
        </p:spPr>
      </p:pic>
    </p:spTree>
    <p:extLst>
      <p:ext uri="{BB962C8B-B14F-4D97-AF65-F5344CB8AC3E}">
        <p14:creationId xmlns:p14="http://schemas.microsoft.com/office/powerpoint/2010/main" val="284092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1E023-7D1D-4D75-969B-365B2ED40E1A}"/>
              </a:ext>
            </a:extLst>
          </p:cNvPr>
          <p:cNvSpPr>
            <a:spLocks noGrp="1"/>
          </p:cNvSpPr>
          <p:nvPr>
            <p:ph type="title"/>
          </p:nvPr>
        </p:nvSpPr>
        <p:spPr>
          <a:xfrm>
            <a:off x="1097280" y="286603"/>
            <a:ext cx="10058400" cy="1450757"/>
          </a:xfrm>
        </p:spPr>
        <p:txBody>
          <a:bodyPr anchor="b">
            <a:normAutofit/>
          </a:bodyPr>
          <a:lstStyle/>
          <a:p>
            <a:r>
              <a:rPr lang="en-US" dirty="0"/>
              <a:t>Cluster 1</a:t>
            </a:r>
          </a:p>
        </p:txBody>
      </p:sp>
      <p:sp>
        <p:nvSpPr>
          <p:cNvPr id="3" name="Content Placeholder 2">
            <a:extLst>
              <a:ext uri="{FF2B5EF4-FFF2-40B4-BE49-F238E27FC236}">
                <a16:creationId xmlns:a16="http://schemas.microsoft.com/office/drawing/2014/main" id="{303CE913-DD96-4A9E-8804-CEB3FE686202}"/>
              </a:ext>
            </a:extLst>
          </p:cNvPr>
          <p:cNvSpPr>
            <a:spLocks noGrp="1"/>
          </p:cNvSpPr>
          <p:nvPr>
            <p:ph sz="half" idx="1"/>
          </p:nvPr>
        </p:nvSpPr>
        <p:spPr>
          <a:xfrm>
            <a:off x="1097280" y="2120900"/>
            <a:ext cx="4639736" cy="3748193"/>
          </a:xfrm>
        </p:spPr>
        <p:txBody>
          <a:bodyPr>
            <a:normAutofit/>
          </a:bodyPr>
          <a:lstStyle/>
          <a:p>
            <a:endParaRPr lang="en-US" dirty="0"/>
          </a:p>
          <a:p>
            <a:endParaRPr lang="en-US" dirty="0"/>
          </a:p>
          <a:p>
            <a:endParaRPr lang="en-US" dirty="0"/>
          </a:p>
        </p:txBody>
      </p:sp>
      <p:pic>
        <p:nvPicPr>
          <p:cNvPr id="5" name="Picture 4">
            <a:extLst>
              <a:ext uri="{FF2B5EF4-FFF2-40B4-BE49-F238E27FC236}">
                <a16:creationId xmlns:a16="http://schemas.microsoft.com/office/drawing/2014/main" id="{3B395EE0-BA55-4985-8062-8C1517BF26AB}"/>
              </a:ext>
            </a:extLst>
          </p:cNvPr>
          <p:cNvPicPr>
            <a:picLocks noChangeAspect="1"/>
          </p:cNvPicPr>
          <p:nvPr/>
        </p:nvPicPr>
        <p:blipFill>
          <a:blip r:embed="rId2"/>
          <a:stretch>
            <a:fillRect/>
          </a:stretch>
        </p:blipFill>
        <p:spPr>
          <a:xfrm>
            <a:off x="844390" y="1737360"/>
            <a:ext cx="10250330" cy="4296375"/>
          </a:xfrm>
          <a:prstGeom prst="rect">
            <a:avLst/>
          </a:prstGeom>
        </p:spPr>
      </p:pic>
    </p:spTree>
    <p:extLst>
      <p:ext uri="{BB962C8B-B14F-4D97-AF65-F5344CB8AC3E}">
        <p14:creationId xmlns:p14="http://schemas.microsoft.com/office/powerpoint/2010/main" val="64669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1E023-7D1D-4D75-969B-365B2ED40E1A}"/>
              </a:ext>
            </a:extLst>
          </p:cNvPr>
          <p:cNvSpPr>
            <a:spLocks noGrp="1"/>
          </p:cNvSpPr>
          <p:nvPr>
            <p:ph type="title"/>
          </p:nvPr>
        </p:nvSpPr>
        <p:spPr>
          <a:xfrm>
            <a:off x="1097280" y="286603"/>
            <a:ext cx="10058400" cy="1450757"/>
          </a:xfrm>
        </p:spPr>
        <p:txBody>
          <a:bodyPr anchor="b">
            <a:normAutofit/>
          </a:bodyPr>
          <a:lstStyle/>
          <a:p>
            <a:r>
              <a:rPr lang="en-US" dirty="0"/>
              <a:t>Cluster 2</a:t>
            </a:r>
          </a:p>
        </p:txBody>
      </p:sp>
      <p:sp>
        <p:nvSpPr>
          <p:cNvPr id="3" name="Content Placeholder 2">
            <a:extLst>
              <a:ext uri="{FF2B5EF4-FFF2-40B4-BE49-F238E27FC236}">
                <a16:creationId xmlns:a16="http://schemas.microsoft.com/office/drawing/2014/main" id="{303CE913-DD96-4A9E-8804-CEB3FE686202}"/>
              </a:ext>
            </a:extLst>
          </p:cNvPr>
          <p:cNvSpPr>
            <a:spLocks noGrp="1"/>
          </p:cNvSpPr>
          <p:nvPr>
            <p:ph sz="half" idx="1"/>
          </p:nvPr>
        </p:nvSpPr>
        <p:spPr>
          <a:xfrm>
            <a:off x="1097280" y="2120900"/>
            <a:ext cx="4639736" cy="3748193"/>
          </a:xfrm>
        </p:spPr>
        <p:txBody>
          <a:bodyPr>
            <a:normAutofit/>
          </a:bodyPr>
          <a:lstStyle/>
          <a:p>
            <a:endParaRPr lang="en-US" dirty="0"/>
          </a:p>
          <a:p>
            <a:endParaRPr lang="en-US" dirty="0"/>
          </a:p>
          <a:p>
            <a:endParaRPr lang="en-US" dirty="0"/>
          </a:p>
        </p:txBody>
      </p:sp>
      <p:pic>
        <p:nvPicPr>
          <p:cNvPr id="4" name="Picture 3">
            <a:extLst>
              <a:ext uri="{FF2B5EF4-FFF2-40B4-BE49-F238E27FC236}">
                <a16:creationId xmlns:a16="http://schemas.microsoft.com/office/drawing/2014/main" id="{915C15FD-669F-42F7-B159-13C48EEFCB28}"/>
              </a:ext>
            </a:extLst>
          </p:cNvPr>
          <p:cNvPicPr>
            <a:picLocks noChangeAspect="1"/>
          </p:cNvPicPr>
          <p:nvPr/>
        </p:nvPicPr>
        <p:blipFill>
          <a:blip r:embed="rId2"/>
          <a:stretch>
            <a:fillRect/>
          </a:stretch>
        </p:blipFill>
        <p:spPr>
          <a:xfrm>
            <a:off x="1044442" y="2609670"/>
            <a:ext cx="10050278" cy="1190791"/>
          </a:xfrm>
          <a:prstGeom prst="rect">
            <a:avLst/>
          </a:prstGeom>
        </p:spPr>
      </p:pic>
    </p:spTree>
    <p:extLst>
      <p:ext uri="{BB962C8B-B14F-4D97-AF65-F5344CB8AC3E}">
        <p14:creationId xmlns:p14="http://schemas.microsoft.com/office/powerpoint/2010/main" val="3968739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1E023-7D1D-4D75-969B-365B2ED40E1A}"/>
              </a:ext>
            </a:extLst>
          </p:cNvPr>
          <p:cNvSpPr>
            <a:spLocks noGrp="1"/>
          </p:cNvSpPr>
          <p:nvPr>
            <p:ph type="title"/>
          </p:nvPr>
        </p:nvSpPr>
        <p:spPr>
          <a:xfrm>
            <a:off x="1097280" y="286603"/>
            <a:ext cx="10058400" cy="1450757"/>
          </a:xfrm>
        </p:spPr>
        <p:txBody>
          <a:bodyPr anchor="b">
            <a:normAutofit/>
          </a:bodyPr>
          <a:lstStyle/>
          <a:p>
            <a:r>
              <a:rPr lang="en-US" dirty="0"/>
              <a:t>Cluster 3</a:t>
            </a:r>
          </a:p>
        </p:txBody>
      </p:sp>
      <p:sp>
        <p:nvSpPr>
          <p:cNvPr id="3" name="Content Placeholder 2">
            <a:extLst>
              <a:ext uri="{FF2B5EF4-FFF2-40B4-BE49-F238E27FC236}">
                <a16:creationId xmlns:a16="http://schemas.microsoft.com/office/drawing/2014/main" id="{303CE913-DD96-4A9E-8804-CEB3FE686202}"/>
              </a:ext>
            </a:extLst>
          </p:cNvPr>
          <p:cNvSpPr>
            <a:spLocks noGrp="1"/>
          </p:cNvSpPr>
          <p:nvPr>
            <p:ph sz="half" idx="1"/>
          </p:nvPr>
        </p:nvSpPr>
        <p:spPr>
          <a:xfrm>
            <a:off x="1097280" y="2120900"/>
            <a:ext cx="4639736" cy="3748193"/>
          </a:xfrm>
        </p:spPr>
        <p:txBody>
          <a:bodyPr>
            <a:normAutofit/>
          </a:bodyPr>
          <a:lstStyle/>
          <a:p>
            <a:endParaRPr lang="en-US" dirty="0"/>
          </a:p>
          <a:p>
            <a:endParaRPr lang="en-US" dirty="0"/>
          </a:p>
          <a:p>
            <a:endParaRPr lang="en-US" dirty="0"/>
          </a:p>
        </p:txBody>
      </p:sp>
      <p:pic>
        <p:nvPicPr>
          <p:cNvPr id="5" name="Picture 4">
            <a:extLst>
              <a:ext uri="{FF2B5EF4-FFF2-40B4-BE49-F238E27FC236}">
                <a16:creationId xmlns:a16="http://schemas.microsoft.com/office/drawing/2014/main" id="{929D0C87-E826-49F5-8682-AEF9D0603F31}"/>
              </a:ext>
            </a:extLst>
          </p:cNvPr>
          <p:cNvPicPr>
            <a:picLocks noChangeAspect="1"/>
          </p:cNvPicPr>
          <p:nvPr/>
        </p:nvPicPr>
        <p:blipFill>
          <a:blip r:embed="rId2"/>
          <a:stretch>
            <a:fillRect/>
          </a:stretch>
        </p:blipFill>
        <p:spPr>
          <a:xfrm>
            <a:off x="1061335" y="3105105"/>
            <a:ext cx="10069330" cy="647790"/>
          </a:xfrm>
          <a:prstGeom prst="rect">
            <a:avLst/>
          </a:prstGeom>
        </p:spPr>
      </p:pic>
    </p:spTree>
    <p:extLst>
      <p:ext uri="{BB962C8B-B14F-4D97-AF65-F5344CB8AC3E}">
        <p14:creationId xmlns:p14="http://schemas.microsoft.com/office/powerpoint/2010/main" val="3255345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1E023-7D1D-4D75-969B-365B2ED40E1A}"/>
              </a:ext>
            </a:extLst>
          </p:cNvPr>
          <p:cNvSpPr>
            <a:spLocks noGrp="1"/>
          </p:cNvSpPr>
          <p:nvPr>
            <p:ph type="title"/>
          </p:nvPr>
        </p:nvSpPr>
        <p:spPr>
          <a:xfrm>
            <a:off x="1097280" y="286603"/>
            <a:ext cx="10058400" cy="1450757"/>
          </a:xfrm>
        </p:spPr>
        <p:txBody>
          <a:bodyPr anchor="b">
            <a:normAutofit/>
          </a:bodyPr>
          <a:lstStyle/>
          <a:p>
            <a:r>
              <a:rPr lang="en-US" dirty="0"/>
              <a:t>Discussion</a:t>
            </a:r>
          </a:p>
        </p:txBody>
      </p:sp>
      <p:sp>
        <p:nvSpPr>
          <p:cNvPr id="3" name="Content Placeholder 2">
            <a:extLst>
              <a:ext uri="{FF2B5EF4-FFF2-40B4-BE49-F238E27FC236}">
                <a16:creationId xmlns:a16="http://schemas.microsoft.com/office/drawing/2014/main" id="{303CE913-DD96-4A9E-8804-CEB3FE686202}"/>
              </a:ext>
            </a:extLst>
          </p:cNvPr>
          <p:cNvSpPr>
            <a:spLocks noGrp="1"/>
          </p:cNvSpPr>
          <p:nvPr>
            <p:ph sz="half" idx="1"/>
          </p:nvPr>
        </p:nvSpPr>
        <p:spPr>
          <a:xfrm>
            <a:off x="1097280" y="2120900"/>
            <a:ext cx="4639736" cy="3748193"/>
          </a:xfrm>
        </p:spPr>
        <p:txBody>
          <a:bodyPr>
            <a:normAutofit/>
          </a:bodyPr>
          <a:lstStyle/>
          <a:p>
            <a:endParaRPr lang="en-US" dirty="0"/>
          </a:p>
          <a:p>
            <a:endParaRPr lang="en-US" dirty="0"/>
          </a:p>
          <a:p>
            <a:endParaRPr lang="en-US" dirty="0"/>
          </a:p>
        </p:txBody>
      </p:sp>
      <p:sp>
        <p:nvSpPr>
          <p:cNvPr id="4" name="TextBox 3">
            <a:extLst>
              <a:ext uri="{FF2B5EF4-FFF2-40B4-BE49-F238E27FC236}">
                <a16:creationId xmlns:a16="http://schemas.microsoft.com/office/drawing/2014/main" id="{75E1CA00-54F5-4423-B88A-F97E54D7DDE2}"/>
              </a:ext>
            </a:extLst>
          </p:cNvPr>
          <p:cNvSpPr txBox="1"/>
          <p:nvPr/>
        </p:nvSpPr>
        <p:spPr>
          <a:xfrm>
            <a:off x="1266738" y="2214694"/>
            <a:ext cx="9999677" cy="3434786"/>
          </a:xfrm>
          <a:prstGeom prst="rect">
            <a:avLst/>
          </a:prstGeom>
          <a:noFill/>
        </p:spPr>
        <p:txBody>
          <a:bodyPr wrap="square" rtlCol="0">
            <a:spAutoFit/>
          </a:bodyPr>
          <a:lstStyle/>
          <a:p>
            <a:pPr>
              <a:lnSpc>
                <a:spcPct val="250000"/>
              </a:lnSpc>
            </a:pPr>
            <a:r>
              <a:rPr lang="en-US" dirty="0"/>
              <a:t>Based on the analysis of data from Toronto Neighborhood though there is a lot of opportunity to open a gym, most of the gyms are in cluster 1 around the areas of Richmond, St James Town and First Canadian place, the best place to open a gym would be in the areas of cluster 3 around </a:t>
            </a:r>
            <a:r>
              <a:rPr lang="en-US" dirty="0" err="1"/>
              <a:t>Davisville</a:t>
            </a:r>
            <a:r>
              <a:rPr lang="en-US" dirty="0"/>
              <a:t> in Central Toronto. </a:t>
            </a:r>
            <a:br>
              <a:rPr lang="en-US" dirty="0"/>
            </a:br>
            <a:r>
              <a:rPr lang="en-US" dirty="0"/>
              <a:t> </a:t>
            </a:r>
          </a:p>
        </p:txBody>
      </p:sp>
    </p:spTree>
    <p:extLst>
      <p:ext uri="{BB962C8B-B14F-4D97-AF65-F5344CB8AC3E}">
        <p14:creationId xmlns:p14="http://schemas.microsoft.com/office/powerpoint/2010/main" val="2578723484"/>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otalTime>0</TotalTime>
  <Words>366</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Bookman Old Style</vt:lpstr>
      <vt:lpstr>Calibri</vt:lpstr>
      <vt:lpstr>Franklin Gothic Book</vt:lpstr>
      <vt:lpstr>1_RetrospectVTI</vt:lpstr>
      <vt:lpstr>Recommender for building a fitness center in Toronto</vt:lpstr>
      <vt:lpstr>Introduction </vt:lpstr>
      <vt:lpstr>Business Problem</vt:lpstr>
      <vt:lpstr>Methodology</vt:lpstr>
      <vt:lpstr>Results</vt:lpstr>
      <vt:lpstr>Cluster 1</vt:lpstr>
      <vt:lpstr>Cluster 2</vt:lpstr>
      <vt:lpstr>Cluster 3</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2020-06-22T01:50:46Z</dcterms:created>
  <dcterms:modified xsi:type="dcterms:W3CDTF">2020-06-22T01:56:09Z</dcterms:modified>
</cp:coreProperties>
</file>