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7425F1-B415-4A0D-9710-5476D82C89F5}">
  <a:tblStyle styleId="{277425F1-B415-4A0D-9710-5476D82C89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1d92d139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1d92d139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1d92d139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1d92d139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1d92d139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1d92d139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1d92d139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1d92d139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1d92d139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1d92d139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1d92d139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1d92d139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1d92d139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1d92d139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1d92d139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1d92d139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1d92d139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1d92d139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2be97ff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2be97ff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1d92d139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1d92d139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1d92d139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1d92d139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1d92d139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1d92d139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1d92d139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1d92d13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500"/>
              <a:t>PREDICT CREDIT CARD ACCEPTANCE</a:t>
            </a:r>
            <a:endParaRPr b="1" i="1" sz="3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255450" y="3526100"/>
            <a:ext cx="3855000" cy="12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Team Members: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n-GB" sz="1500"/>
              <a:t>Sarada Sudarshan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n-GB" sz="1500"/>
              <a:t>Vansh Talreja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n-GB" sz="1500"/>
              <a:t>Yashas Rao</a:t>
            </a:r>
            <a:endParaRPr b="1" sz="1500"/>
          </a:p>
        </p:txBody>
      </p:sp>
      <p:sp>
        <p:nvSpPr>
          <p:cNvPr id="136" name="Google Shape;136;p13"/>
          <p:cNvSpPr txBox="1"/>
          <p:nvPr/>
        </p:nvSpPr>
        <p:spPr>
          <a:xfrm>
            <a:off x="908350" y="3360175"/>
            <a:ext cx="35508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Project Mentor: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❖"/>
            </a:pPr>
            <a:r>
              <a:rPr b="1" lang="en-GB" sz="1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b="1" lang="en-GB" sz="183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ARNAB CHAKRABORTY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DECISION TREE</a:t>
            </a:r>
            <a:endParaRPr b="1" i="1"/>
          </a:p>
        </p:txBody>
      </p:sp>
      <p:sp>
        <p:nvSpPr>
          <p:cNvPr id="255" name="Google Shape;255;p22"/>
          <p:cNvSpPr txBox="1"/>
          <p:nvPr>
            <p:ph idx="1" type="body"/>
          </p:nvPr>
        </p:nvSpPr>
        <p:spPr>
          <a:xfrm>
            <a:off x="283850" y="1406775"/>
            <a:ext cx="8692500" cy="3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decision tree is a decision support tool that uses a tree-like model of decisions and their possible consequences.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50" y="2378825"/>
            <a:ext cx="38705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438" y="2378825"/>
            <a:ext cx="387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2"/>
          <p:cNvSpPr/>
          <p:nvPr/>
        </p:nvSpPr>
        <p:spPr>
          <a:xfrm>
            <a:off x="4263763" y="3192700"/>
            <a:ext cx="733275" cy="397825"/>
          </a:xfrm>
          <a:prstGeom prst="flowChartPunchedTape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41000" fadeDir="5400012" kx="0" rotWithShape="0" algn="bl" stA="5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1297500" y="2895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NAIVE BAYES</a:t>
            </a:r>
            <a:endParaRPr b="1" i="1"/>
          </a:p>
        </p:txBody>
      </p:sp>
      <p:sp>
        <p:nvSpPr>
          <p:cNvPr id="264" name="Google Shape;264;p23"/>
          <p:cNvSpPr txBox="1"/>
          <p:nvPr>
            <p:ph idx="1" type="body"/>
          </p:nvPr>
        </p:nvSpPr>
        <p:spPr>
          <a:xfrm>
            <a:off x="139025" y="1326625"/>
            <a:ext cx="8733600" cy="31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Naive Bayes classifiers are a family of simple ‘probabilistic classifiers’ based on applying Bayes' theorem with strong independence assumptions between the features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620" y="2732938"/>
            <a:ext cx="3600001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775" y="2192813"/>
            <a:ext cx="360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3"/>
          <p:cNvSpPr/>
          <p:nvPr/>
        </p:nvSpPr>
        <p:spPr>
          <a:xfrm rot="5460000">
            <a:off x="4321562" y="2884862"/>
            <a:ext cx="568350" cy="1297725"/>
          </a:xfrm>
          <a:prstGeom prst="flowChartSor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5400012" scaled="0"/>
          </a:gradFill>
          <a:ln cap="flat" cmpd="sng" w="1905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7000" fadeDir="5400012" kx="0" rotWithShape="0" algn="bl" stA="4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title"/>
          </p:nvPr>
        </p:nvSpPr>
        <p:spPr>
          <a:xfrm>
            <a:off x="1076325" y="2611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K-NN</a:t>
            </a:r>
            <a:endParaRPr b="1" i="1"/>
          </a:p>
        </p:txBody>
      </p:sp>
      <p:sp>
        <p:nvSpPr>
          <p:cNvPr id="273" name="Google Shape;273;p24"/>
          <p:cNvSpPr txBox="1"/>
          <p:nvPr>
            <p:ph idx="1" type="body"/>
          </p:nvPr>
        </p:nvSpPr>
        <p:spPr>
          <a:xfrm>
            <a:off x="565275" y="1355050"/>
            <a:ext cx="80610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 K</a:t>
            </a:r>
            <a:r>
              <a:rPr lang="en-GB" sz="1400"/>
              <a:t>-nearest-neighbor algorithm is an approach to data classification that estimates how likely a data point is to be a member of one group or the other depending on what group the data points nearest to it are in.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74" name="Google Shape;2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250" y="2971175"/>
            <a:ext cx="3035926" cy="1765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00" y="2355900"/>
            <a:ext cx="2139875" cy="23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4"/>
          <p:cNvPicPr preferRelativeResize="0"/>
          <p:nvPr/>
        </p:nvPicPr>
        <p:blipFill rotWithShape="1">
          <a:blip r:embed="rId5">
            <a:alphaModFix/>
          </a:blip>
          <a:srcRect b="6505" l="21171" r="13361" t="21608"/>
          <a:stretch/>
        </p:blipFill>
        <p:spPr>
          <a:xfrm>
            <a:off x="5860350" y="2355900"/>
            <a:ext cx="3225750" cy="25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type="title"/>
          </p:nvPr>
        </p:nvSpPr>
        <p:spPr>
          <a:xfrm>
            <a:off x="1052550" y="2845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MODEL COMPARISON</a:t>
            </a:r>
            <a:endParaRPr b="1" i="1"/>
          </a:p>
        </p:txBody>
      </p:sp>
      <p:graphicFrame>
        <p:nvGraphicFramePr>
          <p:cNvPr id="282" name="Google Shape;282;p25"/>
          <p:cNvGraphicFramePr/>
          <p:nvPr/>
        </p:nvGraphicFramePr>
        <p:xfrm>
          <a:off x="416450" y="1467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{277425F1-B415-4A0D-9710-5476D82C89F5}</a:tableStyleId>
              </a:tblPr>
              <a:tblGrid>
                <a:gridCol w="2019825"/>
                <a:gridCol w="1724175"/>
              </a:tblGrid>
              <a:tr h="67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MODULES</a:t>
                      </a:r>
                      <a:endParaRPr b="1" sz="17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ACCURACY</a:t>
                      </a:r>
                      <a:endParaRPr b="1" sz="17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59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Linear Regression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0.425115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59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Decision Tree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0.979798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59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Naive Bayes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0.981061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59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KNN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0.883333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</a:tbl>
          </a:graphicData>
        </a:graphic>
      </p:graphicFrame>
      <p:pic>
        <p:nvPicPr>
          <p:cNvPr id="283" name="Google Shape;2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650" y="1467043"/>
            <a:ext cx="4500000" cy="3060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4" name="Google Shape;284;p25"/>
          <p:cNvSpPr txBox="1"/>
          <p:nvPr/>
        </p:nvSpPr>
        <p:spPr>
          <a:xfrm>
            <a:off x="2651300" y="4704300"/>
            <a:ext cx="3643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Model - Naive Bayes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FUTURE SCOPE OF IMPROVEMENTS</a:t>
            </a:r>
            <a:endParaRPr b="1" i="1"/>
          </a:p>
        </p:txBody>
      </p:sp>
      <p:sp>
        <p:nvSpPr>
          <p:cNvPr id="290" name="Google Shape;290;p26"/>
          <p:cNvSpPr txBox="1"/>
          <p:nvPr>
            <p:ph idx="1" type="body"/>
          </p:nvPr>
        </p:nvSpPr>
        <p:spPr>
          <a:xfrm>
            <a:off x="839475" y="1307850"/>
            <a:ext cx="77016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Customers intending to apply for credit card can use these trained models to check whether their application will be approved or not.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Developing a UI for the users to check if their application will be accepted or not more comfortably.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Making the model more efficient by providing more data and training to the model.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Implementing the same code in an app or website.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91" name="Google Shape;2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975" y="3175900"/>
            <a:ext cx="2679375" cy="1576100"/>
          </a:xfrm>
          <a:prstGeom prst="rect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2" name="Google Shape;2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625" y="3175550"/>
            <a:ext cx="2779624" cy="1576801"/>
          </a:xfrm>
          <a:prstGeom prst="rect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365700" y="554250"/>
            <a:ext cx="5120700" cy="43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5500"/>
              <a:t>THANK YOU</a:t>
            </a:r>
            <a:endParaRPr b="1" i="1" sz="55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7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89900" y="34817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800"/>
              <a:t>CONTENTS</a:t>
            </a:r>
            <a:endParaRPr b="1" i="1" sz="28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64050" y="1367850"/>
            <a:ext cx="7164600" cy="3548100"/>
          </a:xfrm>
          <a:prstGeom prst="rect">
            <a:avLst/>
          </a:prstGeom>
          <a:ln cap="flat" cmpd="thinThick" w="76200">
            <a:solidFill>
              <a:srgbClr val="6AA84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SzPts val="1500"/>
              <a:buChar char="➢"/>
            </a:pPr>
            <a:r>
              <a:rPr b="1" lang="en-GB" sz="1500"/>
              <a:t>Project Objective &amp; Scope</a:t>
            </a:r>
            <a:endParaRPr b="1" sz="1500"/>
          </a:p>
          <a:p>
            <a:pPr indent="-323850" lvl="0" marL="45720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SzPts val="1500"/>
              <a:buChar char="➢"/>
            </a:pPr>
            <a:r>
              <a:rPr b="1" lang="en-GB" sz="1500"/>
              <a:t>Data Description</a:t>
            </a:r>
            <a:endParaRPr b="1" sz="1500"/>
          </a:p>
          <a:p>
            <a:pPr indent="-323850" lvl="0" marL="45720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SzPts val="1500"/>
              <a:buChar char="➢"/>
            </a:pPr>
            <a:r>
              <a:rPr b="1" lang="en-GB" sz="1500"/>
              <a:t>Methodology</a:t>
            </a:r>
            <a:endParaRPr b="1" sz="1500"/>
          </a:p>
          <a:p>
            <a:pPr indent="-323850" lvl="0" marL="45720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SzPts val="1500"/>
              <a:buChar char="➢"/>
            </a:pPr>
            <a:r>
              <a:rPr b="1" lang="en-GB" sz="1500"/>
              <a:t>Data Preprocessing</a:t>
            </a:r>
            <a:endParaRPr b="1" sz="1500"/>
          </a:p>
          <a:p>
            <a:pPr indent="-323850" lvl="0" marL="45720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SzPts val="1500"/>
              <a:buChar char="➢"/>
            </a:pPr>
            <a:r>
              <a:rPr b="1" lang="en-GB" sz="1500"/>
              <a:t>Models</a:t>
            </a:r>
            <a:endParaRPr b="1" sz="1500"/>
          </a:p>
          <a:p>
            <a:pPr indent="-323850" lvl="0" marL="45720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SzPts val="1500"/>
              <a:buChar char="➢"/>
            </a:pPr>
            <a:r>
              <a:rPr b="1" lang="en-GB" sz="1500"/>
              <a:t>Accuracy Comparison</a:t>
            </a:r>
            <a:endParaRPr b="1" sz="1500"/>
          </a:p>
          <a:p>
            <a:pPr indent="-323850" lvl="0" marL="45720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SzPts val="1500"/>
              <a:buChar char="➢"/>
            </a:pPr>
            <a:r>
              <a:rPr b="1" lang="en-GB" sz="1500"/>
              <a:t>Future Scope of Improvements</a:t>
            </a:r>
            <a:endParaRPr b="1" sz="1500"/>
          </a:p>
          <a:p>
            <a:pPr indent="0" lvl="0" marL="457200" rtl="0" algn="l">
              <a:lnSpc>
                <a:spcPct val="17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358325" y="2322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700"/>
              <a:t>PROJECT OBJECTIVE &amp; SCOPE</a:t>
            </a:r>
            <a:endParaRPr/>
          </a:p>
        </p:txBody>
      </p:sp>
      <p:grpSp>
        <p:nvGrpSpPr>
          <p:cNvPr id="148" name="Google Shape;148;p15"/>
          <p:cNvGrpSpPr/>
          <p:nvPr/>
        </p:nvGrpSpPr>
        <p:grpSpPr>
          <a:xfrm>
            <a:off x="2040630" y="1146337"/>
            <a:ext cx="2776215" cy="3334863"/>
            <a:chOff x="2744034" y="1146343"/>
            <a:chExt cx="1827900" cy="2399700"/>
          </a:xfrm>
        </p:grpSpPr>
        <p:sp>
          <p:nvSpPr>
            <p:cNvPr id="149" name="Google Shape;149;p15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F48F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flipH="1">
              <a:off x="2832598" y="1686397"/>
              <a:ext cx="1649400" cy="17913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 txBox="1"/>
            <p:nvPr/>
          </p:nvSpPr>
          <p:spPr>
            <a:xfrm>
              <a:off x="2889325" y="1733034"/>
              <a:ext cx="1551300" cy="16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OBJECTIVE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Given: A small credit card dataset for simple econometric analysis, taken originally from William Greene's book of Econometric Analysis.</a:t>
              </a:r>
              <a:endParaRPr b="1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-GB" sz="1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Goal: To predict whether a credit card application will be accepted based upon various data about the applicant.</a:t>
              </a:r>
              <a:endParaRPr b="1" sz="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" name="Google Shape;152;p15"/>
          <p:cNvGrpSpPr/>
          <p:nvPr/>
        </p:nvGrpSpPr>
        <p:grpSpPr>
          <a:xfrm>
            <a:off x="4817071" y="1773267"/>
            <a:ext cx="2776215" cy="3334863"/>
            <a:chOff x="4572084" y="1597469"/>
            <a:chExt cx="1827900" cy="2399700"/>
          </a:xfrm>
        </p:grpSpPr>
        <p:sp>
          <p:nvSpPr>
            <p:cNvPr id="153" name="Google Shape;153;p15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 flipH="1" rot="10800000">
              <a:off x="4662018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4700987" y="1711348"/>
              <a:ext cx="1610400" cy="16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SCOPE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1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This project is to determine whether the new applicants are likely to </a:t>
              </a:r>
              <a:r>
                <a:rPr b="1" lang="en-GB" sz="11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receive</a:t>
              </a:r>
              <a:r>
                <a:rPr b="1" lang="en-GB" sz="11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the credit card or not.</a:t>
              </a:r>
              <a:br>
                <a:rPr b="1" lang="en-GB" sz="11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</a:br>
              <a:br>
                <a:rPr b="1" lang="en-GB" sz="11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b="1" lang="en-GB" sz="11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Out of the 4 algorithms used here, finding the </a:t>
              </a:r>
              <a:r>
                <a:rPr b="1" lang="en-GB" sz="11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optimum</a:t>
              </a:r>
              <a:r>
                <a:rPr b="1" lang="en-GB" sz="11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algorithm for this credit card data.</a:t>
              </a:r>
              <a:endParaRPr sz="9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2950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DATA DESCRIPTION</a:t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25200" y="2727875"/>
            <a:ext cx="1785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DESCRIPTION</a:t>
            </a:r>
            <a:endParaRPr b="1" i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1766388" y="2837950"/>
            <a:ext cx="1185420" cy="258337"/>
          </a:xfrm>
          <a:custGeom>
            <a:rect b="b" l="l" r="r" t="t"/>
            <a:pathLst>
              <a:path extrusionOk="0" h="9617" w="41441">
                <a:moveTo>
                  <a:pt x="0" y="0"/>
                </a:moveTo>
                <a:lnTo>
                  <a:pt x="23704" y="0"/>
                </a:lnTo>
                <a:lnTo>
                  <a:pt x="41441" y="4753"/>
                </a:lnTo>
                <a:lnTo>
                  <a:pt x="23290" y="9617"/>
                </a:lnTo>
                <a:lnTo>
                  <a:pt x="0" y="9617"/>
                </a:lnTo>
                <a:lnTo>
                  <a:pt x="7721" y="5159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63" name="Google Shape;163;p16"/>
          <p:cNvPicPr preferRelativeResize="0"/>
          <p:nvPr/>
        </p:nvPicPr>
        <p:blipFill rotWithShape="1">
          <a:blip r:embed="rId3">
            <a:alphaModFix/>
          </a:blip>
          <a:srcRect b="30195" l="16413" r="22409" t="26942"/>
          <a:stretch/>
        </p:blipFill>
        <p:spPr>
          <a:xfrm>
            <a:off x="3060000" y="1724400"/>
            <a:ext cx="5976000" cy="2646000"/>
          </a:xfrm>
          <a:prstGeom prst="rect">
            <a:avLst/>
          </a:prstGeom>
          <a:noFill/>
          <a:ln cap="flat" cmpd="thickThin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052550" y="401350"/>
            <a:ext cx="70389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Heatmap</a:t>
            </a:r>
            <a:endParaRPr b="1" i="1"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000" y="1255700"/>
            <a:ext cx="6480001" cy="3600000"/>
          </a:xfrm>
          <a:prstGeom prst="rect">
            <a:avLst/>
          </a:pr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052550" y="1809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METHODOLOGY</a:t>
            </a:r>
            <a:endParaRPr b="1" i="1"/>
          </a:p>
        </p:txBody>
      </p:sp>
      <p:grpSp>
        <p:nvGrpSpPr>
          <p:cNvPr id="175" name="Google Shape;175;p18"/>
          <p:cNvGrpSpPr/>
          <p:nvPr/>
        </p:nvGrpSpPr>
        <p:grpSpPr>
          <a:xfrm>
            <a:off x="4602400" y="1231982"/>
            <a:ext cx="3485329" cy="747300"/>
            <a:chOff x="4530625" y="1285918"/>
            <a:chExt cx="3485329" cy="747300"/>
          </a:xfrm>
        </p:grpSpPr>
        <p:cxnSp>
          <p:nvCxnSpPr>
            <p:cNvPr id="176" name="Google Shape;176;p18"/>
            <p:cNvCxnSpPr/>
            <p:nvPr/>
          </p:nvCxnSpPr>
          <p:spPr>
            <a:xfrm>
              <a:off x="4530625" y="1582195"/>
              <a:ext cx="16527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7" name="Google Shape;177;p18"/>
            <p:cNvSpPr/>
            <p:nvPr/>
          </p:nvSpPr>
          <p:spPr>
            <a:xfrm>
              <a:off x="6014671" y="1481782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 txBox="1"/>
            <p:nvPr/>
          </p:nvSpPr>
          <p:spPr>
            <a:xfrm>
              <a:off x="5990215" y="142376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9" name="Google Shape;179;p18"/>
            <p:cNvSpPr txBox="1"/>
            <p:nvPr/>
          </p:nvSpPr>
          <p:spPr>
            <a:xfrm>
              <a:off x="5888654" y="1285918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Acquisition</a:t>
              </a:r>
              <a:endParaRPr b="1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0" name="Google Shape;180;p18"/>
          <p:cNvGrpSpPr/>
          <p:nvPr/>
        </p:nvGrpSpPr>
        <p:grpSpPr>
          <a:xfrm>
            <a:off x="5250175" y="2116189"/>
            <a:ext cx="3077529" cy="747300"/>
            <a:chOff x="5064450" y="2086419"/>
            <a:chExt cx="3077529" cy="747300"/>
          </a:xfrm>
        </p:grpSpPr>
        <p:cxnSp>
          <p:nvCxnSpPr>
            <p:cNvPr id="181" name="Google Shape;181;p18"/>
            <p:cNvCxnSpPr/>
            <p:nvPr/>
          </p:nvCxnSpPr>
          <p:spPr>
            <a:xfrm>
              <a:off x="5064450" y="2460069"/>
              <a:ext cx="11190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2" name="Google Shape;182;p18"/>
            <p:cNvSpPr/>
            <p:nvPr/>
          </p:nvSpPr>
          <p:spPr>
            <a:xfrm>
              <a:off x="6014671" y="2353882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 txBox="1"/>
            <p:nvPr/>
          </p:nvSpPr>
          <p:spPr>
            <a:xfrm>
              <a:off x="5991690" y="2295028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4" name="Google Shape;184;p18"/>
            <p:cNvSpPr txBox="1"/>
            <p:nvPr/>
          </p:nvSpPr>
          <p:spPr>
            <a:xfrm>
              <a:off x="6014679" y="208641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Preprocessing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5" name="Google Shape;185;p18"/>
          <p:cNvGrpSpPr/>
          <p:nvPr/>
        </p:nvGrpSpPr>
        <p:grpSpPr>
          <a:xfrm>
            <a:off x="6043623" y="3390750"/>
            <a:ext cx="2874762" cy="747300"/>
            <a:chOff x="5574150" y="3073906"/>
            <a:chExt cx="2409086" cy="747300"/>
          </a:xfrm>
        </p:grpSpPr>
        <p:cxnSp>
          <p:nvCxnSpPr>
            <p:cNvPr id="186" name="Google Shape;186;p18"/>
            <p:cNvCxnSpPr/>
            <p:nvPr/>
          </p:nvCxnSpPr>
          <p:spPr>
            <a:xfrm>
              <a:off x="5574150" y="3449448"/>
              <a:ext cx="6093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7" name="Google Shape;187;p18"/>
            <p:cNvSpPr/>
            <p:nvPr/>
          </p:nvSpPr>
          <p:spPr>
            <a:xfrm>
              <a:off x="6014671" y="3349032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 txBox="1"/>
            <p:nvPr/>
          </p:nvSpPr>
          <p:spPr>
            <a:xfrm>
              <a:off x="5991690" y="329111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9" name="Google Shape;189;p18"/>
            <p:cNvSpPr txBox="1"/>
            <p:nvPr/>
          </p:nvSpPr>
          <p:spPr>
            <a:xfrm>
              <a:off x="5855936" y="3073906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Model Comparison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" name="Google Shape;190;p18"/>
          <p:cNvGrpSpPr/>
          <p:nvPr/>
        </p:nvGrpSpPr>
        <p:grpSpPr>
          <a:xfrm>
            <a:off x="708975" y="1756225"/>
            <a:ext cx="3355850" cy="853500"/>
            <a:chOff x="856975" y="2037200"/>
            <a:chExt cx="3355850" cy="853500"/>
          </a:xfrm>
        </p:grpSpPr>
        <p:cxnSp>
          <p:nvCxnSpPr>
            <p:cNvPr id="191" name="Google Shape;191;p18"/>
            <p:cNvCxnSpPr/>
            <p:nvPr/>
          </p:nvCxnSpPr>
          <p:spPr>
            <a:xfrm rot="10800000">
              <a:off x="2921325" y="2288150"/>
              <a:ext cx="12915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18"/>
            <p:cNvSpPr/>
            <p:nvPr/>
          </p:nvSpPr>
          <p:spPr>
            <a:xfrm>
              <a:off x="2874851" y="2189011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 txBox="1"/>
            <p:nvPr/>
          </p:nvSpPr>
          <p:spPr>
            <a:xfrm>
              <a:off x="2850391" y="21317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4" name="Google Shape;194;p18"/>
            <p:cNvSpPr txBox="1"/>
            <p:nvPr/>
          </p:nvSpPr>
          <p:spPr>
            <a:xfrm>
              <a:off x="856975" y="2037200"/>
              <a:ext cx="2127300" cy="8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Exploratory</a:t>
              </a:r>
              <a:r>
                <a:rPr b="1" lang="en-GB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Data Analysis</a:t>
              </a:r>
              <a:endPara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5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-GB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[EDA]</a:t>
              </a:r>
              <a:endPara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5" name="Google Shape;195;p18"/>
          <p:cNvGrpSpPr/>
          <p:nvPr/>
        </p:nvGrpSpPr>
        <p:grpSpPr>
          <a:xfrm>
            <a:off x="672799" y="2863500"/>
            <a:ext cx="2529522" cy="747300"/>
            <a:chOff x="1288057" y="2604959"/>
            <a:chExt cx="2477738" cy="747300"/>
          </a:xfrm>
        </p:grpSpPr>
        <p:cxnSp>
          <p:nvCxnSpPr>
            <p:cNvPr id="196" name="Google Shape;196;p18"/>
            <p:cNvCxnSpPr/>
            <p:nvPr/>
          </p:nvCxnSpPr>
          <p:spPr>
            <a:xfrm rot="10800000">
              <a:off x="2915895" y="2881250"/>
              <a:ext cx="8499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7" name="Google Shape;197;p18"/>
            <p:cNvSpPr/>
            <p:nvPr/>
          </p:nvSpPr>
          <p:spPr>
            <a:xfrm>
              <a:off x="2874851" y="2780836"/>
              <a:ext cx="198600" cy="198300"/>
            </a:xfrm>
            <a:prstGeom prst="ellipse">
              <a:avLst/>
            </a:prstGeom>
            <a:solidFill>
              <a:srgbClr val="7F2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2849841" y="272479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9" name="Google Shape;199;p18"/>
            <p:cNvSpPr txBox="1"/>
            <p:nvPr/>
          </p:nvSpPr>
          <p:spPr>
            <a:xfrm>
              <a:off x="1288057" y="260495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Modelling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18"/>
          <p:cNvGrpSpPr/>
          <p:nvPr/>
        </p:nvGrpSpPr>
        <p:grpSpPr>
          <a:xfrm>
            <a:off x="2435093" y="1231985"/>
            <a:ext cx="3944786" cy="3813097"/>
            <a:chOff x="3318063" y="1368287"/>
            <a:chExt cx="2408000" cy="2993482"/>
          </a:xfrm>
        </p:grpSpPr>
        <p:sp>
          <p:nvSpPr>
            <p:cNvPr id="201" name="Google Shape;201;p18"/>
            <p:cNvSpPr/>
            <p:nvPr/>
          </p:nvSpPr>
          <p:spPr>
            <a:xfrm>
              <a:off x="3595785" y="2775241"/>
              <a:ext cx="1853168" cy="9191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02" name="Google Shape;202;p18"/>
            <p:cNvSpPr/>
            <p:nvPr/>
          </p:nvSpPr>
          <p:spPr>
            <a:xfrm>
              <a:off x="3318063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203" name="Google Shape;203;p18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  <p:sp>
          <p:nvSpPr>
            <p:cNvPr id="204" name="Google Shape;204;p18"/>
            <p:cNvSpPr/>
            <p:nvPr/>
          </p:nvSpPr>
          <p:spPr>
            <a:xfrm>
              <a:off x="3844034" y="2401368"/>
              <a:ext cx="1356545" cy="6728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05" name="Google Shape;205;p18"/>
            <p:cNvSpPr/>
            <p:nvPr/>
          </p:nvSpPr>
          <p:spPr>
            <a:xfrm>
              <a:off x="3930892" y="2272397"/>
              <a:ext cx="1175304" cy="581421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06" name="Google Shape;206;p18"/>
            <p:cNvSpPr/>
            <p:nvPr/>
          </p:nvSpPr>
          <p:spPr>
            <a:xfrm>
              <a:off x="4052837" y="2081437"/>
              <a:ext cx="931314" cy="460727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07" name="Google Shape;207;p18"/>
            <p:cNvSpPr/>
            <p:nvPr/>
          </p:nvSpPr>
          <p:spPr>
            <a:xfrm>
              <a:off x="4233144" y="1787006"/>
              <a:ext cx="573183" cy="289305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08" name="Google Shape;208;p18"/>
            <p:cNvSpPr/>
            <p:nvPr/>
          </p:nvSpPr>
          <p:spPr>
            <a:xfrm>
              <a:off x="3640743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209" name="Google Shape;209;p18"/>
            <p:cNvSpPr/>
            <p:nvPr/>
          </p:nvSpPr>
          <p:spPr>
            <a:xfrm>
              <a:off x="3964720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0" name="Google Shape;210;p18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211" name="Google Shape;211;p18"/>
            <p:cNvSpPr/>
            <p:nvPr/>
          </p:nvSpPr>
          <p:spPr>
            <a:xfrm>
              <a:off x="4084537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212" name="Google Shape;212;p18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  <p:sp>
          <p:nvSpPr>
            <p:cNvPr id="213" name="Google Shape;213;p18"/>
            <p:cNvSpPr/>
            <p:nvPr/>
          </p:nvSpPr>
          <p:spPr>
            <a:xfrm>
              <a:off x="4266040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214" name="Google Shape;214;p18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  <p:sp>
          <p:nvSpPr>
            <p:cNvPr id="215" name="Google Shape;215;p18"/>
            <p:cNvSpPr/>
            <p:nvPr/>
          </p:nvSpPr>
          <p:spPr>
            <a:xfrm>
              <a:off x="3877348" y="2290728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216" name="Google Shape;216;p18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</p:spPr>
        </p:sp>
        <p:sp>
          <p:nvSpPr>
            <p:cNvPr id="217" name="Google Shape;217;p18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F2090"/>
            </a:solidFill>
            <a:ln>
              <a:noFill/>
            </a:ln>
          </p:spPr>
        </p:sp>
      </p:grp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1272350" y="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DATA PREPROCESSING</a:t>
            </a:r>
            <a:endParaRPr b="1" i="1"/>
          </a:p>
        </p:txBody>
      </p:sp>
      <p:sp>
        <p:nvSpPr>
          <p:cNvPr id="223" name="Google Shape;223;p19"/>
          <p:cNvSpPr txBox="1"/>
          <p:nvPr/>
        </p:nvSpPr>
        <p:spPr>
          <a:xfrm>
            <a:off x="2328000" y="4677875"/>
            <a:ext cx="44880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Outliers have been replaced by Median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75" y="828425"/>
            <a:ext cx="3311999" cy="179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2325" y="828000"/>
            <a:ext cx="3311850" cy="179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575" y="2753150"/>
            <a:ext cx="3312000" cy="179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2175" y="2754000"/>
            <a:ext cx="3312001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9"/>
          <p:cNvSpPr txBox="1"/>
          <p:nvPr/>
        </p:nvSpPr>
        <p:spPr>
          <a:xfrm>
            <a:off x="236425" y="1548000"/>
            <a:ext cx="4041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EXP</a:t>
            </a:r>
            <a:endParaRPr b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19"/>
          <p:cNvSpPr txBox="1"/>
          <p:nvPr/>
        </p:nvSpPr>
        <p:spPr>
          <a:xfrm>
            <a:off x="8319725" y="3150900"/>
            <a:ext cx="5460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endParaRPr b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b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4289375" y="1548000"/>
            <a:ext cx="468000" cy="360000"/>
          </a:xfrm>
          <a:prstGeom prst="notched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4290125" y="3471600"/>
            <a:ext cx="466500" cy="364800"/>
          </a:xfrm>
          <a:prstGeom prst="notched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1327900" y="3709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500"/>
              <a:t>MODELS USED</a:t>
            </a:r>
            <a:endParaRPr b="1" i="1" sz="2500"/>
          </a:p>
        </p:txBody>
      </p:sp>
      <p:sp>
        <p:nvSpPr>
          <p:cNvPr id="237" name="Google Shape;237;p20"/>
          <p:cNvSpPr/>
          <p:nvPr/>
        </p:nvSpPr>
        <p:spPr>
          <a:xfrm>
            <a:off x="102975" y="2090675"/>
            <a:ext cx="2587200" cy="1231200"/>
          </a:xfrm>
          <a:prstGeom prst="homePlate">
            <a:avLst>
              <a:gd fmla="val 50000" name="adj"/>
            </a:avLst>
          </a:prstGeom>
          <a:solidFill>
            <a:srgbClr val="5B0F00"/>
          </a:solidFill>
          <a:ln>
            <a:noFill/>
          </a:ln>
          <a:effectLst>
            <a:reflection blurRad="0" dir="5400000" dist="57150" endA="0" endPos="45000" fadeDir="5400012" kx="0" rotWithShape="0" algn="bl" stA="73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 b="1" i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2196600" y="2090675"/>
            <a:ext cx="2739300" cy="1231200"/>
          </a:xfrm>
          <a:prstGeom prst="chevron">
            <a:avLst>
              <a:gd fmla="val 50000" name="adj"/>
            </a:avLst>
          </a:prstGeom>
          <a:solidFill>
            <a:srgbClr val="85200C"/>
          </a:solidFill>
          <a:ln>
            <a:noFill/>
          </a:ln>
          <a:effectLst>
            <a:reflection blurRad="0" dir="5400000" dist="66675" endA="0" endPos="46000" fadeDir="5400012" kx="0" rotWithShape="0" algn="bl" stA="6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DECISION</a:t>
            </a:r>
            <a:r>
              <a:rPr b="1" i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TREE</a:t>
            </a:r>
            <a:endParaRPr b="1" i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4432956" y="2090675"/>
            <a:ext cx="2541300" cy="1231200"/>
          </a:xfrm>
          <a:prstGeom prst="chevron">
            <a:avLst>
              <a:gd fmla="val 50000" name="adj"/>
            </a:avLst>
          </a:prstGeom>
          <a:solidFill>
            <a:srgbClr val="A61C00"/>
          </a:solidFill>
          <a:ln>
            <a:noFill/>
          </a:ln>
          <a:effectLst>
            <a:reflection blurRad="0" dir="5400000" dist="76200" endA="0" endPos="46000" fadeDir="5400012" kx="0" rotWithShape="0" algn="bl" stA="72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NAIVE BAYES</a:t>
            </a:r>
            <a:endParaRPr b="1" i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6499725" y="2090675"/>
            <a:ext cx="2541300" cy="1231200"/>
          </a:xfrm>
          <a:prstGeom prst="chevron">
            <a:avLst>
              <a:gd fmla="val 50000" name="adj"/>
            </a:avLst>
          </a:prstGeom>
          <a:solidFill>
            <a:srgbClr val="CC4125"/>
          </a:solidFill>
          <a:ln>
            <a:noFill/>
          </a:ln>
          <a:effectLst>
            <a:reflection blurRad="0" dir="5400000" dist="76200" endA="0" endPos="46000" fadeDir="5400012" kx="0" rotWithShape="0" algn="bl" stA="6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K-NN</a:t>
            </a:r>
            <a:endParaRPr b="1" i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LINEAR REGRESSION</a:t>
            </a:r>
            <a:endParaRPr b="1" i="1"/>
          </a:p>
        </p:txBody>
      </p:sp>
      <p:sp>
        <p:nvSpPr>
          <p:cNvPr id="246" name="Google Shape;246;p21"/>
          <p:cNvSpPr txBox="1"/>
          <p:nvPr>
            <p:ph idx="1" type="body"/>
          </p:nvPr>
        </p:nvSpPr>
        <p:spPr>
          <a:xfrm>
            <a:off x="650525" y="1527675"/>
            <a:ext cx="8013600" cy="31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</a:t>
            </a:r>
            <a:r>
              <a:rPr lang="en-GB" sz="1600"/>
              <a:t>inear regression is a linear approach to modelling the relationship between a scalar response and one or more explanatory variables.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1"/>
          <p:cNvPicPr preferRelativeResize="0"/>
          <p:nvPr/>
        </p:nvPicPr>
        <p:blipFill rotWithShape="1">
          <a:blip r:embed="rId3">
            <a:alphaModFix/>
          </a:blip>
          <a:srcRect b="4228" l="23800" r="23110" t="7494"/>
          <a:stretch/>
        </p:blipFill>
        <p:spPr>
          <a:xfrm>
            <a:off x="5776675" y="2451475"/>
            <a:ext cx="2595426" cy="225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238" y="2447150"/>
            <a:ext cx="288607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/>
          <p:nvPr/>
        </p:nvSpPr>
        <p:spPr>
          <a:xfrm>
            <a:off x="4032175" y="3287425"/>
            <a:ext cx="1569900" cy="587400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