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a/zGIb3n3UMHL5Af9u+SDyZNu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55BC74-0124-4327-9EB5-326B179E0A37}">
  <a:tblStyle styleId="{D755BC74-0124-4327-9EB5-326B179E0A3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6538183-5EDA-4A4B-BDB7-A375B58B27AF}" styleName="Table_1">
    <a:wholeTbl>
      <a:tcTxStyle b="off" i="off">
        <a:font>
          <a:latin typeface="Calibri"/>
          <a:ea typeface="Calibri"/>
          <a:cs typeface="Calibri"/>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40000"/>
            </a:schemeClr>
          </a:solidFill>
        </a:fill>
      </a:tcStyle>
    </a:band1H>
    <a:band2H>
      <a:tcTxStyle/>
    </a:band2H>
    <a:band1V>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8"/>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8"/>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8"/>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7"/>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80" name="Google Shape;80;p27"/>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8"/>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9"/>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29"/>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29"/>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9"/>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30"/>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31"/>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31"/>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31"/>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31"/>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32"/>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32"/>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3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3"/>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4"/>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pic>
        <p:nvPicPr>
          <p:cNvPr descr="Celestia-R1---OverlayContentHD.png" id="26" name="Google Shape;26;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9" name="Google Shape;29;p20"/>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0" name="Google Shape;30;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descr="Celestia-R1---OverlayContentHD.png" id="34" name="Google Shape;34;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5" name="Google Shape;35;p21"/>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7" name="Google Shape;37;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22"/>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22"/>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22"/>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5"/>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5"/>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6"/>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lvl1pPr lvl="0" marR="0" rtl="0" algn="ctr">
              <a:spcBef>
                <a:spcPts val="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lvl="3"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l">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l">
              <a:spcBef>
                <a:spcPts val="1000"/>
              </a:spcBef>
              <a:spcAft>
                <a:spcPts val="100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72" name="Google Shape;72;p26"/>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mailto:ddsmegh4@gmail.com" TargetMode="External"/><Relationship Id="rId4" Type="http://schemas.openxmlformats.org/officeDocument/2006/relationships/hyperlink" Target="mailto:shaw7wit@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5546524" y="1714363"/>
            <a:ext cx="6079690" cy="99444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4400"/>
              <a:buFont typeface="Calibri"/>
              <a:buNone/>
            </a:pPr>
            <a:r>
              <a:rPr lang="en-US" sz="4400"/>
              <a:t>PREDICT LOAN APPLICATION STATUS</a:t>
            </a:r>
            <a:endParaRPr sz="4400"/>
          </a:p>
        </p:txBody>
      </p:sp>
      <p:sp>
        <p:nvSpPr>
          <p:cNvPr id="145" name="Google Shape;145;p1"/>
          <p:cNvSpPr txBox="1"/>
          <p:nvPr>
            <p:ph idx="1" type="subTitle"/>
          </p:nvPr>
        </p:nvSpPr>
        <p:spPr>
          <a:xfrm>
            <a:off x="3172690" y="4108641"/>
            <a:ext cx="3775653" cy="10591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50"/>
              <a:buNone/>
            </a:pPr>
            <a:r>
              <a:rPr lang="en-US" sz="1850"/>
              <a:t>PROJECT MENTOR</a:t>
            </a:r>
            <a:r>
              <a:rPr b="1" lang="en-US" sz="1850"/>
              <a:t> :</a:t>
            </a:r>
            <a:endParaRPr sz="1850"/>
          </a:p>
          <a:p>
            <a:pPr indent="0" lvl="0" marL="0" rtl="0" algn="l">
              <a:spcBef>
                <a:spcPts val="1000"/>
              </a:spcBef>
              <a:spcAft>
                <a:spcPts val="0"/>
              </a:spcAft>
              <a:buSzPts val="1850"/>
              <a:buNone/>
            </a:pPr>
            <a:r>
              <a:rPr b="1" lang="en-US" sz="1850"/>
              <a:t>      PROF. </a:t>
            </a:r>
            <a:r>
              <a:rPr b="1" lang="en-US" sz="2035"/>
              <a:t>ARNAB CHAKRABORTY</a:t>
            </a:r>
            <a:endParaRPr sz="1850"/>
          </a:p>
        </p:txBody>
      </p:sp>
      <p:sp>
        <p:nvSpPr>
          <p:cNvPr id="146" name="Google Shape;146;p1"/>
          <p:cNvSpPr txBox="1"/>
          <p:nvPr/>
        </p:nvSpPr>
        <p:spPr>
          <a:xfrm>
            <a:off x="8188038" y="4114800"/>
            <a:ext cx="3449781"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Calibri"/>
                <a:ea typeface="Calibri"/>
                <a:cs typeface="Calibri"/>
                <a:sym typeface="Calibri"/>
              </a:rPr>
              <a:t>Team Members :</a:t>
            </a:r>
            <a:endParaRPr/>
          </a:p>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Calibri"/>
                <a:ea typeface="Calibri"/>
                <a:cs typeface="Calibri"/>
                <a:sym typeface="Calibri"/>
              </a:rPr>
              <a:t>Debaleen Das Spandan</a:t>
            </a:r>
            <a:endParaRPr/>
          </a:p>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Calibri"/>
                <a:ea typeface="Calibri"/>
                <a:cs typeface="Calibri"/>
                <a:sym typeface="Calibri"/>
              </a:rPr>
              <a:t>Shouvit Pradhan</a:t>
            </a:r>
            <a:endParaRPr/>
          </a:p>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Calibri"/>
                <a:ea typeface="Calibri"/>
                <a:cs typeface="Calibri"/>
                <a:sym typeface="Calibri"/>
              </a:rPr>
              <a:t>Amartya Paul</a:t>
            </a:r>
            <a:endParaRPr/>
          </a:p>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Calibri"/>
                <a:ea typeface="Calibri"/>
                <a:cs typeface="Calibri"/>
                <a:sym typeface="Calibri"/>
              </a:rPr>
              <a:t>Aditya Som Choudhury</a:t>
            </a:r>
            <a:endParaRPr/>
          </a:p>
          <a:p>
            <a:pPr indent="-342900" lvl="0" marL="342900" marR="0" rtl="0" algn="l">
              <a:spcBef>
                <a:spcPts val="0"/>
              </a:spcBef>
              <a:spcAft>
                <a:spcPts val="0"/>
              </a:spcAft>
              <a:buClr>
                <a:schemeClr val="lt1"/>
              </a:buClr>
              <a:buSzPts val="2200"/>
              <a:buFont typeface="Arial"/>
              <a:buChar char="•"/>
            </a:pPr>
            <a:r>
              <a:rPr b="1" lang="en-US" sz="2200">
                <a:solidFill>
                  <a:schemeClr val="lt1"/>
                </a:solidFill>
                <a:latin typeface="Calibri"/>
                <a:ea typeface="Calibri"/>
                <a:cs typeface="Calibri"/>
                <a:sym typeface="Calibri"/>
              </a:rPr>
              <a:t>Palash Mondal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500"/>
                                        <p:tgtEl>
                                          <p:spTgt spid="146">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500"/>
                                        <p:tgtEl>
                                          <p:spTgt spid="146">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500"/>
                                        <p:tgtEl>
                                          <p:spTgt spid="14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10"/>
          <p:cNvSpPr txBox="1"/>
          <p:nvPr>
            <p:ph type="title"/>
          </p:nvPr>
        </p:nvSpPr>
        <p:spPr>
          <a:xfrm>
            <a:off x="838425" y="1030288"/>
            <a:ext cx="4588777" cy="103557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800"/>
              <a:buFont typeface="Calibri"/>
              <a:buNone/>
            </a:pPr>
            <a:r>
              <a:rPr lang="en-US" sz="3800"/>
              <a:t>LOGISTIC REGRESSION</a:t>
            </a:r>
            <a:endParaRPr/>
          </a:p>
        </p:txBody>
      </p:sp>
      <p:sp>
        <p:nvSpPr>
          <p:cNvPr id="217" name="Google Shape;217;p10"/>
          <p:cNvSpPr txBox="1"/>
          <p:nvPr>
            <p:ph idx="1" type="body"/>
          </p:nvPr>
        </p:nvSpPr>
        <p:spPr>
          <a:xfrm>
            <a:off x="1327255" y="2142067"/>
            <a:ext cx="4099947" cy="364913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SzPts val="2000"/>
              <a:buNone/>
            </a:pPr>
            <a:r>
              <a:rPr b="1" lang="en-US" sz="2000"/>
              <a:t>Logistic Regression</a:t>
            </a:r>
            <a:r>
              <a:rPr lang="en-US" sz="2000"/>
              <a:t>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 level independent variables.</a:t>
            </a:r>
            <a:endParaRPr/>
          </a:p>
        </p:txBody>
      </p:sp>
      <p:pic>
        <p:nvPicPr>
          <p:cNvPr id="218" name="Google Shape;218;p10"/>
          <p:cNvPicPr preferRelativeResize="0"/>
          <p:nvPr/>
        </p:nvPicPr>
        <p:blipFill rotWithShape="1">
          <a:blip r:embed="rId4">
            <a:alphaModFix/>
          </a:blip>
          <a:srcRect b="0" l="0" r="0" t="0"/>
          <a:stretch/>
        </p:blipFill>
        <p:spPr>
          <a:xfrm>
            <a:off x="6092331" y="639098"/>
            <a:ext cx="5384848" cy="2692424"/>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19" name="Google Shape;219;p10"/>
          <p:cNvPicPr preferRelativeResize="0"/>
          <p:nvPr/>
        </p:nvPicPr>
        <p:blipFill rotWithShape="1">
          <a:blip r:embed="rId5">
            <a:alphaModFix/>
          </a:blip>
          <a:srcRect b="0" l="0" r="0" t="0"/>
          <a:stretch/>
        </p:blipFill>
        <p:spPr>
          <a:xfrm>
            <a:off x="6057694" y="3661599"/>
            <a:ext cx="5454122" cy="2413448"/>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11"/>
          <p:cNvSpPr txBox="1"/>
          <p:nvPr>
            <p:ph type="title"/>
          </p:nvPr>
        </p:nvSpPr>
        <p:spPr>
          <a:xfrm>
            <a:off x="7808297" y="255274"/>
            <a:ext cx="3706762" cy="16081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800"/>
              <a:buFont typeface="Calibri"/>
              <a:buNone/>
            </a:pPr>
            <a:r>
              <a:rPr lang="en-US" sz="3800"/>
              <a:t>DECISION TREE</a:t>
            </a:r>
            <a:endParaRPr/>
          </a:p>
        </p:txBody>
      </p:sp>
      <p:pic>
        <p:nvPicPr>
          <p:cNvPr id="225" name="Google Shape;225;p11"/>
          <p:cNvPicPr preferRelativeResize="0"/>
          <p:nvPr/>
        </p:nvPicPr>
        <p:blipFill rotWithShape="1">
          <a:blip r:embed="rId4">
            <a:alphaModFix/>
          </a:blip>
          <a:srcRect b="0" l="0" r="0" t="0"/>
          <a:stretch/>
        </p:blipFill>
        <p:spPr>
          <a:xfrm>
            <a:off x="442181" y="1344166"/>
            <a:ext cx="6897878" cy="4207704"/>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26" name="Google Shape;226;p11"/>
          <p:cNvSpPr txBox="1"/>
          <p:nvPr>
            <p:ph idx="1" type="body"/>
          </p:nvPr>
        </p:nvSpPr>
        <p:spPr>
          <a:xfrm>
            <a:off x="7549505" y="1518342"/>
            <a:ext cx="4339365" cy="4863628"/>
          </a:xfrm>
          <a:prstGeom prst="rect">
            <a:avLst/>
          </a:prstGeom>
          <a:noFill/>
          <a:ln>
            <a:noFill/>
          </a:ln>
        </p:spPr>
        <p:txBody>
          <a:bodyPr anchorCtr="0" anchor="ctr" bIns="45700" lIns="91425" spcFirstLastPara="1" rIns="91425" wrap="square" tIns="45700">
            <a:noAutofit/>
          </a:bodyPr>
          <a:lstStyle/>
          <a:p>
            <a:pPr indent="-285750" lvl="0" marL="285750" rtl="0" algn="just">
              <a:lnSpc>
                <a:spcPct val="90000"/>
              </a:lnSpc>
              <a:spcBef>
                <a:spcPts val="0"/>
              </a:spcBef>
              <a:spcAft>
                <a:spcPts val="0"/>
              </a:spcAft>
              <a:buSzPts val="1900"/>
              <a:buNone/>
            </a:pPr>
            <a:r>
              <a:rPr lang="en-US" sz="1900"/>
              <a:t>A decision tree is a graphical representation of specific decision situations that are used when complex branching occurs in a structured decision process. A decision tree is a predictive model based on a branching series of Boolean tests that use specific facts to make more generalized conclusions.</a:t>
            </a:r>
            <a:endParaRPr sz="1900"/>
          </a:p>
          <a:p>
            <a:pPr indent="-285750" lvl="0" marL="285750" rtl="0" algn="just">
              <a:lnSpc>
                <a:spcPct val="90000"/>
              </a:lnSpc>
              <a:spcBef>
                <a:spcPts val="1000"/>
              </a:spcBef>
              <a:spcAft>
                <a:spcPts val="0"/>
              </a:spcAft>
              <a:buSzPts val="1900"/>
              <a:buNone/>
            </a:pPr>
            <a:r>
              <a:rPr lang="en-US" sz="1900"/>
              <a:t>The main components of a decision tree involve decision points represented by nodes, actions and specific choices from a decision point. Each rule within a decision tree is represented by tracing a series of paths from root to node to the next node and so on until an action is reached.</a:t>
            </a:r>
            <a:endParaRPr sz="1900"/>
          </a:p>
          <a:p>
            <a:pPr indent="0" lvl="0" marL="0" rtl="0" algn="just">
              <a:lnSpc>
                <a:spcPct val="90000"/>
              </a:lnSpc>
              <a:spcBef>
                <a:spcPts val="1000"/>
              </a:spcBef>
              <a:spcAft>
                <a:spcPts val="0"/>
              </a:spcAft>
              <a:buSzPts val="1900"/>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pic>
        <p:nvPicPr>
          <p:cNvPr id="231" name="Google Shape;231;p12"/>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232" name="Google Shape;232;p12"/>
          <p:cNvSpPr txBox="1"/>
          <p:nvPr>
            <p:ph type="title"/>
          </p:nvPr>
        </p:nvSpPr>
        <p:spPr>
          <a:xfrm>
            <a:off x="4274896" y="1750194"/>
            <a:ext cx="3643266" cy="259388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lang="en-US" sz="4000"/>
              <a:t>RECEIVER OPERATING CHARACTERISTIC CURVES</a:t>
            </a:r>
            <a:endParaRPr/>
          </a:p>
        </p:txBody>
      </p:sp>
      <p:pic>
        <p:nvPicPr>
          <p:cNvPr id="233" name="Google Shape;233;p12"/>
          <p:cNvPicPr preferRelativeResize="0"/>
          <p:nvPr/>
        </p:nvPicPr>
        <p:blipFill rotWithShape="1">
          <a:blip r:embed="rId5">
            <a:alphaModFix/>
          </a:blip>
          <a:srcRect b="0" l="0" r="0" t="0"/>
          <a:stretch/>
        </p:blipFill>
        <p:spPr>
          <a:xfrm>
            <a:off x="223865" y="254316"/>
            <a:ext cx="4173126" cy="2788747"/>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34" name="Google Shape;234;p12"/>
          <p:cNvPicPr preferRelativeResize="0"/>
          <p:nvPr/>
        </p:nvPicPr>
        <p:blipFill rotWithShape="1">
          <a:blip r:embed="rId6">
            <a:alphaModFix/>
          </a:blip>
          <a:srcRect b="0" l="0" r="0" t="0"/>
          <a:stretch/>
        </p:blipFill>
        <p:spPr>
          <a:xfrm>
            <a:off x="7781468" y="254316"/>
            <a:ext cx="4186982" cy="2788748"/>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35" name="Google Shape;235;p12"/>
          <p:cNvPicPr preferRelativeResize="0"/>
          <p:nvPr/>
        </p:nvPicPr>
        <p:blipFill rotWithShape="1">
          <a:blip r:embed="rId7">
            <a:alphaModFix/>
          </a:blip>
          <a:srcRect b="0" l="0" r="0" t="0"/>
          <a:stretch/>
        </p:blipFill>
        <p:spPr>
          <a:xfrm>
            <a:off x="217486" y="3773373"/>
            <a:ext cx="4173127" cy="285802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36" name="Google Shape;236;p12"/>
          <p:cNvPicPr preferRelativeResize="0"/>
          <p:nvPr/>
        </p:nvPicPr>
        <p:blipFill rotWithShape="1">
          <a:blip r:embed="rId8">
            <a:alphaModFix/>
          </a:blip>
          <a:srcRect b="0" l="0" r="0" t="0"/>
          <a:stretch/>
        </p:blipFill>
        <p:spPr>
          <a:xfrm>
            <a:off x="7776655" y="3773371"/>
            <a:ext cx="4173128" cy="2858021"/>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237" name="Google Shape;237;p12"/>
          <p:cNvSpPr txBox="1"/>
          <p:nvPr/>
        </p:nvSpPr>
        <p:spPr>
          <a:xfrm>
            <a:off x="10307782" y="1911928"/>
            <a:ext cx="1246909"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Logistic Regression</a:t>
            </a:r>
            <a:endParaRPr/>
          </a:p>
        </p:txBody>
      </p:sp>
      <p:sp>
        <p:nvSpPr>
          <p:cNvPr id="238" name="Google Shape;238;p12"/>
          <p:cNvSpPr txBox="1"/>
          <p:nvPr/>
        </p:nvSpPr>
        <p:spPr>
          <a:xfrm>
            <a:off x="10861963" y="5735782"/>
            <a:ext cx="81741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K - NN</a:t>
            </a:r>
            <a:endParaRPr/>
          </a:p>
        </p:txBody>
      </p:sp>
      <p:sp>
        <p:nvSpPr>
          <p:cNvPr id="239" name="Google Shape;239;p12"/>
          <p:cNvSpPr txBox="1"/>
          <p:nvPr/>
        </p:nvSpPr>
        <p:spPr>
          <a:xfrm>
            <a:off x="2743199" y="1911927"/>
            <a:ext cx="1246909"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Gaussian Naive Bayes</a:t>
            </a:r>
            <a:endParaRPr/>
          </a:p>
        </p:txBody>
      </p:sp>
      <p:sp>
        <p:nvSpPr>
          <p:cNvPr id="240" name="Google Shape;240;p12"/>
          <p:cNvSpPr txBox="1"/>
          <p:nvPr/>
        </p:nvSpPr>
        <p:spPr>
          <a:xfrm>
            <a:off x="2923309" y="5541818"/>
            <a:ext cx="1066800"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Decision Tree</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txBox="1"/>
          <p:nvPr>
            <p:ph type="title"/>
          </p:nvPr>
        </p:nvSpPr>
        <p:spPr>
          <a:xfrm>
            <a:off x="519546" y="110837"/>
            <a:ext cx="9272444"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800"/>
              <a:buFont typeface="Calibri"/>
              <a:buNone/>
            </a:pPr>
            <a:r>
              <a:rPr lang="en-US" sz="3800"/>
              <a:t>ACCURACY COMPARISON GRAPH</a:t>
            </a:r>
            <a:endParaRPr/>
          </a:p>
        </p:txBody>
      </p:sp>
      <p:sp>
        <p:nvSpPr>
          <p:cNvPr id="246" name="Google Shape;246;p13"/>
          <p:cNvSpPr txBox="1"/>
          <p:nvPr>
            <p:ph idx="1" type="body"/>
          </p:nvPr>
        </p:nvSpPr>
        <p:spPr>
          <a:xfrm>
            <a:off x="1877553" y="5418798"/>
            <a:ext cx="7914698" cy="128000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The data shown above is an  average of multiple test runs.</a:t>
            </a:r>
            <a:endParaRPr/>
          </a:p>
          <a:p>
            <a:pPr indent="-285750" lvl="0" marL="285750" rtl="0" algn="l">
              <a:spcBef>
                <a:spcPts val="1000"/>
              </a:spcBef>
              <a:spcAft>
                <a:spcPts val="0"/>
              </a:spcAft>
              <a:buSzPts val="1800"/>
              <a:buChar char="•"/>
            </a:pPr>
            <a:r>
              <a:rPr lang="en-US"/>
              <a:t>We see that the highest accuracy for the train dataset is Gaussian Naive Bayes.</a:t>
            </a:r>
            <a:endParaRPr/>
          </a:p>
          <a:p>
            <a:pPr indent="-285750" lvl="0" marL="285750" rtl="0" algn="l">
              <a:spcBef>
                <a:spcPts val="1000"/>
              </a:spcBef>
              <a:spcAft>
                <a:spcPts val="0"/>
              </a:spcAft>
              <a:buSzPts val="1800"/>
              <a:buChar char="•"/>
            </a:pPr>
            <a:r>
              <a:rPr lang="en-US"/>
              <a:t>So we select Gaussian Naive Bayes model to predict the test dataset.</a:t>
            </a:r>
            <a:endParaRPr/>
          </a:p>
        </p:txBody>
      </p:sp>
      <p:pic>
        <p:nvPicPr>
          <p:cNvPr id="247" name="Google Shape;247;p13"/>
          <p:cNvPicPr preferRelativeResize="0"/>
          <p:nvPr/>
        </p:nvPicPr>
        <p:blipFill rotWithShape="1">
          <a:blip r:embed="rId3">
            <a:alphaModFix/>
          </a:blip>
          <a:srcRect b="0" l="0" r="0" t="0"/>
          <a:stretch/>
        </p:blipFill>
        <p:spPr>
          <a:xfrm>
            <a:off x="581891" y="1614055"/>
            <a:ext cx="5652653" cy="3505200"/>
          </a:xfrm>
          <a:prstGeom prst="rect">
            <a:avLst/>
          </a:prstGeom>
          <a:noFill/>
          <a:ln>
            <a:noFill/>
          </a:ln>
        </p:spPr>
      </p:pic>
      <p:graphicFrame>
        <p:nvGraphicFramePr>
          <p:cNvPr id="248" name="Google Shape;248;p13"/>
          <p:cNvGraphicFramePr/>
          <p:nvPr/>
        </p:nvGraphicFramePr>
        <p:xfrm>
          <a:off x="6666808" y="1567503"/>
          <a:ext cx="3000000" cy="3000000"/>
        </p:xfrm>
        <a:graphic>
          <a:graphicData uri="http://schemas.openxmlformats.org/drawingml/2006/table">
            <a:tbl>
              <a:tblPr bandRow="1" firstRow="1">
                <a:noFill/>
                <a:tableStyleId>{D755BC74-0124-4327-9EB5-326B179E0A37}</a:tableStyleId>
              </a:tblPr>
              <a:tblGrid>
                <a:gridCol w="3214250"/>
                <a:gridCol w="1786950"/>
              </a:tblGrid>
              <a:tr h="709350">
                <a:tc>
                  <a:txBody>
                    <a:bodyPr/>
                    <a:lstStyle/>
                    <a:p>
                      <a:pPr indent="0" lvl="0" marL="0" marR="0" rtl="0" algn="ctr">
                        <a:lnSpc>
                          <a:spcPct val="150000"/>
                        </a:lnSpc>
                        <a:spcBef>
                          <a:spcPts val="0"/>
                        </a:spcBef>
                        <a:spcAft>
                          <a:spcPts val="0"/>
                        </a:spcAft>
                        <a:buNone/>
                      </a:pPr>
                      <a:r>
                        <a:rPr b="1" lang="en-US" sz="2200" u="none" cap="none" strike="noStrike"/>
                        <a:t>Models Used</a:t>
                      </a:r>
                      <a:endParaRPr/>
                    </a:p>
                  </a:txBody>
                  <a:tcPr marT="45725" marB="45725" marR="91450" marL="91450"/>
                </a:tc>
                <a:tc>
                  <a:txBody>
                    <a:bodyPr/>
                    <a:lstStyle/>
                    <a:p>
                      <a:pPr indent="0" lvl="0" marL="0" marR="0" rtl="0" algn="ctr">
                        <a:lnSpc>
                          <a:spcPct val="150000"/>
                        </a:lnSpc>
                        <a:spcBef>
                          <a:spcPts val="0"/>
                        </a:spcBef>
                        <a:spcAft>
                          <a:spcPts val="0"/>
                        </a:spcAft>
                        <a:buNone/>
                      </a:pPr>
                      <a:r>
                        <a:rPr b="1" lang="en-US" sz="2200" u="none" cap="none" strike="noStrike"/>
                        <a:t>Accuracy %</a:t>
                      </a:r>
                      <a:endParaRPr/>
                    </a:p>
                  </a:txBody>
                  <a:tcPr marT="45725" marB="45725" marR="91450" marL="91450"/>
                </a:tc>
              </a:tr>
              <a:tr h="709350">
                <a:tc>
                  <a:txBody>
                    <a:bodyPr/>
                    <a:lstStyle/>
                    <a:p>
                      <a:pPr indent="0" lvl="0" marL="0" marR="0" rtl="0" algn="ctr">
                        <a:lnSpc>
                          <a:spcPct val="175000"/>
                        </a:lnSpc>
                        <a:spcBef>
                          <a:spcPts val="0"/>
                        </a:spcBef>
                        <a:spcAft>
                          <a:spcPts val="0"/>
                        </a:spcAft>
                        <a:buClr>
                          <a:schemeClr val="lt1"/>
                        </a:buClr>
                        <a:buSzPts val="2000"/>
                        <a:buFont typeface="Calibri"/>
                        <a:buNone/>
                      </a:pPr>
                      <a:r>
                        <a:rPr lang="en-US" sz="2000" u="none" cap="none" strike="noStrike"/>
                        <a:t>Logistic Regression</a:t>
                      </a:r>
                      <a:endParaRPr/>
                    </a:p>
                  </a:txBody>
                  <a:tcPr marT="45725" marB="45725" marR="91450" marL="91450"/>
                </a:tc>
                <a:tc>
                  <a:txBody>
                    <a:bodyPr/>
                    <a:lstStyle/>
                    <a:p>
                      <a:pPr indent="0" lvl="0" marL="0" marR="0" rtl="0" algn="ctr">
                        <a:lnSpc>
                          <a:spcPct val="175000"/>
                        </a:lnSpc>
                        <a:spcBef>
                          <a:spcPts val="0"/>
                        </a:spcBef>
                        <a:spcAft>
                          <a:spcPts val="0"/>
                        </a:spcAft>
                        <a:buNone/>
                      </a:pPr>
                      <a:r>
                        <a:rPr lang="en-US" sz="2000" u="none" cap="none" strike="noStrike"/>
                        <a:t>83.334</a:t>
                      </a:r>
                      <a:endParaRPr/>
                    </a:p>
                  </a:txBody>
                  <a:tcPr marT="45725" marB="45725" marR="91450" marL="91450"/>
                </a:tc>
              </a:tr>
              <a:tr h="709350">
                <a:tc>
                  <a:txBody>
                    <a:bodyPr/>
                    <a:lstStyle/>
                    <a:p>
                      <a:pPr indent="0" lvl="0" marL="0" marR="0" rtl="0" algn="ctr">
                        <a:lnSpc>
                          <a:spcPct val="175000"/>
                        </a:lnSpc>
                        <a:spcBef>
                          <a:spcPts val="0"/>
                        </a:spcBef>
                        <a:spcAft>
                          <a:spcPts val="0"/>
                        </a:spcAft>
                        <a:buClr>
                          <a:schemeClr val="lt1"/>
                        </a:buClr>
                        <a:buSzPts val="2000"/>
                        <a:buFont typeface="Calibri"/>
                        <a:buNone/>
                      </a:pPr>
                      <a:r>
                        <a:rPr lang="en-US" sz="2000" u="none" cap="none" strike="noStrike"/>
                        <a:t>Gaussian Naive Bayes</a:t>
                      </a:r>
                      <a:endParaRPr/>
                    </a:p>
                  </a:txBody>
                  <a:tcPr marT="45725" marB="45725" marR="91450" marL="91450"/>
                </a:tc>
                <a:tc>
                  <a:txBody>
                    <a:bodyPr/>
                    <a:lstStyle/>
                    <a:p>
                      <a:pPr indent="0" lvl="0" marL="0" marR="0" rtl="0" algn="ctr">
                        <a:lnSpc>
                          <a:spcPct val="175000"/>
                        </a:lnSpc>
                        <a:spcBef>
                          <a:spcPts val="0"/>
                        </a:spcBef>
                        <a:spcAft>
                          <a:spcPts val="0"/>
                        </a:spcAft>
                        <a:buNone/>
                      </a:pPr>
                      <a:r>
                        <a:rPr lang="en-US" sz="2000" u="none" cap="none" strike="noStrike"/>
                        <a:t>91.667</a:t>
                      </a:r>
                      <a:endParaRPr/>
                    </a:p>
                  </a:txBody>
                  <a:tcPr marT="45725" marB="45725" marR="91450" marL="91450"/>
                </a:tc>
              </a:tr>
              <a:tr h="709350">
                <a:tc>
                  <a:txBody>
                    <a:bodyPr/>
                    <a:lstStyle/>
                    <a:p>
                      <a:pPr indent="0" lvl="0" marL="0" marR="0" rtl="0" algn="ctr">
                        <a:lnSpc>
                          <a:spcPct val="175000"/>
                        </a:lnSpc>
                        <a:spcBef>
                          <a:spcPts val="0"/>
                        </a:spcBef>
                        <a:spcAft>
                          <a:spcPts val="0"/>
                        </a:spcAft>
                        <a:buClr>
                          <a:schemeClr val="lt1"/>
                        </a:buClr>
                        <a:buSzPts val="2000"/>
                        <a:buFont typeface="Calibri"/>
                        <a:buNone/>
                      </a:pPr>
                      <a:r>
                        <a:rPr lang="en-US" sz="2000" u="none" cap="none" strike="noStrike"/>
                        <a:t>Decision Tree</a:t>
                      </a:r>
                      <a:endParaRPr/>
                    </a:p>
                  </a:txBody>
                  <a:tcPr marT="45725" marB="45725" marR="91450" marL="91450"/>
                </a:tc>
                <a:tc>
                  <a:txBody>
                    <a:bodyPr/>
                    <a:lstStyle/>
                    <a:p>
                      <a:pPr indent="0" lvl="0" marL="0" marR="0" rtl="0" algn="ctr">
                        <a:lnSpc>
                          <a:spcPct val="175000"/>
                        </a:lnSpc>
                        <a:spcBef>
                          <a:spcPts val="0"/>
                        </a:spcBef>
                        <a:spcAft>
                          <a:spcPts val="0"/>
                        </a:spcAft>
                        <a:buNone/>
                      </a:pPr>
                      <a:r>
                        <a:rPr lang="en-US" sz="2000" u="none" cap="none" strike="noStrike"/>
                        <a:t>79.167</a:t>
                      </a:r>
                      <a:endParaRPr/>
                    </a:p>
                  </a:txBody>
                  <a:tcPr marT="45725" marB="45725" marR="91450" marL="91450"/>
                </a:tc>
              </a:tr>
              <a:tr h="709350">
                <a:tc>
                  <a:txBody>
                    <a:bodyPr/>
                    <a:lstStyle/>
                    <a:p>
                      <a:pPr indent="0" lvl="0" marL="0" marR="0" rtl="0" algn="ctr">
                        <a:lnSpc>
                          <a:spcPct val="175000"/>
                        </a:lnSpc>
                        <a:spcBef>
                          <a:spcPts val="0"/>
                        </a:spcBef>
                        <a:spcAft>
                          <a:spcPts val="0"/>
                        </a:spcAft>
                        <a:buClr>
                          <a:schemeClr val="lt1"/>
                        </a:buClr>
                        <a:buSzPts val="2000"/>
                        <a:buFont typeface="Calibri"/>
                        <a:buNone/>
                      </a:pPr>
                      <a:r>
                        <a:rPr lang="en-US" sz="2000" u="none" cap="none" strike="noStrike"/>
                        <a:t>K – Nearest Neighbor</a:t>
                      </a:r>
                      <a:endParaRPr/>
                    </a:p>
                  </a:txBody>
                  <a:tcPr marT="45725" marB="45725" marR="91450" marL="91450"/>
                </a:tc>
                <a:tc>
                  <a:txBody>
                    <a:bodyPr/>
                    <a:lstStyle/>
                    <a:p>
                      <a:pPr indent="0" lvl="0" marL="0" marR="0" rtl="0" algn="ctr">
                        <a:lnSpc>
                          <a:spcPct val="175000"/>
                        </a:lnSpc>
                        <a:spcBef>
                          <a:spcPts val="0"/>
                        </a:spcBef>
                        <a:spcAft>
                          <a:spcPts val="0"/>
                        </a:spcAft>
                        <a:buNone/>
                      </a:pPr>
                      <a:r>
                        <a:rPr lang="en-US" sz="2000" u="none" cap="none" strike="noStrike"/>
                        <a:t>58.334</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824346" y="346364"/>
            <a:ext cx="90646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800"/>
              <a:buFont typeface="Calibri"/>
              <a:buNone/>
            </a:pPr>
            <a:r>
              <a:rPr lang="en-US" sz="3800"/>
              <a:t>INFERENCE</a:t>
            </a:r>
            <a:endParaRPr sz="3800"/>
          </a:p>
        </p:txBody>
      </p:sp>
      <p:graphicFrame>
        <p:nvGraphicFramePr>
          <p:cNvPr id="254" name="Google Shape;254;p14"/>
          <p:cNvGraphicFramePr/>
          <p:nvPr/>
        </p:nvGraphicFramePr>
        <p:xfrm>
          <a:off x="824345" y="1989138"/>
          <a:ext cx="3000000" cy="3000000"/>
        </p:xfrm>
        <a:graphic>
          <a:graphicData uri="http://schemas.openxmlformats.org/drawingml/2006/table">
            <a:tbl>
              <a:tblPr bandRow="1" firstRow="1">
                <a:gradFill>
                  <a:gsLst>
                    <a:gs pos="0">
                      <a:srgbClr val="B9C7E9"/>
                    </a:gs>
                    <a:gs pos="100000">
                      <a:srgbClr val="839DDA">
                        <a:alpha val="73725"/>
                      </a:srgbClr>
                    </a:gs>
                  </a:gsLst>
                  <a:lin ang="5400000" scaled="0"/>
                </a:gradFill>
                <a:tableStyleId>{C6538183-5EDA-4A4B-BDB7-A375B58B27AF}</a:tableStyleId>
              </a:tblPr>
              <a:tblGrid>
                <a:gridCol w="5000125"/>
                <a:gridCol w="2547475"/>
                <a:gridCol w="2361450"/>
              </a:tblGrid>
              <a:tr h="548650">
                <a:tc>
                  <a:txBody>
                    <a:bodyPr/>
                    <a:lstStyle/>
                    <a:p>
                      <a:pPr indent="0" lvl="0" marL="0" marR="0" rtl="0" algn="ctr">
                        <a:spcBef>
                          <a:spcPts val="0"/>
                        </a:spcBef>
                        <a:spcAft>
                          <a:spcPts val="0"/>
                        </a:spcAft>
                        <a:buNone/>
                      </a:pPr>
                      <a:r>
                        <a:rPr lang="en-US" sz="2400" u="none" cap="none" strike="noStrike"/>
                        <a:t>Model Name</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0  ( No )</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1  ( Yes )</a:t>
                      </a:r>
                      <a:endParaRPr/>
                    </a:p>
                  </a:txBody>
                  <a:tcPr marT="45725" marB="45725" marR="91450" marL="91450"/>
                </a:tc>
              </a:tr>
              <a:tr h="548650">
                <a:tc>
                  <a:txBody>
                    <a:bodyPr/>
                    <a:lstStyle/>
                    <a:p>
                      <a:pPr indent="0" lvl="0" marL="0" marR="0" rtl="0" algn="ctr">
                        <a:spcBef>
                          <a:spcPts val="0"/>
                        </a:spcBef>
                        <a:spcAft>
                          <a:spcPts val="0"/>
                        </a:spcAft>
                        <a:buNone/>
                      </a:pPr>
                      <a:r>
                        <a:rPr lang="en-US" sz="2100" u="none" cap="none" strike="noStrike"/>
                        <a:t>Logistic Regression</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165</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349</a:t>
                      </a:r>
                      <a:endParaRPr/>
                    </a:p>
                  </a:txBody>
                  <a:tcPr marT="45725" marB="45725" marR="91450" marL="91450"/>
                </a:tc>
              </a:tr>
              <a:tr h="548650">
                <a:tc>
                  <a:txBody>
                    <a:bodyPr/>
                    <a:lstStyle/>
                    <a:p>
                      <a:pPr indent="0" lvl="0" marL="0" marR="0" rtl="0" algn="ctr">
                        <a:spcBef>
                          <a:spcPts val="0"/>
                        </a:spcBef>
                        <a:spcAft>
                          <a:spcPts val="0"/>
                        </a:spcAft>
                        <a:buNone/>
                      </a:pPr>
                      <a:r>
                        <a:rPr lang="en-US" sz="2100" u="none" cap="none" strike="noStrike"/>
                        <a:t>Gaussian Naive Bayes</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247</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267</a:t>
                      </a:r>
                      <a:endParaRPr/>
                    </a:p>
                  </a:txBody>
                  <a:tcPr marT="45725" marB="45725" marR="91450" marL="91450"/>
                </a:tc>
              </a:tr>
              <a:tr h="548650">
                <a:tc>
                  <a:txBody>
                    <a:bodyPr/>
                    <a:lstStyle/>
                    <a:p>
                      <a:pPr indent="0" lvl="0" marL="0" marR="0" rtl="0" algn="ctr">
                        <a:spcBef>
                          <a:spcPts val="0"/>
                        </a:spcBef>
                        <a:spcAft>
                          <a:spcPts val="0"/>
                        </a:spcAft>
                        <a:buNone/>
                      </a:pPr>
                      <a:r>
                        <a:rPr lang="en-US" sz="2100" u="none" cap="none" strike="noStrike"/>
                        <a:t>Decision Tree</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259</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255</a:t>
                      </a:r>
                      <a:endParaRPr/>
                    </a:p>
                  </a:txBody>
                  <a:tcPr marT="45725" marB="45725" marR="91450" marL="91450"/>
                </a:tc>
              </a:tr>
              <a:tr h="548650">
                <a:tc>
                  <a:txBody>
                    <a:bodyPr/>
                    <a:lstStyle/>
                    <a:p>
                      <a:pPr indent="0" lvl="0" marL="0" marR="0" rtl="0" algn="ctr">
                        <a:spcBef>
                          <a:spcPts val="0"/>
                        </a:spcBef>
                        <a:spcAft>
                          <a:spcPts val="0"/>
                        </a:spcAft>
                        <a:buNone/>
                      </a:pPr>
                      <a:r>
                        <a:rPr lang="en-US" sz="2100" u="none" cap="none" strike="noStrike"/>
                        <a:t>K – Nearest Neighbor</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142</a:t>
                      </a:r>
                      <a:endParaRPr/>
                    </a:p>
                  </a:txBody>
                  <a:tcPr marT="45725" marB="45725" marR="91450" marL="91450"/>
                </a:tc>
                <a:tc>
                  <a:txBody>
                    <a:bodyPr/>
                    <a:lstStyle/>
                    <a:p>
                      <a:pPr indent="0" lvl="0" marL="0" marR="0" rtl="0" algn="ctr">
                        <a:spcBef>
                          <a:spcPts val="0"/>
                        </a:spcBef>
                        <a:spcAft>
                          <a:spcPts val="0"/>
                        </a:spcAft>
                        <a:buNone/>
                      </a:pPr>
                      <a:r>
                        <a:rPr lang="en-US" sz="2100" u="none" cap="none" strike="noStrike"/>
                        <a:t>372</a:t>
                      </a:r>
                      <a:endParaRPr/>
                    </a:p>
                  </a:txBody>
                  <a:tcPr marT="45725" marB="45725" marR="91450" marL="91450"/>
                </a:tc>
              </a:tr>
            </a:tbl>
          </a:graphicData>
        </a:graphic>
      </p:graphicFrame>
      <p:sp>
        <p:nvSpPr>
          <p:cNvPr id="255" name="Google Shape;255;p14"/>
          <p:cNvSpPr txBox="1"/>
          <p:nvPr/>
        </p:nvSpPr>
        <p:spPr>
          <a:xfrm>
            <a:off x="1671205" y="5328806"/>
            <a:ext cx="5874328"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Calibri"/>
                <a:ea typeface="Calibri"/>
                <a:cs typeface="Calibri"/>
                <a:sym typeface="Calibri"/>
              </a:rPr>
              <a:t>The output result of the test dataset obtained by Gaussian Naive Bayes model is inferred to be accepted.</a:t>
            </a:r>
            <a:endParaRPr sz="2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1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5"/>
          <p:cNvSpPr txBox="1"/>
          <p:nvPr>
            <p:ph type="title"/>
          </p:nvPr>
        </p:nvSpPr>
        <p:spPr>
          <a:xfrm>
            <a:off x="311988" y="1150076"/>
            <a:ext cx="4033200"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000"/>
              <a:buFont typeface="Calibri"/>
              <a:buNone/>
            </a:pPr>
            <a:r>
              <a:rPr lang="en-US" sz="4000"/>
              <a:t>FUTURE SCOPE OF IMPROVEMENTS</a:t>
            </a:r>
            <a:endParaRPr/>
          </a:p>
        </p:txBody>
      </p:sp>
      <p:cxnSp>
        <p:nvCxnSpPr>
          <p:cNvPr id="262" name="Google Shape;262;p15"/>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263" name="Google Shape;263;p15"/>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lang="en-US" sz="2000"/>
              <a:t>Various banking institution can use these models to automate the process of loan approval.</a:t>
            </a:r>
            <a:endParaRPr/>
          </a:p>
          <a:p>
            <a:pPr indent="-285750" lvl="0" marL="285750" rtl="0" algn="l">
              <a:spcBef>
                <a:spcPts val="1000"/>
              </a:spcBef>
              <a:spcAft>
                <a:spcPts val="0"/>
              </a:spcAft>
              <a:buSzPts val="2000"/>
              <a:buChar char="•"/>
            </a:pPr>
            <a:r>
              <a:rPr lang="en-US" sz="2000"/>
              <a:t>Customers intending to take a loan can use these trained models to check whether their loan application will be approved or not.</a:t>
            </a:r>
            <a:endParaRPr/>
          </a:p>
          <a:p>
            <a:pPr indent="-285750" lvl="0" marL="285750" rtl="0" algn="l">
              <a:spcBef>
                <a:spcPts val="1000"/>
              </a:spcBef>
              <a:spcAft>
                <a:spcPts val="0"/>
              </a:spcAft>
              <a:buSzPts val="2000"/>
              <a:buChar char="•"/>
            </a:pPr>
            <a:r>
              <a:rPr lang="en-US" sz="2000"/>
              <a:t>Mismatches can be removed like for the attribute "Married" which had high correlation value but low feature importance.</a:t>
            </a:r>
            <a:endParaRPr/>
          </a:p>
          <a:p>
            <a:pPr indent="-285750" lvl="0" marL="285750" rtl="0" algn="l">
              <a:spcBef>
                <a:spcPts val="1000"/>
              </a:spcBef>
              <a:spcAft>
                <a:spcPts val="0"/>
              </a:spcAft>
              <a:buSzPts val="2000"/>
              <a:buChar char="•"/>
            </a:pPr>
            <a:r>
              <a:rPr lang="en-US" sz="2000"/>
              <a:t>No loan application having value "Rural" in "Property_Area" attribute was approved.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5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3138056" y="2189018"/>
            <a:ext cx="5559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8800"/>
              <a:buFont typeface="Calibri"/>
              <a:buNone/>
            </a:pPr>
            <a:r>
              <a:rPr lang="en-US" sz="8800"/>
              <a:t>THANK YOU</a:t>
            </a:r>
            <a:endParaRPr/>
          </a:p>
        </p:txBody>
      </p:sp>
      <p:sp>
        <p:nvSpPr>
          <p:cNvPr id="269" name="Google Shape;269;p16"/>
          <p:cNvSpPr txBox="1"/>
          <p:nvPr/>
        </p:nvSpPr>
        <p:spPr>
          <a:xfrm>
            <a:off x="1080654" y="4876800"/>
            <a:ext cx="843741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Bengal College of Engineering &amp; Technology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Debaleen Das Spandan  ( </a:t>
            </a:r>
            <a:r>
              <a:rPr lang="en-US" sz="1800" u="sng">
                <a:solidFill>
                  <a:schemeClr val="lt1"/>
                </a:solidFill>
                <a:latin typeface="Calibri"/>
                <a:ea typeface="Calibri"/>
                <a:cs typeface="Calibri"/>
                <a:sym typeface="Calibri"/>
                <a:hlinkClick r:id="rId3">
                  <a:extLst>
                    <a:ext uri="{A12FA001-AC4F-418D-AE19-62706E023703}">
                      <ahyp:hlinkClr val="tx"/>
                    </a:ext>
                  </a:extLst>
                </a:hlinkClick>
              </a:rPr>
              <a:t>ddsmegh4@gmail.com</a:t>
            </a:r>
            <a:r>
              <a:rPr lang="en-US" sz="1800">
                <a:solidFill>
                  <a:schemeClr val="lt1"/>
                </a:solidFill>
                <a:latin typeface="Calibri"/>
                <a:ea typeface="Calibri"/>
                <a:cs typeface="Calibri"/>
                <a:sym typeface="Calibri"/>
              </a:rPr>
              <a:t>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Shouvit Pradhan  ( </a:t>
            </a:r>
            <a:r>
              <a:rPr lang="en-US" sz="1800" u="sng">
                <a:solidFill>
                  <a:schemeClr val="lt1"/>
                </a:solidFill>
                <a:latin typeface="Calibri"/>
                <a:ea typeface="Calibri"/>
                <a:cs typeface="Calibri"/>
                <a:sym typeface="Calibri"/>
                <a:hlinkClick r:id="rId4">
                  <a:extLst>
                    <a:ext uri="{A12FA001-AC4F-418D-AE19-62706E023703}">
                      <ahyp:hlinkClr val="tx"/>
                    </a:ext>
                  </a:extLst>
                </a:hlinkClick>
              </a:rPr>
              <a:t>shaw7wit@gmail.com</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000"/>
              <a:buFont typeface="Calibri"/>
              <a:buNone/>
            </a:pPr>
            <a:r>
              <a:rPr lang="en-US" sz="4000"/>
              <a:t>CONTENTS</a:t>
            </a:r>
            <a:endParaRPr/>
          </a:p>
        </p:txBody>
      </p:sp>
      <p:cxnSp>
        <p:nvCxnSpPr>
          <p:cNvPr id="153" name="Google Shape;153;p2"/>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154" name="Google Shape;154;p2"/>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200"/>
              <a:buChar char="•"/>
            </a:pPr>
            <a:r>
              <a:rPr b="1" lang="en-US" sz="2200"/>
              <a:t>Project Objective &amp; Scope</a:t>
            </a:r>
            <a:endParaRPr sz="2200"/>
          </a:p>
          <a:p>
            <a:pPr indent="-285750" lvl="0" marL="285750" rtl="0" algn="l">
              <a:spcBef>
                <a:spcPts val="1500"/>
              </a:spcBef>
              <a:spcAft>
                <a:spcPts val="0"/>
              </a:spcAft>
              <a:buSzPts val="2200"/>
              <a:buChar char="•"/>
            </a:pPr>
            <a:r>
              <a:rPr b="1" lang="en-US" sz="2200"/>
              <a:t>Data Description</a:t>
            </a:r>
            <a:endParaRPr/>
          </a:p>
          <a:p>
            <a:pPr indent="-285750" lvl="0" marL="285750" rtl="0" algn="l">
              <a:spcBef>
                <a:spcPts val="1500"/>
              </a:spcBef>
              <a:spcAft>
                <a:spcPts val="0"/>
              </a:spcAft>
              <a:buSzPts val="2200"/>
              <a:buChar char="•"/>
            </a:pPr>
            <a:r>
              <a:rPr b="1" lang="en-US" sz="2200"/>
              <a:t>Methodology</a:t>
            </a:r>
            <a:endParaRPr/>
          </a:p>
          <a:p>
            <a:pPr indent="-285750" lvl="0" marL="285750" rtl="0" algn="l">
              <a:spcBef>
                <a:spcPts val="1500"/>
              </a:spcBef>
              <a:spcAft>
                <a:spcPts val="0"/>
              </a:spcAft>
              <a:buSzPts val="2200"/>
              <a:buChar char="•"/>
            </a:pPr>
            <a:r>
              <a:rPr b="1" lang="en-US" sz="2200"/>
              <a:t>Data Preprocessing</a:t>
            </a:r>
            <a:endParaRPr/>
          </a:p>
          <a:p>
            <a:pPr indent="-285750" lvl="0" marL="285750" rtl="0" algn="l">
              <a:spcBef>
                <a:spcPts val="1500"/>
              </a:spcBef>
              <a:spcAft>
                <a:spcPts val="0"/>
              </a:spcAft>
              <a:buSzPts val="2200"/>
              <a:buChar char="•"/>
            </a:pPr>
            <a:r>
              <a:rPr b="1" lang="en-US" sz="2200"/>
              <a:t>Models Used</a:t>
            </a:r>
            <a:endParaRPr/>
          </a:p>
          <a:p>
            <a:pPr indent="-285750" lvl="0" marL="285750" rtl="0" algn="l">
              <a:spcBef>
                <a:spcPts val="1500"/>
              </a:spcBef>
              <a:spcAft>
                <a:spcPts val="0"/>
              </a:spcAft>
              <a:buSzPts val="2200"/>
              <a:buChar char="•"/>
            </a:pPr>
            <a:r>
              <a:rPr b="1" lang="en-US" sz="2200"/>
              <a:t>Accuracy Comparison</a:t>
            </a:r>
            <a:endParaRPr/>
          </a:p>
          <a:p>
            <a:pPr indent="-285750" lvl="0" marL="285750" rtl="0" algn="l">
              <a:spcBef>
                <a:spcPts val="1500"/>
              </a:spcBef>
              <a:spcAft>
                <a:spcPts val="0"/>
              </a:spcAft>
              <a:buSzPts val="2200"/>
              <a:buChar char="•"/>
            </a:pPr>
            <a:r>
              <a:rPr b="1" lang="en-US" sz="2200"/>
              <a:t>Inference</a:t>
            </a:r>
            <a:endParaRPr/>
          </a:p>
          <a:p>
            <a:pPr indent="-285750" lvl="0" marL="285750" rtl="0" algn="l">
              <a:spcBef>
                <a:spcPts val="1500"/>
              </a:spcBef>
              <a:spcAft>
                <a:spcPts val="0"/>
              </a:spcAft>
              <a:buSzPts val="2200"/>
              <a:buChar char="•"/>
            </a:pPr>
            <a:r>
              <a:rPr b="1" lang="en-US" sz="2200"/>
              <a:t>Future Scope of Improvements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500"/>
                                        <p:tgtEl>
                                          <p:spTgt spid="154">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500"/>
                                        <p:tgtEl>
                                          <p:spTgt spid="154">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500"/>
                                        <p:tgtEl>
                                          <p:spTgt spid="154">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500"/>
                                        <p:tgtEl>
                                          <p:spTgt spid="15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727365" y="346364"/>
            <a:ext cx="9507971" cy="87437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900"/>
              <a:buFont typeface="Calibri"/>
              <a:buNone/>
            </a:pPr>
            <a:r>
              <a:rPr lang="en-US" sz="3900"/>
              <a:t>PROJECT OBJECTIVE &amp; SCOPE</a:t>
            </a:r>
            <a:endParaRPr/>
          </a:p>
        </p:txBody>
      </p:sp>
      <p:sp>
        <p:nvSpPr>
          <p:cNvPr id="160" name="Google Shape;160;p3"/>
          <p:cNvSpPr txBox="1"/>
          <p:nvPr>
            <p:ph idx="1" type="body"/>
          </p:nvPr>
        </p:nvSpPr>
        <p:spPr>
          <a:xfrm>
            <a:off x="685801" y="1213813"/>
            <a:ext cx="10616334" cy="5394805"/>
          </a:xfrm>
          <a:prstGeom prst="rect">
            <a:avLst/>
          </a:prstGeom>
          <a:noFill/>
          <a:ln>
            <a:noFill/>
          </a:ln>
        </p:spPr>
        <p:txBody>
          <a:bodyPr anchorCtr="0" anchor="ctr" bIns="45700" lIns="91425" spcFirstLastPara="1" rIns="91425" wrap="square" tIns="45700">
            <a:normAutofit/>
          </a:bodyPr>
          <a:lstStyle/>
          <a:p>
            <a:pPr indent="0" lvl="0" marL="0" rtl="0" algn="l">
              <a:lnSpc>
                <a:spcPct val="125000"/>
              </a:lnSpc>
              <a:spcBef>
                <a:spcPts val="0"/>
              </a:spcBef>
              <a:spcAft>
                <a:spcPts val="0"/>
              </a:spcAft>
              <a:buSzPts val="2200"/>
              <a:buNone/>
            </a:pPr>
            <a:r>
              <a:rPr b="1" lang="en-US" sz="2200"/>
              <a:t>Objective:</a:t>
            </a:r>
            <a:endParaRPr/>
          </a:p>
          <a:p>
            <a:pPr indent="-285750" lvl="0" marL="285750" rtl="0" algn="l">
              <a:lnSpc>
                <a:spcPct val="125000"/>
              </a:lnSpc>
              <a:spcBef>
                <a:spcPts val="1500"/>
              </a:spcBef>
              <a:spcAft>
                <a:spcPts val="0"/>
              </a:spcAft>
              <a:buSzPts val="2200"/>
              <a:buChar char="•"/>
            </a:pPr>
            <a:r>
              <a:rPr b="1" lang="en-US" sz="2200"/>
              <a:t>Given :</a:t>
            </a:r>
            <a:r>
              <a:rPr lang="en-US" sz="2100"/>
              <a:t> A small loan application dataset taken from Kaggle (contains training and test data).</a:t>
            </a:r>
            <a:endParaRPr sz="2100"/>
          </a:p>
          <a:p>
            <a:pPr indent="-285750" lvl="0" marL="285750" rtl="0" algn="l">
              <a:lnSpc>
                <a:spcPct val="125000"/>
              </a:lnSpc>
              <a:spcBef>
                <a:spcPts val="1500"/>
              </a:spcBef>
              <a:spcAft>
                <a:spcPts val="0"/>
              </a:spcAft>
              <a:buSzPts val="2200"/>
              <a:buChar char="•"/>
            </a:pPr>
            <a:r>
              <a:rPr b="1" lang="en-US" sz="2200"/>
              <a:t>Goal :</a:t>
            </a:r>
            <a:r>
              <a:rPr lang="en-US" sz="2100"/>
              <a:t> To Predict whether a loan application will be accepted based upon applicant data.</a:t>
            </a:r>
            <a:endParaRPr/>
          </a:p>
          <a:p>
            <a:pPr indent="-285750" lvl="0" marL="285750" rtl="0" algn="l">
              <a:lnSpc>
                <a:spcPct val="125000"/>
              </a:lnSpc>
              <a:spcBef>
                <a:spcPts val="1500"/>
              </a:spcBef>
              <a:spcAft>
                <a:spcPts val="0"/>
              </a:spcAft>
              <a:buSzPts val="2200"/>
              <a:buChar char="•"/>
            </a:pPr>
            <a:r>
              <a:rPr b="1" lang="en-US" sz="2200"/>
              <a:t>Finally :</a:t>
            </a:r>
            <a:r>
              <a:rPr lang="en-US" sz="2100"/>
              <a:t> Apply on the test dataset and compare the differences in the results.</a:t>
            </a:r>
            <a:endParaRPr/>
          </a:p>
          <a:p>
            <a:pPr indent="0" lvl="0" marL="0" rtl="0" algn="l">
              <a:lnSpc>
                <a:spcPct val="125000"/>
              </a:lnSpc>
              <a:spcBef>
                <a:spcPts val="1500"/>
              </a:spcBef>
              <a:spcAft>
                <a:spcPts val="0"/>
              </a:spcAft>
              <a:buSzPts val="2200"/>
              <a:buNone/>
            </a:pPr>
            <a:r>
              <a:rPr b="1" lang="en-US" sz="2200"/>
              <a:t>Scope :</a:t>
            </a:r>
            <a:endParaRPr/>
          </a:p>
          <a:p>
            <a:pPr indent="-285750" lvl="0" marL="285750" rtl="0" algn="l">
              <a:spcBef>
                <a:spcPts val="1500"/>
              </a:spcBef>
              <a:spcAft>
                <a:spcPts val="0"/>
              </a:spcAft>
              <a:buSzPts val="2200"/>
              <a:buChar char="•"/>
            </a:pPr>
            <a:r>
              <a:rPr lang="en-US" sz="2200"/>
              <a:t>It is a useful project as the Classifier models can be used to quickly determine the loan approval status of large datasets.</a:t>
            </a:r>
            <a:endParaRPr/>
          </a:p>
          <a:p>
            <a:pPr indent="-285750" lvl="0" marL="285750" rtl="0" algn="l">
              <a:spcBef>
                <a:spcPts val="1000"/>
              </a:spcBef>
              <a:spcAft>
                <a:spcPts val="0"/>
              </a:spcAft>
              <a:buSzPts val="2200"/>
              <a:buChar char="•"/>
            </a:pPr>
            <a:r>
              <a:rPr lang="en-US" sz="2200"/>
              <a:t>The results might have some mismatch with the real-world applications. But that can be avoided if the models are trained for small datasets.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500"/>
                                        <p:tgtEl>
                                          <p:spTgt spid="1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4"/>
          <p:cNvSpPr txBox="1"/>
          <p:nvPr>
            <p:ph type="title"/>
          </p:nvPr>
        </p:nvSpPr>
        <p:spPr>
          <a:xfrm>
            <a:off x="685801" y="609600"/>
            <a:ext cx="5219699"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900"/>
              <a:buFont typeface="Calibri"/>
              <a:buNone/>
            </a:pPr>
            <a:r>
              <a:rPr lang="en-US" sz="3900"/>
              <a:t>DATA DESCRIPTION</a:t>
            </a:r>
            <a:endParaRPr sz="3900"/>
          </a:p>
        </p:txBody>
      </p:sp>
      <p:sp>
        <p:nvSpPr>
          <p:cNvPr id="166" name="Google Shape;166;p4"/>
          <p:cNvSpPr txBox="1"/>
          <p:nvPr>
            <p:ph idx="1" type="body"/>
          </p:nvPr>
        </p:nvSpPr>
        <p:spPr>
          <a:xfrm>
            <a:off x="685801" y="2142067"/>
            <a:ext cx="4745247"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200"/>
              <a:buNone/>
            </a:pPr>
            <a:r>
              <a:rPr lang="en-US" sz="2200"/>
              <a:t>The description of the data with type and description of each Attribute is given/shown in the table.</a:t>
            </a:r>
            <a:endParaRPr/>
          </a:p>
        </p:txBody>
      </p:sp>
      <p:pic>
        <p:nvPicPr>
          <p:cNvPr id="167" name="Google Shape;167;p4"/>
          <p:cNvPicPr preferRelativeResize="0"/>
          <p:nvPr/>
        </p:nvPicPr>
        <p:blipFill rotWithShape="1">
          <a:blip r:embed="rId4">
            <a:alphaModFix/>
          </a:blip>
          <a:srcRect b="11381" l="0" r="-2" t="4600"/>
          <a:stretch/>
        </p:blipFill>
        <p:spPr>
          <a:xfrm>
            <a:off x="6198830" y="92758"/>
            <a:ext cx="5921522" cy="6659405"/>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5"/>
          <p:cNvSpPr txBox="1"/>
          <p:nvPr>
            <p:ph type="title"/>
          </p:nvPr>
        </p:nvSpPr>
        <p:spPr>
          <a:xfrm>
            <a:off x="-4312" y="2063391"/>
            <a:ext cx="3455598" cy="1651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900"/>
              <a:buFont typeface="Calibri"/>
              <a:buNone/>
            </a:pPr>
            <a:r>
              <a:rPr lang="en-US" sz="3900"/>
              <a:t>METHODOLOGY</a:t>
            </a:r>
            <a:endParaRPr sz="2400"/>
          </a:p>
        </p:txBody>
      </p:sp>
      <p:pic>
        <p:nvPicPr>
          <p:cNvPr id="173" name="Google Shape;173;p5"/>
          <p:cNvPicPr preferRelativeResize="0"/>
          <p:nvPr/>
        </p:nvPicPr>
        <p:blipFill rotWithShape="1">
          <a:blip r:embed="rId4">
            <a:alphaModFix/>
          </a:blip>
          <a:srcRect b="0" l="0" r="0" t="0"/>
          <a:stretch/>
        </p:blipFill>
        <p:spPr>
          <a:xfrm>
            <a:off x="3357833" y="700088"/>
            <a:ext cx="8652714" cy="5422423"/>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505692" y="55418"/>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900"/>
              <a:buFont typeface="Calibri"/>
              <a:buNone/>
            </a:pPr>
            <a:r>
              <a:rPr lang="en-US" sz="3900"/>
              <a:t>DATA PREPROCESSING</a:t>
            </a:r>
            <a:endParaRPr/>
          </a:p>
        </p:txBody>
      </p:sp>
      <p:sp>
        <p:nvSpPr>
          <p:cNvPr id="179" name="Google Shape;179;p6"/>
          <p:cNvSpPr txBox="1"/>
          <p:nvPr>
            <p:ph idx="1" type="body"/>
          </p:nvPr>
        </p:nvSpPr>
        <p:spPr>
          <a:xfrm>
            <a:off x="164558" y="5546365"/>
            <a:ext cx="6062631" cy="1117149"/>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2400"/>
              <a:buChar char="•"/>
            </a:pPr>
            <a:r>
              <a:rPr lang="en-US" sz="2400"/>
              <a:t>We have changed the categorical values into numeric values.</a:t>
            </a:r>
            <a:endParaRPr/>
          </a:p>
          <a:p>
            <a:pPr indent="-342900" lvl="0" marL="342900" rtl="0" algn="l">
              <a:spcBef>
                <a:spcPts val="1000"/>
              </a:spcBef>
              <a:spcAft>
                <a:spcPts val="0"/>
              </a:spcAft>
              <a:buSzPts val="2400"/>
              <a:buChar char="•"/>
            </a:pPr>
            <a:r>
              <a:rPr lang="en-US" sz="2400"/>
              <a:t>We handled ouliers using MAD  method.</a:t>
            </a:r>
            <a:endParaRPr/>
          </a:p>
        </p:txBody>
      </p:sp>
      <p:pic>
        <p:nvPicPr>
          <p:cNvPr id="180" name="Google Shape;180;p6"/>
          <p:cNvPicPr preferRelativeResize="0"/>
          <p:nvPr/>
        </p:nvPicPr>
        <p:blipFill rotWithShape="1">
          <a:blip r:embed="rId3">
            <a:alphaModFix/>
          </a:blip>
          <a:srcRect b="0" l="0" r="0" t="0"/>
          <a:stretch/>
        </p:blipFill>
        <p:spPr>
          <a:xfrm>
            <a:off x="91231" y="1467833"/>
            <a:ext cx="6187231" cy="3869528"/>
          </a:xfrm>
          <a:prstGeom prst="rect">
            <a:avLst/>
          </a:prstGeom>
          <a:noFill/>
          <a:ln>
            <a:noFill/>
          </a:ln>
        </p:spPr>
      </p:pic>
      <p:pic>
        <p:nvPicPr>
          <p:cNvPr id="181" name="Google Shape;181;p6"/>
          <p:cNvPicPr preferRelativeResize="0"/>
          <p:nvPr/>
        </p:nvPicPr>
        <p:blipFill rotWithShape="1">
          <a:blip r:embed="rId4">
            <a:alphaModFix/>
          </a:blip>
          <a:srcRect b="0" l="0" r="0" t="0"/>
          <a:stretch/>
        </p:blipFill>
        <p:spPr>
          <a:xfrm>
            <a:off x="6377797" y="48745"/>
            <a:ext cx="5819953" cy="3367453"/>
          </a:xfrm>
          <a:prstGeom prst="rect">
            <a:avLst/>
          </a:prstGeom>
          <a:noFill/>
          <a:ln>
            <a:noFill/>
          </a:ln>
        </p:spPr>
      </p:pic>
      <p:pic>
        <p:nvPicPr>
          <p:cNvPr id="182" name="Google Shape;182;p6"/>
          <p:cNvPicPr preferRelativeResize="0"/>
          <p:nvPr/>
        </p:nvPicPr>
        <p:blipFill rotWithShape="1">
          <a:blip r:embed="rId5">
            <a:alphaModFix/>
          </a:blip>
          <a:srcRect b="0" l="0" r="0" t="0"/>
          <a:stretch/>
        </p:blipFill>
        <p:spPr>
          <a:xfrm>
            <a:off x="6377797" y="3427488"/>
            <a:ext cx="5819953" cy="3324193"/>
          </a:xfrm>
          <a:prstGeom prst="rect">
            <a:avLst/>
          </a:prstGeom>
          <a:noFill/>
          <a:ln>
            <a:noFill/>
          </a:ln>
        </p:spPr>
      </p:pic>
      <p:cxnSp>
        <p:nvCxnSpPr>
          <p:cNvPr id="183" name="Google Shape;183;p6"/>
          <p:cNvCxnSpPr/>
          <p:nvPr/>
        </p:nvCxnSpPr>
        <p:spPr>
          <a:xfrm>
            <a:off x="6373090" y="3387436"/>
            <a:ext cx="5818910" cy="2"/>
          </a:xfrm>
          <a:prstGeom prst="straightConnector1">
            <a:avLst/>
          </a:prstGeom>
          <a:noFill/>
          <a:ln cap="rnd"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7"/>
          <p:cNvSpPr/>
          <p:nvPr/>
        </p:nvSpPr>
        <p:spPr>
          <a:xfrm>
            <a:off x="-3175" y="-1786"/>
            <a:ext cx="12188825" cy="685621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9" name="Google Shape;189;p7"/>
          <p:cNvPicPr preferRelativeResize="0"/>
          <p:nvPr/>
        </p:nvPicPr>
        <p:blipFill rotWithShape="1">
          <a:blip r:embed="rId4">
            <a:alphaModFix amt="20000"/>
          </a:blip>
          <a:srcRect b="14123" l="0" r="0" t="3458"/>
          <a:stretch/>
        </p:blipFill>
        <p:spPr>
          <a:xfrm>
            <a:off x="20" y="10"/>
            <a:ext cx="12191980" cy="6857990"/>
          </a:xfrm>
          <a:prstGeom prst="rect">
            <a:avLst/>
          </a:prstGeom>
          <a:noFill/>
          <a:ln>
            <a:noFill/>
          </a:ln>
        </p:spPr>
      </p:pic>
      <p:pic>
        <p:nvPicPr>
          <p:cNvPr id="190" name="Google Shape;190;p7"/>
          <p:cNvPicPr preferRelativeResize="0"/>
          <p:nvPr/>
        </p:nvPicPr>
        <p:blipFill rotWithShape="1">
          <a:blip r:embed="rId5">
            <a:alphaModFix amt="39000"/>
          </a:blip>
          <a:srcRect b="0" l="0" r="0" t="0"/>
          <a:stretch/>
        </p:blipFill>
        <p:spPr>
          <a:xfrm>
            <a:off x="0" y="0"/>
            <a:ext cx="12188825" cy="6856214"/>
          </a:xfrm>
          <a:prstGeom prst="rect">
            <a:avLst/>
          </a:prstGeom>
          <a:noFill/>
          <a:ln>
            <a:noFill/>
          </a:ln>
        </p:spPr>
      </p:pic>
      <p:sp>
        <p:nvSpPr>
          <p:cNvPr id="191" name="Google Shape;191;p7"/>
          <p:cNvSpPr txBox="1"/>
          <p:nvPr>
            <p:ph type="title"/>
          </p:nvPr>
        </p:nvSpPr>
        <p:spPr>
          <a:xfrm>
            <a:off x="542027" y="149525"/>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MODELS USED</a:t>
            </a:r>
            <a:endParaRPr/>
          </a:p>
        </p:txBody>
      </p:sp>
      <p:sp>
        <p:nvSpPr>
          <p:cNvPr id="192" name="Google Shape;192;p7"/>
          <p:cNvSpPr txBox="1"/>
          <p:nvPr>
            <p:ph idx="1" type="body"/>
          </p:nvPr>
        </p:nvSpPr>
        <p:spPr>
          <a:xfrm>
            <a:off x="4395159" y="2098935"/>
            <a:ext cx="3906029"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The Machine Learning models used for this project are:</a:t>
            </a:r>
            <a:endParaRPr/>
          </a:p>
          <a:p>
            <a:pPr indent="-285750" lvl="0" marL="285750" rtl="0" algn="l">
              <a:spcBef>
                <a:spcPts val="1000"/>
              </a:spcBef>
              <a:spcAft>
                <a:spcPts val="0"/>
              </a:spcAft>
              <a:buSzPts val="1800"/>
              <a:buChar char="•"/>
            </a:pPr>
            <a:r>
              <a:rPr lang="en-US"/>
              <a:t>Naive Bayes ( Gaussian )</a:t>
            </a:r>
            <a:endParaRPr/>
          </a:p>
          <a:p>
            <a:pPr indent="-285750" lvl="0" marL="285750" rtl="0" algn="l">
              <a:spcBef>
                <a:spcPts val="1000"/>
              </a:spcBef>
              <a:spcAft>
                <a:spcPts val="0"/>
              </a:spcAft>
              <a:buSzPts val="1800"/>
              <a:buChar char="•"/>
            </a:pPr>
            <a:r>
              <a:rPr lang="en-US"/>
              <a:t>K – NN Classification</a:t>
            </a:r>
            <a:endParaRPr/>
          </a:p>
          <a:p>
            <a:pPr indent="-285750" lvl="0" marL="285750" rtl="0" algn="l">
              <a:spcBef>
                <a:spcPts val="1000"/>
              </a:spcBef>
              <a:spcAft>
                <a:spcPts val="0"/>
              </a:spcAft>
              <a:buSzPts val="1800"/>
              <a:buChar char="•"/>
            </a:pPr>
            <a:r>
              <a:rPr lang="en-US"/>
              <a:t>Regression ( Logistic )</a:t>
            </a:r>
            <a:endParaRPr/>
          </a:p>
          <a:p>
            <a:pPr indent="-285750" lvl="0" marL="285750" rtl="0" algn="l">
              <a:spcBef>
                <a:spcPts val="1000"/>
              </a:spcBef>
              <a:spcAft>
                <a:spcPts val="0"/>
              </a:spcAft>
              <a:buSzPts val="1800"/>
              <a:buChar char="•"/>
            </a:pPr>
            <a:r>
              <a:rPr lang="en-US"/>
              <a:t>Decision Tree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8"/>
          <p:cNvPicPr preferRelativeResize="0"/>
          <p:nvPr/>
        </p:nvPicPr>
        <p:blipFill rotWithShape="1">
          <a:blip r:embed="rId3">
            <a:alphaModFix/>
          </a:blip>
          <a:srcRect b="0" l="0" r="0" t="0"/>
          <a:stretch/>
        </p:blipFill>
        <p:spPr>
          <a:xfrm>
            <a:off x="7024255" y="223348"/>
            <a:ext cx="5126181" cy="3460287"/>
          </a:xfrm>
          <a:prstGeom prst="rect">
            <a:avLst/>
          </a:prstGeom>
          <a:noFill/>
          <a:ln>
            <a:noFill/>
          </a:ln>
        </p:spPr>
      </p:pic>
      <p:sp>
        <p:nvSpPr>
          <p:cNvPr id="198" name="Google Shape;198;p8"/>
          <p:cNvSpPr txBox="1"/>
          <p:nvPr>
            <p:ph type="title"/>
          </p:nvPr>
        </p:nvSpPr>
        <p:spPr>
          <a:xfrm>
            <a:off x="727365" y="55418"/>
            <a:ext cx="893993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800"/>
              <a:buFont typeface="Calibri"/>
              <a:buNone/>
            </a:pPr>
            <a:r>
              <a:rPr lang="en-US" sz="3800"/>
              <a:t>NAIVE BAYES</a:t>
            </a:r>
            <a:endParaRPr/>
          </a:p>
        </p:txBody>
      </p:sp>
      <p:sp>
        <p:nvSpPr>
          <p:cNvPr id="199" name="Google Shape;199;p8"/>
          <p:cNvSpPr txBox="1"/>
          <p:nvPr>
            <p:ph idx="1" type="body"/>
          </p:nvPr>
        </p:nvSpPr>
        <p:spPr>
          <a:xfrm>
            <a:off x="727366" y="1504759"/>
            <a:ext cx="4607407" cy="3164223"/>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2035"/>
              <a:buNone/>
            </a:pPr>
            <a:r>
              <a:rPr b="1" lang="en-US" sz="2035"/>
              <a:t>Principle of Naive Bayes Classifier :</a:t>
            </a:r>
            <a:endParaRPr sz="2035"/>
          </a:p>
          <a:p>
            <a:pPr indent="-285750" lvl="0" marL="285750" rtl="0" algn="just">
              <a:lnSpc>
                <a:spcPct val="90000"/>
              </a:lnSpc>
              <a:spcBef>
                <a:spcPts val="1000"/>
              </a:spcBef>
              <a:spcAft>
                <a:spcPts val="0"/>
              </a:spcAft>
              <a:buSzPts val="1850"/>
              <a:buNone/>
            </a:pPr>
            <a:r>
              <a:rPr lang="en-US" sz="1850"/>
              <a:t>A Naive Bayes classifier is a probabilistic machine learning model that’s used for classification task. The crux of the classifier is based on the Bayes theorem.</a:t>
            </a:r>
            <a:endParaRPr sz="1850"/>
          </a:p>
          <a:p>
            <a:pPr indent="-285750" lvl="0" marL="285750" rtl="0" algn="l">
              <a:lnSpc>
                <a:spcPct val="90000"/>
              </a:lnSpc>
              <a:spcBef>
                <a:spcPts val="1000"/>
              </a:spcBef>
              <a:spcAft>
                <a:spcPts val="0"/>
              </a:spcAft>
              <a:buSzPts val="2035"/>
              <a:buNone/>
            </a:pPr>
            <a:r>
              <a:t/>
            </a:r>
            <a:endParaRPr b="1" sz="2035"/>
          </a:p>
          <a:p>
            <a:pPr indent="0" lvl="0" marL="0" rtl="0" algn="l">
              <a:lnSpc>
                <a:spcPct val="90000"/>
              </a:lnSpc>
              <a:spcBef>
                <a:spcPts val="1000"/>
              </a:spcBef>
              <a:spcAft>
                <a:spcPts val="0"/>
              </a:spcAft>
              <a:buSzPts val="2035"/>
              <a:buNone/>
            </a:pPr>
            <a:r>
              <a:rPr b="1" lang="en-US" sz="2035"/>
              <a:t>Bayes Theorem:</a:t>
            </a:r>
            <a:endParaRPr/>
          </a:p>
          <a:p>
            <a:pPr indent="0" lvl="0" marL="0" rtl="0" algn="just">
              <a:lnSpc>
                <a:spcPct val="90000"/>
              </a:lnSpc>
              <a:spcBef>
                <a:spcPts val="1000"/>
              </a:spcBef>
              <a:spcAft>
                <a:spcPts val="0"/>
              </a:spcAft>
              <a:buSzPts val="1942"/>
              <a:buNone/>
            </a:pPr>
            <a:r>
              <a:rPr lang="en-US" sz="1942"/>
              <a:t>To find the probability of </a:t>
            </a:r>
            <a:r>
              <a:rPr b="1" lang="en-US" sz="1942"/>
              <a:t>A</a:t>
            </a:r>
            <a:r>
              <a:rPr lang="en-US" sz="1942"/>
              <a:t> happening, given that </a:t>
            </a:r>
            <a:r>
              <a:rPr b="1" lang="en-US" sz="1942"/>
              <a:t>B</a:t>
            </a:r>
            <a:r>
              <a:rPr lang="en-US" sz="1942"/>
              <a:t> has occurred.</a:t>
            </a:r>
            <a:endParaRPr sz="1942"/>
          </a:p>
        </p:txBody>
      </p:sp>
      <p:pic>
        <p:nvPicPr>
          <p:cNvPr id="200" name="Google Shape;200;p8"/>
          <p:cNvPicPr preferRelativeResize="0"/>
          <p:nvPr>
            <p:ph idx="2" type="body"/>
          </p:nvPr>
        </p:nvPicPr>
        <p:blipFill rotWithShape="1">
          <a:blip r:embed="rId4">
            <a:alphaModFix/>
          </a:blip>
          <a:srcRect b="0" l="0" r="0" t="0"/>
          <a:stretch/>
        </p:blipFill>
        <p:spPr>
          <a:xfrm>
            <a:off x="771432" y="5017847"/>
            <a:ext cx="4663787" cy="1028700"/>
          </a:xfrm>
          <a:prstGeom prst="rect">
            <a:avLst/>
          </a:prstGeom>
          <a:noFill/>
          <a:ln>
            <a:noFill/>
          </a:ln>
        </p:spPr>
      </p:pic>
      <p:sp>
        <p:nvSpPr>
          <p:cNvPr id="201" name="Google Shape;201;p8"/>
          <p:cNvSpPr txBox="1"/>
          <p:nvPr/>
        </p:nvSpPr>
        <p:spPr>
          <a:xfrm>
            <a:off x="5902038" y="1717964"/>
            <a:ext cx="525087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Gaussian Naive Bayes:</a:t>
            </a:r>
            <a:endParaRPr sz="1900">
              <a:solidFill>
                <a:schemeClr val="lt1"/>
              </a:solidFill>
              <a:latin typeface="Calibri"/>
              <a:ea typeface="Calibri"/>
              <a:cs typeface="Calibri"/>
              <a:sym typeface="Calibri"/>
            </a:endParaRPr>
          </a:p>
          <a:p>
            <a:pPr indent="0" lvl="0" marL="0" marR="0" rtl="0" algn="just">
              <a:spcBef>
                <a:spcPts val="0"/>
              </a:spcBef>
              <a:spcAft>
                <a:spcPts val="0"/>
              </a:spcAft>
              <a:buNone/>
            </a:pPr>
            <a:r>
              <a:rPr lang="en-US" sz="1900">
                <a:solidFill>
                  <a:schemeClr val="lt1"/>
                </a:solidFill>
                <a:latin typeface="Calibri"/>
                <a:ea typeface="Calibri"/>
                <a:cs typeface="Calibri"/>
                <a:sym typeface="Calibri"/>
              </a:rPr>
              <a:t>When the predictors take up a continuous value and are not discrete, we assume that these values are sampled from a gaussian distribution.</a:t>
            </a:r>
            <a:endParaRPr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lt1"/>
              </a:solidFill>
              <a:latin typeface="Calibri"/>
              <a:ea typeface="Calibri"/>
              <a:cs typeface="Calibri"/>
              <a:sym typeface="Calibri"/>
            </a:endParaRPr>
          </a:p>
        </p:txBody>
      </p:sp>
      <p:sp>
        <p:nvSpPr>
          <p:cNvPr id="202" name="Google Shape;202;p8"/>
          <p:cNvSpPr txBox="1"/>
          <p:nvPr/>
        </p:nvSpPr>
        <p:spPr>
          <a:xfrm>
            <a:off x="5864802" y="3689638"/>
            <a:ext cx="4946072" cy="9694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lt1"/>
                </a:solidFill>
                <a:latin typeface="Calibri"/>
                <a:ea typeface="Calibri"/>
                <a:cs typeface="Calibri"/>
                <a:sym typeface="Calibri"/>
              </a:rPr>
              <a:t>Since the way the values are present in the dataset changes, the formula for conditional probability changes to,</a:t>
            </a:r>
            <a:endParaRPr sz="1900">
              <a:solidFill>
                <a:schemeClr val="lt1"/>
              </a:solidFill>
              <a:latin typeface="Calibri"/>
              <a:ea typeface="Calibri"/>
              <a:cs typeface="Calibri"/>
              <a:sym typeface="Calibri"/>
            </a:endParaRPr>
          </a:p>
        </p:txBody>
      </p:sp>
      <p:pic>
        <p:nvPicPr>
          <p:cNvPr id="203" name="Google Shape;203;p8"/>
          <p:cNvPicPr preferRelativeResize="0"/>
          <p:nvPr/>
        </p:nvPicPr>
        <p:blipFill rotWithShape="1">
          <a:blip r:embed="rId5">
            <a:alphaModFix/>
          </a:blip>
          <a:srcRect b="0" l="0" r="0" t="0"/>
          <a:stretch/>
        </p:blipFill>
        <p:spPr>
          <a:xfrm>
            <a:off x="5985164" y="5018473"/>
            <a:ext cx="5666509" cy="1018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500"/>
                                        <p:tgtEl>
                                          <p:spTgt spid="19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500"/>
                                        <p:tgtEl>
                                          <p:spTgt spid="19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500"/>
                                        <p:tgtEl>
                                          <p:spTgt spid="19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Effect filter="fade" transition="in">
                                      <p:cBhvr>
                                        <p:cTn dur="500"/>
                                        <p:tgtEl>
                                          <p:spTgt spid="19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ph type="title"/>
          </p:nvPr>
        </p:nvSpPr>
        <p:spPr>
          <a:xfrm>
            <a:off x="533401" y="166255"/>
            <a:ext cx="102838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800"/>
              <a:buFont typeface="Calibri"/>
              <a:buNone/>
            </a:pPr>
            <a:r>
              <a:rPr b="1" lang="en-US" sz="3800"/>
              <a:t>K – </a:t>
            </a:r>
            <a:r>
              <a:rPr lang="en-US" sz="3800"/>
              <a:t>NN  CLASSIFICATION</a:t>
            </a:r>
            <a:endParaRPr/>
          </a:p>
        </p:txBody>
      </p:sp>
      <p:sp>
        <p:nvSpPr>
          <p:cNvPr id="209" name="Google Shape;209;p9"/>
          <p:cNvSpPr txBox="1"/>
          <p:nvPr>
            <p:ph idx="1" type="body"/>
          </p:nvPr>
        </p:nvSpPr>
        <p:spPr>
          <a:xfrm>
            <a:off x="685801" y="2137884"/>
            <a:ext cx="4583073" cy="2028675"/>
          </a:xfrm>
          <a:prstGeom prst="rect">
            <a:avLst/>
          </a:prstGeom>
          <a:noFill/>
          <a:ln>
            <a:noFill/>
          </a:ln>
        </p:spPr>
        <p:txBody>
          <a:bodyPr anchorCtr="0" anchor="ctr" bIns="45700" lIns="91425" spcFirstLastPara="1" rIns="91425" wrap="square" tIns="45700">
            <a:normAutofit/>
          </a:bodyPr>
          <a:lstStyle/>
          <a:p>
            <a:pPr indent="-285750" lvl="0" marL="285750" rtl="0" algn="just">
              <a:spcBef>
                <a:spcPts val="0"/>
              </a:spcBef>
              <a:spcAft>
                <a:spcPts val="0"/>
              </a:spcAft>
              <a:buSzPts val="1850"/>
              <a:buNone/>
            </a:pPr>
            <a:r>
              <a:rPr lang="en-US" sz="1850"/>
              <a:t>A </a:t>
            </a:r>
            <a:r>
              <a:rPr lang="en-US" sz="1850"/>
              <a:t>k-nearest-neighbor algorithm, often abbreviated k-nn, is an approach to data classification that estimates how likely a data point is to be a member of one group or the other depending on what group the data points nearest to it are in.</a:t>
            </a:r>
            <a:endParaRPr sz="1850"/>
          </a:p>
          <a:p>
            <a:pPr indent="-285750" lvl="0" marL="285750" rtl="0" algn="just">
              <a:spcBef>
                <a:spcPts val="1000"/>
              </a:spcBef>
              <a:spcAft>
                <a:spcPts val="0"/>
              </a:spcAft>
              <a:buSzPts val="1850"/>
              <a:buNone/>
            </a:pPr>
            <a:r>
              <a:t/>
            </a:r>
            <a:endParaRPr sz="1850"/>
          </a:p>
          <a:p>
            <a:pPr indent="0" lvl="0" marL="0" rtl="0" algn="just">
              <a:spcBef>
                <a:spcPts val="1000"/>
              </a:spcBef>
              <a:spcAft>
                <a:spcPts val="0"/>
              </a:spcAft>
              <a:buSzPts val="1850"/>
              <a:buNone/>
            </a:pPr>
            <a:r>
              <a:t/>
            </a:r>
            <a:endParaRPr sz="1850"/>
          </a:p>
        </p:txBody>
      </p:sp>
      <p:pic>
        <p:nvPicPr>
          <p:cNvPr id="210" name="Google Shape;210;p9"/>
          <p:cNvPicPr preferRelativeResize="0"/>
          <p:nvPr/>
        </p:nvPicPr>
        <p:blipFill rotWithShape="1">
          <a:blip r:embed="rId3">
            <a:alphaModFix/>
          </a:blip>
          <a:srcRect b="0" l="0" r="0" t="0"/>
          <a:stretch/>
        </p:blipFill>
        <p:spPr>
          <a:xfrm>
            <a:off x="5595406" y="1900993"/>
            <a:ext cx="6337540" cy="3838143"/>
          </a:xfrm>
          <a:prstGeom prst="rect">
            <a:avLst/>
          </a:prstGeom>
          <a:noFill/>
          <a:ln>
            <a:noFill/>
          </a:ln>
        </p:spPr>
      </p:pic>
      <p:sp>
        <p:nvSpPr>
          <p:cNvPr id="211" name="Google Shape;211;p9"/>
          <p:cNvSpPr txBox="1"/>
          <p:nvPr/>
        </p:nvSpPr>
        <p:spPr>
          <a:xfrm>
            <a:off x="795198" y="4181204"/>
            <a:ext cx="4456197" cy="15542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lt1"/>
                </a:solidFill>
                <a:latin typeface="Calibri"/>
                <a:ea typeface="Calibri"/>
                <a:cs typeface="Calibri"/>
                <a:sym typeface="Calibri"/>
              </a:rPr>
              <a:t>The k-nearest-neighbor is an example of a "lazy learner" algorithm, meaning that it does not build a model using the training set until a query of the data set is performed. </a:t>
            </a:r>
            <a:endParaRPr sz="19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500"/>
                                        <p:tgtEl>
                                          <p:spTgt spid="20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500"/>
                                        <p:tgtEl>
                                          <p:spTgt spid="20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500"/>
                                        <p:tgtEl>
                                          <p:spTgt spid="20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2014-09-12T02:08:24Z</dcterms:created>
  <dc:creator>Debaleen Das Spandan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0x010100D22C7A114F353D4E9692709E573AA571</vt:lpwstr>
  </property>
</Properties>
</file>