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46" autoAdjust="0"/>
    <p:restoredTop sz="94660"/>
  </p:normalViewPr>
  <p:slideViewPr>
    <p:cSldViewPr snapToGrid="0">
      <p:cViewPr varScale="1">
        <p:scale>
          <a:sx n="91" d="100"/>
          <a:sy n="91" d="100"/>
        </p:scale>
        <p:origin x="6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F332B-EC31-42AA-B578-E2A2FFC19129}" type="datetimeFigureOut">
              <a:rPr lang="en-IN" smtClean="0"/>
              <a:t>27-07-2022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DF3A2-BC39-48F1-B650-962DD836AD3F}" type="slidenum">
              <a:rPr lang="en-IN" smtClean="0"/>
              <a:t>‹#›</a:t>
            </a:fld>
            <a:endParaRPr lang="en-IN"/>
          </a:p>
        </p:txBody>
      </p:sp>
    </p:spTree>
    <p:extLst>
      <p:ext uri="{BB962C8B-B14F-4D97-AF65-F5344CB8AC3E}">
        <p14:creationId xmlns:p14="http://schemas.microsoft.com/office/powerpoint/2010/main" val="373287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1CE1-7B3E-ADF7-8868-CEA912C20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570D47-E2BD-60DA-BF3E-7FE34A904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A300C5-2F7B-71BE-D950-84DE4DDCD41D}"/>
              </a:ext>
            </a:extLst>
          </p:cNvPr>
          <p:cNvSpPr>
            <a:spLocks noGrp="1"/>
          </p:cNvSpPr>
          <p:nvPr>
            <p:ph type="dt" sz="half" idx="10"/>
          </p:nvPr>
        </p:nvSpPr>
        <p:spPr/>
        <p:txBody>
          <a:bodyPr/>
          <a:lstStyle/>
          <a:p>
            <a:fld id="{F3B14BD2-5691-44C6-ADB4-3E5EC848E17B}" type="datetime1">
              <a:rPr lang="en-IN" smtClean="0"/>
              <a:t>27-07-2022</a:t>
            </a:fld>
            <a:endParaRPr lang="en-IN"/>
          </a:p>
        </p:txBody>
      </p:sp>
      <p:sp>
        <p:nvSpPr>
          <p:cNvPr id="5" name="Footer Placeholder 4">
            <a:extLst>
              <a:ext uri="{FF2B5EF4-FFF2-40B4-BE49-F238E27FC236}">
                <a16:creationId xmlns:a16="http://schemas.microsoft.com/office/drawing/2014/main" id="{727CA554-9082-E456-B16E-2E9D9AA66466}"/>
              </a:ext>
            </a:extLst>
          </p:cNvPr>
          <p:cNvSpPr>
            <a:spLocks noGrp="1"/>
          </p:cNvSpPr>
          <p:nvPr>
            <p:ph type="ftr" sz="quarter" idx="11"/>
          </p:nvPr>
        </p:nvSpPr>
        <p:spPr/>
        <p:txBody>
          <a:bodyPr/>
          <a:lstStyle/>
          <a:p>
            <a:r>
              <a:rPr lang="en-US"/>
              <a:t>Dept. of ECE, AJIET</a:t>
            </a:r>
            <a:endParaRPr lang="en-IN"/>
          </a:p>
        </p:txBody>
      </p:sp>
      <p:sp>
        <p:nvSpPr>
          <p:cNvPr id="6" name="Slide Number Placeholder 5">
            <a:extLst>
              <a:ext uri="{FF2B5EF4-FFF2-40B4-BE49-F238E27FC236}">
                <a16:creationId xmlns:a16="http://schemas.microsoft.com/office/drawing/2014/main" id="{EE7D5D2E-3E1E-6A34-5EEE-FE12CA0F68BA}"/>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190100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A5BA-CB08-F657-8D3C-17C8DF5C0D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47B2F-6115-B662-2B17-D461C8B1C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5B8EA-2C09-2439-B907-61A6313D79F8}"/>
              </a:ext>
            </a:extLst>
          </p:cNvPr>
          <p:cNvSpPr>
            <a:spLocks noGrp="1"/>
          </p:cNvSpPr>
          <p:nvPr>
            <p:ph type="dt" sz="half" idx="10"/>
          </p:nvPr>
        </p:nvSpPr>
        <p:spPr/>
        <p:txBody>
          <a:bodyPr/>
          <a:lstStyle/>
          <a:p>
            <a:fld id="{5A085192-09B6-42CC-92C1-D3FFB5368BF4}" type="datetime1">
              <a:rPr lang="en-IN" smtClean="0"/>
              <a:t>27-07-2022</a:t>
            </a:fld>
            <a:endParaRPr lang="en-IN"/>
          </a:p>
        </p:txBody>
      </p:sp>
      <p:sp>
        <p:nvSpPr>
          <p:cNvPr id="5" name="Footer Placeholder 4">
            <a:extLst>
              <a:ext uri="{FF2B5EF4-FFF2-40B4-BE49-F238E27FC236}">
                <a16:creationId xmlns:a16="http://schemas.microsoft.com/office/drawing/2014/main" id="{1E0F30C2-0A3E-64C0-5BA3-EC56055D9CFE}"/>
              </a:ext>
            </a:extLst>
          </p:cNvPr>
          <p:cNvSpPr>
            <a:spLocks noGrp="1"/>
          </p:cNvSpPr>
          <p:nvPr>
            <p:ph type="ftr" sz="quarter" idx="11"/>
          </p:nvPr>
        </p:nvSpPr>
        <p:spPr/>
        <p:txBody>
          <a:bodyPr/>
          <a:lstStyle/>
          <a:p>
            <a:r>
              <a:rPr lang="en-US"/>
              <a:t>Dept. of ECE, AJIET</a:t>
            </a:r>
            <a:endParaRPr lang="en-IN"/>
          </a:p>
        </p:txBody>
      </p:sp>
      <p:sp>
        <p:nvSpPr>
          <p:cNvPr id="6" name="Slide Number Placeholder 5">
            <a:extLst>
              <a:ext uri="{FF2B5EF4-FFF2-40B4-BE49-F238E27FC236}">
                <a16:creationId xmlns:a16="http://schemas.microsoft.com/office/drawing/2014/main" id="{2A76A6C1-D407-DCDE-0985-9A1287550CA3}"/>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21203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9C8B6-6E61-0705-22DD-7924075A08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EC611D-972D-FD22-9A80-A8663E924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5EECE-1BA5-178C-A19D-2BC22458741F}"/>
              </a:ext>
            </a:extLst>
          </p:cNvPr>
          <p:cNvSpPr>
            <a:spLocks noGrp="1"/>
          </p:cNvSpPr>
          <p:nvPr>
            <p:ph type="dt" sz="half" idx="10"/>
          </p:nvPr>
        </p:nvSpPr>
        <p:spPr/>
        <p:txBody>
          <a:bodyPr/>
          <a:lstStyle/>
          <a:p>
            <a:fld id="{EA0BE24B-C4EB-4846-B988-64E9319F5990}" type="datetime1">
              <a:rPr lang="en-IN" smtClean="0"/>
              <a:t>27-07-2022</a:t>
            </a:fld>
            <a:endParaRPr lang="en-IN"/>
          </a:p>
        </p:txBody>
      </p:sp>
      <p:sp>
        <p:nvSpPr>
          <p:cNvPr id="5" name="Footer Placeholder 4">
            <a:extLst>
              <a:ext uri="{FF2B5EF4-FFF2-40B4-BE49-F238E27FC236}">
                <a16:creationId xmlns:a16="http://schemas.microsoft.com/office/drawing/2014/main" id="{AE7C6A6A-C4E6-6E18-C635-64133C1911B3}"/>
              </a:ext>
            </a:extLst>
          </p:cNvPr>
          <p:cNvSpPr>
            <a:spLocks noGrp="1"/>
          </p:cNvSpPr>
          <p:nvPr>
            <p:ph type="ftr" sz="quarter" idx="11"/>
          </p:nvPr>
        </p:nvSpPr>
        <p:spPr/>
        <p:txBody>
          <a:bodyPr/>
          <a:lstStyle/>
          <a:p>
            <a:r>
              <a:rPr lang="en-US"/>
              <a:t>Dept. of ECE, AJIET</a:t>
            </a:r>
            <a:endParaRPr lang="en-IN"/>
          </a:p>
        </p:txBody>
      </p:sp>
      <p:sp>
        <p:nvSpPr>
          <p:cNvPr id="6" name="Slide Number Placeholder 5">
            <a:extLst>
              <a:ext uri="{FF2B5EF4-FFF2-40B4-BE49-F238E27FC236}">
                <a16:creationId xmlns:a16="http://schemas.microsoft.com/office/drawing/2014/main" id="{BAEFB89A-CC23-323E-A764-90C385A4C3F3}"/>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11174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BE6B-E64C-9EE8-F2D6-D6AC56277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25F6C-8639-79C7-FE9A-CA4BE6CC8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26ADD-742E-ED0C-8948-C1F5F01C2910}"/>
              </a:ext>
            </a:extLst>
          </p:cNvPr>
          <p:cNvSpPr>
            <a:spLocks noGrp="1"/>
          </p:cNvSpPr>
          <p:nvPr>
            <p:ph type="dt" sz="half" idx="10"/>
          </p:nvPr>
        </p:nvSpPr>
        <p:spPr/>
        <p:txBody>
          <a:bodyPr/>
          <a:lstStyle/>
          <a:p>
            <a:fld id="{F0E69E8F-11E6-45BE-B1B3-9662443C5A91}" type="datetime1">
              <a:rPr lang="en-IN" smtClean="0"/>
              <a:t>27-07-2022</a:t>
            </a:fld>
            <a:endParaRPr lang="en-IN"/>
          </a:p>
        </p:txBody>
      </p:sp>
      <p:sp>
        <p:nvSpPr>
          <p:cNvPr id="5" name="Footer Placeholder 4">
            <a:extLst>
              <a:ext uri="{FF2B5EF4-FFF2-40B4-BE49-F238E27FC236}">
                <a16:creationId xmlns:a16="http://schemas.microsoft.com/office/drawing/2014/main" id="{A265F75A-4F24-4A01-36A1-9BA8C70D5B41}"/>
              </a:ext>
            </a:extLst>
          </p:cNvPr>
          <p:cNvSpPr>
            <a:spLocks noGrp="1"/>
          </p:cNvSpPr>
          <p:nvPr>
            <p:ph type="ftr" sz="quarter" idx="11"/>
          </p:nvPr>
        </p:nvSpPr>
        <p:spPr/>
        <p:txBody>
          <a:bodyPr/>
          <a:lstStyle/>
          <a:p>
            <a:r>
              <a:rPr lang="en-US"/>
              <a:t>Dept. of ECE, AJIET</a:t>
            </a:r>
            <a:endParaRPr lang="en-IN"/>
          </a:p>
        </p:txBody>
      </p:sp>
      <p:sp>
        <p:nvSpPr>
          <p:cNvPr id="6" name="Slide Number Placeholder 5">
            <a:extLst>
              <a:ext uri="{FF2B5EF4-FFF2-40B4-BE49-F238E27FC236}">
                <a16:creationId xmlns:a16="http://schemas.microsoft.com/office/drawing/2014/main" id="{A6483918-7D7E-D6C7-9910-B036446D56B9}"/>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33952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9CDC-1ACF-B95A-FAD3-FF4F65EDB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45D58C-BABD-35B1-4776-987DEE356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D5C53-F638-8CD1-E196-7622AC3C1472}"/>
              </a:ext>
            </a:extLst>
          </p:cNvPr>
          <p:cNvSpPr>
            <a:spLocks noGrp="1"/>
          </p:cNvSpPr>
          <p:nvPr>
            <p:ph type="dt" sz="half" idx="10"/>
          </p:nvPr>
        </p:nvSpPr>
        <p:spPr/>
        <p:txBody>
          <a:bodyPr/>
          <a:lstStyle/>
          <a:p>
            <a:fld id="{6EA2B5EC-FEE2-4E8F-94AB-FB09A6210A41}" type="datetime1">
              <a:rPr lang="en-IN" smtClean="0"/>
              <a:t>27-07-2022</a:t>
            </a:fld>
            <a:endParaRPr lang="en-IN"/>
          </a:p>
        </p:txBody>
      </p:sp>
      <p:sp>
        <p:nvSpPr>
          <p:cNvPr id="5" name="Footer Placeholder 4">
            <a:extLst>
              <a:ext uri="{FF2B5EF4-FFF2-40B4-BE49-F238E27FC236}">
                <a16:creationId xmlns:a16="http://schemas.microsoft.com/office/drawing/2014/main" id="{540D0068-0134-3ADA-7912-01A87D8A005A}"/>
              </a:ext>
            </a:extLst>
          </p:cNvPr>
          <p:cNvSpPr>
            <a:spLocks noGrp="1"/>
          </p:cNvSpPr>
          <p:nvPr>
            <p:ph type="ftr" sz="quarter" idx="11"/>
          </p:nvPr>
        </p:nvSpPr>
        <p:spPr/>
        <p:txBody>
          <a:bodyPr/>
          <a:lstStyle/>
          <a:p>
            <a:r>
              <a:rPr lang="en-US"/>
              <a:t>Dept. of ECE, AJIET</a:t>
            </a:r>
            <a:endParaRPr lang="en-IN"/>
          </a:p>
        </p:txBody>
      </p:sp>
      <p:sp>
        <p:nvSpPr>
          <p:cNvPr id="6" name="Slide Number Placeholder 5">
            <a:extLst>
              <a:ext uri="{FF2B5EF4-FFF2-40B4-BE49-F238E27FC236}">
                <a16:creationId xmlns:a16="http://schemas.microsoft.com/office/drawing/2014/main" id="{73942E5F-78CA-6398-5886-0D50E68B6519}"/>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89098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B2A-EF83-53FB-6E52-CAC92DE788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4EAD9F-197A-23E4-2865-C6631ADAE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66FE9F-F8F9-989B-3EFA-BB5BB6FCD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5A75F-F646-7920-B537-BF1DE9FDF29C}"/>
              </a:ext>
            </a:extLst>
          </p:cNvPr>
          <p:cNvSpPr>
            <a:spLocks noGrp="1"/>
          </p:cNvSpPr>
          <p:nvPr>
            <p:ph type="dt" sz="half" idx="10"/>
          </p:nvPr>
        </p:nvSpPr>
        <p:spPr/>
        <p:txBody>
          <a:bodyPr/>
          <a:lstStyle/>
          <a:p>
            <a:fld id="{B2265467-4A1C-440D-855E-3EEF62B68F3C}" type="datetime1">
              <a:rPr lang="en-IN" smtClean="0"/>
              <a:t>27-07-2022</a:t>
            </a:fld>
            <a:endParaRPr lang="en-IN"/>
          </a:p>
        </p:txBody>
      </p:sp>
      <p:sp>
        <p:nvSpPr>
          <p:cNvPr id="6" name="Footer Placeholder 5">
            <a:extLst>
              <a:ext uri="{FF2B5EF4-FFF2-40B4-BE49-F238E27FC236}">
                <a16:creationId xmlns:a16="http://schemas.microsoft.com/office/drawing/2014/main" id="{F71E368A-DA55-5951-B1B3-0F58CDED61BA}"/>
              </a:ext>
            </a:extLst>
          </p:cNvPr>
          <p:cNvSpPr>
            <a:spLocks noGrp="1"/>
          </p:cNvSpPr>
          <p:nvPr>
            <p:ph type="ftr" sz="quarter" idx="11"/>
          </p:nvPr>
        </p:nvSpPr>
        <p:spPr/>
        <p:txBody>
          <a:bodyPr/>
          <a:lstStyle/>
          <a:p>
            <a:r>
              <a:rPr lang="en-US"/>
              <a:t>Dept. of ECE, AJIET</a:t>
            </a:r>
            <a:endParaRPr lang="en-IN"/>
          </a:p>
        </p:txBody>
      </p:sp>
      <p:sp>
        <p:nvSpPr>
          <p:cNvPr id="7" name="Slide Number Placeholder 6">
            <a:extLst>
              <a:ext uri="{FF2B5EF4-FFF2-40B4-BE49-F238E27FC236}">
                <a16:creationId xmlns:a16="http://schemas.microsoft.com/office/drawing/2014/main" id="{BBF61247-2E55-10EC-3BEA-E7A8C5A992B2}"/>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343797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7805-07E8-DF08-2E9E-22E1B47A1D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0E3FB-A14B-E3BF-C4DE-BE0986D6C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4DBC9-97EF-072E-B47B-9E3A5D054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92748A-1C4C-B71D-5DC8-4A7DCC41C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B5E0F-23E5-4C0A-44C3-C582054FA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C9FC3-70B4-9730-A5F9-3F8D9ABF662D}"/>
              </a:ext>
            </a:extLst>
          </p:cNvPr>
          <p:cNvSpPr>
            <a:spLocks noGrp="1"/>
          </p:cNvSpPr>
          <p:nvPr>
            <p:ph type="dt" sz="half" idx="10"/>
          </p:nvPr>
        </p:nvSpPr>
        <p:spPr/>
        <p:txBody>
          <a:bodyPr/>
          <a:lstStyle/>
          <a:p>
            <a:fld id="{09624A50-A955-4E0E-AD83-93335BDB8D35}" type="datetime1">
              <a:rPr lang="en-IN" smtClean="0"/>
              <a:t>27-07-2022</a:t>
            </a:fld>
            <a:endParaRPr lang="en-IN"/>
          </a:p>
        </p:txBody>
      </p:sp>
      <p:sp>
        <p:nvSpPr>
          <p:cNvPr id="8" name="Footer Placeholder 7">
            <a:extLst>
              <a:ext uri="{FF2B5EF4-FFF2-40B4-BE49-F238E27FC236}">
                <a16:creationId xmlns:a16="http://schemas.microsoft.com/office/drawing/2014/main" id="{33E3555E-9C92-9771-7E54-52FB9B08C3D4}"/>
              </a:ext>
            </a:extLst>
          </p:cNvPr>
          <p:cNvSpPr>
            <a:spLocks noGrp="1"/>
          </p:cNvSpPr>
          <p:nvPr>
            <p:ph type="ftr" sz="quarter" idx="11"/>
          </p:nvPr>
        </p:nvSpPr>
        <p:spPr/>
        <p:txBody>
          <a:bodyPr/>
          <a:lstStyle/>
          <a:p>
            <a:r>
              <a:rPr lang="en-US"/>
              <a:t>Dept. of ECE, AJIET</a:t>
            </a:r>
            <a:endParaRPr lang="en-IN"/>
          </a:p>
        </p:txBody>
      </p:sp>
      <p:sp>
        <p:nvSpPr>
          <p:cNvPr id="9" name="Slide Number Placeholder 8">
            <a:extLst>
              <a:ext uri="{FF2B5EF4-FFF2-40B4-BE49-F238E27FC236}">
                <a16:creationId xmlns:a16="http://schemas.microsoft.com/office/drawing/2014/main" id="{C662A806-4E1B-F44E-342F-42DAEE26790B}"/>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408953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3F01-ACEF-6B08-9972-E1A6F6796C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42D68-6C38-CB83-2BD5-60CFE5FC8E76}"/>
              </a:ext>
            </a:extLst>
          </p:cNvPr>
          <p:cNvSpPr>
            <a:spLocks noGrp="1"/>
          </p:cNvSpPr>
          <p:nvPr>
            <p:ph type="dt" sz="half" idx="10"/>
          </p:nvPr>
        </p:nvSpPr>
        <p:spPr/>
        <p:txBody>
          <a:bodyPr/>
          <a:lstStyle/>
          <a:p>
            <a:fld id="{2997A4CB-04A0-4666-8584-0123758B8003}" type="datetime1">
              <a:rPr lang="en-IN" smtClean="0"/>
              <a:t>27-07-2022</a:t>
            </a:fld>
            <a:endParaRPr lang="en-IN"/>
          </a:p>
        </p:txBody>
      </p:sp>
      <p:sp>
        <p:nvSpPr>
          <p:cNvPr id="4" name="Footer Placeholder 3">
            <a:extLst>
              <a:ext uri="{FF2B5EF4-FFF2-40B4-BE49-F238E27FC236}">
                <a16:creationId xmlns:a16="http://schemas.microsoft.com/office/drawing/2014/main" id="{2FE212CB-931D-C5AC-758B-F6DE21A7E02C}"/>
              </a:ext>
            </a:extLst>
          </p:cNvPr>
          <p:cNvSpPr>
            <a:spLocks noGrp="1"/>
          </p:cNvSpPr>
          <p:nvPr>
            <p:ph type="ftr" sz="quarter" idx="11"/>
          </p:nvPr>
        </p:nvSpPr>
        <p:spPr/>
        <p:txBody>
          <a:bodyPr/>
          <a:lstStyle/>
          <a:p>
            <a:r>
              <a:rPr lang="en-US"/>
              <a:t>Dept. of ECE, AJIET</a:t>
            </a:r>
            <a:endParaRPr lang="en-IN"/>
          </a:p>
        </p:txBody>
      </p:sp>
      <p:sp>
        <p:nvSpPr>
          <p:cNvPr id="5" name="Slide Number Placeholder 4">
            <a:extLst>
              <a:ext uri="{FF2B5EF4-FFF2-40B4-BE49-F238E27FC236}">
                <a16:creationId xmlns:a16="http://schemas.microsoft.com/office/drawing/2014/main" id="{7CFE1CDE-6A9B-BEDF-C698-97C15505394E}"/>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192021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D634E-08A1-F7F3-A798-AF9E53DE0F2E}"/>
              </a:ext>
            </a:extLst>
          </p:cNvPr>
          <p:cNvSpPr>
            <a:spLocks noGrp="1"/>
          </p:cNvSpPr>
          <p:nvPr>
            <p:ph type="dt" sz="half" idx="10"/>
          </p:nvPr>
        </p:nvSpPr>
        <p:spPr/>
        <p:txBody>
          <a:bodyPr/>
          <a:lstStyle/>
          <a:p>
            <a:fld id="{CB68FA33-CEEF-452C-A084-8C1AAE512005}" type="datetime1">
              <a:rPr lang="en-IN" smtClean="0"/>
              <a:t>27-07-2022</a:t>
            </a:fld>
            <a:endParaRPr lang="en-IN"/>
          </a:p>
        </p:txBody>
      </p:sp>
      <p:sp>
        <p:nvSpPr>
          <p:cNvPr id="3" name="Footer Placeholder 2">
            <a:extLst>
              <a:ext uri="{FF2B5EF4-FFF2-40B4-BE49-F238E27FC236}">
                <a16:creationId xmlns:a16="http://schemas.microsoft.com/office/drawing/2014/main" id="{09540C51-4D33-E144-0889-8B7F197058D3}"/>
              </a:ext>
            </a:extLst>
          </p:cNvPr>
          <p:cNvSpPr>
            <a:spLocks noGrp="1"/>
          </p:cNvSpPr>
          <p:nvPr>
            <p:ph type="ftr" sz="quarter" idx="11"/>
          </p:nvPr>
        </p:nvSpPr>
        <p:spPr/>
        <p:txBody>
          <a:bodyPr/>
          <a:lstStyle/>
          <a:p>
            <a:r>
              <a:rPr lang="en-US"/>
              <a:t>Dept. of ECE, AJIET</a:t>
            </a:r>
            <a:endParaRPr lang="en-IN"/>
          </a:p>
        </p:txBody>
      </p:sp>
      <p:sp>
        <p:nvSpPr>
          <p:cNvPr id="4" name="Slide Number Placeholder 3">
            <a:extLst>
              <a:ext uri="{FF2B5EF4-FFF2-40B4-BE49-F238E27FC236}">
                <a16:creationId xmlns:a16="http://schemas.microsoft.com/office/drawing/2014/main" id="{ED49681C-48B6-4722-0933-E192E489E1D8}"/>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70623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3212-368E-E789-2EB0-63AF4429F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099E6E-1382-BE30-AA2E-CBC757703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BF4680-E927-6DB7-4675-380ACC96C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B9688-EC2E-8A24-0D28-E69ECBBECA1D}"/>
              </a:ext>
            </a:extLst>
          </p:cNvPr>
          <p:cNvSpPr>
            <a:spLocks noGrp="1"/>
          </p:cNvSpPr>
          <p:nvPr>
            <p:ph type="dt" sz="half" idx="10"/>
          </p:nvPr>
        </p:nvSpPr>
        <p:spPr/>
        <p:txBody>
          <a:bodyPr/>
          <a:lstStyle/>
          <a:p>
            <a:fld id="{AB9141BF-EDA2-4E9C-92C6-879C2465C6DA}" type="datetime1">
              <a:rPr lang="en-IN" smtClean="0"/>
              <a:t>27-07-2022</a:t>
            </a:fld>
            <a:endParaRPr lang="en-IN"/>
          </a:p>
        </p:txBody>
      </p:sp>
      <p:sp>
        <p:nvSpPr>
          <p:cNvPr id="6" name="Footer Placeholder 5">
            <a:extLst>
              <a:ext uri="{FF2B5EF4-FFF2-40B4-BE49-F238E27FC236}">
                <a16:creationId xmlns:a16="http://schemas.microsoft.com/office/drawing/2014/main" id="{D8A33A55-297D-1084-8142-B19A7669E5ED}"/>
              </a:ext>
            </a:extLst>
          </p:cNvPr>
          <p:cNvSpPr>
            <a:spLocks noGrp="1"/>
          </p:cNvSpPr>
          <p:nvPr>
            <p:ph type="ftr" sz="quarter" idx="11"/>
          </p:nvPr>
        </p:nvSpPr>
        <p:spPr/>
        <p:txBody>
          <a:bodyPr/>
          <a:lstStyle/>
          <a:p>
            <a:r>
              <a:rPr lang="en-US"/>
              <a:t>Dept. of ECE, AJIET</a:t>
            </a:r>
            <a:endParaRPr lang="en-IN"/>
          </a:p>
        </p:txBody>
      </p:sp>
      <p:sp>
        <p:nvSpPr>
          <p:cNvPr id="7" name="Slide Number Placeholder 6">
            <a:extLst>
              <a:ext uri="{FF2B5EF4-FFF2-40B4-BE49-F238E27FC236}">
                <a16:creationId xmlns:a16="http://schemas.microsoft.com/office/drawing/2014/main" id="{C47D2E51-7818-04AA-3AE4-AF25F44E72BC}"/>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366074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ECA1-1584-C6D9-ADA3-BDB10642C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A3B785-FF1B-A4B7-41C5-DCE1D1C8F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DDD951-EF2D-A36B-A198-91A79F98D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EBA12-7284-FAD4-6657-5F07CA8F0354}"/>
              </a:ext>
            </a:extLst>
          </p:cNvPr>
          <p:cNvSpPr>
            <a:spLocks noGrp="1"/>
          </p:cNvSpPr>
          <p:nvPr>
            <p:ph type="dt" sz="half" idx="10"/>
          </p:nvPr>
        </p:nvSpPr>
        <p:spPr/>
        <p:txBody>
          <a:bodyPr/>
          <a:lstStyle/>
          <a:p>
            <a:fld id="{BA618612-FDDF-4CA7-AA5E-E31FB373C1A7}" type="datetime1">
              <a:rPr lang="en-IN" smtClean="0"/>
              <a:t>27-07-2022</a:t>
            </a:fld>
            <a:endParaRPr lang="en-IN"/>
          </a:p>
        </p:txBody>
      </p:sp>
      <p:sp>
        <p:nvSpPr>
          <p:cNvPr id="6" name="Footer Placeholder 5">
            <a:extLst>
              <a:ext uri="{FF2B5EF4-FFF2-40B4-BE49-F238E27FC236}">
                <a16:creationId xmlns:a16="http://schemas.microsoft.com/office/drawing/2014/main" id="{B42D5610-01DC-D0AC-0F41-39D58D1FF550}"/>
              </a:ext>
            </a:extLst>
          </p:cNvPr>
          <p:cNvSpPr>
            <a:spLocks noGrp="1"/>
          </p:cNvSpPr>
          <p:nvPr>
            <p:ph type="ftr" sz="quarter" idx="11"/>
          </p:nvPr>
        </p:nvSpPr>
        <p:spPr/>
        <p:txBody>
          <a:bodyPr/>
          <a:lstStyle/>
          <a:p>
            <a:r>
              <a:rPr lang="en-US"/>
              <a:t>Dept. of ECE, AJIET</a:t>
            </a:r>
            <a:endParaRPr lang="en-IN"/>
          </a:p>
        </p:txBody>
      </p:sp>
      <p:sp>
        <p:nvSpPr>
          <p:cNvPr id="7" name="Slide Number Placeholder 6">
            <a:extLst>
              <a:ext uri="{FF2B5EF4-FFF2-40B4-BE49-F238E27FC236}">
                <a16:creationId xmlns:a16="http://schemas.microsoft.com/office/drawing/2014/main" id="{2BB0E00F-2482-2638-01DE-F4E9FE14EEE5}"/>
              </a:ext>
            </a:extLst>
          </p:cNvPr>
          <p:cNvSpPr>
            <a:spLocks noGrp="1"/>
          </p:cNvSpPr>
          <p:nvPr>
            <p:ph type="sldNum" sz="quarter" idx="12"/>
          </p:nvPr>
        </p:nvSpPr>
        <p:spPr/>
        <p:txBody>
          <a:bodyPr/>
          <a:lstStyle/>
          <a:p>
            <a:fld id="{6DD64AC5-D0B9-4021-91F6-F3C5686DA524}" type="slidenum">
              <a:rPr lang="en-IN" smtClean="0"/>
              <a:t>‹#›</a:t>
            </a:fld>
            <a:endParaRPr lang="en-IN"/>
          </a:p>
        </p:txBody>
      </p:sp>
    </p:spTree>
    <p:extLst>
      <p:ext uri="{BB962C8B-B14F-4D97-AF65-F5344CB8AC3E}">
        <p14:creationId xmlns:p14="http://schemas.microsoft.com/office/powerpoint/2010/main" val="372126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8F667-32B8-833D-215A-B610D045B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D5E45A-0299-6B19-3BAD-5DE73D8B0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8D75E2-5D7F-FF8F-986C-640BA6467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9ED5-CC49-4098-A0E7-8846FA5D153C}" type="datetime1">
              <a:rPr lang="en-IN" smtClean="0"/>
              <a:t>27-07-2022</a:t>
            </a:fld>
            <a:endParaRPr lang="en-IN"/>
          </a:p>
        </p:txBody>
      </p:sp>
      <p:sp>
        <p:nvSpPr>
          <p:cNvPr id="5" name="Footer Placeholder 4">
            <a:extLst>
              <a:ext uri="{FF2B5EF4-FFF2-40B4-BE49-F238E27FC236}">
                <a16:creationId xmlns:a16="http://schemas.microsoft.com/office/drawing/2014/main" id="{CB2903E2-FC39-972D-6DB7-92A02D02E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AJIET</a:t>
            </a:r>
            <a:endParaRPr lang="en-IN"/>
          </a:p>
        </p:txBody>
      </p:sp>
      <p:sp>
        <p:nvSpPr>
          <p:cNvPr id="6" name="Slide Number Placeholder 5">
            <a:extLst>
              <a:ext uri="{FF2B5EF4-FFF2-40B4-BE49-F238E27FC236}">
                <a16:creationId xmlns:a16="http://schemas.microsoft.com/office/drawing/2014/main" id="{BC8776A5-37B4-76B8-63ED-5B1D3B8C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64AC5-D0B9-4021-91F6-F3C5686DA524}" type="slidenum">
              <a:rPr lang="en-IN" smtClean="0"/>
              <a:t>‹#›</a:t>
            </a:fld>
            <a:endParaRPr lang="en-IN"/>
          </a:p>
        </p:txBody>
      </p:sp>
    </p:spTree>
    <p:extLst>
      <p:ext uri="{BB962C8B-B14F-4D97-AF65-F5344CB8AC3E}">
        <p14:creationId xmlns:p14="http://schemas.microsoft.com/office/powerpoint/2010/main" val="179587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9;p13">
            <a:extLst>
              <a:ext uri="{FF2B5EF4-FFF2-40B4-BE49-F238E27FC236}">
                <a16:creationId xmlns:a16="http://schemas.microsoft.com/office/drawing/2014/main" id="{5A11C6CA-810A-B0F2-E03D-A61E79FC661C}"/>
              </a:ext>
            </a:extLst>
          </p:cNvPr>
          <p:cNvPicPr preferRelativeResize="0"/>
          <p:nvPr/>
        </p:nvPicPr>
        <p:blipFill rotWithShape="1">
          <a:blip r:embed="rId2">
            <a:alphaModFix/>
          </a:blip>
          <a:srcRect/>
          <a:stretch/>
        </p:blipFill>
        <p:spPr>
          <a:xfrm>
            <a:off x="395857" y="96488"/>
            <a:ext cx="1396625" cy="1044246"/>
          </a:xfrm>
          <a:prstGeom prst="rect">
            <a:avLst/>
          </a:prstGeom>
          <a:noFill/>
          <a:ln>
            <a:noFill/>
          </a:ln>
        </p:spPr>
      </p:pic>
      <p:pic>
        <p:nvPicPr>
          <p:cNvPr id="5" name="Google Shape;58;p13">
            <a:extLst>
              <a:ext uri="{FF2B5EF4-FFF2-40B4-BE49-F238E27FC236}">
                <a16:creationId xmlns:a16="http://schemas.microsoft.com/office/drawing/2014/main" id="{89580EB9-B6CD-EFAD-645C-4D69B2BCC2A7}"/>
              </a:ext>
            </a:extLst>
          </p:cNvPr>
          <p:cNvPicPr preferRelativeResize="0"/>
          <p:nvPr/>
        </p:nvPicPr>
        <p:blipFill rotWithShape="1">
          <a:blip r:embed="rId3">
            <a:alphaModFix/>
          </a:blip>
          <a:srcRect/>
          <a:stretch/>
        </p:blipFill>
        <p:spPr>
          <a:xfrm>
            <a:off x="10607571" y="138433"/>
            <a:ext cx="1026114" cy="948403"/>
          </a:xfrm>
          <a:prstGeom prst="rect">
            <a:avLst/>
          </a:prstGeom>
          <a:noFill/>
          <a:ln>
            <a:noFill/>
          </a:ln>
        </p:spPr>
      </p:pic>
      <p:sp>
        <p:nvSpPr>
          <p:cNvPr id="6" name="TextBox 5">
            <a:extLst>
              <a:ext uri="{FF2B5EF4-FFF2-40B4-BE49-F238E27FC236}">
                <a16:creationId xmlns:a16="http://schemas.microsoft.com/office/drawing/2014/main" id="{BA1920E2-287F-EF2D-60B5-460648A962BC}"/>
              </a:ext>
            </a:extLst>
          </p:cNvPr>
          <p:cNvSpPr txBox="1"/>
          <p:nvPr/>
        </p:nvSpPr>
        <p:spPr>
          <a:xfrm>
            <a:off x="3021801" y="890291"/>
            <a:ext cx="614838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Audio Assist for the Blind</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A658FC-4DC0-3D62-F9E2-268F8DACA39F}"/>
              </a:ext>
            </a:extLst>
          </p:cNvPr>
          <p:cNvSpPr txBox="1"/>
          <p:nvPr/>
        </p:nvSpPr>
        <p:spPr>
          <a:xfrm>
            <a:off x="3464503" y="1966155"/>
            <a:ext cx="5262979" cy="1754326"/>
          </a:xfrm>
          <a:prstGeom prst="rect">
            <a:avLst/>
          </a:prstGeom>
          <a:noFill/>
        </p:spPr>
        <p:txBody>
          <a:bodyPr wrap="none" rtlCol="0">
            <a:spAutoFit/>
          </a:bodyPr>
          <a:lstStyle/>
          <a:p>
            <a:pPr algn="ctr">
              <a:buClr>
                <a:srgbClr val="000000"/>
              </a:buClr>
              <a:buSzPts val="1400"/>
            </a:pPr>
            <a:r>
              <a:rPr lang="en-GB" sz="1800" b="1" dirty="0">
                <a:latin typeface="Times New Roman" panose="02020603050405020304" pitchFamily="18" charset="0"/>
                <a:cs typeface="Times New Roman" panose="02020603050405020304" pitchFamily="18" charset="0"/>
              </a:rPr>
              <a:t>by</a:t>
            </a:r>
            <a:endParaRPr lang="en-GB" sz="1800" b="1" dirty="0">
              <a:solidFill>
                <a:schemeClr val="dk1"/>
              </a:solidFill>
              <a:latin typeface="Times New Roman" panose="02020603050405020304" pitchFamily="18" charset="0"/>
              <a:cs typeface="Times New Roman" panose="02020603050405020304" pitchFamily="18" charset="0"/>
            </a:endParaRPr>
          </a:p>
          <a:p>
            <a:pPr>
              <a:buClr>
                <a:srgbClr val="000000"/>
              </a:buClr>
              <a:buSzPts val="1400"/>
            </a:pPr>
            <a:r>
              <a:rPr lang="en-GB" sz="1800" b="1" dirty="0">
                <a:solidFill>
                  <a:schemeClr val="dk1"/>
                </a:solidFill>
                <a:latin typeface="Times New Roman" panose="02020603050405020304" pitchFamily="18" charset="0"/>
                <a:cs typeface="Times New Roman" panose="02020603050405020304" pitchFamily="18" charset="0"/>
              </a:rPr>
              <a:t>Akshay J Rai		(USN : 4JK19EC006)</a:t>
            </a:r>
          </a:p>
          <a:p>
            <a:pPr>
              <a:buClr>
                <a:srgbClr val="000000"/>
              </a:buClr>
              <a:buSzPts val="1400"/>
            </a:pPr>
            <a:r>
              <a:rPr lang="en-GB" sz="1800" b="1" dirty="0">
                <a:solidFill>
                  <a:schemeClr val="dk1"/>
                </a:solidFill>
                <a:latin typeface="Times New Roman" panose="02020603050405020304" pitchFamily="18" charset="0"/>
                <a:cs typeface="Times New Roman" panose="02020603050405020304" pitchFamily="18" charset="0"/>
              </a:rPr>
              <a:t>Aman Sasidharan KP	(USN : 4JK19EC008)</a:t>
            </a:r>
          </a:p>
          <a:p>
            <a:pPr>
              <a:buSzPts val="1400"/>
            </a:pPr>
            <a:r>
              <a:rPr lang="en-GB" sz="1800" b="1" dirty="0">
                <a:solidFill>
                  <a:schemeClr val="dk1"/>
                </a:solidFill>
                <a:latin typeface="Times New Roman" panose="02020603050405020304" pitchFamily="18" charset="0"/>
                <a:cs typeface="Times New Roman" panose="02020603050405020304" pitchFamily="18" charset="0"/>
              </a:rPr>
              <a:t>Amrita Sinchana		(USN : 4JK19EC009)</a:t>
            </a:r>
          </a:p>
          <a:p>
            <a:pPr>
              <a:buSzPts val="1400"/>
            </a:pPr>
            <a:r>
              <a:rPr lang="en-GB" sz="1800" b="1" dirty="0">
                <a:solidFill>
                  <a:schemeClr val="dk1"/>
                </a:solidFill>
                <a:latin typeface="Times New Roman" panose="02020603050405020304" pitchFamily="18" charset="0"/>
                <a:cs typeface="Times New Roman" panose="02020603050405020304" pitchFamily="18" charset="0"/>
              </a:rPr>
              <a:t>Yashas Shetty K		(USN : 4JK19EC063)</a:t>
            </a:r>
          </a:p>
          <a:p>
            <a:endParaRPr lang="en-IN" dirty="0"/>
          </a:p>
        </p:txBody>
      </p:sp>
      <p:sp>
        <p:nvSpPr>
          <p:cNvPr id="8" name="TextBox 7">
            <a:extLst>
              <a:ext uri="{FF2B5EF4-FFF2-40B4-BE49-F238E27FC236}">
                <a16:creationId xmlns:a16="http://schemas.microsoft.com/office/drawing/2014/main" id="{EE8F54CF-DB44-8176-61C1-5B262CA58B84}"/>
              </a:ext>
            </a:extLst>
          </p:cNvPr>
          <p:cNvSpPr txBox="1"/>
          <p:nvPr/>
        </p:nvSpPr>
        <p:spPr>
          <a:xfrm>
            <a:off x="1619515" y="5389571"/>
            <a:ext cx="8952964" cy="138499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J INSTITUTE OF ENGINEERING AND TECHNOLOGY</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Unit of Laxmi Memorial Education Trust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unga" panose="020B0502040204020203" pitchFamily="34" charset="0"/>
              </a:rPr>
              <a:t>(Approved by AICTE, New Delhi, Affiliated to VTU, Belagavi, Recognized by Govt. of Karnataka)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Kottara Chowki, Mangaluru-575006, Karnataka</a:t>
            </a: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2021-2022</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1200" dirty="0"/>
          </a:p>
        </p:txBody>
      </p:sp>
      <p:sp>
        <p:nvSpPr>
          <p:cNvPr id="9" name="TextBox 8">
            <a:extLst>
              <a:ext uri="{FF2B5EF4-FFF2-40B4-BE49-F238E27FC236}">
                <a16:creationId xmlns:a16="http://schemas.microsoft.com/office/drawing/2014/main" id="{1D74773B-5D71-2E26-8666-5E59B7FCEEAF}"/>
              </a:ext>
            </a:extLst>
          </p:cNvPr>
          <p:cNvSpPr txBox="1"/>
          <p:nvPr/>
        </p:nvSpPr>
        <p:spPr>
          <a:xfrm>
            <a:off x="4851582" y="4014682"/>
            <a:ext cx="2488823" cy="646331"/>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 </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Mrs. Thrapthi Shetty</a:t>
            </a:r>
            <a:endParaRPr lang="en-IN" dirty="0"/>
          </a:p>
        </p:txBody>
      </p:sp>
      <p:sp>
        <p:nvSpPr>
          <p:cNvPr id="2" name="Footer Placeholder 1">
            <a:extLst>
              <a:ext uri="{FF2B5EF4-FFF2-40B4-BE49-F238E27FC236}">
                <a16:creationId xmlns:a16="http://schemas.microsoft.com/office/drawing/2014/main" id="{8521D333-B2FF-A2B4-1D9B-7DE0B7535439}"/>
              </a:ext>
            </a:extLst>
          </p:cNvPr>
          <p:cNvSpPr>
            <a:spLocks noGrp="1"/>
          </p:cNvSpPr>
          <p:nvPr>
            <p:ph type="ftr" sz="quarter" idx="11"/>
          </p:nvPr>
        </p:nvSpPr>
        <p:spPr/>
        <p:txBody>
          <a:bodyPr/>
          <a:lstStyle/>
          <a:p>
            <a:r>
              <a:rPr lang="en-US"/>
              <a:t>Dept. of ECE, AJIET</a:t>
            </a:r>
            <a:endParaRPr lang="en-IN"/>
          </a:p>
        </p:txBody>
      </p:sp>
      <p:sp>
        <p:nvSpPr>
          <p:cNvPr id="3" name="Slide Number Placeholder 2">
            <a:extLst>
              <a:ext uri="{FF2B5EF4-FFF2-40B4-BE49-F238E27FC236}">
                <a16:creationId xmlns:a16="http://schemas.microsoft.com/office/drawing/2014/main" id="{0AD0E8CE-1336-30F7-2E48-B1AA687BDA1A}"/>
              </a:ext>
            </a:extLst>
          </p:cNvPr>
          <p:cNvSpPr>
            <a:spLocks noGrp="1"/>
          </p:cNvSpPr>
          <p:nvPr>
            <p:ph type="sldNum" sz="quarter" idx="12"/>
          </p:nvPr>
        </p:nvSpPr>
        <p:spPr/>
        <p:txBody>
          <a:bodyPr/>
          <a:lstStyle/>
          <a:p>
            <a:fld id="{6DD64AC5-D0B9-4021-91F6-F3C5686DA524}" type="slidenum">
              <a:rPr lang="en-IN" smtClean="0"/>
              <a:t>1</a:t>
            </a:fld>
            <a:endParaRPr lang="en-IN"/>
          </a:p>
        </p:txBody>
      </p:sp>
    </p:spTree>
    <p:extLst>
      <p:ext uri="{BB962C8B-B14F-4D97-AF65-F5344CB8AC3E}">
        <p14:creationId xmlns:p14="http://schemas.microsoft.com/office/powerpoint/2010/main" val="134802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2799127" y="250979"/>
            <a:ext cx="6096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APPLICATION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2FBBE7-9861-26F5-4097-6B9C1F179932}"/>
              </a:ext>
            </a:extLst>
          </p:cNvPr>
          <p:cNvSpPr txBox="1"/>
          <p:nvPr/>
        </p:nvSpPr>
        <p:spPr>
          <a:xfrm>
            <a:off x="981512" y="1674674"/>
            <a:ext cx="9731230" cy="1754326"/>
          </a:xfrm>
          <a:prstGeom prst="rect">
            <a:avLst/>
          </a:prstGeom>
          <a:noFill/>
        </p:spPr>
        <p:txBody>
          <a:bodyPr wrap="square" rtlCol="0">
            <a:spAutoFit/>
          </a:bodyPr>
          <a:lstStyle/>
          <a:p>
            <a:r>
              <a:rPr lang="en-US" b="1" dirty="0"/>
              <a:t>Assistance through audio to the blind can be used in the following fields</a:t>
            </a:r>
          </a:p>
          <a:p>
            <a:r>
              <a:rPr lang="en-US" dirty="0"/>
              <a:t> </a:t>
            </a:r>
          </a:p>
          <a:p>
            <a:r>
              <a:rPr lang="en-US" dirty="0"/>
              <a:t>• Blind schools </a:t>
            </a:r>
          </a:p>
          <a:p>
            <a:r>
              <a:rPr lang="en-US" dirty="0"/>
              <a:t>• Industries </a:t>
            </a:r>
          </a:p>
          <a:p>
            <a:r>
              <a:rPr lang="en-US" dirty="0"/>
              <a:t>• Home </a:t>
            </a:r>
          </a:p>
          <a:p>
            <a:r>
              <a:rPr lang="en-US" dirty="0"/>
              <a:t>• Public places</a:t>
            </a:r>
            <a:endParaRPr lang="en-IN" b="1" dirty="0"/>
          </a:p>
        </p:txBody>
      </p:sp>
      <p:sp>
        <p:nvSpPr>
          <p:cNvPr id="3" name="Footer Placeholder 2">
            <a:extLst>
              <a:ext uri="{FF2B5EF4-FFF2-40B4-BE49-F238E27FC236}">
                <a16:creationId xmlns:a16="http://schemas.microsoft.com/office/drawing/2014/main" id="{C5A5496F-BD55-0479-1D3B-38D2D38EE600}"/>
              </a:ext>
            </a:extLst>
          </p:cNvPr>
          <p:cNvSpPr>
            <a:spLocks noGrp="1"/>
          </p:cNvSpPr>
          <p:nvPr>
            <p:ph type="ftr" sz="quarter" idx="11"/>
          </p:nvPr>
        </p:nvSpPr>
        <p:spPr/>
        <p:txBody>
          <a:bodyPr/>
          <a:lstStyle/>
          <a:p>
            <a:r>
              <a:rPr lang="en-US"/>
              <a:t>Dept. of ECE, AJIET</a:t>
            </a:r>
            <a:endParaRPr lang="en-IN"/>
          </a:p>
        </p:txBody>
      </p:sp>
      <p:pic>
        <p:nvPicPr>
          <p:cNvPr id="6" name="Google Shape;59;p13">
            <a:extLst>
              <a:ext uri="{FF2B5EF4-FFF2-40B4-BE49-F238E27FC236}">
                <a16:creationId xmlns:a16="http://schemas.microsoft.com/office/drawing/2014/main" id="{0E9B913B-47BF-801A-ABE3-3AB759920ED5}"/>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7" name="Slide Number Placeholder 6">
            <a:extLst>
              <a:ext uri="{FF2B5EF4-FFF2-40B4-BE49-F238E27FC236}">
                <a16:creationId xmlns:a16="http://schemas.microsoft.com/office/drawing/2014/main" id="{DAA0F1A7-57C5-5C66-EEBB-7AC0F5D1365B}"/>
              </a:ext>
            </a:extLst>
          </p:cNvPr>
          <p:cNvSpPr>
            <a:spLocks noGrp="1"/>
          </p:cNvSpPr>
          <p:nvPr>
            <p:ph type="sldNum" sz="quarter" idx="12"/>
          </p:nvPr>
        </p:nvSpPr>
        <p:spPr/>
        <p:txBody>
          <a:bodyPr/>
          <a:lstStyle/>
          <a:p>
            <a:fld id="{6DD64AC5-D0B9-4021-91F6-F3C5686DA524}" type="slidenum">
              <a:rPr lang="en-IN" smtClean="0"/>
              <a:t>10</a:t>
            </a:fld>
            <a:endParaRPr lang="en-IN"/>
          </a:p>
        </p:txBody>
      </p:sp>
    </p:spTree>
    <p:extLst>
      <p:ext uri="{BB962C8B-B14F-4D97-AF65-F5344CB8AC3E}">
        <p14:creationId xmlns:p14="http://schemas.microsoft.com/office/powerpoint/2010/main" val="56345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2799127" y="250979"/>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CONCLUSION </a:t>
            </a:r>
          </a:p>
        </p:txBody>
      </p:sp>
      <p:sp>
        <p:nvSpPr>
          <p:cNvPr id="4" name="TextBox 3">
            <a:extLst>
              <a:ext uri="{FF2B5EF4-FFF2-40B4-BE49-F238E27FC236}">
                <a16:creationId xmlns:a16="http://schemas.microsoft.com/office/drawing/2014/main" id="{192FBBE7-9861-26F5-4097-6B9C1F179932}"/>
              </a:ext>
            </a:extLst>
          </p:cNvPr>
          <p:cNvSpPr txBox="1"/>
          <p:nvPr/>
        </p:nvSpPr>
        <p:spPr>
          <a:xfrm>
            <a:off x="981512" y="1674674"/>
            <a:ext cx="9731230" cy="1477328"/>
          </a:xfrm>
          <a:prstGeom prst="rect">
            <a:avLst/>
          </a:prstGeom>
          <a:noFill/>
        </p:spPr>
        <p:txBody>
          <a:bodyPr wrap="square" rtlCol="0">
            <a:spAutoFit/>
          </a:bodyPr>
          <a:lstStyle/>
          <a:p>
            <a:r>
              <a:rPr lang="en-US" dirty="0"/>
              <a:t>This report gives an overall view of the prototypes which have been implemented and yet to implement. Survey of all the assistive devices which helps the visually impaired person has been done. It consists of problems which the visually impaired people are facing in their </a:t>
            </a:r>
            <a:r>
              <a:rPr lang="en-US" dirty="0" err="1"/>
              <a:t>dayto</a:t>
            </a:r>
            <a:r>
              <a:rPr lang="en-US" dirty="0"/>
              <a:t>-day life and solution to these problems has been given. Based on the survey the systems are advanced to help the blind in various fields so that they can be independent and do their work on their own.</a:t>
            </a:r>
            <a:endParaRPr lang="en-IN" b="1" dirty="0"/>
          </a:p>
        </p:txBody>
      </p:sp>
      <p:sp>
        <p:nvSpPr>
          <p:cNvPr id="3" name="Footer Placeholder 2">
            <a:extLst>
              <a:ext uri="{FF2B5EF4-FFF2-40B4-BE49-F238E27FC236}">
                <a16:creationId xmlns:a16="http://schemas.microsoft.com/office/drawing/2014/main" id="{F9D8C38D-647A-754E-8471-51B1BCE934C2}"/>
              </a:ext>
            </a:extLst>
          </p:cNvPr>
          <p:cNvSpPr>
            <a:spLocks noGrp="1"/>
          </p:cNvSpPr>
          <p:nvPr>
            <p:ph type="ftr" sz="quarter" idx="11"/>
          </p:nvPr>
        </p:nvSpPr>
        <p:spPr/>
        <p:txBody>
          <a:bodyPr/>
          <a:lstStyle/>
          <a:p>
            <a:r>
              <a:rPr lang="en-US"/>
              <a:t>Dept. of ECE, AJIET</a:t>
            </a:r>
            <a:endParaRPr lang="en-IN"/>
          </a:p>
        </p:txBody>
      </p:sp>
      <p:pic>
        <p:nvPicPr>
          <p:cNvPr id="5" name="Google Shape;59;p13">
            <a:extLst>
              <a:ext uri="{FF2B5EF4-FFF2-40B4-BE49-F238E27FC236}">
                <a16:creationId xmlns:a16="http://schemas.microsoft.com/office/drawing/2014/main" id="{FA781C82-B7DF-2D81-AFD0-E31F5A43B9A4}"/>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6" name="Slide Number Placeholder 5">
            <a:extLst>
              <a:ext uri="{FF2B5EF4-FFF2-40B4-BE49-F238E27FC236}">
                <a16:creationId xmlns:a16="http://schemas.microsoft.com/office/drawing/2014/main" id="{5BB93A50-1079-8CD6-E49F-A67BB6D9F63D}"/>
              </a:ext>
            </a:extLst>
          </p:cNvPr>
          <p:cNvSpPr>
            <a:spLocks noGrp="1"/>
          </p:cNvSpPr>
          <p:nvPr>
            <p:ph type="sldNum" sz="quarter" idx="12"/>
          </p:nvPr>
        </p:nvSpPr>
        <p:spPr/>
        <p:txBody>
          <a:bodyPr/>
          <a:lstStyle/>
          <a:p>
            <a:fld id="{6DD64AC5-D0B9-4021-91F6-F3C5686DA524}" type="slidenum">
              <a:rPr lang="en-IN" smtClean="0"/>
              <a:t>11</a:t>
            </a:fld>
            <a:endParaRPr lang="en-IN"/>
          </a:p>
        </p:txBody>
      </p:sp>
    </p:spTree>
    <p:extLst>
      <p:ext uri="{BB962C8B-B14F-4D97-AF65-F5344CB8AC3E}">
        <p14:creationId xmlns:p14="http://schemas.microsoft.com/office/powerpoint/2010/main" val="220469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3048000" y="3136612"/>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THANK YOU </a:t>
            </a:r>
          </a:p>
        </p:txBody>
      </p:sp>
      <p:sp>
        <p:nvSpPr>
          <p:cNvPr id="3" name="Footer Placeholder 2">
            <a:extLst>
              <a:ext uri="{FF2B5EF4-FFF2-40B4-BE49-F238E27FC236}">
                <a16:creationId xmlns:a16="http://schemas.microsoft.com/office/drawing/2014/main" id="{98A7B138-5D9B-E969-C222-794CED8EE9D8}"/>
              </a:ext>
            </a:extLst>
          </p:cNvPr>
          <p:cNvSpPr>
            <a:spLocks noGrp="1"/>
          </p:cNvSpPr>
          <p:nvPr>
            <p:ph type="ftr" sz="quarter" idx="11"/>
          </p:nvPr>
        </p:nvSpPr>
        <p:spPr/>
        <p:txBody>
          <a:bodyPr/>
          <a:lstStyle/>
          <a:p>
            <a:r>
              <a:rPr lang="en-US"/>
              <a:t>Dept. of ECE, AJIET</a:t>
            </a:r>
            <a:endParaRPr lang="en-IN"/>
          </a:p>
        </p:txBody>
      </p:sp>
      <p:pic>
        <p:nvPicPr>
          <p:cNvPr id="5" name="Google Shape;59;p13">
            <a:extLst>
              <a:ext uri="{FF2B5EF4-FFF2-40B4-BE49-F238E27FC236}">
                <a16:creationId xmlns:a16="http://schemas.microsoft.com/office/drawing/2014/main" id="{A0E4631D-B6D3-41BD-EB04-7B70A455F2A2}"/>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6" name="Slide Number Placeholder 5">
            <a:extLst>
              <a:ext uri="{FF2B5EF4-FFF2-40B4-BE49-F238E27FC236}">
                <a16:creationId xmlns:a16="http://schemas.microsoft.com/office/drawing/2014/main" id="{91A62132-38E3-AA11-B3AF-39E8DE1761B5}"/>
              </a:ext>
            </a:extLst>
          </p:cNvPr>
          <p:cNvSpPr>
            <a:spLocks noGrp="1"/>
          </p:cNvSpPr>
          <p:nvPr>
            <p:ph type="sldNum" sz="quarter" idx="12"/>
          </p:nvPr>
        </p:nvSpPr>
        <p:spPr/>
        <p:txBody>
          <a:bodyPr/>
          <a:lstStyle/>
          <a:p>
            <a:fld id="{6DD64AC5-D0B9-4021-91F6-F3C5686DA524}" type="slidenum">
              <a:rPr lang="en-IN" smtClean="0"/>
              <a:t>12</a:t>
            </a:fld>
            <a:endParaRPr lang="en-IN"/>
          </a:p>
        </p:txBody>
      </p:sp>
    </p:spTree>
    <p:extLst>
      <p:ext uri="{BB962C8B-B14F-4D97-AF65-F5344CB8AC3E}">
        <p14:creationId xmlns:p14="http://schemas.microsoft.com/office/powerpoint/2010/main" val="285030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84961-D434-829C-E55B-459FE5616BF1}"/>
              </a:ext>
            </a:extLst>
          </p:cNvPr>
          <p:cNvSpPr txBox="1"/>
          <p:nvPr/>
        </p:nvSpPr>
        <p:spPr>
          <a:xfrm>
            <a:off x="4874351" y="368300"/>
            <a:ext cx="2443298"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6236C801-7547-EFD7-06A3-6166E61ED5A1}"/>
              </a:ext>
            </a:extLst>
          </p:cNvPr>
          <p:cNvSpPr txBox="1"/>
          <p:nvPr/>
        </p:nvSpPr>
        <p:spPr>
          <a:xfrm>
            <a:off x="1270000" y="1193800"/>
            <a:ext cx="2417650" cy="2677656"/>
          </a:xfrm>
          <a:prstGeom prst="rect">
            <a:avLst/>
          </a:prstGeom>
          <a:noFill/>
        </p:spPr>
        <p:txBody>
          <a:bodyPr wrap="non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p:txBody>
      </p:sp>
      <p:pic>
        <p:nvPicPr>
          <p:cNvPr id="4" name="Google Shape;59;p13">
            <a:extLst>
              <a:ext uri="{FF2B5EF4-FFF2-40B4-BE49-F238E27FC236}">
                <a16:creationId xmlns:a16="http://schemas.microsoft.com/office/drawing/2014/main" id="{18246BC8-B6E8-C9A8-41E2-6AB9E6E66BDC}"/>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5" name="Footer Placeholder 4">
            <a:extLst>
              <a:ext uri="{FF2B5EF4-FFF2-40B4-BE49-F238E27FC236}">
                <a16:creationId xmlns:a16="http://schemas.microsoft.com/office/drawing/2014/main" id="{6E41BCDA-8493-6E16-C493-BB1C8C8810AE}"/>
              </a:ext>
            </a:extLst>
          </p:cNvPr>
          <p:cNvSpPr>
            <a:spLocks noGrp="1"/>
          </p:cNvSpPr>
          <p:nvPr>
            <p:ph type="ftr" sz="quarter" idx="11"/>
          </p:nvPr>
        </p:nvSpPr>
        <p:spPr/>
        <p:txBody>
          <a:bodyPr/>
          <a:lstStyle/>
          <a:p>
            <a:r>
              <a:rPr lang="en-US"/>
              <a:t>Dept. of ECE, AJIET</a:t>
            </a:r>
            <a:endParaRPr lang="en-IN" dirty="0"/>
          </a:p>
        </p:txBody>
      </p:sp>
      <p:sp>
        <p:nvSpPr>
          <p:cNvPr id="6" name="Slide Number Placeholder 5">
            <a:extLst>
              <a:ext uri="{FF2B5EF4-FFF2-40B4-BE49-F238E27FC236}">
                <a16:creationId xmlns:a16="http://schemas.microsoft.com/office/drawing/2014/main" id="{14534439-0E63-B742-BCB3-70414A9DA97E}"/>
              </a:ext>
            </a:extLst>
          </p:cNvPr>
          <p:cNvSpPr>
            <a:spLocks noGrp="1"/>
          </p:cNvSpPr>
          <p:nvPr>
            <p:ph type="sldNum" sz="quarter" idx="12"/>
          </p:nvPr>
        </p:nvSpPr>
        <p:spPr/>
        <p:txBody>
          <a:bodyPr/>
          <a:lstStyle/>
          <a:p>
            <a:fld id="{6DD64AC5-D0B9-4021-91F6-F3C5686DA524}" type="slidenum">
              <a:rPr lang="en-IN" smtClean="0"/>
              <a:t>2</a:t>
            </a:fld>
            <a:endParaRPr lang="en-IN"/>
          </a:p>
        </p:txBody>
      </p:sp>
    </p:spTree>
    <p:extLst>
      <p:ext uri="{BB962C8B-B14F-4D97-AF65-F5344CB8AC3E}">
        <p14:creationId xmlns:p14="http://schemas.microsoft.com/office/powerpoint/2010/main" val="318680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635AF3-7516-E6FE-A26E-0E3C8FF5C875}"/>
              </a:ext>
            </a:extLst>
          </p:cNvPr>
          <p:cNvSpPr txBox="1"/>
          <p:nvPr/>
        </p:nvSpPr>
        <p:spPr>
          <a:xfrm>
            <a:off x="3048000" y="386834"/>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48C8476D-080C-54B8-40E2-D8F62DB214D0}"/>
              </a:ext>
            </a:extLst>
          </p:cNvPr>
          <p:cNvSpPr txBox="1"/>
          <p:nvPr/>
        </p:nvSpPr>
        <p:spPr>
          <a:xfrm>
            <a:off x="566737" y="1581656"/>
            <a:ext cx="11058525" cy="4401205"/>
          </a:xfrm>
          <a:prstGeom prst="rect">
            <a:avLst/>
          </a:prstGeom>
          <a:noFill/>
        </p:spPr>
        <p:txBody>
          <a:bodyPr wrap="square" rtlCol="0">
            <a:spAutoFit/>
          </a:bodyPr>
          <a:lstStyle/>
          <a:p>
            <a:pPr algn="just"/>
            <a:r>
              <a:rPr lang="en-US" sz="2800" b="0" i="0" u="none" strike="noStrike" baseline="0" dirty="0">
                <a:solidFill>
                  <a:srgbClr val="000000"/>
                </a:solidFill>
                <a:latin typeface="Times New Roman" panose="02020603050405020304" pitchFamily="18" charset="0"/>
              </a:rPr>
              <a:t>Audio Assist for Blind navigation wearable system based on live image recognition and ultrasonic obstacles perception used as an audio assistance for blind people. The prototype is enriched with information obtained in real time by other sensors. A map lists these points and indicates the distance and direction between closer points. The blind users wear also glasses built with sensors like The Raspberry Pi Camera Board v2 is a high quality 8-megapixel Sony IMX219 image sensor custom designed add-on board for Raspberry Pi, ultrasonic enhancing the amount and quality of the available information. The user navigates freely in the prepared environment identifying the free path.</a:t>
            </a:r>
            <a:endParaRPr lang="en-IN" sz="2800" dirty="0"/>
          </a:p>
        </p:txBody>
      </p:sp>
      <p:sp>
        <p:nvSpPr>
          <p:cNvPr id="2" name="Footer Placeholder 1">
            <a:extLst>
              <a:ext uri="{FF2B5EF4-FFF2-40B4-BE49-F238E27FC236}">
                <a16:creationId xmlns:a16="http://schemas.microsoft.com/office/drawing/2014/main" id="{12C622D4-C697-077E-535F-2C5CA690C018}"/>
              </a:ext>
            </a:extLst>
          </p:cNvPr>
          <p:cNvSpPr>
            <a:spLocks noGrp="1"/>
          </p:cNvSpPr>
          <p:nvPr>
            <p:ph type="ftr" sz="quarter" idx="11"/>
          </p:nvPr>
        </p:nvSpPr>
        <p:spPr/>
        <p:txBody>
          <a:bodyPr/>
          <a:lstStyle/>
          <a:p>
            <a:r>
              <a:rPr lang="en-US"/>
              <a:t>Dept. of ECE, AJIET</a:t>
            </a:r>
            <a:endParaRPr lang="en-IN"/>
          </a:p>
        </p:txBody>
      </p:sp>
      <p:pic>
        <p:nvPicPr>
          <p:cNvPr id="5" name="Google Shape;59;p13">
            <a:extLst>
              <a:ext uri="{FF2B5EF4-FFF2-40B4-BE49-F238E27FC236}">
                <a16:creationId xmlns:a16="http://schemas.microsoft.com/office/drawing/2014/main" id="{228A5C7E-FBA9-CC4D-9924-F51F9DE53E4B}"/>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6" name="Slide Number Placeholder 5">
            <a:extLst>
              <a:ext uri="{FF2B5EF4-FFF2-40B4-BE49-F238E27FC236}">
                <a16:creationId xmlns:a16="http://schemas.microsoft.com/office/drawing/2014/main" id="{2FEDF42E-0407-F8CB-B047-D9C5CEF15567}"/>
              </a:ext>
            </a:extLst>
          </p:cNvPr>
          <p:cNvSpPr>
            <a:spLocks noGrp="1"/>
          </p:cNvSpPr>
          <p:nvPr>
            <p:ph type="sldNum" sz="quarter" idx="12"/>
          </p:nvPr>
        </p:nvSpPr>
        <p:spPr/>
        <p:txBody>
          <a:bodyPr/>
          <a:lstStyle/>
          <a:p>
            <a:fld id="{6DD64AC5-D0B9-4021-91F6-F3C5686DA524}" type="slidenum">
              <a:rPr lang="en-IN" smtClean="0"/>
              <a:t>3</a:t>
            </a:fld>
            <a:endParaRPr lang="en-IN"/>
          </a:p>
        </p:txBody>
      </p:sp>
    </p:spTree>
    <p:extLst>
      <p:ext uri="{BB962C8B-B14F-4D97-AF65-F5344CB8AC3E}">
        <p14:creationId xmlns:p14="http://schemas.microsoft.com/office/powerpoint/2010/main" val="160331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8E0025-6366-8C6B-5733-B30FA72E67BB}"/>
              </a:ext>
            </a:extLst>
          </p:cNvPr>
          <p:cNvSpPr txBox="1"/>
          <p:nvPr/>
        </p:nvSpPr>
        <p:spPr>
          <a:xfrm>
            <a:off x="3048000" y="386834"/>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BE2ECF73-1000-4046-0BD6-C0A177E4B8EB}"/>
              </a:ext>
            </a:extLst>
          </p:cNvPr>
          <p:cNvSpPr txBox="1"/>
          <p:nvPr/>
        </p:nvSpPr>
        <p:spPr>
          <a:xfrm>
            <a:off x="923925" y="1684228"/>
            <a:ext cx="10344150" cy="3108543"/>
          </a:xfrm>
          <a:prstGeom prst="rect">
            <a:avLst/>
          </a:prstGeom>
          <a:noFill/>
        </p:spPr>
        <p:txBody>
          <a:bodyPr wrap="square" rtlCol="0">
            <a:spAutoFit/>
          </a:bodyPr>
          <a:lstStyle/>
          <a:p>
            <a:pPr algn="just"/>
            <a:r>
              <a:rPr lang="en-US" sz="2800" b="0" i="0" u="none" strike="noStrike" baseline="0" dirty="0">
                <a:solidFill>
                  <a:srgbClr val="000000"/>
                </a:solidFill>
                <a:latin typeface="Times New Roman" panose="02020603050405020304" pitchFamily="18" charset="0"/>
              </a:rPr>
              <a:t>Blind people may lose intention and have a higher risk of falling but people need to move whether at home, at work or addressing meeting. Most of blind people depend on other human for movement and environmental sensitivity. Blind people are suffering from lot of hardships in their daily life. The affected ones have been using the traditional white cane for many years which although being effective still has a lot of disadvantages.</a:t>
            </a:r>
            <a:endParaRPr lang="en-IN" sz="2800" dirty="0"/>
          </a:p>
        </p:txBody>
      </p:sp>
      <p:sp>
        <p:nvSpPr>
          <p:cNvPr id="2" name="Footer Placeholder 1">
            <a:extLst>
              <a:ext uri="{FF2B5EF4-FFF2-40B4-BE49-F238E27FC236}">
                <a16:creationId xmlns:a16="http://schemas.microsoft.com/office/drawing/2014/main" id="{D7795272-20DB-CCA9-C4D1-4B2334236530}"/>
              </a:ext>
            </a:extLst>
          </p:cNvPr>
          <p:cNvSpPr>
            <a:spLocks noGrp="1"/>
          </p:cNvSpPr>
          <p:nvPr>
            <p:ph type="ftr" sz="quarter" idx="11"/>
          </p:nvPr>
        </p:nvSpPr>
        <p:spPr/>
        <p:txBody>
          <a:bodyPr/>
          <a:lstStyle/>
          <a:p>
            <a:r>
              <a:rPr lang="en-US"/>
              <a:t>Dept. of ECE, AJIET</a:t>
            </a:r>
            <a:endParaRPr lang="en-IN"/>
          </a:p>
        </p:txBody>
      </p:sp>
      <p:pic>
        <p:nvPicPr>
          <p:cNvPr id="7" name="Google Shape;59;p13">
            <a:extLst>
              <a:ext uri="{FF2B5EF4-FFF2-40B4-BE49-F238E27FC236}">
                <a16:creationId xmlns:a16="http://schemas.microsoft.com/office/drawing/2014/main" id="{0BA4653F-098A-ABE5-9311-48EE252CE427}"/>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3" name="Slide Number Placeholder 2">
            <a:extLst>
              <a:ext uri="{FF2B5EF4-FFF2-40B4-BE49-F238E27FC236}">
                <a16:creationId xmlns:a16="http://schemas.microsoft.com/office/drawing/2014/main" id="{FD5E16EA-B8F5-665C-53DD-EA3E648C4732}"/>
              </a:ext>
            </a:extLst>
          </p:cNvPr>
          <p:cNvSpPr>
            <a:spLocks noGrp="1"/>
          </p:cNvSpPr>
          <p:nvPr>
            <p:ph type="sldNum" sz="quarter" idx="12"/>
          </p:nvPr>
        </p:nvSpPr>
        <p:spPr/>
        <p:txBody>
          <a:bodyPr/>
          <a:lstStyle/>
          <a:p>
            <a:fld id="{6DD64AC5-D0B9-4021-91F6-F3C5686DA524}" type="slidenum">
              <a:rPr lang="en-IN" smtClean="0"/>
              <a:t>4</a:t>
            </a:fld>
            <a:endParaRPr lang="en-IN"/>
          </a:p>
        </p:txBody>
      </p:sp>
    </p:spTree>
    <p:extLst>
      <p:ext uri="{BB962C8B-B14F-4D97-AF65-F5344CB8AC3E}">
        <p14:creationId xmlns:p14="http://schemas.microsoft.com/office/powerpoint/2010/main" val="88301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C46282-59BB-4F1B-912C-9D07778AF7DC}"/>
              </a:ext>
            </a:extLst>
          </p:cNvPr>
          <p:cNvPicPr>
            <a:picLocks noChangeAspect="1"/>
          </p:cNvPicPr>
          <p:nvPr/>
        </p:nvPicPr>
        <p:blipFill>
          <a:blip r:embed="rId2"/>
          <a:stretch>
            <a:fillRect/>
          </a:stretch>
        </p:blipFill>
        <p:spPr>
          <a:xfrm>
            <a:off x="3211340" y="1208804"/>
            <a:ext cx="5769320" cy="4722378"/>
          </a:xfrm>
          <a:prstGeom prst="rect">
            <a:avLst/>
          </a:prstGeom>
        </p:spPr>
      </p:pic>
      <p:sp>
        <p:nvSpPr>
          <p:cNvPr id="7" name="TextBox 6">
            <a:extLst>
              <a:ext uri="{FF2B5EF4-FFF2-40B4-BE49-F238E27FC236}">
                <a16:creationId xmlns:a16="http://schemas.microsoft.com/office/drawing/2014/main" id="{50C91F65-547E-5F3D-8B06-1F6DF7F1B438}"/>
              </a:ext>
            </a:extLst>
          </p:cNvPr>
          <p:cNvSpPr txBox="1"/>
          <p:nvPr/>
        </p:nvSpPr>
        <p:spPr>
          <a:xfrm>
            <a:off x="3048000" y="209034"/>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BLOCK DIAGRAM</a:t>
            </a:r>
          </a:p>
        </p:txBody>
      </p:sp>
      <p:sp>
        <p:nvSpPr>
          <p:cNvPr id="2" name="Footer Placeholder 1">
            <a:extLst>
              <a:ext uri="{FF2B5EF4-FFF2-40B4-BE49-F238E27FC236}">
                <a16:creationId xmlns:a16="http://schemas.microsoft.com/office/drawing/2014/main" id="{6447AFC5-166C-2A4B-C7EE-F7D7FDB8DD5E}"/>
              </a:ext>
            </a:extLst>
          </p:cNvPr>
          <p:cNvSpPr>
            <a:spLocks noGrp="1"/>
          </p:cNvSpPr>
          <p:nvPr>
            <p:ph type="ftr" sz="quarter" idx="11"/>
          </p:nvPr>
        </p:nvSpPr>
        <p:spPr/>
        <p:txBody>
          <a:bodyPr/>
          <a:lstStyle/>
          <a:p>
            <a:r>
              <a:rPr lang="en-US"/>
              <a:t>Dept. of ECE, AJIET</a:t>
            </a:r>
            <a:endParaRPr lang="en-IN"/>
          </a:p>
        </p:txBody>
      </p:sp>
      <p:pic>
        <p:nvPicPr>
          <p:cNvPr id="6" name="Google Shape;59;p13">
            <a:extLst>
              <a:ext uri="{FF2B5EF4-FFF2-40B4-BE49-F238E27FC236}">
                <a16:creationId xmlns:a16="http://schemas.microsoft.com/office/drawing/2014/main" id="{FE46E092-F726-9958-66B8-4655EE7250F2}"/>
              </a:ext>
            </a:extLst>
          </p:cNvPr>
          <p:cNvPicPr preferRelativeResize="0"/>
          <p:nvPr/>
        </p:nvPicPr>
        <p:blipFill rotWithShape="1">
          <a:blip r:embed="rId3">
            <a:alphaModFix/>
          </a:blip>
          <a:srcRect/>
          <a:stretch/>
        </p:blipFill>
        <p:spPr>
          <a:xfrm>
            <a:off x="11293156" y="146822"/>
            <a:ext cx="770213" cy="584775"/>
          </a:xfrm>
          <a:prstGeom prst="rect">
            <a:avLst/>
          </a:prstGeom>
          <a:noFill/>
          <a:ln>
            <a:noFill/>
          </a:ln>
        </p:spPr>
      </p:pic>
      <p:sp>
        <p:nvSpPr>
          <p:cNvPr id="3" name="Slide Number Placeholder 2">
            <a:extLst>
              <a:ext uri="{FF2B5EF4-FFF2-40B4-BE49-F238E27FC236}">
                <a16:creationId xmlns:a16="http://schemas.microsoft.com/office/drawing/2014/main" id="{790A78DF-E39A-18C6-C753-5D77B46E66D4}"/>
              </a:ext>
            </a:extLst>
          </p:cNvPr>
          <p:cNvSpPr>
            <a:spLocks noGrp="1"/>
          </p:cNvSpPr>
          <p:nvPr>
            <p:ph type="sldNum" sz="quarter" idx="12"/>
          </p:nvPr>
        </p:nvSpPr>
        <p:spPr/>
        <p:txBody>
          <a:bodyPr/>
          <a:lstStyle/>
          <a:p>
            <a:fld id="{6DD64AC5-D0B9-4021-91F6-F3C5686DA524}" type="slidenum">
              <a:rPr lang="en-IN" smtClean="0"/>
              <a:t>5</a:t>
            </a:fld>
            <a:endParaRPr lang="en-IN"/>
          </a:p>
        </p:txBody>
      </p:sp>
    </p:spTree>
    <p:extLst>
      <p:ext uri="{BB962C8B-B14F-4D97-AF65-F5344CB8AC3E}">
        <p14:creationId xmlns:p14="http://schemas.microsoft.com/office/powerpoint/2010/main" val="22080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3048000" y="209034"/>
            <a:ext cx="6096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a:t>
            </a:r>
            <a:r>
              <a:rPr lang="en-IN" sz="3200" b="1" dirty="0">
                <a:latin typeface="Times New Roman" panose="02020603050405020304" pitchFamily="18" charset="0"/>
                <a:cs typeface="Times New Roman" panose="02020603050405020304" pitchFamily="18" charset="0"/>
              </a:rPr>
              <a:t>ETHODOLOGY</a:t>
            </a:r>
          </a:p>
        </p:txBody>
      </p:sp>
      <p:sp>
        <p:nvSpPr>
          <p:cNvPr id="4" name="TextBox 3">
            <a:extLst>
              <a:ext uri="{FF2B5EF4-FFF2-40B4-BE49-F238E27FC236}">
                <a16:creationId xmlns:a16="http://schemas.microsoft.com/office/drawing/2014/main" id="{192FBBE7-9861-26F5-4097-6B9C1F179932}"/>
              </a:ext>
            </a:extLst>
          </p:cNvPr>
          <p:cNvSpPr txBox="1"/>
          <p:nvPr/>
        </p:nvSpPr>
        <p:spPr>
          <a:xfrm>
            <a:off x="931178" y="1476461"/>
            <a:ext cx="10192624" cy="3970318"/>
          </a:xfrm>
          <a:prstGeom prst="rect">
            <a:avLst/>
          </a:prstGeom>
          <a:noFill/>
        </p:spPr>
        <p:txBody>
          <a:bodyPr wrap="square" rtlCol="0">
            <a:spAutoFit/>
          </a:bodyPr>
          <a:lstStyle/>
          <a:p>
            <a:r>
              <a:rPr lang="en-IN" b="1" dirty="0"/>
              <a:t>Obstacle detection </a:t>
            </a:r>
          </a:p>
          <a:p>
            <a:r>
              <a:rPr lang="en-IN" dirty="0"/>
              <a:t>Obstacle Detection. To detect obstacles, we are using Ultra Sonic Sensor HC-SR04. Ultrasonic ranging module HC-SR04 provides 2cm to 4m non-contact distance measurement. The HC-SR04 module includes ultrasonic receiver, transmitter and control circuit. </a:t>
            </a:r>
          </a:p>
          <a:p>
            <a:endParaRPr lang="en-IN" dirty="0"/>
          </a:p>
          <a:p>
            <a:r>
              <a:rPr lang="en-US" i="1" u="sng" dirty="0"/>
              <a:t>The basic principle of working: </a:t>
            </a:r>
          </a:p>
          <a:p>
            <a:r>
              <a:rPr lang="en-US" dirty="0"/>
              <a:t>• Using I/O, trigger for at least 10µSec high level signal.</a:t>
            </a:r>
          </a:p>
          <a:p>
            <a:r>
              <a:rPr lang="en-US" dirty="0"/>
              <a:t>• Module automatically sends eight 40kHz pulses and detect whether there is an echo signal back to       receiver.</a:t>
            </a:r>
          </a:p>
          <a:p>
            <a:r>
              <a:rPr lang="en-US" dirty="0"/>
              <a:t>• If the echo signal is back through high level, time of high output I/O duration is the time from sending ultrasonic signal to returning. </a:t>
            </a:r>
          </a:p>
          <a:p>
            <a:endParaRPr lang="en-US" dirty="0"/>
          </a:p>
          <a:p>
            <a:pPr marL="285750" indent="-285750">
              <a:buFont typeface="Arial" panose="020B0604020202020204" pitchFamily="34" charset="0"/>
              <a:buChar char="•"/>
            </a:pPr>
            <a:r>
              <a:rPr lang="en-US" dirty="0"/>
              <a:t>For the conversion of duration to distance. Obstacles Distance = (high level time*velocity of sound 340m/S) / 2</a:t>
            </a:r>
            <a:endParaRPr lang="en-IN" dirty="0"/>
          </a:p>
        </p:txBody>
      </p:sp>
      <p:sp>
        <p:nvSpPr>
          <p:cNvPr id="5" name="Footer Placeholder 4">
            <a:extLst>
              <a:ext uri="{FF2B5EF4-FFF2-40B4-BE49-F238E27FC236}">
                <a16:creationId xmlns:a16="http://schemas.microsoft.com/office/drawing/2014/main" id="{A94269ED-4D4B-B8C0-F53D-E3748E313375}"/>
              </a:ext>
            </a:extLst>
          </p:cNvPr>
          <p:cNvSpPr>
            <a:spLocks noGrp="1"/>
          </p:cNvSpPr>
          <p:nvPr>
            <p:ph type="ftr" sz="quarter" idx="11"/>
          </p:nvPr>
        </p:nvSpPr>
        <p:spPr/>
        <p:txBody>
          <a:bodyPr/>
          <a:lstStyle/>
          <a:p>
            <a:r>
              <a:rPr lang="en-US"/>
              <a:t>Dept. of ECE, AJIET</a:t>
            </a:r>
            <a:endParaRPr lang="en-IN"/>
          </a:p>
        </p:txBody>
      </p:sp>
      <p:pic>
        <p:nvPicPr>
          <p:cNvPr id="6" name="Google Shape;59;p13">
            <a:extLst>
              <a:ext uri="{FF2B5EF4-FFF2-40B4-BE49-F238E27FC236}">
                <a16:creationId xmlns:a16="http://schemas.microsoft.com/office/drawing/2014/main" id="{C2CCF33E-3E41-AE57-F5A9-0C71129DBB21}"/>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7" name="Slide Number Placeholder 6">
            <a:extLst>
              <a:ext uri="{FF2B5EF4-FFF2-40B4-BE49-F238E27FC236}">
                <a16:creationId xmlns:a16="http://schemas.microsoft.com/office/drawing/2014/main" id="{4C78EA7F-9A95-1A71-7EC9-D316378206E2}"/>
              </a:ext>
            </a:extLst>
          </p:cNvPr>
          <p:cNvSpPr>
            <a:spLocks noGrp="1"/>
          </p:cNvSpPr>
          <p:nvPr>
            <p:ph type="sldNum" sz="quarter" idx="12"/>
          </p:nvPr>
        </p:nvSpPr>
        <p:spPr/>
        <p:txBody>
          <a:bodyPr/>
          <a:lstStyle/>
          <a:p>
            <a:fld id="{6DD64AC5-D0B9-4021-91F6-F3C5686DA524}" type="slidenum">
              <a:rPr lang="en-IN" smtClean="0"/>
              <a:t>6</a:t>
            </a:fld>
            <a:endParaRPr lang="en-IN"/>
          </a:p>
        </p:txBody>
      </p:sp>
    </p:spTree>
    <p:extLst>
      <p:ext uri="{BB962C8B-B14F-4D97-AF65-F5344CB8AC3E}">
        <p14:creationId xmlns:p14="http://schemas.microsoft.com/office/powerpoint/2010/main" val="36689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3048000" y="209034"/>
            <a:ext cx="6096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a:t>
            </a:r>
            <a:r>
              <a:rPr lang="en-IN" sz="3200" b="1" dirty="0">
                <a:latin typeface="Times New Roman" panose="02020603050405020304" pitchFamily="18" charset="0"/>
                <a:cs typeface="Times New Roman" panose="02020603050405020304" pitchFamily="18" charset="0"/>
              </a:rPr>
              <a:t>ETHODOLOGY</a:t>
            </a:r>
          </a:p>
        </p:txBody>
      </p:sp>
      <p:sp>
        <p:nvSpPr>
          <p:cNvPr id="4" name="TextBox 3">
            <a:extLst>
              <a:ext uri="{FF2B5EF4-FFF2-40B4-BE49-F238E27FC236}">
                <a16:creationId xmlns:a16="http://schemas.microsoft.com/office/drawing/2014/main" id="{192FBBE7-9861-26F5-4097-6B9C1F179932}"/>
              </a:ext>
            </a:extLst>
          </p:cNvPr>
          <p:cNvSpPr txBox="1"/>
          <p:nvPr/>
        </p:nvSpPr>
        <p:spPr>
          <a:xfrm>
            <a:off x="981512" y="1149074"/>
            <a:ext cx="9731230" cy="5355312"/>
          </a:xfrm>
          <a:prstGeom prst="rect">
            <a:avLst/>
          </a:prstGeom>
          <a:noFill/>
        </p:spPr>
        <p:txBody>
          <a:bodyPr wrap="square" rtlCol="0">
            <a:spAutoFit/>
          </a:bodyPr>
          <a:lstStyle/>
          <a:p>
            <a:r>
              <a:rPr lang="en-IN" b="1" dirty="0"/>
              <a:t>Object detection &amp; </a:t>
            </a:r>
            <a:r>
              <a:rPr lang="en-US" b="1" dirty="0"/>
              <a:t>classification</a:t>
            </a:r>
            <a:r>
              <a:rPr lang="en-IN" b="1" dirty="0"/>
              <a:t> </a:t>
            </a:r>
          </a:p>
          <a:p>
            <a:endParaRPr lang="en-IN" b="1" dirty="0"/>
          </a:p>
          <a:p>
            <a:pPr marL="285750" indent="-285750">
              <a:buFont typeface="Arial" panose="020B0604020202020204" pitchFamily="34" charset="0"/>
              <a:buChar char="•"/>
            </a:pPr>
            <a:r>
              <a:rPr lang="en-US" dirty="0"/>
              <a:t>Classification identifies objects by classifying them into one of the finite sets of classes, which involves comparing the measured features of a new object with those of a known object or other known criteria and determining whether the new object belongs to a particular category of objects. </a:t>
            </a:r>
          </a:p>
          <a:p>
            <a:endParaRPr lang="en-US" dirty="0"/>
          </a:p>
          <a:p>
            <a:pPr marL="285750" indent="-285750">
              <a:buFont typeface="Arial" panose="020B0604020202020204" pitchFamily="34" charset="0"/>
              <a:buChar char="•"/>
            </a:pPr>
            <a:r>
              <a:rPr lang="en-US" dirty="0"/>
              <a:t>which can be used to form the training set. Once the training set has been obtained, the classification algorithm extracts the knowledge base necessary to make decisions on unknown cases. Based on the knowledge, intelligent decisions are made as outputs and fed back to the knowledge base at the same time</a:t>
            </a:r>
          </a:p>
          <a:p>
            <a:pPr marL="285750" indent="-285750">
              <a:buFont typeface="Arial" panose="020B0604020202020204" pitchFamily="34" charset="0"/>
              <a:buChar char="•"/>
            </a:pPr>
            <a:endParaRPr lang="en-US" dirty="0"/>
          </a:p>
          <a:p>
            <a:r>
              <a:rPr lang="en-US" dirty="0"/>
              <a:t>      ----------------------------------------------------------------------------------------------------------------------------------</a:t>
            </a:r>
          </a:p>
          <a:p>
            <a:r>
              <a:rPr lang="en-US" dirty="0"/>
              <a:t>     </a:t>
            </a:r>
            <a:r>
              <a:rPr lang="en-US" b="1" dirty="0"/>
              <a:t>Text to speech </a:t>
            </a:r>
          </a:p>
          <a:p>
            <a:pPr marL="285750" indent="-285750">
              <a:buFont typeface="Arial" panose="020B0604020202020204" pitchFamily="34" charset="0"/>
              <a:buChar char="•"/>
            </a:pPr>
            <a:r>
              <a:rPr lang="en-US" dirty="0"/>
              <a:t>Speech synthesis is the artificial production of human speech. A computer system used for this purpose is called a speech computer or speech synthesizer, and can be implemented in software or hardware products. A text-to-speech (TTS) system converts normal language text into speech</a:t>
            </a:r>
          </a:p>
          <a:p>
            <a:r>
              <a:rPr lang="en-US" dirty="0"/>
              <a:t>      ----------------------------------------------------------------------------------------------------------------------------------</a:t>
            </a:r>
          </a:p>
          <a:p>
            <a:pPr marL="285750" indent="-285750">
              <a:buFont typeface="Arial" panose="020B0604020202020204" pitchFamily="34" charset="0"/>
              <a:buChar char="•"/>
            </a:pPr>
            <a:r>
              <a:rPr lang="en-US" dirty="0"/>
              <a:t>At the end all these data’s will be processed and then respective audio will be played to </a:t>
            </a:r>
            <a:r>
              <a:rPr lang="en-IN" dirty="0"/>
              <a:t>instruct the blind</a:t>
            </a:r>
          </a:p>
        </p:txBody>
      </p:sp>
      <p:sp>
        <p:nvSpPr>
          <p:cNvPr id="5" name="TextBox 4">
            <a:extLst>
              <a:ext uri="{FF2B5EF4-FFF2-40B4-BE49-F238E27FC236}">
                <a16:creationId xmlns:a16="http://schemas.microsoft.com/office/drawing/2014/main" id="{7E5CEFD3-7FAC-8000-C6CB-E88D87C2930C}"/>
              </a:ext>
            </a:extLst>
          </p:cNvPr>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a:extLst>
              <a:ext uri="{FF2B5EF4-FFF2-40B4-BE49-F238E27FC236}">
                <a16:creationId xmlns:a16="http://schemas.microsoft.com/office/drawing/2014/main" id="{0F38D157-D32E-B592-B575-64F00AAB5E18}"/>
              </a:ext>
            </a:extLst>
          </p:cNvPr>
          <p:cNvSpPr>
            <a:spLocks noGrp="1"/>
          </p:cNvSpPr>
          <p:nvPr>
            <p:ph type="ftr" sz="quarter" idx="11"/>
          </p:nvPr>
        </p:nvSpPr>
        <p:spPr/>
        <p:txBody>
          <a:bodyPr/>
          <a:lstStyle/>
          <a:p>
            <a:r>
              <a:rPr lang="en-US"/>
              <a:t>Dept. of ECE, AJIET</a:t>
            </a:r>
            <a:endParaRPr lang="en-IN"/>
          </a:p>
        </p:txBody>
      </p:sp>
      <p:pic>
        <p:nvPicPr>
          <p:cNvPr id="7" name="Google Shape;59;p13">
            <a:extLst>
              <a:ext uri="{FF2B5EF4-FFF2-40B4-BE49-F238E27FC236}">
                <a16:creationId xmlns:a16="http://schemas.microsoft.com/office/drawing/2014/main" id="{C1312BC5-682D-0379-3CC0-587D6AFF52B4}"/>
              </a:ext>
            </a:extLst>
          </p:cNvPr>
          <p:cNvPicPr preferRelativeResize="0"/>
          <p:nvPr/>
        </p:nvPicPr>
        <p:blipFill rotWithShape="1">
          <a:blip r:embed="rId2">
            <a:alphaModFix/>
          </a:blip>
          <a:srcRect/>
          <a:stretch/>
        </p:blipFill>
        <p:spPr>
          <a:xfrm>
            <a:off x="11293156" y="146822"/>
            <a:ext cx="770213" cy="584775"/>
          </a:xfrm>
          <a:prstGeom prst="rect">
            <a:avLst/>
          </a:prstGeom>
          <a:noFill/>
          <a:ln>
            <a:noFill/>
          </a:ln>
        </p:spPr>
      </p:pic>
      <p:sp>
        <p:nvSpPr>
          <p:cNvPr id="8" name="Slide Number Placeholder 7">
            <a:extLst>
              <a:ext uri="{FF2B5EF4-FFF2-40B4-BE49-F238E27FC236}">
                <a16:creationId xmlns:a16="http://schemas.microsoft.com/office/drawing/2014/main" id="{422B2745-61FF-0399-55D0-06DAC8CFE538}"/>
              </a:ext>
            </a:extLst>
          </p:cNvPr>
          <p:cNvSpPr>
            <a:spLocks noGrp="1"/>
          </p:cNvSpPr>
          <p:nvPr>
            <p:ph type="sldNum" sz="quarter" idx="12"/>
          </p:nvPr>
        </p:nvSpPr>
        <p:spPr/>
        <p:txBody>
          <a:bodyPr/>
          <a:lstStyle/>
          <a:p>
            <a:fld id="{6DD64AC5-D0B9-4021-91F6-F3C5686DA524}" type="slidenum">
              <a:rPr lang="en-IN" smtClean="0"/>
              <a:t>7</a:t>
            </a:fld>
            <a:endParaRPr lang="en-IN"/>
          </a:p>
        </p:txBody>
      </p:sp>
    </p:spTree>
    <p:extLst>
      <p:ext uri="{BB962C8B-B14F-4D97-AF65-F5344CB8AC3E}">
        <p14:creationId xmlns:p14="http://schemas.microsoft.com/office/powerpoint/2010/main" val="65945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3048000" y="209034"/>
            <a:ext cx="6096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2FBBE7-9861-26F5-4097-6B9C1F179932}"/>
              </a:ext>
            </a:extLst>
          </p:cNvPr>
          <p:cNvSpPr txBox="1"/>
          <p:nvPr/>
        </p:nvSpPr>
        <p:spPr>
          <a:xfrm>
            <a:off x="981512" y="1149074"/>
            <a:ext cx="9731230" cy="923330"/>
          </a:xfrm>
          <a:prstGeom prst="rect">
            <a:avLst/>
          </a:prstGeom>
          <a:noFill/>
        </p:spPr>
        <p:txBody>
          <a:bodyPr wrap="square" rtlCol="0">
            <a:spAutoFit/>
          </a:bodyPr>
          <a:lstStyle/>
          <a:p>
            <a:r>
              <a:rPr lang="en-IN" b="1" dirty="0"/>
              <a:t>Obstacle detection and Alert Message</a:t>
            </a:r>
          </a:p>
          <a:p>
            <a:r>
              <a:rPr lang="en-US" dirty="0"/>
              <a:t>The model can now detect obstacles in front of it and it can also give alert message in the form of audio through the earphone</a:t>
            </a:r>
            <a:endParaRPr lang="en-IN" b="1" dirty="0"/>
          </a:p>
        </p:txBody>
      </p:sp>
      <p:pic>
        <p:nvPicPr>
          <p:cNvPr id="6" name="Picture 5">
            <a:extLst>
              <a:ext uri="{FF2B5EF4-FFF2-40B4-BE49-F238E27FC236}">
                <a16:creationId xmlns:a16="http://schemas.microsoft.com/office/drawing/2014/main" id="{43440CA7-D10C-4BC4-D7BA-4181CDD22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87" y="2181136"/>
            <a:ext cx="5935997" cy="3336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a:extLst>
              <a:ext uri="{FF2B5EF4-FFF2-40B4-BE49-F238E27FC236}">
                <a16:creationId xmlns:a16="http://schemas.microsoft.com/office/drawing/2014/main" id="{CD48327E-DE38-6826-729A-C42EB807B9AB}"/>
              </a:ext>
            </a:extLst>
          </p:cNvPr>
          <p:cNvSpPr>
            <a:spLocks noGrp="1"/>
          </p:cNvSpPr>
          <p:nvPr>
            <p:ph type="ftr" sz="quarter" idx="11"/>
          </p:nvPr>
        </p:nvSpPr>
        <p:spPr/>
        <p:txBody>
          <a:bodyPr/>
          <a:lstStyle/>
          <a:p>
            <a:r>
              <a:rPr lang="en-US"/>
              <a:t>Dept. of ECE, AJIET</a:t>
            </a:r>
            <a:endParaRPr lang="en-IN"/>
          </a:p>
        </p:txBody>
      </p:sp>
      <p:pic>
        <p:nvPicPr>
          <p:cNvPr id="8" name="Google Shape;59;p13">
            <a:extLst>
              <a:ext uri="{FF2B5EF4-FFF2-40B4-BE49-F238E27FC236}">
                <a16:creationId xmlns:a16="http://schemas.microsoft.com/office/drawing/2014/main" id="{684E81FC-8F0C-1FCF-A4D0-43FC905A22E4}"/>
              </a:ext>
            </a:extLst>
          </p:cNvPr>
          <p:cNvPicPr preferRelativeResize="0"/>
          <p:nvPr/>
        </p:nvPicPr>
        <p:blipFill rotWithShape="1">
          <a:blip r:embed="rId3">
            <a:alphaModFix/>
          </a:blip>
          <a:srcRect/>
          <a:stretch/>
        </p:blipFill>
        <p:spPr>
          <a:xfrm>
            <a:off x="11293156" y="146822"/>
            <a:ext cx="770213" cy="584775"/>
          </a:xfrm>
          <a:prstGeom prst="rect">
            <a:avLst/>
          </a:prstGeom>
          <a:noFill/>
          <a:ln>
            <a:noFill/>
          </a:ln>
        </p:spPr>
      </p:pic>
      <p:sp>
        <p:nvSpPr>
          <p:cNvPr id="9" name="Slide Number Placeholder 8">
            <a:extLst>
              <a:ext uri="{FF2B5EF4-FFF2-40B4-BE49-F238E27FC236}">
                <a16:creationId xmlns:a16="http://schemas.microsoft.com/office/drawing/2014/main" id="{9117C934-B7C1-B525-292B-23A86D176673}"/>
              </a:ext>
            </a:extLst>
          </p:cNvPr>
          <p:cNvSpPr>
            <a:spLocks noGrp="1"/>
          </p:cNvSpPr>
          <p:nvPr>
            <p:ph type="sldNum" sz="quarter" idx="12"/>
          </p:nvPr>
        </p:nvSpPr>
        <p:spPr/>
        <p:txBody>
          <a:bodyPr/>
          <a:lstStyle/>
          <a:p>
            <a:fld id="{6DD64AC5-D0B9-4021-91F6-F3C5686DA524}" type="slidenum">
              <a:rPr lang="en-IN" smtClean="0"/>
              <a:t>8</a:t>
            </a:fld>
            <a:endParaRPr lang="en-IN"/>
          </a:p>
        </p:txBody>
      </p:sp>
    </p:spTree>
    <p:extLst>
      <p:ext uri="{BB962C8B-B14F-4D97-AF65-F5344CB8AC3E}">
        <p14:creationId xmlns:p14="http://schemas.microsoft.com/office/powerpoint/2010/main" val="261966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D0DDA-4A16-F538-5DB2-56EC82315B9C}"/>
              </a:ext>
            </a:extLst>
          </p:cNvPr>
          <p:cNvSpPr txBox="1"/>
          <p:nvPr/>
        </p:nvSpPr>
        <p:spPr>
          <a:xfrm>
            <a:off x="3048000" y="209034"/>
            <a:ext cx="6096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2FBBE7-9861-26F5-4097-6B9C1F179932}"/>
              </a:ext>
            </a:extLst>
          </p:cNvPr>
          <p:cNvSpPr txBox="1"/>
          <p:nvPr/>
        </p:nvSpPr>
        <p:spPr>
          <a:xfrm>
            <a:off x="981512" y="1149074"/>
            <a:ext cx="9731230" cy="923330"/>
          </a:xfrm>
          <a:prstGeom prst="rect">
            <a:avLst/>
          </a:prstGeom>
          <a:noFill/>
        </p:spPr>
        <p:txBody>
          <a:bodyPr wrap="square" rtlCol="0">
            <a:spAutoFit/>
          </a:bodyPr>
          <a:lstStyle/>
          <a:p>
            <a:r>
              <a:rPr lang="en-US" b="1" dirty="0"/>
              <a:t>Object recognition and Classification </a:t>
            </a:r>
          </a:p>
          <a:p>
            <a:r>
              <a:rPr lang="en-US" dirty="0"/>
              <a:t>The algorithm now can detect and recognize the object in an image and labels it accordingly. When connected to a display device it can display the label of the recognized object.</a:t>
            </a:r>
            <a:endParaRPr lang="en-IN" b="1" dirty="0"/>
          </a:p>
        </p:txBody>
      </p:sp>
      <p:pic>
        <p:nvPicPr>
          <p:cNvPr id="5" name="Picture 4">
            <a:extLst>
              <a:ext uri="{FF2B5EF4-FFF2-40B4-BE49-F238E27FC236}">
                <a16:creationId xmlns:a16="http://schemas.microsoft.com/office/drawing/2014/main" id="{6F0399D9-A408-6438-719E-FD4588BF6790}"/>
              </a:ext>
            </a:extLst>
          </p:cNvPr>
          <p:cNvPicPr>
            <a:picLocks noChangeAspect="1"/>
          </p:cNvPicPr>
          <p:nvPr/>
        </p:nvPicPr>
        <p:blipFill rotWithShape="1">
          <a:blip r:embed="rId2">
            <a:extLst>
              <a:ext uri="{28A0092B-C50C-407E-A947-70E740481C1C}">
                <a14:useLocalDpi xmlns:a14="http://schemas.microsoft.com/office/drawing/2010/main" val="0"/>
              </a:ext>
            </a:extLst>
          </a:blip>
          <a:srcRect b="20218"/>
          <a:stretch/>
        </p:blipFill>
        <p:spPr>
          <a:xfrm>
            <a:off x="1129718" y="2273415"/>
            <a:ext cx="5986522" cy="3582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a:extLst>
              <a:ext uri="{FF2B5EF4-FFF2-40B4-BE49-F238E27FC236}">
                <a16:creationId xmlns:a16="http://schemas.microsoft.com/office/drawing/2014/main" id="{0EBF6568-16A6-DF14-8704-55024DEE566C}"/>
              </a:ext>
            </a:extLst>
          </p:cNvPr>
          <p:cNvSpPr>
            <a:spLocks noGrp="1"/>
          </p:cNvSpPr>
          <p:nvPr>
            <p:ph type="ftr" sz="quarter" idx="11"/>
          </p:nvPr>
        </p:nvSpPr>
        <p:spPr/>
        <p:txBody>
          <a:bodyPr/>
          <a:lstStyle/>
          <a:p>
            <a:r>
              <a:rPr lang="en-US"/>
              <a:t>Dept. of ECE, AJIET</a:t>
            </a:r>
            <a:endParaRPr lang="en-IN"/>
          </a:p>
        </p:txBody>
      </p:sp>
      <p:pic>
        <p:nvPicPr>
          <p:cNvPr id="8" name="Google Shape;59;p13">
            <a:extLst>
              <a:ext uri="{FF2B5EF4-FFF2-40B4-BE49-F238E27FC236}">
                <a16:creationId xmlns:a16="http://schemas.microsoft.com/office/drawing/2014/main" id="{926677A0-45A4-FF97-D18D-805FE2DD8FB5}"/>
              </a:ext>
            </a:extLst>
          </p:cNvPr>
          <p:cNvPicPr preferRelativeResize="0"/>
          <p:nvPr/>
        </p:nvPicPr>
        <p:blipFill rotWithShape="1">
          <a:blip r:embed="rId3">
            <a:alphaModFix/>
          </a:blip>
          <a:srcRect/>
          <a:stretch/>
        </p:blipFill>
        <p:spPr>
          <a:xfrm>
            <a:off x="11293156" y="146822"/>
            <a:ext cx="770213" cy="584775"/>
          </a:xfrm>
          <a:prstGeom prst="rect">
            <a:avLst/>
          </a:prstGeom>
          <a:noFill/>
          <a:ln>
            <a:noFill/>
          </a:ln>
        </p:spPr>
      </p:pic>
      <p:sp>
        <p:nvSpPr>
          <p:cNvPr id="9" name="Slide Number Placeholder 8">
            <a:extLst>
              <a:ext uri="{FF2B5EF4-FFF2-40B4-BE49-F238E27FC236}">
                <a16:creationId xmlns:a16="http://schemas.microsoft.com/office/drawing/2014/main" id="{EFF2620D-4A63-E549-3F1B-5F390941F738}"/>
              </a:ext>
            </a:extLst>
          </p:cNvPr>
          <p:cNvSpPr>
            <a:spLocks noGrp="1"/>
          </p:cNvSpPr>
          <p:nvPr>
            <p:ph type="sldNum" sz="quarter" idx="12"/>
          </p:nvPr>
        </p:nvSpPr>
        <p:spPr/>
        <p:txBody>
          <a:bodyPr/>
          <a:lstStyle/>
          <a:p>
            <a:fld id="{6DD64AC5-D0B9-4021-91F6-F3C5686DA524}" type="slidenum">
              <a:rPr lang="en-IN" smtClean="0"/>
              <a:t>9</a:t>
            </a:fld>
            <a:endParaRPr lang="en-IN"/>
          </a:p>
        </p:txBody>
      </p:sp>
    </p:spTree>
    <p:extLst>
      <p:ext uri="{BB962C8B-B14F-4D97-AF65-F5344CB8AC3E}">
        <p14:creationId xmlns:p14="http://schemas.microsoft.com/office/powerpoint/2010/main" val="18391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896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Rai</dc:creator>
  <cp:lastModifiedBy>YASHAS SHETTY</cp:lastModifiedBy>
  <cp:revision>5</cp:revision>
  <dcterms:created xsi:type="dcterms:W3CDTF">2022-07-26T11:59:27Z</dcterms:created>
  <dcterms:modified xsi:type="dcterms:W3CDTF">2022-07-27T02:53:36Z</dcterms:modified>
</cp:coreProperties>
</file>